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0AC40-E43D-4246-8853-2CC0F0E0FAB7}" type="datetimeFigureOut">
              <a:rPr lang="tr-TR" smtClean="0"/>
              <a:t>5.02.2025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AB5CC-79C5-465F-BD37-FE1D8E1F10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3412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0AC40-E43D-4246-8853-2CC0F0E0FAB7}" type="datetimeFigureOut">
              <a:rPr lang="tr-TR" smtClean="0"/>
              <a:t>5.02.2025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AB5CC-79C5-465F-BD37-FE1D8E1F10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411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0AC40-E43D-4246-8853-2CC0F0E0FAB7}" type="datetimeFigureOut">
              <a:rPr lang="tr-TR" smtClean="0"/>
              <a:t>5.02.2025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AB5CC-79C5-465F-BD37-FE1D8E1F10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9461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0AC40-E43D-4246-8853-2CC0F0E0FAB7}" type="datetimeFigureOut">
              <a:rPr lang="tr-TR" smtClean="0"/>
              <a:t>5.02.2025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AB5CC-79C5-465F-BD37-FE1D8E1F10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4006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0AC40-E43D-4246-8853-2CC0F0E0FAB7}" type="datetimeFigureOut">
              <a:rPr lang="tr-TR" smtClean="0"/>
              <a:t>5.02.2025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AB5CC-79C5-465F-BD37-FE1D8E1F10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1021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0AC40-E43D-4246-8853-2CC0F0E0FAB7}" type="datetimeFigureOut">
              <a:rPr lang="tr-TR" smtClean="0"/>
              <a:t>5.02.2025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AB5CC-79C5-465F-BD37-FE1D8E1F10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9832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0AC40-E43D-4246-8853-2CC0F0E0FAB7}" type="datetimeFigureOut">
              <a:rPr lang="tr-TR" smtClean="0"/>
              <a:t>5.02.2025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AB5CC-79C5-465F-BD37-FE1D8E1F10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2586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0AC40-E43D-4246-8853-2CC0F0E0FAB7}" type="datetimeFigureOut">
              <a:rPr lang="tr-TR" smtClean="0"/>
              <a:t>5.02.2025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AB5CC-79C5-465F-BD37-FE1D8E1F10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3031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0AC40-E43D-4246-8853-2CC0F0E0FAB7}" type="datetimeFigureOut">
              <a:rPr lang="tr-TR" smtClean="0"/>
              <a:t>5.02.2025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AB5CC-79C5-465F-BD37-FE1D8E1F10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1373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0AC40-E43D-4246-8853-2CC0F0E0FAB7}" type="datetimeFigureOut">
              <a:rPr lang="tr-TR" smtClean="0"/>
              <a:t>5.02.2025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AB5CC-79C5-465F-BD37-FE1D8E1F10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3985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0AC40-E43D-4246-8853-2CC0F0E0FAB7}" type="datetimeFigureOut">
              <a:rPr lang="tr-TR" smtClean="0"/>
              <a:t>5.02.2025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AB5CC-79C5-465F-BD37-FE1D8E1F10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3352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0AC40-E43D-4246-8853-2CC0F0E0FAB7}" type="datetimeFigureOut">
              <a:rPr lang="tr-TR" smtClean="0"/>
              <a:t>5.02.2025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BAB5CC-79C5-465F-BD37-FE1D8E1F10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2982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466065" y="160459"/>
            <a:ext cx="9144000" cy="361814"/>
          </a:xfrm>
        </p:spPr>
        <p:txBody>
          <a:bodyPr>
            <a:normAutofit fontScale="90000"/>
          </a:bodyPr>
          <a:lstStyle/>
          <a:p>
            <a:r>
              <a:rPr lang="tr-TR" sz="2400" b="1" dirty="0">
                <a:ln w="17780" cmpd="sng">
                  <a:noFill/>
                  <a:prstDash val="solid"/>
                  <a:miter lim="800000"/>
                </a:ln>
                <a:latin typeface="+mn-lt"/>
                <a:cs typeface="Times New Roman Tur" pitchFamily="18" charset="0"/>
              </a:rPr>
              <a:t>İPEKBÖCEĞİ YETİŞTİRİCİLİĞİ ÜRETİMİ</a:t>
            </a:r>
            <a:endParaRPr lang="tr-TR" sz="2400" b="1" dirty="0">
              <a:latin typeface="+mn-lt"/>
            </a:endParaRPr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3359896"/>
              </p:ext>
            </p:extLst>
          </p:nvPr>
        </p:nvGraphicFramePr>
        <p:xfrm>
          <a:off x="604007" y="596174"/>
          <a:ext cx="11023134" cy="56783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47665">
                  <a:extLst>
                    <a:ext uri="{9D8B030D-6E8A-4147-A177-3AD203B41FA5}">
                      <a16:colId xmlns:a16="http://schemas.microsoft.com/office/drawing/2014/main" val="2722870174"/>
                    </a:ext>
                  </a:extLst>
                </a:gridCol>
                <a:gridCol w="2042601">
                  <a:extLst>
                    <a:ext uri="{9D8B030D-6E8A-4147-A177-3AD203B41FA5}">
                      <a16:colId xmlns:a16="http://schemas.microsoft.com/office/drawing/2014/main" val="3209309720"/>
                    </a:ext>
                  </a:extLst>
                </a:gridCol>
                <a:gridCol w="2858825">
                  <a:extLst>
                    <a:ext uri="{9D8B030D-6E8A-4147-A177-3AD203B41FA5}">
                      <a16:colId xmlns:a16="http://schemas.microsoft.com/office/drawing/2014/main" val="4007928872"/>
                    </a:ext>
                  </a:extLst>
                </a:gridCol>
                <a:gridCol w="3474043">
                  <a:extLst>
                    <a:ext uri="{9D8B030D-6E8A-4147-A177-3AD203B41FA5}">
                      <a16:colId xmlns:a16="http://schemas.microsoft.com/office/drawing/2014/main" val="1023748730"/>
                    </a:ext>
                  </a:extLst>
                </a:gridCol>
              </a:tblGrid>
              <a:tr h="4608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tr-TR" sz="1400" dirty="0">
                          <a:effectLst/>
                        </a:rPr>
                        <a:t>YILI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4" marR="5274" marT="5274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400" dirty="0">
                          <a:effectLst/>
                        </a:rPr>
                        <a:t>AİLE </a:t>
                      </a:r>
                      <a:endParaRPr lang="tr-TR" sz="14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400" dirty="0" smtClean="0">
                          <a:effectLst/>
                        </a:rPr>
                        <a:t>SAYISI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92" marR="3692" marT="369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400" dirty="0">
                          <a:effectLst/>
                        </a:rPr>
                        <a:t>TOHUM </a:t>
                      </a:r>
                      <a:endParaRPr lang="tr-TR" sz="14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400" dirty="0" smtClean="0">
                          <a:effectLst/>
                        </a:rPr>
                        <a:t>MİKTARI </a:t>
                      </a:r>
                      <a:r>
                        <a:rPr lang="tr-TR" sz="1400" dirty="0">
                          <a:effectLst/>
                        </a:rPr>
                        <a:t>(KUTU)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92" marR="3692" marT="369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400" dirty="0">
                          <a:effectLst/>
                        </a:rPr>
                        <a:t>YAŞ KOZA </a:t>
                      </a:r>
                      <a:endParaRPr lang="tr-TR" sz="14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400" dirty="0" smtClean="0">
                          <a:effectLst/>
                        </a:rPr>
                        <a:t>ÜRETİMİ </a:t>
                      </a:r>
                      <a:r>
                        <a:rPr lang="tr-TR" sz="1400" dirty="0">
                          <a:effectLst/>
                        </a:rPr>
                        <a:t>(TON)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92" marR="3692" marT="3692" marB="0" anchor="ctr"/>
                </a:tc>
                <a:extLst>
                  <a:ext uri="{0D108BD9-81ED-4DB2-BD59-A6C34878D82A}">
                    <a16:rowId xmlns:a16="http://schemas.microsoft.com/office/drawing/2014/main" val="650095242"/>
                  </a:ext>
                </a:extLst>
              </a:tr>
              <a:tr h="1902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tr-TR" sz="1400" dirty="0">
                          <a:effectLst/>
                        </a:rPr>
                        <a:t>2002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92" marR="3692" marT="369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400" dirty="0">
                          <a:effectLst/>
                        </a:rPr>
                        <a:t>2.356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92" marR="37449" marT="369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400">
                          <a:effectLst/>
                        </a:rPr>
                        <a:t>3.885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92" marR="37449" marT="369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400">
                          <a:effectLst/>
                        </a:rPr>
                        <a:t>99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92" marR="37449" marT="3692" marB="0" anchor="ctr"/>
                </a:tc>
                <a:extLst>
                  <a:ext uri="{0D108BD9-81ED-4DB2-BD59-A6C34878D82A}">
                    <a16:rowId xmlns:a16="http://schemas.microsoft.com/office/drawing/2014/main" val="2295091498"/>
                  </a:ext>
                </a:extLst>
              </a:tr>
              <a:tr h="1902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tr-TR" sz="1400" dirty="0">
                          <a:effectLst/>
                        </a:rPr>
                        <a:t>2003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92" marR="3692" marT="369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400" dirty="0">
                          <a:effectLst/>
                        </a:rPr>
                        <a:t>2.758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92" marR="37449" marT="369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400">
                          <a:effectLst/>
                        </a:rPr>
                        <a:t>5.094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92" marR="37449" marT="369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400">
                          <a:effectLst/>
                        </a:rPr>
                        <a:t>169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92" marR="37449" marT="3692" marB="0" anchor="ctr"/>
                </a:tc>
                <a:extLst>
                  <a:ext uri="{0D108BD9-81ED-4DB2-BD59-A6C34878D82A}">
                    <a16:rowId xmlns:a16="http://schemas.microsoft.com/office/drawing/2014/main" val="156967436"/>
                  </a:ext>
                </a:extLst>
              </a:tr>
              <a:tr h="1902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tr-TR" sz="1400" dirty="0">
                          <a:effectLst/>
                        </a:rPr>
                        <a:t>2004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92" marR="3692" marT="369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400" dirty="0">
                          <a:effectLst/>
                        </a:rPr>
                        <a:t>2.888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92" marR="37449" marT="369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400">
                          <a:effectLst/>
                        </a:rPr>
                        <a:t>5.161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92" marR="37449" marT="369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400">
                          <a:effectLst/>
                        </a:rPr>
                        <a:t>145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92" marR="37449" marT="3692" marB="0" anchor="ctr"/>
                </a:tc>
                <a:extLst>
                  <a:ext uri="{0D108BD9-81ED-4DB2-BD59-A6C34878D82A}">
                    <a16:rowId xmlns:a16="http://schemas.microsoft.com/office/drawing/2014/main" val="3783919554"/>
                  </a:ext>
                </a:extLst>
              </a:tr>
              <a:tr h="1902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tr-TR" sz="1400" dirty="0">
                          <a:effectLst/>
                        </a:rPr>
                        <a:t>2005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92" marR="3692" marT="369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400">
                          <a:effectLst/>
                        </a:rPr>
                        <a:t>2.677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92" marR="37449" marT="369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400">
                          <a:effectLst/>
                        </a:rPr>
                        <a:t>5.669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92" marR="37449" marT="369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400">
                          <a:effectLst/>
                        </a:rPr>
                        <a:t>160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92" marR="37449" marT="3692" marB="0" anchor="ctr"/>
                </a:tc>
                <a:extLst>
                  <a:ext uri="{0D108BD9-81ED-4DB2-BD59-A6C34878D82A}">
                    <a16:rowId xmlns:a16="http://schemas.microsoft.com/office/drawing/2014/main" val="1194240648"/>
                  </a:ext>
                </a:extLst>
              </a:tr>
              <a:tr h="1902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tr-TR" sz="1400" dirty="0">
                          <a:effectLst/>
                        </a:rPr>
                        <a:t>2006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92" marR="3692" marT="369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400" dirty="0">
                          <a:effectLst/>
                        </a:rPr>
                        <a:t>2.553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92" marR="37449" marT="369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400" dirty="0">
                          <a:effectLst/>
                        </a:rPr>
                        <a:t>5.699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92" marR="37449" marT="369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400">
                          <a:effectLst/>
                        </a:rPr>
                        <a:t>129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92" marR="37449" marT="3692" marB="0" anchor="ctr"/>
                </a:tc>
                <a:extLst>
                  <a:ext uri="{0D108BD9-81ED-4DB2-BD59-A6C34878D82A}">
                    <a16:rowId xmlns:a16="http://schemas.microsoft.com/office/drawing/2014/main" val="460259400"/>
                  </a:ext>
                </a:extLst>
              </a:tr>
              <a:tr h="1902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tr-TR" sz="1400" dirty="0">
                          <a:effectLst/>
                        </a:rPr>
                        <a:t>2007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92" marR="3692" marT="369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400" dirty="0">
                          <a:effectLst/>
                        </a:rPr>
                        <a:t>2.274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92" marR="37449" marT="369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400">
                          <a:effectLst/>
                        </a:rPr>
                        <a:t>5.273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92" marR="37449" marT="369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400">
                          <a:effectLst/>
                        </a:rPr>
                        <a:t>127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92" marR="37449" marT="3692" marB="0" anchor="ctr"/>
                </a:tc>
                <a:extLst>
                  <a:ext uri="{0D108BD9-81ED-4DB2-BD59-A6C34878D82A}">
                    <a16:rowId xmlns:a16="http://schemas.microsoft.com/office/drawing/2014/main" val="3327521575"/>
                  </a:ext>
                </a:extLst>
              </a:tr>
              <a:tr h="1902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tr-TR" sz="1400" dirty="0">
                          <a:effectLst/>
                        </a:rPr>
                        <a:t>2008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92" marR="3692" marT="369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400" dirty="0">
                          <a:effectLst/>
                        </a:rPr>
                        <a:t>2.193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92" marR="37449" marT="369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400">
                          <a:effectLst/>
                        </a:rPr>
                        <a:t>5.564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92" marR="37449" marT="369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400">
                          <a:effectLst/>
                        </a:rPr>
                        <a:t>127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92" marR="37449" marT="3692" marB="0" anchor="ctr"/>
                </a:tc>
                <a:extLst>
                  <a:ext uri="{0D108BD9-81ED-4DB2-BD59-A6C34878D82A}">
                    <a16:rowId xmlns:a16="http://schemas.microsoft.com/office/drawing/2014/main" val="2363758714"/>
                  </a:ext>
                </a:extLst>
              </a:tr>
              <a:tr h="1902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tr-TR" sz="1400" dirty="0">
                          <a:effectLst/>
                        </a:rPr>
                        <a:t>2009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92" marR="3692" marT="369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400" dirty="0">
                          <a:effectLst/>
                        </a:rPr>
                        <a:t>2.295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92" marR="37449" marT="369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400">
                          <a:effectLst/>
                        </a:rPr>
                        <a:t>5.683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92" marR="37449" marT="369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400">
                          <a:effectLst/>
                        </a:rPr>
                        <a:t>140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92" marR="37449" marT="3692" marB="0" anchor="ctr"/>
                </a:tc>
                <a:extLst>
                  <a:ext uri="{0D108BD9-81ED-4DB2-BD59-A6C34878D82A}">
                    <a16:rowId xmlns:a16="http://schemas.microsoft.com/office/drawing/2014/main" val="3602914227"/>
                  </a:ext>
                </a:extLst>
              </a:tr>
              <a:tr h="1902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tr-TR" sz="1400" dirty="0">
                          <a:effectLst/>
                        </a:rPr>
                        <a:t>2010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92" marR="3692" marT="369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400" dirty="0">
                          <a:effectLst/>
                        </a:rPr>
                        <a:t>2.134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92" marR="37449" marT="369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400">
                          <a:effectLst/>
                        </a:rPr>
                        <a:t>5.477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92" marR="37449" marT="369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400">
                          <a:effectLst/>
                        </a:rPr>
                        <a:t>129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92" marR="37449" marT="3692" marB="0" anchor="ctr"/>
                </a:tc>
                <a:extLst>
                  <a:ext uri="{0D108BD9-81ED-4DB2-BD59-A6C34878D82A}">
                    <a16:rowId xmlns:a16="http://schemas.microsoft.com/office/drawing/2014/main" val="2585295817"/>
                  </a:ext>
                </a:extLst>
              </a:tr>
              <a:tr h="1902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tr-TR" sz="1400" dirty="0">
                          <a:effectLst/>
                        </a:rPr>
                        <a:t>2011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92" marR="3692" marT="369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400" dirty="0">
                          <a:effectLst/>
                        </a:rPr>
                        <a:t>2.623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92" marR="37449" marT="369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400" dirty="0">
                          <a:effectLst/>
                        </a:rPr>
                        <a:t>5.808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92" marR="37449" marT="369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400">
                          <a:effectLst/>
                        </a:rPr>
                        <a:t>151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92" marR="37449" marT="3692" marB="0" anchor="ctr"/>
                </a:tc>
                <a:extLst>
                  <a:ext uri="{0D108BD9-81ED-4DB2-BD59-A6C34878D82A}">
                    <a16:rowId xmlns:a16="http://schemas.microsoft.com/office/drawing/2014/main" val="1021419147"/>
                  </a:ext>
                </a:extLst>
              </a:tr>
              <a:tr h="1902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tr-TR" sz="1400" dirty="0">
                          <a:effectLst/>
                        </a:rPr>
                        <a:t>2012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92" marR="3692" marT="369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400" dirty="0">
                          <a:effectLst/>
                        </a:rPr>
                        <a:t>2.572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92" marR="37449" marT="369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400" dirty="0">
                          <a:effectLst/>
                        </a:rPr>
                        <a:t>5.576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92" marR="37449" marT="369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400" dirty="0">
                          <a:effectLst/>
                        </a:rPr>
                        <a:t>134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92" marR="37449" marT="3692" marB="0" anchor="ctr"/>
                </a:tc>
                <a:extLst>
                  <a:ext uri="{0D108BD9-81ED-4DB2-BD59-A6C34878D82A}">
                    <a16:rowId xmlns:a16="http://schemas.microsoft.com/office/drawing/2014/main" val="2980834861"/>
                  </a:ext>
                </a:extLst>
              </a:tr>
              <a:tr h="1902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tr-TR" sz="1400" dirty="0">
                          <a:effectLst/>
                        </a:rPr>
                        <a:t>2013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92" marR="3692" marT="369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400" dirty="0">
                          <a:effectLst/>
                        </a:rPr>
                        <a:t>2.341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92" marR="37449" marT="369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400">
                          <a:effectLst/>
                        </a:rPr>
                        <a:t>5.267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92" marR="37449" marT="369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400" dirty="0">
                          <a:effectLst/>
                        </a:rPr>
                        <a:t>121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92" marR="37449" marT="3692" marB="0" anchor="ctr"/>
                </a:tc>
                <a:extLst>
                  <a:ext uri="{0D108BD9-81ED-4DB2-BD59-A6C34878D82A}">
                    <a16:rowId xmlns:a16="http://schemas.microsoft.com/office/drawing/2014/main" val="2414020874"/>
                  </a:ext>
                </a:extLst>
              </a:tr>
              <a:tr h="1902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tr-TR" sz="1400" dirty="0">
                          <a:effectLst/>
                        </a:rPr>
                        <a:t>2014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92" marR="3692" marT="369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400" dirty="0">
                          <a:effectLst/>
                        </a:rPr>
                        <a:t>1.760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92" marR="37449" marT="369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400" dirty="0">
                          <a:effectLst/>
                        </a:rPr>
                        <a:t>3.738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92" marR="37449" marT="369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400">
                          <a:effectLst/>
                        </a:rPr>
                        <a:t>80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92" marR="37449" marT="3692" marB="0" anchor="ctr"/>
                </a:tc>
                <a:extLst>
                  <a:ext uri="{0D108BD9-81ED-4DB2-BD59-A6C34878D82A}">
                    <a16:rowId xmlns:a16="http://schemas.microsoft.com/office/drawing/2014/main" val="2285299789"/>
                  </a:ext>
                </a:extLst>
              </a:tr>
              <a:tr h="1902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tr-TR" sz="1400">
                          <a:effectLst/>
                        </a:rPr>
                        <a:t>2015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92" marR="3692" marT="369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400" dirty="0">
                          <a:effectLst/>
                        </a:rPr>
                        <a:t>1.956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92" marR="37449" marT="369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400" dirty="0">
                          <a:effectLst/>
                        </a:rPr>
                        <a:t>4.674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92" marR="37449" marT="369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400">
                          <a:effectLst/>
                        </a:rPr>
                        <a:t>115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92" marR="37449" marT="3692" marB="0" anchor="ctr"/>
                </a:tc>
                <a:extLst>
                  <a:ext uri="{0D108BD9-81ED-4DB2-BD59-A6C34878D82A}">
                    <a16:rowId xmlns:a16="http://schemas.microsoft.com/office/drawing/2014/main" val="489508312"/>
                  </a:ext>
                </a:extLst>
              </a:tr>
              <a:tr h="1902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tr-TR" sz="1400">
                          <a:effectLst/>
                        </a:rPr>
                        <a:t>2016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92" marR="3692" marT="369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400" dirty="0">
                          <a:effectLst/>
                        </a:rPr>
                        <a:t>2.001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92" marR="37449" marT="369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400" dirty="0">
                          <a:effectLst/>
                        </a:rPr>
                        <a:t>5.302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92" marR="37449" marT="369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400">
                          <a:effectLst/>
                        </a:rPr>
                        <a:t>103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92" marR="37449" marT="3692" marB="0" anchor="ctr"/>
                </a:tc>
                <a:extLst>
                  <a:ext uri="{0D108BD9-81ED-4DB2-BD59-A6C34878D82A}">
                    <a16:rowId xmlns:a16="http://schemas.microsoft.com/office/drawing/2014/main" val="2401886414"/>
                  </a:ext>
                </a:extLst>
              </a:tr>
              <a:tr h="1902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tr-TR" sz="1400">
                          <a:effectLst/>
                        </a:rPr>
                        <a:t>2017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92" marR="3692" marT="369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400" dirty="0">
                          <a:effectLst/>
                        </a:rPr>
                        <a:t>2.128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92" marR="37449" marT="369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400" dirty="0">
                          <a:effectLst/>
                        </a:rPr>
                        <a:t>5.686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92" marR="37449" marT="369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400">
                          <a:effectLst/>
                        </a:rPr>
                        <a:t>102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92" marR="37449" marT="3692" marB="0" anchor="ctr"/>
                </a:tc>
                <a:extLst>
                  <a:ext uri="{0D108BD9-81ED-4DB2-BD59-A6C34878D82A}">
                    <a16:rowId xmlns:a16="http://schemas.microsoft.com/office/drawing/2014/main" val="891898726"/>
                  </a:ext>
                </a:extLst>
              </a:tr>
              <a:tr h="1902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tr-TR" sz="1400">
                          <a:effectLst/>
                        </a:rPr>
                        <a:t>2018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92" marR="3692" marT="369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400" dirty="0">
                          <a:effectLst/>
                        </a:rPr>
                        <a:t>2.210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92" marR="37449" marT="369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400" dirty="0">
                          <a:effectLst/>
                        </a:rPr>
                        <a:t>6.538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92" marR="37449" marT="369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400" dirty="0">
                          <a:effectLst/>
                        </a:rPr>
                        <a:t>94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92" marR="37449" marT="3692" marB="0" anchor="ctr"/>
                </a:tc>
                <a:extLst>
                  <a:ext uri="{0D108BD9-81ED-4DB2-BD59-A6C34878D82A}">
                    <a16:rowId xmlns:a16="http://schemas.microsoft.com/office/drawing/2014/main" val="4009179307"/>
                  </a:ext>
                </a:extLst>
              </a:tr>
              <a:tr h="1902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tr-TR" sz="1400">
                          <a:effectLst/>
                        </a:rPr>
                        <a:t>2019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92" marR="3692" marT="369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400">
                          <a:effectLst/>
                        </a:rPr>
                        <a:t>2.062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92" marR="37449" marT="369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400" dirty="0">
                          <a:effectLst/>
                        </a:rPr>
                        <a:t>5.890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92" marR="37449" marT="369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400" dirty="0">
                          <a:effectLst/>
                        </a:rPr>
                        <a:t>90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92" marR="37449" marT="3692" marB="0" anchor="ctr"/>
                </a:tc>
                <a:extLst>
                  <a:ext uri="{0D108BD9-81ED-4DB2-BD59-A6C34878D82A}">
                    <a16:rowId xmlns:a16="http://schemas.microsoft.com/office/drawing/2014/main" val="1963953306"/>
                  </a:ext>
                </a:extLst>
              </a:tr>
              <a:tr h="1902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tr-TR" sz="1400">
                          <a:effectLst/>
                        </a:rPr>
                        <a:t>2020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92" marR="3692" marT="369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400" dirty="0">
                          <a:effectLst/>
                        </a:rPr>
                        <a:t>1.965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92" marR="37449" marT="369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400" dirty="0">
                          <a:effectLst/>
                        </a:rPr>
                        <a:t>5.775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92" marR="37449" marT="369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400" dirty="0">
                          <a:effectLst/>
                        </a:rPr>
                        <a:t>90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92" marR="37449" marT="3692" marB="0" anchor="ctr"/>
                </a:tc>
                <a:extLst>
                  <a:ext uri="{0D108BD9-81ED-4DB2-BD59-A6C34878D82A}">
                    <a16:rowId xmlns:a16="http://schemas.microsoft.com/office/drawing/2014/main" val="3905630205"/>
                  </a:ext>
                </a:extLst>
              </a:tr>
              <a:tr h="1902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tr-TR" sz="1400">
                          <a:effectLst/>
                        </a:rPr>
                        <a:t>2021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92" marR="3692" marT="369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400">
                          <a:effectLst/>
                        </a:rPr>
                        <a:t>2021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92" marR="37449" marT="369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400" dirty="0">
                          <a:effectLst/>
                        </a:rPr>
                        <a:t>6.029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92" marR="37449" marT="369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400" dirty="0">
                          <a:effectLst/>
                        </a:rPr>
                        <a:t>76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92" marR="37449" marT="3692" marB="0" anchor="ctr"/>
                </a:tc>
                <a:extLst>
                  <a:ext uri="{0D108BD9-81ED-4DB2-BD59-A6C34878D82A}">
                    <a16:rowId xmlns:a16="http://schemas.microsoft.com/office/drawing/2014/main" val="406873975"/>
                  </a:ext>
                </a:extLst>
              </a:tr>
              <a:tr h="1902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tr-TR" sz="1400">
                          <a:effectLst/>
                        </a:rPr>
                        <a:t>2022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92" marR="3692" marT="369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400">
                          <a:effectLst/>
                        </a:rPr>
                        <a:t>1.761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92" marR="37449" marT="369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400" dirty="0">
                          <a:effectLst/>
                        </a:rPr>
                        <a:t>5.577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92" marR="37449" marT="369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400" dirty="0">
                          <a:effectLst/>
                        </a:rPr>
                        <a:t>69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92" marR="37449" marT="3692" marB="0" anchor="ctr"/>
                </a:tc>
                <a:extLst>
                  <a:ext uri="{0D108BD9-81ED-4DB2-BD59-A6C34878D82A}">
                    <a16:rowId xmlns:a16="http://schemas.microsoft.com/office/drawing/2014/main" val="2041678199"/>
                  </a:ext>
                </a:extLst>
              </a:tr>
              <a:tr h="1902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tr-TR" sz="1400">
                          <a:effectLst/>
                        </a:rPr>
                        <a:t>2023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92" marR="3692" marT="369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400">
                          <a:effectLst/>
                        </a:rPr>
                        <a:t>1.716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92" marR="37449" marT="369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400" dirty="0">
                          <a:effectLst/>
                        </a:rPr>
                        <a:t>5.360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92" marR="37449" marT="369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400" dirty="0">
                          <a:effectLst/>
                        </a:rPr>
                        <a:t>78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92" marR="37449" marT="3692" marB="0" anchor="ctr"/>
                </a:tc>
                <a:extLst>
                  <a:ext uri="{0D108BD9-81ED-4DB2-BD59-A6C34878D82A}">
                    <a16:rowId xmlns:a16="http://schemas.microsoft.com/office/drawing/2014/main" val="3741844622"/>
                  </a:ext>
                </a:extLst>
              </a:tr>
              <a:tr h="27155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tr-TR" sz="1400" dirty="0" smtClean="0">
                          <a:effectLst/>
                        </a:rPr>
                        <a:t>2024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92" marR="3692" marT="369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tr-TR" sz="1400" dirty="0" smtClean="0">
                          <a:effectLst/>
                        </a:rPr>
                        <a:t>1.631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92" marR="37449" marT="369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tr-TR" sz="1400" dirty="0" smtClean="0">
                          <a:effectLst/>
                        </a:rPr>
                        <a:t>4.491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92" marR="37449" marT="369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tr-TR" sz="1400" dirty="0" smtClean="0">
                          <a:effectLst/>
                        </a:rPr>
                        <a:t>85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92" marR="37449" marT="3692" marB="0" anchor="ctr"/>
                </a:tc>
                <a:extLst>
                  <a:ext uri="{0D108BD9-81ED-4DB2-BD59-A6C34878D82A}">
                    <a16:rowId xmlns:a16="http://schemas.microsoft.com/office/drawing/2014/main" val="242831221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680882" y="6533037"/>
            <a:ext cx="1570366" cy="32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449" tIns="54230" rIns="108449" bIns="54230" anchor="ctr">
            <a:spAutoFit/>
          </a:bodyPr>
          <a:lstStyle/>
          <a:p>
            <a:pPr eaLnBrk="0" hangingPunct="0"/>
            <a:r>
              <a:rPr lang="tr-TR" sz="1400" b="1" dirty="0" smtClean="0">
                <a:latin typeface="Calibri" pitchFamily="34" charset="0"/>
                <a:cs typeface="Times New Roman" pitchFamily="18" charset="0"/>
              </a:rPr>
              <a:t>HAYGEM</a:t>
            </a:r>
            <a:endParaRPr lang="tr-TR" sz="14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19014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Belge" ma:contentTypeID="0x0101003D910D254D6DAB4898B9C27CDB2A8A7F" ma:contentTypeVersion="1" ma:contentTypeDescription="Yeni belge oluşturun." ma:contentTypeScope="" ma:versionID="76a7019b47816a03d04f8e1ca47a3b47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14d4e3fdf9f7a112181f73f79ec0ec65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Zamanlama Başlangıç Tarihi" ma:description="Zamanlama Başlangıç Tarihi, Yayımlama özelliği tarafından oluşturulan bir site sütunudur. Bu sütun, bu sayfanın site ziyaretçilerine ilk kez görüntüleneceği tarih ve zamanı belirtmek için kullanılır." ma:internalName="PublishingStartDate">
      <xsd:simpleType>
        <xsd:restriction base="dms:Unknown"/>
      </xsd:simpleType>
    </xsd:element>
    <xsd:element name="PublishingExpirationDate" ma:index="9" nillable="true" ma:displayName="Zamanlama Bitiş Tarihi" ma:description="Zamanlama Bitiş Tarihi, Yayımlama özelliği tarafından oluşturulan bir site sütunudur. Bu sütun, bu sayfanın site ziyaretçilerine artık görüntülenmeyeceği tarih ve zamanı belirtmek için kullanılır.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İçerik Türü"/>
        <xsd:element ref="dc:title" minOccurs="0" maxOccurs="1" ma:index="4" ma:displayName="Başlı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DCAEC23-2AB0-44B2-A708-538EBF524B47}">
  <ds:schemaRefs>
    <ds:schemaRef ds:uri="http://purl.org/dc/elements/1.1/"/>
    <ds:schemaRef ds:uri="http://www.w3.org/XML/1998/namespace"/>
    <ds:schemaRef ds:uri="http://purl.org/dc/dcmitype/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schemas.microsoft.com/sharepoint/v3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CB97AFDC-4B30-4F41-B169-662B23C7731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E464C4F-B78F-42E2-8AB4-4F7F4095EE7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110</Words>
  <Application>Microsoft Office PowerPoint</Application>
  <PresentationFormat>Geniş ekran</PresentationFormat>
  <Paragraphs>101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Times New Roman Tur</vt:lpstr>
      <vt:lpstr>Office Teması</vt:lpstr>
      <vt:lpstr>İPEKBÖCEĞİ YETİŞTİRİCİLİĞİ ÜRETİMİ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İPEKBÖCEĞİ YETİŞTİRİCİLİĞİ ÜRETİMİ</dc:title>
  <dc:creator>Özlem EKİNCİ</dc:creator>
  <cp:lastModifiedBy>Gönül ÖZTÜRK</cp:lastModifiedBy>
  <cp:revision>7</cp:revision>
  <dcterms:created xsi:type="dcterms:W3CDTF">2024-02-09T08:09:27Z</dcterms:created>
  <dcterms:modified xsi:type="dcterms:W3CDTF">2025-02-05T08:06:49Z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0x0101003D910D254D6DAB4898B9C27CDB2A8A7F</vt:lpwstr>
  </property>
</Properties>
</file>