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s/slide1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0.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6.xml" ContentType="application/vnd.openxmlformats-officedocument.presentationml.notesSlide+xml"/>
  <Override PartName="/ppt/notesSlides/notesSlide43.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2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3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6.xml" ContentType="application/vnd.openxmlformats-officedocument.presentationml.notesSlide+xml"/>
  <Override PartName="/ppt/notesSlides/notesSlide32.xml" ContentType="application/vnd.openxmlformats-officedocument.presentationml.notesSlide+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5.xml" ContentType="application/vnd.openxmlformats-officedocument.presentationml.slideLayout+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9"/>
  </p:notesMasterIdLst>
  <p:sldIdLst>
    <p:sldId id="338" r:id="rId2"/>
    <p:sldId id="262" r:id="rId3"/>
    <p:sldId id="257" r:id="rId4"/>
    <p:sldId id="258" r:id="rId5"/>
    <p:sldId id="263" r:id="rId6"/>
    <p:sldId id="344" r:id="rId7"/>
    <p:sldId id="260" r:id="rId8"/>
    <p:sldId id="261" r:id="rId9"/>
    <p:sldId id="264" r:id="rId10"/>
    <p:sldId id="265" r:id="rId11"/>
    <p:sldId id="266" r:id="rId12"/>
    <p:sldId id="326" r:id="rId13"/>
    <p:sldId id="267" r:id="rId14"/>
    <p:sldId id="268" r:id="rId15"/>
    <p:sldId id="327" r:id="rId16"/>
    <p:sldId id="269" r:id="rId17"/>
    <p:sldId id="328" r:id="rId18"/>
    <p:sldId id="331" r:id="rId19"/>
    <p:sldId id="270" r:id="rId20"/>
    <p:sldId id="271" r:id="rId21"/>
    <p:sldId id="272" r:id="rId22"/>
    <p:sldId id="274" r:id="rId23"/>
    <p:sldId id="275" r:id="rId24"/>
    <p:sldId id="277" r:id="rId25"/>
    <p:sldId id="278" r:id="rId26"/>
    <p:sldId id="339" r:id="rId27"/>
    <p:sldId id="280" r:id="rId28"/>
    <p:sldId id="329" r:id="rId29"/>
    <p:sldId id="341" r:id="rId30"/>
    <p:sldId id="342" r:id="rId31"/>
    <p:sldId id="343" r:id="rId32"/>
    <p:sldId id="333" r:id="rId33"/>
    <p:sldId id="340" r:id="rId34"/>
    <p:sldId id="281" r:id="rId35"/>
    <p:sldId id="282" r:id="rId36"/>
    <p:sldId id="283" r:id="rId37"/>
    <p:sldId id="284" r:id="rId38"/>
    <p:sldId id="285" r:id="rId39"/>
    <p:sldId id="286" r:id="rId40"/>
    <p:sldId id="289" r:id="rId41"/>
    <p:sldId id="291" r:id="rId42"/>
    <p:sldId id="292" r:id="rId43"/>
    <p:sldId id="293" r:id="rId44"/>
    <p:sldId id="336" r:id="rId45"/>
    <p:sldId id="337" r:id="rId46"/>
    <p:sldId id="276" r:id="rId47"/>
    <p:sldId id="325" r:id="rId48"/>
  </p:sldIdLst>
  <p:sldSz cx="9144000" cy="6858000" type="screen4x3"/>
  <p:notesSz cx="6797675" cy="992822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şık Ekinci" initials="IE" lastIdx="0" clrIdx="0">
    <p:extLst>
      <p:ext uri="{19B8F6BF-5375-455C-9EA6-DF929625EA0E}">
        <p15:presenceInfo xmlns:p15="http://schemas.microsoft.com/office/powerpoint/2012/main" userId="S-1-5-21-1486330351-2351234954-4223307448-18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45659" cy="498710"/>
          </a:xfrm>
          <a:prstGeom prst="rect">
            <a:avLst/>
          </a:prstGeom>
        </p:spPr>
        <p:txBody>
          <a:bodyPr vert="horz" lIns="95580" tIns="47790" rIns="95580" bIns="47790" rtlCol="0"/>
          <a:lstStyle>
            <a:lvl1pPr algn="l">
              <a:defRPr sz="1300"/>
            </a:lvl1pPr>
          </a:lstStyle>
          <a:p>
            <a:endParaRPr lang="tr-TR"/>
          </a:p>
        </p:txBody>
      </p:sp>
      <p:sp>
        <p:nvSpPr>
          <p:cNvPr id="3" name="Veri Yer Tutucusu 2"/>
          <p:cNvSpPr>
            <a:spLocks noGrp="1"/>
          </p:cNvSpPr>
          <p:nvPr>
            <p:ph type="dt" idx="1"/>
          </p:nvPr>
        </p:nvSpPr>
        <p:spPr>
          <a:xfrm>
            <a:off x="3850838" y="0"/>
            <a:ext cx="2945659" cy="498710"/>
          </a:xfrm>
          <a:prstGeom prst="rect">
            <a:avLst/>
          </a:prstGeom>
        </p:spPr>
        <p:txBody>
          <a:bodyPr vert="horz" lIns="95580" tIns="47790" rIns="95580" bIns="47790" rtlCol="0"/>
          <a:lstStyle>
            <a:lvl1pPr algn="r">
              <a:defRPr sz="1300"/>
            </a:lvl1pPr>
          </a:lstStyle>
          <a:p>
            <a:fld id="{2D1E0185-0E44-4D1B-AB6C-A6870F0C66A2}" type="datetimeFigureOut">
              <a:rPr lang="tr-TR" smtClean="0"/>
              <a:t>13.05.2024</a:t>
            </a:fld>
            <a:endParaRPr lang="tr-TR"/>
          </a:p>
        </p:txBody>
      </p:sp>
      <p:sp>
        <p:nvSpPr>
          <p:cNvPr id="4" name="Slayt Görüntüsü Yer Tutucusu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5580" tIns="47790" rIns="95580" bIns="47790" rtlCol="0" anchor="ctr"/>
          <a:lstStyle/>
          <a:p>
            <a:endParaRPr lang="tr-TR"/>
          </a:p>
        </p:txBody>
      </p:sp>
      <p:sp>
        <p:nvSpPr>
          <p:cNvPr id="5" name="Not Yer Tutucusu 4"/>
          <p:cNvSpPr>
            <a:spLocks noGrp="1"/>
          </p:cNvSpPr>
          <p:nvPr>
            <p:ph type="body" sz="quarter" idx="3"/>
          </p:nvPr>
        </p:nvSpPr>
        <p:spPr>
          <a:xfrm>
            <a:off x="679768" y="4777961"/>
            <a:ext cx="5438140" cy="3909238"/>
          </a:xfrm>
          <a:prstGeom prst="rect">
            <a:avLst/>
          </a:prstGeom>
        </p:spPr>
        <p:txBody>
          <a:bodyPr vert="horz" lIns="95580" tIns="47790" rIns="95580" bIns="4779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1" y="9429518"/>
            <a:ext cx="2945659" cy="498709"/>
          </a:xfrm>
          <a:prstGeom prst="rect">
            <a:avLst/>
          </a:prstGeom>
        </p:spPr>
        <p:txBody>
          <a:bodyPr vert="horz" lIns="95580" tIns="47790" rIns="95580" bIns="47790" rtlCol="0" anchor="b"/>
          <a:lstStyle>
            <a:lvl1pPr algn="l">
              <a:defRPr sz="1300"/>
            </a:lvl1pPr>
          </a:lstStyle>
          <a:p>
            <a:endParaRPr lang="tr-TR"/>
          </a:p>
        </p:txBody>
      </p:sp>
      <p:sp>
        <p:nvSpPr>
          <p:cNvPr id="7" name="Slayt Numarası Yer Tutucusu 6"/>
          <p:cNvSpPr>
            <a:spLocks noGrp="1"/>
          </p:cNvSpPr>
          <p:nvPr>
            <p:ph type="sldNum" sz="quarter" idx="5"/>
          </p:nvPr>
        </p:nvSpPr>
        <p:spPr>
          <a:xfrm>
            <a:off x="3850838" y="9429518"/>
            <a:ext cx="2945659" cy="498709"/>
          </a:xfrm>
          <a:prstGeom prst="rect">
            <a:avLst/>
          </a:prstGeom>
        </p:spPr>
        <p:txBody>
          <a:bodyPr vert="horz" lIns="95580" tIns="47790" rIns="95580" bIns="47790" rtlCol="0" anchor="b"/>
          <a:lstStyle>
            <a:lvl1pPr algn="r">
              <a:defRPr sz="1300"/>
            </a:lvl1pPr>
          </a:lstStyle>
          <a:p>
            <a:fld id="{D501F8A3-E67F-4072-A6D2-32A2D4D7F847}" type="slidenum">
              <a:rPr lang="tr-TR" smtClean="0"/>
              <a:t>‹#›</a:t>
            </a:fld>
            <a:endParaRPr lang="tr-TR"/>
          </a:p>
        </p:txBody>
      </p:sp>
    </p:spTree>
    <p:extLst>
      <p:ext uri="{BB962C8B-B14F-4D97-AF65-F5344CB8AC3E}">
        <p14:creationId xmlns:p14="http://schemas.microsoft.com/office/powerpoint/2010/main" val="326644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a:t>
            </a:fld>
            <a:endParaRPr lang="tr-TR"/>
          </a:p>
        </p:txBody>
      </p:sp>
    </p:spTree>
    <p:extLst>
      <p:ext uri="{BB962C8B-B14F-4D97-AF65-F5344CB8AC3E}">
        <p14:creationId xmlns:p14="http://schemas.microsoft.com/office/powerpoint/2010/main" val="1379114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11</a:t>
            </a:fld>
            <a:endParaRPr lang="tr-TR"/>
          </a:p>
        </p:txBody>
      </p:sp>
    </p:spTree>
    <p:extLst>
      <p:ext uri="{BB962C8B-B14F-4D97-AF65-F5344CB8AC3E}">
        <p14:creationId xmlns:p14="http://schemas.microsoft.com/office/powerpoint/2010/main" val="4190709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12</a:t>
            </a:fld>
            <a:endParaRPr lang="tr-TR"/>
          </a:p>
        </p:txBody>
      </p:sp>
    </p:spTree>
    <p:extLst>
      <p:ext uri="{BB962C8B-B14F-4D97-AF65-F5344CB8AC3E}">
        <p14:creationId xmlns:p14="http://schemas.microsoft.com/office/powerpoint/2010/main" val="56020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13</a:t>
            </a:fld>
            <a:endParaRPr lang="tr-TR"/>
          </a:p>
        </p:txBody>
      </p:sp>
    </p:spTree>
    <p:extLst>
      <p:ext uri="{BB962C8B-B14F-4D97-AF65-F5344CB8AC3E}">
        <p14:creationId xmlns:p14="http://schemas.microsoft.com/office/powerpoint/2010/main" val="1527868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14</a:t>
            </a:fld>
            <a:endParaRPr lang="tr-TR"/>
          </a:p>
        </p:txBody>
      </p:sp>
    </p:spTree>
    <p:extLst>
      <p:ext uri="{BB962C8B-B14F-4D97-AF65-F5344CB8AC3E}">
        <p14:creationId xmlns:p14="http://schemas.microsoft.com/office/powerpoint/2010/main" val="198946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15</a:t>
            </a:fld>
            <a:endParaRPr lang="tr-TR"/>
          </a:p>
        </p:txBody>
      </p:sp>
    </p:spTree>
    <p:extLst>
      <p:ext uri="{BB962C8B-B14F-4D97-AF65-F5344CB8AC3E}">
        <p14:creationId xmlns:p14="http://schemas.microsoft.com/office/powerpoint/2010/main" val="118931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16</a:t>
            </a:fld>
            <a:endParaRPr lang="tr-TR"/>
          </a:p>
        </p:txBody>
      </p:sp>
    </p:spTree>
    <p:extLst>
      <p:ext uri="{BB962C8B-B14F-4D97-AF65-F5344CB8AC3E}">
        <p14:creationId xmlns:p14="http://schemas.microsoft.com/office/powerpoint/2010/main" val="759259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17</a:t>
            </a:fld>
            <a:endParaRPr lang="tr-TR"/>
          </a:p>
        </p:txBody>
      </p:sp>
    </p:spTree>
    <p:extLst>
      <p:ext uri="{BB962C8B-B14F-4D97-AF65-F5344CB8AC3E}">
        <p14:creationId xmlns:p14="http://schemas.microsoft.com/office/powerpoint/2010/main" val="405025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18</a:t>
            </a:fld>
            <a:endParaRPr lang="tr-TR"/>
          </a:p>
        </p:txBody>
      </p:sp>
    </p:spTree>
    <p:extLst>
      <p:ext uri="{BB962C8B-B14F-4D97-AF65-F5344CB8AC3E}">
        <p14:creationId xmlns:p14="http://schemas.microsoft.com/office/powerpoint/2010/main" val="1572644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19</a:t>
            </a:fld>
            <a:endParaRPr lang="tr-TR"/>
          </a:p>
        </p:txBody>
      </p:sp>
    </p:spTree>
    <p:extLst>
      <p:ext uri="{BB962C8B-B14F-4D97-AF65-F5344CB8AC3E}">
        <p14:creationId xmlns:p14="http://schemas.microsoft.com/office/powerpoint/2010/main" val="286513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20</a:t>
            </a:fld>
            <a:endParaRPr lang="tr-TR"/>
          </a:p>
        </p:txBody>
      </p:sp>
    </p:spTree>
    <p:extLst>
      <p:ext uri="{BB962C8B-B14F-4D97-AF65-F5344CB8AC3E}">
        <p14:creationId xmlns:p14="http://schemas.microsoft.com/office/powerpoint/2010/main" val="122452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a:t>
            </a:fld>
            <a:endParaRPr lang="tr-TR"/>
          </a:p>
        </p:txBody>
      </p:sp>
    </p:spTree>
    <p:extLst>
      <p:ext uri="{BB962C8B-B14F-4D97-AF65-F5344CB8AC3E}">
        <p14:creationId xmlns:p14="http://schemas.microsoft.com/office/powerpoint/2010/main" val="483597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21</a:t>
            </a:fld>
            <a:endParaRPr lang="tr-TR"/>
          </a:p>
        </p:txBody>
      </p:sp>
    </p:spTree>
    <p:extLst>
      <p:ext uri="{BB962C8B-B14F-4D97-AF65-F5344CB8AC3E}">
        <p14:creationId xmlns:p14="http://schemas.microsoft.com/office/powerpoint/2010/main" val="2738556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22</a:t>
            </a:fld>
            <a:endParaRPr lang="tr-TR"/>
          </a:p>
        </p:txBody>
      </p:sp>
    </p:spTree>
    <p:extLst>
      <p:ext uri="{BB962C8B-B14F-4D97-AF65-F5344CB8AC3E}">
        <p14:creationId xmlns:p14="http://schemas.microsoft.com/office/powerpoint/2010/main" val="3621935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23</a:t>
            </a:fld>
            <a:endParaRPr lang="tr-TR"/>
          </a:p>
        </p:txBody>
      </p:sp>
    </p:spTree>
    <p:extLst>
      <p:ext uri="{BB962C8B-B14F-4D97-AF65-F5344CB8AC3E}">
        <p14:creationId xmlns:p14="http://schemas.microsoft.com/office/powerpoint/2010/main" val="641909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24</a:t>
            </a:fld>
            <a:endParaRPr lang="tr-TR"/>
          </a:p>
        </p:txBody>
      </p:sp>
    </p:spTree>
    <p:extLst>
      <p:ext uri="{BB962C8B-B14F-4D97-AF65-F5344CB8AC3E}">
        <p14:creationId xmlns:p14="http://schemas.microsoft.com/office/powerpoint/2010/main" val="1435412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25</a:t>
            </a:fld>
            <a:endParaRPr lang="tr-TR"/>
          </a:p>
        </p:txBody>
      </p:sp>
    </p:spTree>
    <p:extLst>
      <p:ext uri="{BB962C8B-B14F-4D97-AF65-F5344CB8AC3E}">
        <p14:creationId xmlns:p14="http://schemas.microsoft.com/office/powerpoint/2010/main" val="3370228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26</a:t>
            </a:fld>
            <a:endParaRPr lang="tr-TR"/>
          </a:p>
        </p:txBody>
      </p:sp>
    </p:spTree>
    <p:extLst>
      <p:ext uri="{BB962C8B-B14F-4D97-AF65-F5344CB8AC3E}">
        <p14:creationId xmlns:p14="http://schemas.microsoft.com/office/powerpoint/2010/main" val="757050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27</a:t>
            </a:fld>
            <a:endParaRPr lang="tr-TR"/>
          </a:p>
        </p:txBody>
      </p:sp>
    </p:spTree>
    <p:extLst>
      <p:ext uri="{BB962C8B-B14F-4D97-AF65-F5344CB8AC3E}">
        <p14:creationId xmlns:p14="http://schemas.microsoft.com/office/powerpoint/2010/main" val="1667541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28</a:t>
            </a:fld>
            <a:endParaRPr lang="tr-TR"/>
          </a:p>
        </p:txBody>
      </p:sp>
    </p:spTree>
    <p:extLst>
      <p:ext uri="{BB962C8B-B14F-4D97-AF65-F5344CB8AC3E}">
        <p14:creationId xmlns:p14="http://schemas.microsoft.com/office/powerpoint/2010/main" val="626626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32</a:t>
            </a:fld>
            <a:endParaRPr lang="tr-TR"/>
          </a:p>
        </p:txBody>
      </p:sp>
    </p:spTree>
    <p:extLst>
      <p:ext uri="{BB962C8B-B14F-4D97-AF65-F5344CB8AC3E}">
        <p14:creationId xmlns:p14="http://schemas.microsoft.com/office/powerpoint/2010/main" val="3772764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33</a:t>
            </a:fld>
            <a:endParaRPr lang="tr-TR"/>
          </a:p>
        </p:txBody>
      </p:sp>
    </p:spTree>
    <p:extLst>
      <p:ext uri="{BB962C8B-B14F-4D97-AF65-F5344CB8AC3E}">
        <p14:creationId xmlns:p14="http://schemas.microsoft.com/office/powerpoint/2010/main" val="17841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a:t>
            </a:fld>
            <a:endParaRPr lang="tr-TR"/>
          </a:p>
        </p:txBody>
      </p:sp>
    </p:spTree>
    <p:extLst>
      <p:ext uri="{BB962C8B-B14F-4D97-AF65-F5344CB8AC3E}">
        <p14:creationId xmlns:p14="http://schemas.microsoft.com/office/powerpoint/2010/main" val="482264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34</a:t>
            </a:fld>
            <a:endParaRPr lang="tr-TR"/>
          </a:p>
        </p:txBody>
      </p:sp>
    </p:spTree>
    <p:extLst>
      <p:ext uri="{BB962C8B-B14F-4D97-AF65-F5344CB8AC3E}">
        <p14:creationId xmlns:p14="http://schemas.microsoft.com/office/powerpoint/2010/main" val="791741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35</a:t>
            </a:fld>
            <a:endParaRPr lang="tr-TR"/>
          </a:p>
        </p:txBody>
      </p:sp>
    </p:spTree>
    <p:extLst>
      <p:ext uri="{BB962C8B-B14F-4D97-AF65-F5344CB8AC3E}">
        <p14:creationId xmlns:p14="http://schemas.microsoft.com/office/powerpoint/2010/main" val="2419724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36</a:t>
            </a:fld>
            <a:endParaRPr lang="tr-TR"/>
          </a:p>
        </p:txBody>
      </p:sp>
    </p:spTree>
    <p:extLst>
      <p:ext uri="{BB962C8B-B14F-4D97-AF65-F5344CB8AC3E}">
        <p14:creationId xmlns:p14="http://schemas.microsoft.com/office/powerpoint/2010/main" val="2392906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37</a:t>
            </a:fld>
            <a:endParaRPr lang="tr-TR"/>
          </a:p>
        </p:txBody>
      </p:sp>
    </p:spTree>
    <p:extLst>
      <p:ext uri="{BB962C8B-B14F-4D97-AF65-F5344CB8AC3E}">
        <p14:creationId xmlns:p14="http://schemas.microsoft.com/office/powerpoint/2010/main" val="1302196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38</a:t>
            </a:fld>
            <a:endParaRPr lang="tr-TR"/>
          </a:p>
        </p:txBody>
      </p:sp>
    </p:spTree>
    <p:extLst>
      <p:ext uri="{BB962C8B-B14F-4D97-AF65-F5344CB8AC3E}">
        <p14:creationId xmlns:p14="http://schemas.microsoft.com/office/powerpoint/2010/main" val="3449087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39</a:t>
            </a:fld>
            <a:endParaRPr lang="tr-TR"/>
          </a:p>
        </p:txBody>
      </p:sp>
    </p:spTree>
    <p:extLst>
      <p:ext uri="{BB962C8B-B14F-4D97-AF65-F5344CB8AC3E}">
        <p14:creationId xmlns:p14="http://schemas.microsoft.com/office/powerpoint/2010/main" val="2172705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40</a:t>
            </a:fld>
            <a:endParaRPr lang="tr-TR"/>
          </a:p>
        </p:txBody>
      </p:sp>
    </p:spTree>
    <p:extLst>
      <p:ext uri="{BB962C8B-B14F-4D97-AF65-F5344CB8AC3E}">
        <p14:creationId xmlns:p14="http://schemas.microsoft.com/office/powerpoint/2010/main" val="1195740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41</a:t>
            </a:fld>
            <a:endParaRPr lang="tr-TR"/>
          </a:p>
        </p:txBody>
      </p:sp>
    </p:spTree>
    <p:extLst>
      <p:ext uri="{BB962C8B-B14F-4D97-AF65-F5344CB8AC3E}">
        <p14:creationId xmlns:p14="http://schemas.microsoft.com/office/powerpoint/2010/main" val="1248757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42</a:t>
            </a:fld>
            <a:endParaRPr lang="tr-TR"/>
          </a:p>
        </p:txBody>
      </p:sp>
    </p:spTree>
    <p:extLst>
      <p:ext uri="{BB962C8B-B14F-4D97-AF65-F5344CB8AC3E}">
        <p14:creationId xmlns:p14="http://schemas.microsoft.com/office/powerpoint/2010/main" val="2598083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43</a:t>
            </a:fld>
            <a:endParaRPr lang="tr-TR"/>
          </a:p>
        </p:txBody>
      </p:sp>
    </p:spTree>
    <p:extLst>
      <p:ext uri="{BB962C8B-B14F-4D97-AF65-F5344CB8AC3E}">
        <p14:creationId xmlns:p14="http://schemas.microsoft.com/office/powerpoint/2010/main" val="140606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a:t>
            </a:fld>
            <a:endParaRPr lang="tr-TR"/>
          </a:p>
        </p:txBody>
      </p:sp>
    </p:spTree>
    <p:extLst>
      <p:ext uri="{BB962C8B-B14F-4D97-AF65-F5344CB8AC3E}">
        <p14:creationId xmlns:p14="http://schemas.microsoft.com/office/powerpoint/2010/main" val="3457456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44</a:t>
            </a:fld>
            <a:endParaRPr lang="tr-TR"/>
          </a:p>
        </p:txBody>
      </p:sp>
    </p:spTree>
    <p:extLst>
      <p:ext uri="{BB962C8B-B14F-4D97-AF65-F5344CB8AC3E}">
        <p14:creationId xmlns:p14="http://schemas.microsoft.com/office/powerpoint/2010/main" val="2483481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45</a:t>
            </a:fld>
            <a:endParaRPr lang="tr-TR"/>
          </a:p>
        </p:txBody>
      </p:sp>
    </p:spTree>
    <p:extLst>
      <p:ext uri="{BB962C8B-B14F-4D97-AF65-F5344CB8AC3E}">
        <p14:creationId xmlns:p14="http://schemas.microsoft.com/office/powerpoint/2010/main" val="1168013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46</a:t>
            </a:fld>
            <a:endParaRPr lang="tr-TR"/>
          </a:p>
        </p:txBody>
      </p:sp>
    </p:spTree>
    <p:extLst>
      <p:ext uri="{BB962C8B-B14F-4D97-AF65-F5344CB8AC3E}">
        <p14:creationId xmlns:p14="http://schemas.microsoft.com/office/powerpoint/2010/main" val="2016578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47</a:t>
            </a:fld>
            <a:endParaRPr lang="tr-TR"/>
          </a:p>
        </p:txBody>
      </p:sp>
    </p:spTree>
    <p:extLst>
      <p:ext uri="{BB962C8B-B14F-4D97-AF65-F5344CB8AC3E}">
        <p14:creationId xmlns:p14="http://schemas.microsoft.com/office/powerpoint/2010/main" val="256678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5</a:t>
            </a:fld>
            <a:endParaRPr lang="tr-TR"/>
          </a:p>
        </p:txBody>
      </p:sp>
    </p:spTree>
    <p:extLst>
      <p:ext uri="{BB962C8B-B14F-4D97-AF65-F5344CB8AC3E}">
        <p14:creationId xmlns:p14="http://schemas.microsoft.com/office/powerpoint/2010/main" val="293296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501F8A3-E67F-4072-A6D2-32A2D4D7F847}" type="slidenum">
              <a:rPr lang="tr-TR" smtClean="0"/>
              <a:t>7</a:t>
            </a:fld>
            <a:endParaRPr lang="tr-TR"/>
          </a:p>
        </p:txBody>
      </p:sp>
    </p:spTree>
    <p:extLst>
      <p:ext uri="{BB962C8B-B14F-4D97-AF65-F5344CB8AC3E}">
        <p14:creationId xmlns:p14="http://schemas.microsoft.com/office/powerpoint/2010/main" val="158338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8</a:t>
            </a:fld>
            <a:endParaRPr lang="tr-TR"/>
          </a:p>
        </p:txBody>
      </p:sp>
    </p:spTree>
    <p:extLst>
      <p:ext uri="{BB962C8B-B14F-4D97-AF65-F5344CB8AC3E}">
        <p14:creationId xmlns:p14="http://schemas.microsoft.com/office/powerpoint/2010/main" val="1630947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9</a:t>
            </a:fld>
            <a:endParaRPr lang="tr-TR"/>
          </a:p>
        </p:txBody>
      </p:sp>
    </p:spTree>
    <p:extLst>
      <p:ext uri="{BB962C8B-B14F-4D97-AF65-F5344CB8AC3E}">
        <p14:creationId xmlns:p14="http://schemas.microsoft.com/office/powerpoint/2010/main" val="1099678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501F8A3-E67F-4072-A6D2-32A2D4D7F847}" type="slidenum">
              <a:rPr lang="tr-TR" smtClean="0"/>
              <a:t>10</a:t>
            </a:fld>
            <a:endParaRPr lang="tr-TR"/>
          </a:p>
        </p:txBody>
      </p:sp>
    </p:spTree>
    <p:extLst>
      <p:ext uri="{BB962C8B-B14F-4D97-AF65-F5344CB8AC3E}">
        <p14:creationId xmlns:p14="http://schemas.microsoft.com/office/powerpoint/2010/main" val="347066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29BE623-CBA8-4812-992F-4132019270BA}" type="datetime1">
              <a:rPr lang="en-US" smtClean="0"/>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53193"/>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48C7B4A-BD03-41D0-8C83-8F192D6698B5}" type="datetime1">
              <a:rPr lang="en-US" smtClean="0"/>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53193"/>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7D461E5F-635C-4C41-96B7-3C4432F138D1}" type="datetime1">
              <a:rPr lang="en-US" smtClean="0"/>
              <a:t>5/13/2024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53193"/>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5AFE253-59FB-44AF-BB01-163FB25F6CCD}" type="datetime1">
              <a:rPr lang="en-US" smtClean="0"/>
              <a:t>5/13/2024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5469623-1F0F-4204-947E-D7EAC5CF63C6}" type="datetime1">
              <a:rPr lang="en-US" smtClean="0"/>
              <a:t>5/13/2024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1761" y="153162"/>
            <a:ext cx="8229600" cy="609600"/>
          </a:xfrm>
          <a:custGeom>
            <a:avLst/>
            <a:gdLst/>
            <a:ahLst/>
            <a:cxnLst/>
            <a:rect l="l" t="t" r="r" b="b"/>
            <a:pathLst>
              <a:path w="8229600" h="609600">
                <a:moveTo>
                  <a:pt x="0" y="609600"/>
                </a:moveTo>
                <a:lnTo>
                  <a:pt x="0" y="0"/>
                </a:lnTo>
                <a:lnTo>
                  <a:pt x="8229600" y="0"/>
                </a:lnTo>
              </a:path>
            </a:pathLst>
          </a:custGeom>
          <a:ln w="19050">
            <a:solidFill>
              <a:srgbClr val="CC9900"/>
            </a:solidFill>
          </a:ln>
        </p:spPr>
        <p:txBody>
          <a:bodyPr wrap="square" lIns="0" tIns="0" rIns="0" bIns="0" rtlCol="0"/>
          <a:lstStyle/>
          <a:p>
            <a:endParaRPr/>
          </a:p>
        </p:txBody>
      </p:sp>
      <p:sp>
        <p:nvSpPr>
          <p:cNvPr id="17" name="bg object 17"/>
          <p:cNvSpPr/>
          <p:nvPr/>
        </p:nvSpPr>
        <p:spPr>
          <a:xfrm>
            <a:off x="457962" y="6553961"/>
            <a:ext cx="8229600" cy="0"/>
          </a:xfrm>
          <a:custGeom>
            <a:avLst/>
            <a:gdLst/>
            <a:ahLst/>
            <a:cxnLst/>
            <a:rect l="l" t="t" r="r" b="b"/>
            <a:pathLst>
              <a:path w="8229600">
                <a:moveTo>
                  <a:pt x="0" y="0"/>
                </a:moveTo>
                <a:lnTo>
                  <a:pt x="8229600" y="0"/>
                </a:lnTo>
              </a:path>
            </a:pathLst>
          </a:custGeom>
          <a:ln w="19050">
            <a:solidFill>
              <a:srgbClr val="CC9900"/>
            </a:solidFill>
          </a:ln>
        </p:spPr>
        <p:txBody>
          <a:bodyPr wrap="square" lIns="0" tIns="0" rIns="0" bIns="0" rtlCol="0"/>
          <a:lstStyle/>
          <a:p>
            <a:endParaRPr/>
          </a:p>
        </p:txBody>
      </p:sp>
      <p:sp>
        <p:nvSpPr>
          <p:cNvPr id="2" name="Holder 2"/>
          <p:cNvSpPr>
            <a:spLocks noGrp="1"/>
          </p:cNvSpPr>
          <p:nvPr>
            <p:ph type="title"/>
          </p:nvPr>
        </p:nvSpPr>
        <p:spPr>
          <a:xfrm>
            <a:off x="3455670" y="325881"/>
            <a:ext cx="2235200" cy="452120"/>
          </a:xfrm>
          <a:prstGeom prst="rect">
            <a:avLst/>
          </a:prstGeom>
        </p:spPr>
        <p:txBody>
          <a:bodyPr wrap="square" lIns="0" tIns="0" rIns="0" bIns="0">
            <a:spAutoFit/>
          </a:bodyPr>
          <a:lstStyle>
            <a:lvl1pPr>
              <a:defRPr sz="2800" b="1" i="0">
                <a:solidFill>
                  <a:srgbClr val="053193"/>
                </a:solidFill>
                <a:latin typeface="Times New Roman"/>
                <a:cs typeface="Times New Roman"/>
              </a:defRPr>
            </a:lvl1pPr>
          </a:lstStyle>
          <a:p>
            <a:endParaRPr/>
          </a:p>
        </p:txBody>
      </p:sp>
      <p:sp>
        <p:nvSpPr>
          <p:cNvPr id="3" name="Holder 3"/>
          <p:cNvSpPr>
            <a:spLocks noGrp="1"/>
          </p:cNvSpPr>
          <p:nvPr>
            <p:ph type="body" idx="1"/>
          </p:nvPr>
        </p:nvSpPr>
        <p:spPr>
          <a:xfrm>
            <a:off x="777674" y="1489100"/>
            <a:ext cx="7498080" cy="35356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3EC2810A-3BAC-4C5B-A9D4-E7814C9ECE72}" type="datetime1">
              <a:rPr lang="en-US" smtClean="0"/>
              <a:t>5/13/2024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7417%20ek%20g&#246;sterge%20kararnamesi.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tmp"/><Relationship Id="rId4" Type="http://schemas.openxmlformats.org/officeDocument/2006/relationships/hyperlink" Target="2023-Yili-Temmuz-Ayina-Ait-Mali-ve-Sosyal-Haklara-Iliskin-Genelge.pdf"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w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14.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wmf"/><Relationship Id="rId5" Type="http://schemas.openxmlformats.org/officeDocument/2006/relationships/oleObject" Target="../embeddings/oleObject6.bin"/><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16.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wmf"/><Relationship Id="rId5" Type="http://schemas.openxmlformats.org/officeDocument/2006/relationships/oleObject" Target="../embeddings/oleObject8.bin"/><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5.wmf"/><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16.w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18.wmf"/><Relationship Id="rId4" Type="http://schemas.openxmlformats.org/officeDocument/2006/relationships/oleObject" Target="../embeddings/oleObject1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20.wmf"/><Relationship Id="rId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2.wmf"/><Relationship Id="rId4"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4.wmf"/><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5.wmf"/><Relationship Id="rId4" Type="http://schemas.openxmlformats.org/officeDocument/2006/relationships/oleObject" Target="../embeddings/oleObject19.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5.wmf"/><Relationship Id="rId4" Type="http://schemas.openxmlformats.org/officeDocument/2006/relationships/oleObject" Target="../embeddings/oleObject20.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5.wmf"/><Relationship Id="rId5" Type="http://schemas.openxmlformats.org/officeDocument/2006/relationships/oleObject" Target="../embeddings/oleObject21.bin"/><Relationship Id="rId4" Type="http://schemas.openxmlformats.org/officeDocument/2006/relationships/hyperlink" Target="193%20say&#305;l&#305;%20Gelir%20Vergisi%20Kanunu%2023.%20madde%2018.%20bent%2022.12.2021.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giyecek%20yard&#305;m&#305;%20y&#246;netmeli&#287;i.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giyim%20yrd%20bordro.pdf" TargetMode="External"/><Relationship Id="rId4" Type="http://schemas.openxmlformats.org/officeDocument/2006/relationships/hyperlink" Target="giyim%20yard&#305;m&#305;%20genelge.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2023-Yili-Temmuz-Ayina-Ait-Mali-ve-Sosyal-Haklara-Iliskin-Genelge.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2024-Yili-Ocak-Ayina-Ait-Mali-ve-Sosyal-Haklara-Iliskin-Genelge.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flipV="1">
            <a:off x="685800" y="1618542"/>
            <a:ext cx="7589954" cy="861774"/>
          </a:xfrm>
        </p:spPr>
        <p:txBody>
          <a:bodyPr/>
          <a:lstStyle/>
          <a:p>
            <a:r>
              <a:rPr lang="tr-TR" dirty="0" smtClean="0"/>
              <a:t/>
            </a:r>
            <a:br>
              <a:rPr lang="tr-TR" dirty="0" smtClean="0"/>
            </a:br>
            <a:endParaRPr lang="tr-TR" dirty="0"/>
          </a:p>
        </p:txBody>
      </p:sp>
      <p:sp>
        <p:nvSpPr>
          <p:cNvPr id="3" name="Metin Yer Tutucusu 2"/>
          <p:cNvSpPr>
            <a:spLocks noGrp="1"/>
          </p:cNvSpPr>
          <p:nvPr>
            <p:ph type="body" idx="1"/>
          </p:nvPr>
        </p:nvSpPr>
        <p:spPr>
          <a:xfrm>
            <a:off x="838200" y="2480316"/>
            <a:ext cx="7620000" cy="2154436"/>
          </a:xfrm>
        </p:spPr>
        <p:txBody>
          <a:bodyPr/>
          <a:lstStyle/>
          <a:p>
            <a:pPr algn="ctr"/>
            <a:r>
              <a:rPr lang="tr-TR"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T.C </a:t>
            </a:r>
          </a:p>
          <a:p>
            <a:pPr algn="ctr"/>
            <a:r>
              <a:rPr lang="tr-TR"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TARIM ve ORMAN BAKANLIĞI</a:t>
            </a:r>
          </a:p>
          <a:p>
            <a:pPr algn="ctr"/>
            <a:r>
              <a:rPr lang="tr-TR"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PERSONEL GENEL MÜDÜRLÜĞÜ</a:t>
            </a:r>
          </a:p>
          <a:p>
            <a:pPr algn="ctr"/>
            <a:r>
              <a:rPr lang="tr-TR"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İdari İşler ve Koordinasyon Daire Başkanlığı</a:t>
            </a:r>
          </a:p>
          <a:p>
            <a:pPr algn="ctr"/>
            <a:r>
              <a:rPr lang="tr-TR"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Tahakkuk Çalışma Grubu</a:t>
            </a:r>
            <a:endParaRPr lang="tr-TR"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12" y="551235"/>
            <a:ext cx="1643130" cy="1643130"/>
          </a:xfrm>
          <a:prstGeom prst="rect">
            <a:avLst/>
          </a:prstGeom>
        </p:spPr>
      </p:pic>
      <p:sp>
        <p:nvSpPr>
          <p:cNvPr id="5" name="Slayt Numarası Yer Tutucusu 4"/>
          <p:cNvSpPr>
            <a:spLocks noGrp="1"/>
          </p:cNvSpPr>
          <p:nvPr>
            <p:ph type="sldNum" sz="quarter" idx="7"/>
          </p:nvPr>
        </p:nvSpPr>
        <p:spPr/>
        <p:txBody>
          <a:bodyPr/>
          <a:lstStyle/>
          <a:p>
            <a:fld id="{B6F15528-21DE-4FAA-801E-634DDDAF4B2B}" type="slidenum">
              <a:rPr lang="tr-TR" smtClean="0"/>
              <a:t>1</a:t>
            </a:fld>
            <a:endParaRPr lang="tr-TR"/>
          </a:p>
        </p:txBody>
      </p:sp>
    </p:spTree>
    <p:extLst>
      <p:ext uri="{BB962C8B-B14F-4D97-AF65-F5344CB8AC3E}">
        <p14:creationId xmlns:p14="http://schemas.microsoft.com/office/powerpoint/2010/main" val="1126796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533400" y="380817"/>
          <a:ext cx="8011789" cy="5934310"/>
        </p:xfrm>
        <a:graphic>
          <a:graphicData uri="http://schemas.openxmlformats.org/drawingml/2006/table">
            <a:tbl>
              <a:tblPr firstRow="1" bandRow="1">
                <a:tableStyleId>{2D5ABB26-0587-4C30-8999-92F81FD0307C}</a:tableStyleId>
              </a:tblPr>
              <a:tblGrid>
                <a:gridCol w="1366520">
                  <a:extLst>
                    <a:ext uri="{9D8B030D-6E8A-4147-A177-3AD203B41FA5}">
                      <a16:colId xmlns:a16="http://schemas.microsoft.com/office/drawing/2014/main" val="20000"/>
                    </a:ext>
                  </a:extLst>
                </a:gridCol>
                <a:gridCol w="738505">
                  <a:extLst>
                    <a:ext uri="{9D8B030D-6E8A-4147-A177-3AD203B41FA5}">
                      <a16:colId xmlns:a16="http://schemas.microsoft.com/office/drawing/2014/main" val="20001"/>
                    </a:ext>
                  </a:extLst>
                </a:gridCol>
                <a:gridCol w="738505">
                  <a:extLst>
                    <a:ext uri="{9D8B030D-6E8A-4147-A177-3AD203B41FA5}">
                      <a16:colId xmlns:a16="http://schemas.microsoft.com/office/drawing/2014/main" val="20002"/>
                    </a:ext>
                  </a:extLst>
                </a:gridCol>
                <a:gridCol w="737869">
                  <a:extLst>
                    <a:ext uri="{9D8B030D-6E8A-4147-A177-3AD203B41FA5}">
                      <a16:colId xmlns:a16="http://schemas.microsoft.com/office/drawing/2014/main" val="20003"/>
                    </a:ext>
                  </a:extLst>
                </a:gridCol>
                <a:gridCol w="738504">
                  <a:extLst>
                    <a:ext uri="{9D8B030D-6E8A-4147-A177-3AD203B41FA5}">
                      <a16:colId xmlns:a16="http://schemas.microsoft.com/office/drawing/2014/main" val="20004"/>
                    </a:ext>
                  </a:extLst>
                </a:gridCol>
                <a:gridCol w="738504">
                  <a:extLst>
                    <a:ext uri="{9D8B030D-6E8A-4147-A177-3AD203B41FA5}">
                      <a16:colId xmlns:a16="http://schemas.microsoft.com/office/drawing/2014/main" val="20005"/>
                    </a:ext>
                  </a:extLst>
                </a:gridCol>
                <a:gridCol w="738504">
                  <a:extLst>
                    <a:ext uri="{9D8B030D-6E8A-4147-A177-3AD203B41FA5}">
                      <a16:colId xmlns:a16="http://schemas.microsoft.com/office/drawing/2014/main" val="20006"/>
                    </a:ext>
                  </a:extLst>
                </a:gridCol>
                <a:gridCol w="737870">
                  <a:extLst>
                    <a:ext uri="{9D8B030D-6E8A-4147-A177-3AD203B41FA5}">
                      <a16:colId xmlns:a16="http://schemas.microsoft.com/office/drawing/2014/main" val="20007"/>
                    </a:ext>
                  </a:extLst>
                </a:gridCol>
                <a:gridCol w="738504">
                  <a:extLst>
                    <a:ext uri="{9D8B030D-6E8A-4147-A177-3AD203B41FA5}">
                      <a16:colId xmlns:a16="http://schemas.microsoft.com/office/drawing/2014/main" val="20008"/>
                    </a:ext>
                  </a:extLst>
                </a:gridCol>
                <a:gridCol w="738504">
                  <a:extLst>
                    <a:ext uri="{9D8B030D-6E8A-4147-A177-3AD203B41FA5}">
                      <a16:colId xmlns:a16="http://schemas.microsoft.com/office/drawing/2014/main" val="20009"/>
                    </a:ext>
                  </a:extLst>
                </a:gridCol>
              </a:tblGrid>
              <a:tr h="301004">
                <a:tc gridSpan="10">
                  <a:txBody>
                    <a:bodyPr/>
                    <a:lstStyle/>
                    <a:p>
                      <a:pPr marR="56515" algn="ctr">
                        <a:lnSpc>
                          <a:spcPct val="100000"/>
                        </a:lnSpc>
                        <a:spcBef>
                          <a:spcPts val="60"/>
                        </a:spcBef>
                      </a:pPr>
                      <a:r>
                        <a:rPr sz="1800" b="1" spc="270" dirty="0">
                          <a:latin typeface="Arial"/>
                          <a:cs typeface="Arial"/>
                        </a:rPr>
                        <a:t>AYLIK </a:t>
                      </a:r>
                      <a:r>
                        <a:rPr sz="1800" b="1" spc="370" dirty="0">
                          <a:latin typeface="Arial"/>
                          <a:cs typeface="Arial"/>
                        </a:rPr>
                        <a:t>GÖSTERGE</a:t>
                      </a:r>
                      <a:r>
                        <a:rPr sz="1800" b="1" spc="-15" dirty="0">
                          <a:latin typeface="Arial"/>
                          <a:cs typeface="Arial"/>
                        </a:rPr>
                        <a:t> </a:t>
                      </a:r>
                      <a:r>
                        <a:rPr sz="1800" b="1" spc="365" dirty="0">
                          <a:latin typeface="Arial"/>
                          <a:cs typeface="Arial"/>
                        </a:rPr>
                        <a:t>TABLOSU</a:t>
                      </a:r>
                      <a:endParaRPr sz="1800">
                        <a:latin typeface="Arial"/>
                        <a:cs typeface="Arial"/>
                      </a:endParaRPr>
                    </a:p>
                  </a:txBody>
                  <a:tcPr marL="0" marR="0" marT="762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00527">
                <a:tc rowSpan="2">
                  <a:txBody>
                    <a:bodyPr/>
                    <a:lstStyle/>
                    <a:p>
                      <a:pPr>
                        <a:lnSpc>
                          <a:spcPct val="100000"/>
                        </a:lnSpc>
                      </a:pPr>
                      <a:endParaRPr sz="2000">
                        <a:latin typeface="Times New Roman"/>
                        <a:cs typeface="Times New Roman"/>
                      </a:endParaRPr>
                    </a:p>
                    <a:p>
                      <a:pPr>
                        <a:lnSpc>
                          <a:spcPct val="100000"/>
                        </a:lnSpc>
                        <a:spcBef>
                          <a:spcPts val="20"/>
                        </a:spcBef>
                      </a:pPr>
                      <a:endParaRPr sz="2150">
                        <a:latin typeface="Times New Roman"/>
                        <a:cs typeface="Times New Roman"/>
                      </a:endParaRPr>
                    </a:p>
                    <a:p>
                      <a:pPr marL="64135">
                        <a:lnSpc>
                          <a:spcPct val="100000"/>
                        </a:lnSpc>
                        <a:spcBef>
                          <a:spcPts val="5"/>
                        </a:spcBef>
                      </a:pPr>
                      <a:r>
                        <a:rPr sz="1800" b="1" spc="275" dirty="0">
                          <a:latin typeface="Times New Roman"/>
                          <a:cs typeface="Times New Roman"/>
                        </a:rPr>
                        <a:t>Dereceler</a:t>
                      </a:r>
                      <a:endParaRPr sz="18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gridSpan="9">
                  <a:txBody>
                    <a:bodyPr/>
                    <a:lstStyle/>
                    <a:p>
                      <a:pPr marL="1270" algn="ctr">
                        <a:lnSpc>
                          <a:spcPct val="100000"/>
                        </a:lnSpc>
                        <a:spcBef>
                          <a:spcPts val="60"/>
                        </a:spcBef>
                      </a:pPr>
                      <a:r>
                        <a:rPr sz="1800" b="1" spc="405" dirty="0">
                          <a:latin typeface="Times New Roman"/>
                          <a:cs typeface="Times New Roman"/>
                        </a:rPr>
                        <a:t>K</a:t>
                      </a:r>
                      <a:r>
                        <a:rPr sz="1800" b="1" spc="60" dirty="0">
                          <a:latin typeface="Times New Roman"/>
                          <a:cs typeface="Times New Roman"/>
                        </a:rPr>
                        <a:t> </a:t>
                      </a:r>
                      <a:r>
                        <a:rPr sz="1800" b="1" spc="260" dirty="0">
                          <a:latin typeface="Times New Roman"/>
                          <a:cs typeface="Times New Roman"/>
                        </a:rPr>
                        <a:t>a</a:t>
                      </a:r>
                      <a:r>
                        <a:rPr sz="1800" b="1" spc="130" dirty="0">
                          <a:latin typeface="Times New Roman"/>
                          <a:cs typeface="Times New Roman"/>
                        </a:rPr>
                        <a:t> </a:t>
                      </a:r>
                      <a:r>
                        <a:rPr sz="1800" b="1" spc="290" dirty="0">
                          <a:latin typeface="Times New Roman"/>
                          <a:cs typeface="Times New Roman"/>
                        </a:rPr>
                        <a:t>d</a:t>
                      </a:r>
                      <a:r>
                        <a:rPr sz="1800" b="1" dirty="0">
                          <a:latin typeface="Times New Roman"/>
                          <a:cs typeface="Times New Roman"/>
                        </a:rPr>
                        <a:t> </a:t>
                      </a:r>
                      <a:r>
                        <a:rPr sz="1800" b="1" spc="229" dirty="0">
                          <a:latin typeface="Times New Roman"/>
                          <a:cs typeface="Times New Roman"/>
                        </a:rPr>
                        <a:t>e</a:t>
                      </a:r>
                      <a:r>
                        <a:rPr sz="1800" b="1" spc="254" dirty="0">
                          <a:latin typeface="Times New Roman"/>
                          <a:cs typeface="Times New Roman"/>
                        </a:rPr>
                        <a:t> </a:t>
                      </a:r>
                      <a:r>
                        <a:rPr sz="1800" b="1" spc="434" dirty="0">
                          <a:latin typeface="Times New Roman"/>
                          <a:cs typeface="Times New Roman"/>
                        </a:rPr>
                        <a:t>m</a:t>
                      </a:r>
                      <a:r>
                        <a:rPr sz="1800" b="1" spc="-65" dirty="0">
                          <a:latin typeface="Times New Roman"/>
                          <a:cs typeface="Times New Roman"/>
                        </a:rPr>
                        <a:t> </a:t>
                      </a:r>
                      <a:r>
                        <a:rPr sz="1800" b="1" spc="229" dirty="0">
                          <a:latin typeface="Times New Roman"/>
                          <a:cs typeface="Times New Roman"/>
                        </a:rPr>
                        <a:t>e</a:t>
                      </a:r>
                      <a:r>
                        <a:rPr sz="1800" b="1" spc="254" dirty="0">
                          <a:latin typeface="Times New Roman"/>
                          <a:cs typeface="Times New Roman"/>
                        </a:rPr>
                        <a:t> </a:t>
                      </a:r>
                      <a:r>
                        <a:rPr sz="1800" b="1" spc="145" dirty="0">
                          <a:latin typeface="Times New Roman"/>
                          <a:cs typeface="Times New Roman"/>
                        </a:rPr>
                        <a:t>l</a:t>
                      </a:r>
                      <a:r>
                        <a:rPr sz="1800" b="1" spc="60" dirty="0">
                          <a:latin typeface="Times New Roman"/>
                          <a:cs typeface="Times New Roman"/>
                        </a:rPr>
                        <a:t> </a:t>
                      </a:r>
                      <a:r>
                        <a:rPr sz="1800" b="1" spc="229" dirty="0">
                          <a:latin typeface="Times New Roman"/>
                          <a:cs typeface="Times New Roman"/>
                        </a:rPr>
                        <a:t>e</a:t>
                      </a:r>
                      <a:r>
                        <a:rPr sz="1800" b="1" spc="260" dirty="0">
                          <a:latin typeface="Times New Roman"/>
                          <a:cs typeface="Times New Roman"/>
                        </a:rPr>
                        <a:t> </a:t>
                      </a:r>
                      <a:r>
                        <a:rPr sz="1800" b="1" spc="229" dirty="0">
                          <a:latin typeface="Times New Roman"/>
                          <a:cs typeface="Times New Roman"/>
                        </a:rPr>
                        <a:t>r</a:t>
                      </a:r>
                      <a:endParaRPr sz="1800">
                        <a:latin typeface="Times New Roman"/>
                        <a:cs typeface="Times New Roman"/>
                      </a:endParaRPr>
                    </a:p>
                  </a:txBody>
                  <a:tcPr marL="0" marR="0" marT="762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601531">
                <a:tc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795" algn="ctr">
                        <a:lnSpc>
                          <a:spcPct val="100000"/>
                        </a:lnSpc>
                      </a:pPr>
                      <a:r>
                        <a:rPr sz="1800" b="1" dirty="0">
                          <a:latin typeface="Times New Roman"/>
                          <a:cs typeface="Times New Roman"/>
                        </a:rPr>
                        <a:t>1</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795" algn="ctr">
                        <a:lnSpc>
                          <a:spcPct val="100000"/>
                        </a:lnSpc>
                      </a:pPr>
                      <a:r>
                        <a:rPr sz="1800" b="1" dirty="0">
                          <a:latin typeface="Times New Roman"/>
                          <a:cs typeface="Times New Roman"/>
                        </a:rPr>
                        <a:t>2</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160" algn="ctr">
                        <a:lnSpc>
                          <a:spcPct val="100000"/>
                        </a:lnSpc>
                      </a:pPr>
                      <a:r>
                        <a:rPr sz="1800" b="1" dirty="0">
                          <a:latin typeface="Times New Roman"/>
                          <a:cs typeface="Times New Roman"/>
                        </a:rPr>
                        <a:t>3</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795" algn="ctr">
                        <a:lnSpc>
                          <a:spcPct val="100000"/>
                        </a:lnSpc>
                      </a:pPr>
                      <a:r>
                        <a:rPr sz="1800" b="1" dirty="0">
                          <a:latin typeface="Times New Roman"/>
                          <a:cs typeface="Times New Roman"/>
                        </a:rPr>
                        <a:t>4</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795" algn="ctr">
                        <a:lnSpc>
                          <a:spcPct val="100000"/>
                        </a:lnSpc>
                      </a:pPr>
                      <a:r>
                        <a:rPr sz="1800" b="1" dirty="0">
                          <a:latin typeface="Times New Roman"/>
                          <a:cs typeface="Times New Roman"/>
                        </a:rPr>
                        <a:t>5</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795" algn="ctr">
                        <a:lnSpc>
                          <a:spcPct val="100000"/>
                        </a:lnSpc>
                      </a:pPr>
                      <a:r>
                        <a:rPr sz="1800" b="1" dirty="0">
                          <a:latin typeface="Times New Roman"/>
                          <a:cs typeface="Times New Roman"/>
                        </a:rPr>
                        <a:t>6</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160" algn="ctr">
                        <a:lnSpc>
                          <a:spcPct val="100000"/>
                        </a:lnSpc>
                      </a:pPr>
                      <a:r>
                        <a:rPr sz="1800" b="1" dirty="0">
                          <a:latin typeface="Times New Roman"/>
                          <a:cs typeface="Times New Roman"/>
                        </a:rPr>
                        <a:t>7</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795" algn="ctr">
                        <a:lnSpc>
                          <a:spcPct val="100000"/>
                        </a:lnSpc>
                      </a:pPr>
                      <a:r>
                        <a:rPr sz="1800" b="1" dirty="0">
                          <a:latin typeface="Times New Roman"/>
                          <a:cs typeface="Times New Roman"/>
                        </a:rPr>
                        <a:t>8</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spcBef>
                          <a:spcPts val="15"/>
                        </a:spcBef>
                      </a:pPr>
                      <a:endParaRPr sz="2100">
                        <a:latin typeface="Times New Roman"/>
                        <a:cs typeface="Times New Roman"/>
                      </a:endParaRPr>
                    </a:p>
                    <a:p>
                      <a:pPr marR="10795" algn="ctr">
                        <a:lnSpc>
                          <a:spcPct val="100000"/>
                        </a:lnSpc>
                      </a:pPr>
                      <a:r>
                        <a:rPr sz="1800" b="1" dirty="0">
                          <a:latin typeface="Times New Roman"/>
                          <a:cs typeface="Times New Roman"/>
                        </a:rPr>
                        <a:t>9</a:t>
                      </a:r>
                      <a:endParaRPr sz="1800">
                        <a:latin typeface="Times New Roman"/>
                        <a:cs typeface="Times New Roman"/>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315292">
                <a:tc>
                  <a:txBody>
                    <a:bodyPr/>
                    <a:lstStyle/>
                    <a:p>
                      <a:pPr marR="10795" algn="ctr">
                        <a:lnSpc>
                          <a:spcPct val="100000"/>
                        </a:lnSpc>
                        <a:spcBef>
                          <a:spcPts val="170"/>
                        </a:spcBef>
                      </a:pPr>
                      <a:r>
                        <a:rPr sz="1800" b="1" dirty="0">
                          <a:latin typeface="Times New Roman"/>
                          <a:cs typeface="Times New Roman"/>
                        </a:rPr>
                        <a:t>1</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1320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1380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1440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1500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314815">
                <a:tc>
                  <a:txBody>
                    <a:bodyPr/>
                    <a:lstStyle/>
                    <a:p>
                      <a:pPr marR="10795" algn="ctr">
                        <a:lnSpc>
                          <a:spcPct val="100000"/>
                        </a:lnSpc>
                        <a:spcBef>
                          <a:spcPts val="170"/>
                        </a:spcBef>
                      </a:pPr>
                      <a:r>
                        <a:rPr sz="1800" b="1" dirty="0">
                          <a:latin typeface="Times New Roman"/>
                          <a:cs typeface="Times New Roman"/>
                        </a:rPr>
                        <a:t>2</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1155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1210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1265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1320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1380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1440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315292">
                <a:tc>
                  <a:txBody>
                    <a:bodyPr/>
                    <a:lstStyle/>
                    <a:p>
                      <a:pPr marR="10795" algn="ctr">
                        <a:lnSpc>
                          <a:spcPct val="100000"/>
                        </a:lnSpc>
                        <a:spcBef>
                          <a:spcPts val="175"/>
                        </a:spcBef>
                      </a:pPr>
                      <a:r>
                        <a:rPr sz="1800" b="1" dirty="0">
                          <a:latin typeface="Times New Roman"/>
                          <a:cs typeface="Times New Roman"/>
                        </a:rPr>
                        <a:t>3</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1020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1065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1110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5"/>
                        </a:spcBef>
                      </a:pPr>
                      <a:r>
                        <a:rPr sz="1800" spc="260" dirty="0">
                          <a:latin typeface="Times New Roman"/>
                          <a:cs typeface="Times New Roman"/>
                        </a:rPr>
                        <a:t>1155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1210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1265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1320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255" algn="ctr">
                        <a:lnSpc>
                          <a:spcPct val="100000"/>
                        </a:lnSpc>
                        <a:spcBef>
                          <a:spcPts val="175"/>
                        </a:spcBef>
                      </a:pPr>
                      <a:r>
                        <a:rPr sz="1800" spc="260" dirty="0">
                          <a:latin typeface="Times New Roman"/>
                          <a:cs typeface="Times New Roman"/>
                        </a:rPr>
                        <a:t>1380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315292">
                <a:tc>
                  <a:txBody>
                    <a:bodyPr/>
                    <a:lstStyle/>
                    <a:p>
                      <a:pPr marR="10795" algn="ctr">
                        <a:lnSpc>
                          <a:spcPct val="100000"/>
                        </a:lnSpc>
                        <a:spcBef>
                          <a:spcPts val="170"/>
                        </a:spcBef>
                      </a:pPr>
                      <a:r>
                        <a:rPr sz="1800" b="1" dirty="0">
                          <a:latin typeface="Times New Roman"/>
                          <a:cs typeface="Times New Roman"/>
                        </a:rPr>
                        <a:t>4</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915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950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985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1020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1065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1110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1155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255" algn="ctr">
                        <a:lnSpc>
                          <a:spcPct val="100000"/>
                        </a:lnSpc>
                        <a:spcBef>
                          <a:spcPts val="170"/>
                        </a:spcBef>
                      </a:pPr>
                      <a:r>
                        <a:rPr sz="1800" spc="260" dirty="0">
                          <a:latin typeface="Times New Roman"/>
                          <a:cs typeface="Times New Roman"/>
                        </a:rPr>
                        <a:t>1210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1265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314815">
                <a:tc>
                  <a:txBody>
                    <a:bodyPr/>
                    <a:lstStyle/>
                    <a:p>
                      <a:pPr marR="10795" algn="ctr">
                        <a:lnSpc>
                          <a:spcPct val="100000"/>
                        </a:lnSpc>
                        <a:spcBef>
                          <a:spcPts val="170"/>
                        </a:spcBef>
                      </a:pPr>
                      <a:r>
                        <a:rPr sz="1800" b="1" dirty="0">
                          <a:latin typeface="Times New Roman"/>
                          <a:cs typeface="Times New Roman"/>
                        </a:rPr>
                        <a:t>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835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865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895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915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950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985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1020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255" algn="ctr">
                        <a:lnSpc>
                          <a:spcPct val="100000"/>
                        </a:lnSpc>
                        <a:spcBef>
                          <a:spcPts val="170"/>
                        </a:spcBef>
                      </a:pPr>
                      <a:r>
                        <a:rPr sz="1800" spc="260" dirty="0">
                          <a:latin typeface="Times New Roman"/>
                          <a:cs typeface="Times New Roman"/>
                        </a:rPr>
                        <a:t>1065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1110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7"/>
                  </a:ext>
                </a:extLst>
              </a:tr>
              <a:tr h="315292">
                <a:tc>
                  <a:txBody>
                    <a:bodyPr/>
                    <a:lstStyle/>
                    <a:p>
                      <a:pPr marR="10795" algn="ctr">
                        <a:lnSpc>
                          <a:spcPct val="100000"/>
                        </a:lnSpc>
                        <a:spcBef>
                          <a:spcPts val="170"/>
                        </a:spcBef>
                      </a:pPr>
                      <a:r>
                        <a:rPr sz="1800" b="1" dirty="0">
                          <a:latin typeface="Times New Roman"/>
                          <a:cs typeface="Times New Roman"/>
                        </a:rPr>
                        <a:t>6</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760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785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810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835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865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895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915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950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985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8"/>
                  </a:ext>
                </a:extLst>
              </a:tr>
              <a:tr h="314815">
                <a:tc>
                  <a:txBody>
                    <a:bodyPr/>
                    <a:lstStyle/>
                    <a:p>
                      <a:pPr marR="10795" algn="ctr">
                        <a:lnSpc>
                          <a:spcPct val="100000"/>
                        </a:lnSpc>
                        <a:spcBef>
                          <a:spcPts val="170"/>
                        </a:spcBef>
                      </a:pPr>
                      <a:r>
                        <a:rPr sz="1800" b="1" dirty="0">
                          <a:latin typeface="Times New Roman"/>
                          <a:cs typeface="Times New Roman"/>
                        </a:rPr>
                        <a:t>7</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705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720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740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760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785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810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835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865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895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9"/>
                  </a:ext>
                </a:extLst>
              </a:tr>
              <a:tr h="315292">
                <a:tc>
                  <a:txBody>
                    <a:bodyPr/>
                    <a:lstStyle/>
                    <a:p>
                      <a:pPr marR="10795" algn="ctr">
                        <a:lnSpc>
                          <a:spcPct val="100000"/>
                        </a:lnSpc>
                        <a:spcBef>
                          <a:spcPts val="175"/>
                        </a:spcBef>
                      </a:pPr>
                      <a:r>
                        <a:rPr sz="1800" b="1" dirty="0">
                          <a:latin typeface="Times New Roman"/>
                          <a:cs typeface="Times New Roman"/>
                        </a:rPr>
                        <a:t>8</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660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675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690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705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720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740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760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5"/>
                        </a:spcBef>
                      </a:pPr>
                      <a:r>
                        <a:rPr sz="1800" spc="260" dirty="0">
                          <a:latin typeface="Times New Roman"/>
                          <a:cs typeface="Times New Roman"/>
                        </a:rPr>
                        <a:t>785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810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0"/>
                  </a:ext>
                </a:extLst>
              </a:tr>
              <a:tr h="315301">
                <a:tc>
                  <a:txBody>
                    <a:bodyPr/>
                    <a:lstStyle/>
                    <a:p>
                      <a:pPr marR="10795" algn="ctr">
                        <a:lnSpc>
                          <a:spcPct val="100000"/>
                        </a:lnSpc>
                        <a:spcBef>
                          <a:spcPts val="170"/>
                        </a:spcBef>
                      </a:pPr>
                      <a:r>
                        <a:rPr sz="1800" b="1" dirty="0">
                          <a:latin typeface="Times New Roman"/>
                          <a:cs typeface="Times New Roman"/>
                        </a:rPr>
                        <a:t>9</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620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630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645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660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675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690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705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720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740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1"/>
                  </a:ext>
                </a:extLst>
              </a:tr>
              <a:tr h="314815">
                <a:tc>
                  <a:txBody>
                    <a:bodyPr/>
                    <a:lstStyle/>
                    <a:p>
                      <a:pPr marR="10160" algn="ctr">
                        <a:lnSpc>
                          <a:spcPct val="100000"/>
                        </a:lnSpc>
                        <a:spcBef>
                          <a:spcPts val="170"/>
                        </a:spcBef>
                      </a:pPr>
                      <a:r>
                        <a:rPr sz="1800" b="1" spc="260" dirty="0">
                          <a:latin typeface="Times New Roman"/>
                          <a:cs typeface="Times New Roman"/>
                        </a:rPr>
                        <a:t>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590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600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610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620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630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645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660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675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690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2"/>
                  </a:ext>
                </a:extLst>
              </a:tr>
              <a:tr h="315292">
                <a:tc>
                  <a:txBody>
                    <a:bodyPr/>
                    <a:lstStyle/>
                    <a:p>
                      <a:pPr marR="10160" algn="ctr">
                        <a:lnSpc>
                          <a:spcPct val="100000"/>
                        </a:lnSpc>
                        <a:spcBef>
                          <a:spcPts val="175"/>
                        </a:spcBef>
                      </a:pPr>
                      <a:r>
                        <a:rPr sz="1800" b="1" spc="260" dirty="0">
                          <a:latin typeface="Times New Roman"/>
                          <a:cs typeface="Times New Roman"/>
                        </a:rPr>
                        <a:t>11</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560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570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580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590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600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610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620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5"/>
                        </a:spcBef>
                      </a:pPr>
                      <a:r>
                        <a:rPr sz="1800" spc="260" dirty="0">
                          <a:latin typeface="Times New Roman"/>
                          <a:cs typeface="Times New Roman"/>
                        </a:rPr>
                        <a:t>630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645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3"/>
                  </a:ext>
                </a:extLst>
              </a:tr>
              <a:tr h="314815">
                <a:tc>
                  <a:txBody>
                    <a:bodyPr/>
                    <a:lstStyle/>
                    <a:p>
                      <a:pPr marR="10160" algn="ctr">
                        <a:lnSpc>
                          <a:spcPct val="100000"/>
                        </a:lnSpc>
                        <a:spcBef>
                          <a:spcPts val="170"/>
                        </a:spcBef>
                      </a:pPr>
                      <a:r>
                        <a:rPr sz="1800" b="1" spc="260" dirty="0">
                          <a:latin typeface="Times New Roman"/>
                          <a:cs typeface="Times New Roman"/>
                        </a:rPr>
                        <a:t>12</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545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550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555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560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570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580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590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600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610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4"/>
                  </a:ext>
                </a:extLst>
              </a:tr>
              <a:tr h="315292">
                <a:tc>
                  <a:txBody>
                    <a:bodyPr/>
                    <a:lstStyle/>
                    <a:p>
                      <a:pPr marR="10160" algn="ctr">
                        <a:lnSpc>
                          <a:spcPct val="100000"/>
                        </a:lnSpc>
                        <a:spcBef>
                          <a:spcPts val="175"/>
                        </a:spcBef>
                      </a:pPr>
                      <a:r>
                        <a:rPr sz="1800" b="1" spc="260" dirty="0">
                          <a:latin typeface="Times New Roman"/>
                          <a:cs typeface="Times New Roman"/>
                        </a:rPr>
                        <a:t>13</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530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535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540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545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550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555</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5"/>
                        </a:spcBef>
                      </a:pPr>
                      <a:r>
                        <a:rPr sz="1800" spc="260" dirty="0">
                          <a:latin typeface="Times New Roman"/>
                          <a:cs typeface="Times New Roman"/>
                        </a:rPr>
                        <a:t>560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5"/>
                        </a:spcBef>
                      </a:pPr>
                      <a:r>
                        <a:rPr sz="1800" spc="260" dirty="0">
                          <a:latin typeface="Times New Roman"/>
                          <a:cs typeface="Times New Roman"/>
                        </a:rPr>
                        <a:t>570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5"/>
                        </a:spcBef>
                      </a:pPr>
                      <a:r>
                        <a:rPr sz="1800" spc="260" dirty="0">
                          <a:latin typeface="Times New Roman"/>
                          <a:cs typeface="Times New Roman"/>
                        </a:rPr>
                        <a:t>580</a:t>
                      </a:r>
                      <a:endParaRPr sz="1800">
                        <a:latin typeface="Times New Roman"/>
                        <a:cs typeface="Times New Roman"/>
                      </a:endParaRPr>
                    </a:p>
                  </a:txBody>
                  <a:tcPr marL="0" marR="0" marT="222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5"/>
                  </a:ext>
                </a:extLst>
              </a:tr>
              <a:tr h="315292">
                <a:tc>
                  <a:txBody>
                    <a:bodyPr/>
                    <a:lstStyle/>
                    <a:p>
                      <a:pPr marR="10160" algn="ctr">
                        <a:lnSpc>
                          <a:spcPct val="100000"/>
                        </a:lnSpc>
                        <a:spcBef>
                          <a:spcPts val="170"/>
                        </a:spcBef>
                      </a:pPr>
                      <a:r>
                        <a:rPr sz="1800" b="1" spc="260" dirty="0">
                          <a:latin typeface="Times New Roman"/>
                          <a:cs typeface="Times New Roman"/>
                        </a:rPr>
                        <a:t>14</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515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525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530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535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540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545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550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555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6"/>
                  </a:ext>
                </a:extLst>
              </a:tr>
              <a:tr h="314814">
                <a:tc>
                  <a:txBody>
                    <a:bodyPr/>
                    <a:lstStyle/>
                    <a:p>
                      <a:pPr marR="10160" algn="ctr">
                        <a:lnSpc>
                          <a:spcPct val="100000"/>
                        </a:lnSpc>
                        <a:spcBef>
                          <a:spcPts val="170"/>
                        </a:spcBef>
                      </a:pPr>
                      <a:r>
                        <a:rPr sz="1800" b="1" spc="260" dirty="0">
                          <a:latin typeface="Times New Roman"/>
                          <a:cs typeface="Times New Roman"/>
                        </a:rPr>
                        <a:t>15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500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505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510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515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520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525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70"/>
                        </a:spcBef>
                      </a:pPr>
                      <a:r>
                        <a:rPr sz="1800" spc="260" dirty="0">
                          <a:latin typeface="Times New Roman"/>
                          <a:cs typeface="Times New Roman"/>
                        </a:rPr>
                        <a:t>530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890" algn="ctr">
                        <a:lnSpc>
                          <a:spcPct val="100000"/>
                        </a:lnSpc>
                        <a:spcBef>
                          <a:spcPts val="170"/>
                        </a:spcBef>
                      </a:pPr>
                      <a:r>
                        <a:rPr sz="1800" spc="260" dirty="0">
                          <a:latin typeface="Times New Roman"/>
                          <a:cs typeface="Times New Roman"/>
                        </a:rPr>
                        <a:t>535</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9525" algn="ctr">
                        <a:lnSpc>
                          <a:spcPct val="100000"/>
                        </a:lnSpc>
                        <a:spcBef>
                          <a:spcPts val="170"/>
                        </a:spcBef>
                      </a:pPr>
                      <a:r>
                        <a:rPr sz="1800" spc="260" dirty="0">
                          <a:latin typeface="Times New Roman"/>
                          <a:cs typeface="Times New Roman"/>
                        </a:rPr>
                        <a:t>540</a:t>
                      </a:r>
                      <a:endParaRPr sz="1800">
                        <a:latin typeface="Times New Roman"/>
                        <a:cs typeface="Times New Roman"/>
                      </a:endParaRPr>
                    </a:p>
                  </a:txBody>
                  <a:tcPr marL="0" marR="0" marT="215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7"/>
                  </a:ext>
                </a:extLst>
              </a:tr>
            </a:tbl>
          </a:graphicData>
        </a:graphic>
      </p:graphicFrame>
      <p:sp>
        <p:nvSpPr>
          <p:cNvPr id="3" name="Slayt Numarası Yer Tutucusu 2"/>
          <p:cNvSpPr>
            <a:spLocks noGrp="1"/>
          </p:cNvSpPr>
          <p:nvPr>
            <p:ph type="sldNum" sz="quarter" idx="7"/>
          </p:nvPr>
        </p:nvSpPr>
        <p:spPr/>
        <p:txBody>
          <a:bodyPr/>
          <a:lstStyle/>
          <a:p>
            <a:fld id="{B6F15528-21DE-4FAA-801E-634DDDAF4B2B}" type="slidenum">
              <a:rPr lang="tr-TR" smtClean="0"/>
              <a:t>10</a:t>
            </a:fld>
            <a:endParaRPr lang="tr-T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3" name="object 3"/>
          <p:cNvSpPr txBox="1"/>
          <p:nvPr/>
        </p:nvSpPr>
        <p:spPr>
          <a:xfrm>
            <a:off x="457200" y="990600"/>
            <a:ext cx="8076565" cy="1860125"/>
          </a:xfrm>
          <a:prstGeom prst="rect">
            <a:avLst/>
          </a:prstGeom>
        </p:spPr>
        <p:txBody>
          <a:bodyPr vert="horz" wrap="square" lIns="0" tIns="13335" rIns="0" bIns="0" rtlCol="0">
            <a:spAutoFit/>
          </a:bodyPr>
          <a:lstStyle/>
          <a:p>
            <a:pPr marL="12700" marR="5080" algn="just">
              <a:lnSpc>
                <a:spcPct val="100000"/>
              </a:lnSpc>
              <a:spcBef>
                <a:spcPts val="105"/>
              </a:spcBef>
            </a:pPr>
            <a:r>
              <a:rPr sz="2000" b="1" dirty="0">
                <a:solidFill>
                  <a:srgbClr val="053193"/>
                </a:solidFill>
                <a:latin typeface="Times New Roman"/>
                <a:cs typeface="Times New Roman"/>
              </a:rPr>
              <a:t>2- </a:t>
            </a:r>
            <a:r>
              <a:rPr sz="2000" b="1" spc="-5" dirty="0">
                <a:solidFill>
                  <a:srgbClr val="053193"/>
                </a:solidFill>
                <a:latin typeface="Times New Roman"/>
                <a:cs typeface="Times New Roman"/>
              </a:rPr>
              <a:t>Ek Gösterge Aylığı: </a:t>
            </a:r>
            <a:r>
              <a:rPr sz="2000" dirty="0">
                <a:solidFill>
                  <a:srgbClr val="053193"/>
                </a:solidFill>
                <a:latin typeface="Times New Roman"/>
                <a:cs typeface="Times New Roman"/>
              </a:rPr>
              <a:t>657 </a:t>
            </a:r>
            <a:r>
              <a:rPr sz="2000" spc="-5" dirty="0">
                <a:solidFill>
                  <a:srgbClr val="053193"/>
                </a:solidFill>
                <a:latin typeface="Times New Roman"/>
                <a:cs typeface="Times New Roman"/>
              </a:rPr>
              <a:t>sayılı </a:t>
            </a:r>
            <a:r>
              <a:rPr sz="2000" dirty="0">
                <a:solidFill>
                  <a:srgbClr val="053193"/>
                </a:solidFill>
                <a:latin typeface="Times New Roman"/>
                <a:cs typeface="Times New Roman"/>
              </a:rPr>
              <a:t>Kanunun </a:t>
            </a:r>
            <a:r>
              <a:rPr sz="2000" spc="-5" dirty="0">
                <a:solidFill>
                  <a:srgbClr val="053193"/>
                </a:solidFill>
                <a:latin typeface="Times New Roman"/>
                <a:cs typeface="Times New Roman"/>
              </a:rPr>
              <a:t>43/B maddesinde düzenlenmiş  olan ek gösterge aylığı; </a:t>
            </a:r>
            <a:r>
              <a:rPr sz="2000" dirty="0">
                <a:solidFill>
                  <a:srgbClr val="053193"/>
                </a:solidFill>
                <a:latin typeface="Times New Roman"/>
                <a:cs typeface="Times New Roman"/>
              </a:rPr>
              <a:t>bu Kanuna </a:t>
            </a:r>
            <a:r>
              <a:rPr sz="2000" spc="-5" dirty="0">
                <a:solidFill>
                  <a:srgbClr val="053193"/>
                </a:solidFill>
                <a:latin typeface="Times New Roman"/>
                <a:cs typeface="Times New Roman"/>
              </a:rPr>
              <a:t>ekli </a:t>
            </a:r>
            <a:r>
              <a:rPr sz="2000" dirty="0">
                <a:solidFill>
                  <a:srgbClr val="053193"/>
                </a:solidFill>
                <a:latin typeface="Times New Roman"/>
                <a:cs typeface="Times New Roman"/>
              </a:rPr>
              <a:t>I ve </a:t>
            </a:r>
            <a:r>
              <a:rPr sz="2000" spc="-5" dirty="0">
                <a:solidFill>
                  <a:srgbClr val="053193"/>
                </a:solidFill>
                <a:latin typeface="Times New Roman"/>
                <a:cs typeface="Times New Roman"/>
              </a:rPr>
              <a:t>II sayılı Cetvellerde </a:t>
            </a:r>
            <a:r>
              <a:rPr sz="2000" spc="-10" dirty="0">
                <a:solidFill>
                  <a:srgbClr val="053193"/>
                </a:solidFill>
                <a:latin typeface="Times New Roman"/>
                <a:cs typeface="Times New Roman"/>
              </a:rPr>
              <a:t>tespit  </a:t>
            </a:r>
            <a:r>
              <a:rPr sz="2000" spc="-5" dirty="0">
                <a:solidFill>
                  <a:srgbClr val="053193"/>
                </a:solidFill>
                <a:latin typeface="Times New Roman"/>
                <a:cs typeface="Times New Roman"/>
              </a:rPr>
              <a:t>edilen </a:t>
            </a:r>
            <a:r>
              <a:rPr sz="2000" spc="-10" dirty="0">
                <a:solidFill>
                  <a:srgbClr val="053193"/>
                </a:solidFill>
                <a:latin typeface="Times New Roman"/>
                <a:cs typeface="Times New Roman"/>
              </a:rPr>
              <a:t>ek </a:t>
            </a:r>
            <a:r>
              <a:rPr sz="2000" spc="-5" dirty="0">
                <a:solidFill>
                  <a:srgbClr val="053193"/>
                </a:solidFill>
                <a:latin typeface="Times New Roman"/>
                <a:cs typeface="Times New Roman"/>
              </a:rPr>
              <a:t>gösterge </a:t>
            </a:r>
            <a:r>
              <a:rPr sz="2000" spc="-10" dirty="0">
                <a:solidFill>
                  <a:srgbClr val="053193"/>
                </a:solidFill>
                <a:latin typeface="Times New Roman"/>
                <a:cs typeface="Times New Roman"/>
              </a:rPr>
              <a:t>rakamı </a:t>
            </a:r>
            <a:r>
              <a:rPr sz="2000" spc="-5" dirty="0">
                <a:solidFill>
                  <a:srgbClr val="053193"/>
                </a:solidFill>
                <a:latin typeface="Times New Roman"/>
                <a:cs typeface="Times New Roman"/>
              </a:rPr>
              <a:t>ile aylık katsayının çarpımı suretiyle  bulunmaktadır. Ek gösterge cetvelleri kurumların kadrolarında bulunan  personelin </a:t>
            </a:r>
            <a:r>
              <a:rPr sz="2000" spc="-10" dirty="0">
                <a:solidFill>
                  <a:srgbClr val="053193"/>
                </a:solidFill>
                <a:latin typeface="Times New Roman"/>
                <a:cs typeface="Times New Roman"/>
              </a:rPr>
              <a:t>hizmet </a:t>
            </a:r>
            <a:r>
              <a:rPr sz="2000" spc="-5" dirty="0">
                <a:solidFill>
                  <a:srgbClr val="053193"/>
                </a:solidFill>
                <a:latin typeface="Times New Roman"/>
                <a:cs typeface="Times New Roman"/>
              </a:rPr>
              <a:t>sınıfları, kadro unvanları, öğrenim durumları </a:t>
            </a:r>
            <a:r>
              <a:rPr sz="2000" dirty="0">
                <a:solidFill>
                  <a:srgbClr val="053193"/>
                </a:solidFill>
                <a:latin typeface="Times New Roman"/>
                <a:cs typeface="Times New Roman"/>
              </a:rPr>
              <a:t>ve </a:t>
            </a:r>
            <a:r>
              <a:rPr sz="2000" spc="-5" dirty="0">
                <a:solidFill>
                  <a:srgbClr val="053193"/>
                </a:solidFill>
                <a:latin typeface="Times New Roman"/>
                <a:cs typeface="Times New Roman"/>
              </a:rPr>
              <a:t>aylık  </a:t>
            </a:r>
            <a:r>
              <a:rPr sz="2000" dirty="0">
                <a:solidFill>
                  <a:srgbClr val="053193"/>
                </a:solidFill>
                <a:latin typeface="Times New Roman"/>
                <a:cs typeface="Times New Roman"/>
              </a:rPr>
              <a:t>alınan derecelerine göre</a:t>
            </a:r>
            <a:r>
              <a:rPr sz="2000" spc="-85" dirty="0">
                <a:solidFill>
                  <a:srgbClr val="053193"/>
                </a:solidFill>
                <a:latin typeface="Times New Roman"/>
                <a:cs typeface="Times New Roman"/>
              </a:rPr>
              <a:t> </a:t>
            </a:r>
            <a:r>
              <a:rPr sz="2000" spc="-5" dirty="0">
                <a:solidFill>
                  <a:srgbClr val="053193"/>
                </a:solidFill>
                <a:latin typeface="Times New Roman"/>
                <a:cs typeface="Times New Roman"/>
              </a:rPr>
              <a:t>düzenlenmiştir.</a:t>
            </a:r>
            <a:endParaRPr sz="2000" dirty="0">
              <a:latin typeface="Times New Roman"/>
              <a:cs typeface="Times New Roman"/>
            </a:endParaRPr>
          </a:p>
        </p:txBody>
      </p:sp>
      <p:sp>
        <p:nvSpPr>
          <p:cNvPr id="4" name="object 4"/>
          <p:cNvSpPr txBox="1"/>
          <p:nvPr/>
        </p:nvSpPr>
        <p:spPr>
          <a:xfrm>
            <a:off x="802640" y="4505705"/>
            <a:ext cx="7730490" cy="1897955"/>
          </a:xfrm>
          <a:prstGeom prst="rect">
            <a:avLst/>
          </a:prstGeom>
        </p:spPr>
        <p:txBody>
          <a:bodyPr vert="horz" wrap="square" lIns="0" tIns="12700" rIns="0" bIns="0" rtlCol="0">
            <a:spAutoFit/>
          </a:bodyPr>
          <a:lstStyle/>
          <a:p>
            <a:pPr marL="12700" marR="5080">
              <a:lnSpc>
                <a:spcPct val="100000"/>
              </a:lnSpc>
              <a:spcBef>
                <a:spcPts val="100"/>
              </a:spcBef>
            </a:pPr>
            <a:r>
              <a:rPr sz="2000" b="1" spc="-5" dirty="0">
                <a:solidFill>
                  <a:srgbClr val="053193"/>
                </a:solidFill>
                <a:latin typeface="Times New Roman"/>
                <a:cs typeface="Times New Roman"/>
              </a:rPr>
              <a:t>Örnek: </a:t>
            </a:r>
            <a:r>
              <a:rPr sz="2000" b="1" dirty="0">
                <a:solidFill>
                  <a:srgbClr val="053193"/>
                </a:solidFill>
                <a:latin typeface="Times New Roman"/>
                <a:cs typeface="Times New Roman"/>
              </a:rPr>
              <a:t>1. </a:t>
            </a:r>
            <a:r>
              <a:rPr sz="2000" b="1" spc="-5" dirty="0">
                <a:solidFill>
                  <a:srgbClr val="053193"/>
                </a:solidFill>
                <a:latin typeface="Times New Roman"/>
                <a:cs typeface="Times New Roman"/>
              </a:rPr>
              <a:t>derece Yükseköğrenim </a:t>
            </a:r>
            <a:r>
              <a:rPr sz="2000" b="1" dirty="0">
                <a:solidFill>
                  <a:srgbClr val="053193"/>
                </a:solidFill>
                <a:latin typeface="Times New Roman"/>
                <a:cs typeface="Times New Roman"/>
              </a:rPr>
              <a:t>Gören </a:t>
            </a:r>
            <a:r>
              <a:rPr sz="2000" b="1" spc="-5" dirty="0">
                <a:solidFill>
                  <a:srgbClr val="053193"/>
                </a:solidFill>
                <a:latin typeface="Times New Roman"/>
                <a:cs typeface="Times New Roman"/>
              </a:rPr>
              <a:t>Bilgisayar İşletmeni </a:t>
            </a:r>
            <a:r>
              <a:rPr sz="2000" b="1" dirty="0">
                <a:solidFill>
                  <a:srgbClr val="053193"/>
                </a:solidFill>
                <a:latin typeface="Times New Roman"/>
                <a:cs typeface="Times New Roman"/>
              </a:rPr>
              <a:t>= </a:t>
            </a:r>
            <a:r>
              <a:rPr sz="2000" b="1" dirty="0" smtClean="0">
                <a:solidFill>
                  <a:srgbClr val="053193"/>
                </a:solidFill>
                <a:latin typeface="Times New Roman"/>
                <a:cs typeface="Times New Roman"/>
              </a:rPr>
              <a:t>2</a:t>
            </a:r>
            <a:r>
              <a:rPr lang="tr-TR" sz="2000" b="1" dirty="0" smtClean="0">
                <a:solidFill>
                  <a:srgbClr val="053193"/>
                </a:solidFill>
                <a:latin typeface="Times New Roman"/>
                <a:cs typeface="Times New Roman"/>
              </a:rPr>
              <a:t>8</a:t>
            </a:r>
            <a:r>
              <a:rPr sz="2000" b="1" dirty="0" smtClean="0">
                <a:solidFill>
                  <a:srgbClr val="053193"/>
                </a:solidFill>
                <a:latin typeface="Times New Roman"/>
                <a:cs typeface="Times New Roman"/>
              </a:rPr>
              <a:t>00 </a:t>
            </a:r>
            <a:r>
              <a:rPr sz="2000" b="1" dirty="0">
                <a:solidFill>
                  <a:srgbClr val="053193"/>
                </a:solidFill>
                <a:latin typeface="Times New Roman"/>
                <a:cs typeface="Times New Roman"/>
              </a:rPr>
              <a:t>x  </a:t>
            </a:r>
            <a:r>
              <a:rPr sz="2000" b="1" dirty="0" smtClean="0">
                <a:solidFill>
                  <a:srgbClr val="053193"/>
                </a:solidFill>
                <a:latin typeface="Times New Roman"/>
                <a:cs typeface="Times New Roman"/>
              </a:rPr>
              <a:t>0,</a:t>
            </a:r>
            <a:r>
              <a:rPr lang="tr-TR" sz="2000" b="1" dirty="0" smtClean="0">
                <a:solidFill>
                  <a:srgbClr val="053193"/>
                </a:solidFill>
                <a:latin typeface="Times New Roman"/>
                <a:cs typeface="Times New Roman"/>
              </a:rPr>
              <a:t>760871</a:t>
            </a:r>
            <a:r>
              <a:rPr sz="2000" b="1" dirty="0" smtClean="0">
                <a:solidFill>
                  <a:srgbClr val="053193"/>
                </a:solidFill>
                <a:latin typeface="Times New Roman"/>
                <a:cs typeface="Times New Roman"/>
              </a:rPr>
              <a:t> =</a:t>
            </a:r>
            <a:r>
              <a:rPr lang="tr-TR" sz="2000" b="1" dirty="0" smtClean="0">
                <a:solidFill>
                  <a:srgbClr val="053193"/>
                </a:solidFill>
                <a:latin typeface="Times New Roman"/>
                <a:cs typeface="Times New Roman"/>
              </a:rPr>
              <a:t> 2.130,44.</a:t>
            </a:r>
            <a:r>
              <a:rPr sz="2000" b="1" spc="-5" dirty="0" smtClean="0">
                <a:solidFill>
                  <a:srgbClr val="053193"/>
                </a:solidFill>
                <a:latin typeface="Times New Roman"/>
                <a:cs typeface="Times New Roman"/>
              </a:rPr>
              <a:t>TL</a:t>
            </a:r>
            <a:endParaRPr lang="tr-TR" sz="2000" b="1" spc="-5" dirty="0" smtClean="0">
              <a:solidFill>
                <a:srgbClr val="053193"/>
              </a:solidFill>
              <a:latin typeface="Times New Roman"/>
              <a:cs typeface="Times New Roman"/>
            </a:endParaRPr>
          </a:p>
          <a:p>
            <a:pPr marL="12700" marR="5080">
              <a:lnSpc>
                <a:spcPct val="100000"/>
              </a:lnSpc>
              <a:spcBef>
                <a:spcPts val="100"/>
              </a:spcBef>
            </a:pPr>
            <a:endParaRPr lang="tr-TR" sz="2000" b="1" spc="-5" dirty="0">
              <a:solidFill>
                <a:srgbClr val="053193"/>
              </a:solidFill>
              <a:latin typeface="Times New Roman"/>
              <a:cs typeface="Times New Roman"/>
            </a:endParaRPr>
          </a:p>
          <a:p>
            <a:pPr marL="12700" marR="5080">
              <a:spcBef>
                <a:spcPts val="100"/>
              </a:spcBef>
            </a:pPr>
            <a:r>
              <a:rPr lang="tr-TR" sz="2000" b="1" dirty="0">
                <a:solidFill>
                  <a:schemeClr val="tx2"/>
                </a:solidFill>
              </a:rPr>
              <a:t>1/7/2022 tarihli ve 7417 sayılı Kanunun 6 </a:t>
            </a:r>
            <a:r>
              <a:rPr lang="tr-TR" sz="2000" b="1" dirty="0" err="1">
                <a:solidFill>
                  <a:schemeClr val="tx2"/>
                </a:solidFill>
              </a:rPr>
              <a:t>ncı</a:t>
            </a:r>
            <a:r>
              <a:rPr lang="tr-TR" sz="2000" b="1" dirty="0">
                <a:solidFill>
                  <a:schemeClr val="tx2"/>
                </a:solidFill>
              </a:rPr>
              <a:t> maddesiyle 15/1/2023 tarihinde yürürlüğe girmek üzere Ek Gösterge Cetvelleri değiştirilmiştir.</a:t>
            </a:r>
          </a:p>
          <a:p>
            <a:pPr marL="12700" marR="5080">
              <a:lnSpc>
                <a:spcPct val="100000"/>
              </a:lnSpc>
              <a:spcBef>
                <a:spcPts val="100"/>
              </a:spcBef>
            </a:pPr>
            <a:endParaRPr sz="2000" dirty="0">
              <a:latin typeface="Times New Roman"/>
              <a:cs typeface="Times New Roman"/>
            </a:endParaRPr>
          </a:p>
        </p:txBody>
      </p:sp>
      <p:sp>
        <p:nvSpPr>
          <p:cNvPr id="5" name="object 5"/>
          <p:cNvSpPr txBox="1"/>
          <p:nvPr/>
        </p:nvSpPr>
        <p:spPr>
          <a:xfrm>
            <a:off x="838961" y="3429761"/>
            <a:ext cx="7620000" cy="568960"/>
          </a:xfrm>
          <a:prstGeom prst="rect">
            <a:avLst/>
          </a:prstGeom>
          <a:solidFill>
            <a:srgbClr val="FFCCCC"/>
          </a:solidFill>
          <a:ln w="25400">
            <a:solidFill>
              <a:srgbClr val="946E00"/>
            </a:solidFill>
          </a:ln>
        </p:spPr>
        <p:txBody>
          <a:bodyPr vert="horz" wrap="square" lIns="0" tIns="139065" rIns="0" bIns="0" rtlCol="0">
            <a:spAutoFit/>
          </a:bodyPr>
          <a:lstStyle/>
          <a:p>
            <a:pPr algn="ctr">
              <a:lnSpc>
                <a:spcPct val="100000"/>
              </a:lnSpc>
              <a:spcBef>
                <a:spcPts val="1095"/>
              </a:spcBef>
            </a:pPr>
            <a:r>
              <a:rPr sz="1800" b="1" dirty="0">
                <a:solidFill>
                  <a:srgbClr val="053193"/>
                </a:solidFill>
                <a:latin typeface="Times New Roman"/>
                <a:cs typeface="Times New Roman"/>
              </a:rPr>
              <a:t>Ek Gösterge </a:t>
            </a:r>
            <a:r>
              <a:rPr sz="1800" b="1" spc="-25" dirty="0">
                <a:solidFill>
                  <a:srgbClr val="053193"/>
                </a:solidFill>
                <a:latin typeface="Times New Roman"/>
                <a:cs typeface="Times New Roman"/>
              </a:rPr>
              <a:t>Aylığı </a:t>
            </a:r>
            <a:r>
              <a:rPr sz="1800" b="1" dirty="0">
                <a:solidFill>
                  <a:srgbClr val="053193"/>
                </a:solidFill>
                <a:latin typeface="Times New Roman"/>
                <a:cs typeface="Times New Roman"/>
              </a:rPr>
              <a:t>= Ek Gösterge </a:t>
            </a:r>
            <a:r>
              <a:rPr sz="1800" b="1" spc="-5" dirty="0">
                <a:solidFill>
                  <a:srgbClr val="053193"/>
                </a:solidFill>
                <a:latin typeface="Times New Roman"/>
                <a:cs typeface="Times New Roman"/>
              </a:rPr>
              <a:t>Oranı </a:t>
            </a:r>
            <a:r>
              <a:rPr sz="1800" b="1" dirty="0">
                <a:solidFill>
                  <a:srgbClr val="053193"/>
                </a:solidFill>
                <a:latin typeface="Times New Roman"/>
                <a:cs typeface="Times New Roman"/>
              </a:rPr>
              <a:t>X </a:t>
            </a:r>
            <a:r>
              <a:rPr sz="1800" b="1" spc="-30" dirty="0">
                <a:solidFill>
                  <a:srgbClr val="053193"/>
                </a:solidFill>
                <a:latin typeface="Times New Roman"/>
                <a:cs typeface="Times New Roman"/>
              </a:rPr>
              <a:t>Aylık</a:t>
            </a:r>
            <a:r>
              <a:rPr sz="1800" b="1" spc="-275" dirty="0">
                <a:solidFill>
                  <a:srgbClr val="053193"/>
                </a:solidFill>
                <a:latin typeface="Times New Roman"/>
                <a:cs typeface="Times New Roman"/>
              </a:rPr>
              <a:t> </a:t>
            </a:r>
            <a:r>
              <a:rPr sz="1800" b="1" dirty="0">
                <a:solidFill>
                  <a:srgbClr val="053193"/>
                </a:solidFill>
                <a:latin typeface="Times New Roman"/>
                <a:cs typeface="Times New Roman"/>
              </a:rPr>
              <a:t>Katsayı</a:t>
            </a:r>
            <a:endParaRPr sz="1800">
              <a:latin typeface="Times New Roman"/>
              <a:cs typeface="Times New Roman"/>
            </a:endParaRPr>
          </a:p>
        </p:txBody>
      </p:sp>
      <p:sp>
        <p:nvSpPr>
          <p:cNvPr id="6" name="Slayt Numarası Yer Tutucusu 5"/>
          <p:cNvSpPr>
            <a:spLocks noGrp="1"/>
          </p:cNvSpPr>
          <p:nvPr>
            <p:ph type="sldNum" sz="quarter" idx="7"/>
          </p:nvPr>
        </p:nvSpPr>
        <p:spPr/>
        <p:txBody>
          <a:bodyPr/>
          <a:lstStyle/>
          <a:p>
            <a:fld id="{B6F15528-21DE-4FAA-801E-634DDDAF4B2B}" type="slidenum">
              <a:rPr lang="tr-TR" smtClean="0"/>
              <a:t>11</a:t>
            </a:fld>
            <a:endParaRPr lang="tr-T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429000" y="6102027"/>
            <a:ext cx="2819400" cy="369332"/>
          </a:xfrm>
          <a:prstGeom prst="rect">
            <a:avLst/>
          </a:prstGeom>
          <a:noFill/>
        </p:spPr>
        <p:txBody>
          <a:bodyPr wrap="square" rtlCol="0">
            <a:spAutoFit/>
          </a:bodyPr>
          <a:lstStyle/>
          <a:p>
            <a:r>
              <a:rPr lang="tr-TR" dirty="0" smtClean="0"/>
              <a:t>7417 Ek Gösterge </a:t>
            </a:r>
            <a:r>
              <a:rPr lang="tr-TR" dirty="0" smtClean="0">
                <a:hlinkClick r:id="rId3" action="ppaction://hlinkfile"/>
              </a:rPr>
              <a:t>Kanunu</a:t>
            </a:r>
            <a:endParaRPr lang="tr-TR" dirty="0" smtClean="0">
              <a:hlinkClick r:id="rId4"/>
            </a:endParaRPr>
          </a:p>
        </p:txBody>
      </p:sp>
      <p:pic>
        <p:nvPicPr>
          <p:cNvPr id="7" name="Resim 6" descr="Ekran Kırpm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2830"/>
            <a:ext cx="9067800" cy="5979197"/>
          </a:xfrm>
          <a:prstGeom prst="rect">
            <a:avLst/>
          </a:prstGeom>
        </p:spPr>
      </p:pic>
      <p:sp>
        <p:nvSpPr>
          <p:cNvPr id="2" name="Slayt Numarası Yer Tutucusu 1"/>
          <p:cNvSpPr>
            <a:spLocks noGrp="1"/>
          </p:cNvSpPr>
          <p:nvPr>
            <p:ph type="sldNum" sz="quarter" idx="7"/>
          </p:nvPr>
        </p:nvSpPr>
        <p:spPr/>
        <p:txBody>
          <a:bodyPr/>
          <a:lstStyle/>
          <a:p>
            <a:fld id="{B6F15528-21DE-4FAA-801E-634DDDAF4B2B}" type="slidenum">
              <a:rPr lang="tr-TR" smtClean="0"/>
              <a:t>12</a:t>
            </a:fld>
            <a:endParaRPr lang="tr-TR"/>
          </a:p>
        </p:txBody>
      </p:sp>
    </p:spTree>
    <p:extLst>
      <p:ext uri="{BB962C8B-B14F-4D97-AF65-F5344CB8AC3E}">
        <p14:creationId xmlns:p14="http://schemas.microsoft.com/office/powerpoint/2010/main" val="539424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2640" y="1167130"/>
            <a:ext cx="7729855" cy="1550670"/>
          </a:xfrm>
          <a:prstGeom prst="rect">
            <a:avLst/>
          </a:prstGeom>
        </p:spPr>
        <p:txBody>
          <a:bodyPr vert="horz" wrap="square" lIns="0" tIns="13335" rIns="0" bIns="0" rtlCol="0">
            <a:spAutoFit/>
          </a:bodyPr>
          <a:lstStyle/>
          <a:p>
            <a:pPr marL="12700" marR="5080" algn="just">
              <a:lnSpc>
                <a:spcPct val="100000"/>
              </a:lnSpc>
              <a:spcBef>
                <a:spcPts val="105"/>
              </a:spcBef>
            </a:pPr>
            <a:r>
              <a:rPr sz="2000" b="1" dirty="0">
                <a:solidFill>
                  <a:srgbClr val="053193"/>
                </a:solidFill>
                <a:latin typeface="Times New Roman"/>
                <a:cs typeface="Times New Roman"/>
              </a:rPr>
              <a:t>3- </a:t>
            </a:r>
            <a:r>
              <a:rPr sz="2000" b="1" spc="-5" dirty="0">
                <a:solidFill>
                  <a:srgbClr val="053193"/>
                </a:solidFill>
                <a:latin typeface="Times New Roman"/>
                <a:cs typeface="Times New Roman"/>
              </a:rPr>
              <a:t>Kıdem Aylığı: </a:t>
            </a:r>
            <a:r>
              <a:rPr sz="2000" spc="-5" dirty="0">
                <a:solidFill>
                  <a:srgbClr val="053193"/>
                </a:solidFill>
                <a:latin typeface="Times New Roman"/>
                <a:cs typeface="Times New Roman"/>
              </a:rPr>
              <a:t>Kıdem aylığı </a:t>
            </a:r>
            <a:r>
              <a:rPr sz="2000" dirty="0">
                <a:solidFill>
                  <a:srgbClr val="053193"/>
                </a:solidFill>
                <a:latin typeface="Times New Roman"/>
                <a:cs typeface="Times New Roman"/>
              </a:rPr>
              <a:t>375 </a:t>
            </a:r>
            <a:r>
              <a:rPr sz="2000" spc="-10" dirty="0">
                <a:solidFill>
                  <a:srgbClr val="053193"/>
                </a:solidFill>
                <a:latin typeface="Times New Roman"/>
                <a:cs typeface="Times New Roman"/>
              </a:rPr>
              <a:t>sayılı </a:t>
            </a:r>
            <a:r>
              <a:rPr sz="2000" spc="-5" dirty="0">
                <a:solidFill>
                  <a:srgbClr val="053193"/>
                </a:solidFill>
                <a:latin typeface="Times New Roman"/>
                <a:cs typeface="Times New Roman"/>
              </a:rPr>
              <a:t>KHK’nin 1’inci maddesinde   düzenlenmiştir. </a:t>
            </a:r>
            <a:r>
              <a:rPr sz="2000" dirty="0">
                <a:solidFill>
                  <a:srgbClr val="053193"/>
                </a:solidFill>
                <a:latin typeface="Times New Roman"/>
                <a:cs typeface="Times New Roman"/>
              </a:rPr>
              <a:t>Her </a:t>
            </a:r>
            <a:r>
              <a:rPr sz="2000" spc="-5" dirty="0">
                <a:solidFill>
                  <a:srgbClr val="053193"/>
                </a:solidFill>
                <a:latin typeface="Times New Roman"/>
                <a:cs typeface="Times New Roman"/>
              </a:rPr>
              <a:t>bir hizmet yılı için </a:t>
            </a:r>
            <a:r>
              <a:rPr sz="2000" dirty="0">
                <a:solidFill>
                  <a:srgbClr val="053193"/>
                </a:solidFill>
                <a:latin typeface="Times New Roman"/>
                <a:cs typeface="Times New Roman"/>
              </a:rPr>
              <a:t>20 </a:t>
            </a:r>
            <a:r>
              <a:rPr sz="2000" spc="-5" dirty="0">
                <a:solidFill>
                  <a:srgbClr val="053193"/>
                </a:solidFill>
                <a:latin typeface="Times New Roman"/>
                <a:cs typeface="Times New Roman"/>
              </a:rPr>
              <a:t>gösterge rakamı ile aylık  katsayının çarpımından oluşur. 25 </a:t>
            </a:r>
            <a:r>
              <a:rPr sz="2000" dirty="0">
                <a:solidFill>
                  <a:srgbClr val="053193"/>
                </a:solidFill>
                <a:latin typeface="Times New Roman"/>
                <a:cs typeface="Times New Roman"/>
              </a:rPr>
              <a:t>ve daha </a:t>
            </a:r>
            <a:r>
              <a:rPr sz="2000" spc="-5" dirty="0">
                <a:solidFill>
                  <a:srgbClr val="053193"/>
                </a:solidFill>
                <a:latin typeface="Times New Roman"/>
                <a:cs typeface="Times New Roman"/>
              </a:rPr>
              <a:t>fazla hizmet yılını dolduranlar  için 25 hizmet yılının </a:t>
            </a:r>
            <a:r>
              <a:rPr sz="2000" spc="-10" dirty="0">
                <a:solidFill>
                  <a:srgbClr val="053193"/>
                </a:solidFill>
                <a:latin typeface="Times New Roman"/>
                <a:cs typeface="Times New Roman"/>
              </a:rPr>
              <a:t>karşılığı </a:t>
            </a:r>
            <a:r>
              <a:rPr sz="2000" spc="-5" dirty="0">
                <a:solidFill>
                  <a:srgbClr val="053193"/>
                </a:solidFill>
                <a:latin typeface="Times New Roman"/>
                <a:cs typeface="Times New Roman"/>
              </a:rPr>
              <a:t>olan </a:t>
            </a:r>
            <a:r>
              <a:rPr sz="2000" dirty="0">
                <a:solidFill>
                  <a:srgbClr val="053193"/>
                </a:solidFill>
                <a:latin typeface="Times New Roman"/>
                <a:cs typeface="Times New Roman"/>
              </a:rPr>
              <a:t>500 </a:t>
            </a:r>
            <a:r>
              <a:rPr sz="2000" spc="-5" dirty="0">
                <a:solidFill>
                  <a:srgbClr val="053193"/>
                </a:solidFill>
                <a:latin typeface="Times New Roman"/>
                <a:cs typeface="Times New Roman"/>
              </a:rPr>
              <a:t>gösterge rakamı dikkate  alınmaktadır.</a:t>
            </a:r>
            <a:endParaRPr sz="2000">
              <a:latin typeface="Times New Roman"/>
              <a:cs typeface="Times New Roman"/>
            </a:endParaRPr>
          </a:p>
        </p:txBody>
      </p:sp>
      <p:sp>
        <p:nvSpPr>
          <p:cNvPr id="3" name="object 3"/>
          <p:cNvSpPr txBox="1"/>
          <p:nvPr/>
        </p:nvSpPr>
        <p:spPr>
          <a:xfrm>
            <a:off x="802640" y="3424271"/>
            <a:ext cx="7729855" cy="1671320"/>
          </a:xfrm>
          <a:prstGeom prst="rect">
            <a:avLst/>
          </a:prstGeom>
        </p:spPr>
        <p:txBody>
          <a:bodyPr vert="horz" wrap="square" lIns="0" tIns="73025" rIns="0" bIns="0" rtlCol="0">
            <a:spAutoFit/>
          </a:bodyPr>
          <a:lstStyle/>
          <a:p>
            <a:pPr marL="12700" algn="just">
              <a:lnSpc>
                <a:spcPct val="100000"/>
              </a:lnSpc>
              <a:spcBef>
                <a:spcPts val="575"/>
              </a:spcBef>
            </a:pPr>
            <a:r>
              <a:rPr sz="2000" b="1" dirty="0">
                <a:solidFill>
                  <a:srgbClr val="053193"/>
                </a:solidFill>
                <a:latin typeface="Times New Roman"/>
                <a:cs typeface="Times New Roman"/>
              </a:rPr>
              <a:t>Örnek: (Meslekte 15 </a:t>
            </a:r>
            <a:r>
              <a:rPr sz="2000" b="1" spc="-5" dirty="0">
                <a:solidFill>
                  <a:srgbClr val="053193"/>
                </a:solidFill>
                <a:latin typeface="Times New Roman"/>
                <a:cs typeface="Times New Roman"/>
              </a:rPr>
              <a:t>Yıllık) </a:t>
            </a:r>
            <a:r>
              <a:rPr sz="2000" b="1" dirty="0">
                <a:solidFill>
                  <a:srgbClr val="053193"/>
                </a:solidFill>
                <a:latin typeface="Times New Roman"/>
                <a:cs typeface="Times New Roman"/>
              </a:rPr>
              <a:t>= 20 x 15 x </a:t>
            </a:r>
            <a:r>
              <a:rPr sz="2000" b="1" spc="5" dirty="0" smtClean="0">
                <a:solidFill>
                  <a:srgbClr val="053193"/>
                </a:solidFill>
                <a:latin typeface="Times New Roman"/>
                <a:cs typeface="Times New Roman"/>
              </a:rPr>
              <a:t>0,</a:t>
            </a:r>
            <a:r>
              <a:rPr lang="tr-TR" sz="2000" b="1" spc="5" dirty="0" smtClean="0">
                <a:solidFill>
                  <a:srgbClr val="053193"/>
                </a:solidFill>
                <a:latin typeface="Times New Roman"/>
                <a:cs typeface="Times New Roman"/>
              </a:rPr>
              <a:t>760871</a:t>
            </a:r>
            <a:r>
              <a:rPr sz="2000" b="1" spc="5" dirty="0" smtClean="0">
                <a:solidFill>
                  <a:srgbClr val="053193"/>
                </a:solidFill>
                <a:latin typeface="Times New Roman"/>
                <a:cs typeface="Times New Roman"/>
              </a:rPr>
              <a:t> </a:t>
            </a:r>
            <a:r>
              <a:rPr sz="2000" b="1" dirty="0">
                <a:solidFill>
                  <a:srgbClr val="053193"/>
                </a:solidFill>
                <a:latin typeface="Times New Roman"/>
                <a:cs typeface="Times New Roman"/>
              </a:rPr>
              <a:t>= </a:t>
            </a:r>
            <a:r>
              <a:rPr lang="tr-TR" sz="2000" b="1" spc="5" dirty="0" smtClean="0">
                <a:solidFill>
                  <a:srgbClr val="053193"/>
                </a:solidFill>
                <a:latin typeface="Times New Roman"/>
                <a:cs typeface="Times New Roman"/>
              </a:rPr>
              <a:t>285,33.</a:t>
            </a:r>
            <a:r>
              <a:rPr sz="2000" b="1" spc="-210" dirty="0" smtClean="0">
                <a:solidFill>
                  <a:srgbClr val="053193"/>
                </a:solidFill>
                <a:latin typeface="Times New Roman"/>
                <a:cs typeface="Times New Roman"/>
              </a:rPr>
              <a:t> </a:t>
            </a:r>
            <a:r>
              <a:rPr sz="2000" b="1" dirty="0">
                <a:solidFill>
                  <a:srgbClr val="053193"/>
                </a:solidFill>
                <a:latin typeface="Times New Roman"/>
                <a:cs typeface="Times New Roman"/>
              </a:rPr>
              <a:t>TL</a:t>
            </a:r>
            <a:endParaRPr sz="2000" dirty="0">
              <a:latin typeface="Times New Roman"/>
              <a:cs typeface="Times New Roman"/>
            </a:endParaRPr>
          </a:p>
          <a:p>
            <a:pPr marL="12700" marR="5080" algn="just">
              <a:lnSpc>
                <a:spcPct val="100000"/>
              </a:lnSpc>
              <a:spcBef>
                <a:spcPts val="480"/>
              </a:spcBef>
            </a:pPr>
            <a:r>
              <a:rPr sz="2000" b="1" spc="5" dirty="0">
                <a:solidFill>
                  <a:srgbClr val="053193"/>
                </a:solidFill>
                <a:latin typeface="Times New Roman"/>
                <a:cs typeface="Times New Roman"/>
              </a:rPr>
              <a:t>4- </a:t>
            </a:r>
            <a:r>
              <a:rPr sz="2000" b="1" spc="-5" dirty="0">
                <a:solidFill>
                  <a:srgbClr val="053193"/>
                </a:solidFill>
                <a:latin typeface="Times New Roman"/>
                <a:cs typeface="Times New Roman"/>
              </a:rPr>
              <a:t>Taban Aylığı: </a:t>
            </a:r>
            <a:r>
              <a:rPr sz="2000" spc="-5" dirty="0">
                <a:solidFill>
                  <a:srgbClr val="053193"/>
                </a:solidFill>
                <a:latin typeface="Times New Roman"/>
                <a:cs typeface="Times New Roman"/>
              </a:rPr>
              <a:t>Bu </a:t>
            </a:r>
            <a:r>
              <a:rPr sz="2000" spc="-10" dirty="0">
                <a:solidFill>
                  <a:srgbClr val="053193"/>
                </a:solidFill>
                <a:latin typeface="Times New Roman"/>
                <a:cs typeface="Times New Roman"/>
              </a:rPr>
              <a:t>ödeme </a:t>
            </a:r>
            <a:r>
              <a:rPr sz="2000" dirty="0">
                <a:solidFill>
                  <a:srgbClr val="053193"/>
                </a:solidFill>
                <a:latin typeface="Times New Roman"/>
                <a:cs typeface="Times New Roman"/>
              </a:rPr>
              <a:t>375 </a:t>
            </a:r>
            <a:r>
              <a:rPr sz="2000" spc="-5" dirty="0">
                <a:solidFill>
                  <a:srgbClr val="053193"/>
                </a:solidFill>
                <a:latin typeface="Times New Roman"/>
                <a:cs typeface="Times New Roman"/>
              </a:rPr>
              <a:t>sayılı KHK’nin 1’inci maddesinde  düzenlenmiştir. Taban </a:t>
            </a:r>
            <a:r>
              <a:rPr sz="2000" spc="-10" dirty="0">
                <a:solidFill>
                  <a:srgbClr val="053193"/>
                </a:solidFill>
                <a:latin typeface="Times New Roman"/>
                <a:cs typeface="Times New Roman"/>
              </a:rPr>
              <a:t>aylık </a:t>
            </a:r>
            <a:r>
              <a:rPr sz="2000" spc="-5" dirty="0">
                <a:solidFill>
                  <a:srgbClr val="053193"/>
                </a:solidFill>
                <a:latin typeface="Times New Roman"/>
                <a:cs typeface="Times New Roman"/>
              </a:rPr>
              <a:t>göstergesi ile taban </a:t>
            </a:r>
            <a:r>
              <a:rPr sz="2000" spc="-10" dirty="0">
                <a:solidFill>
                  <a:srgbClr val="053193"/>
                </a:solidFill>
                <a:latin typeface="Times New Roman"/>
                <a:cs typeface="Times New Roman"/>
              </a:rPr>
              <a:t>aylık </a:t>
            </a:r>
            <a:r>
              <a:rPr sz="2000" spc="-5" dirty="0">
                <a:solidFill>
                  <a:srgbClr val="053193"/>
                </a:solidFill>
                <a:latin typeface="Times New Roman"/>
                <a:cs typeface="Times New Roman"/>
              </a:rPr>
              <a:t>katsayısının </a:t>
            </a:r>
            <a:r>
              <a:rPr sz="2000" spc="-10" dirty="0">
                <a:solidFill>
                  <a:srgbClr val="053193"/>
                </a:solidFill>
                <a:latin typeface="Times New Roman"/>
                <a:cs typeface="Times New Roman"/>
              </a:rPr>
              <a:t>çarpımı  </a:t>
            </a:r>
            <a:r>
              <a:rPr sz="2000" dirty="0">
                <a:solidFill>
                  <a:srgbClr val="053193"/>
                </a:solidFill>
                <a:latin typeface="Times New Roman"/>
                <a:cs typeface="Times New Roman"/>
              </a:rPr>
              <a:t>sonucu </a:t>
            </a:r>
            <a:r>
              <a:rPr sz="2000" spc="-5" dirty="0">
                <a:solidFill>
                  <a:srgbClr val="053193"/>
                </a:solidFill>
                <a:latin typeface="Times New Roman"/>
                <a:cs typeface="Times New Roman"/>
              </a:rPr>
              <a:t>bulunmaktadır. Memurlara "1000" gösterge rakamı üzerinden  memuriyet taban aylığı</a:t>
            </a:r>
            <a:r>
              <a:rPr sz="2000" spc="-30" dirty="0">
                <a:solidFill>
                  <a:srgbClr val="053193"/>
                </a:solidFill>
                <a:latin typeface="Times New Roman"/>
                <a:cs typeface="Times New Roman"/>
              </a:rPr>
              <a:t> </a:t>
            </a:r>
            <a:r>
              <a:rPr sz="2000" dirty="0">
                <a:solidFill>
                  <a:srgbClr val="053193"/>
                </a:solidFill>
                <a:latin typeface="Times New Roman"/>
                <a:cs typeface="Times New Roman"/>
              </a:rPr>
              <a:t>ödenmektedir.</a:t>
            </a:r>
            <a:endParaRPr sz="2000" dirty="0">
              <a:latin typeface="Times New Roman"/>
              <a:cs typeface="Times New Roman"/>
            </a:endParaRPr>
          </a:p>
        </p:txBody>
      </p:sp>
      <p:sp>
        <p:nvSpPr>
          <p:cNvPr id="4" name="object 4"/>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5" name="object 5"/>
          <p:cNvSpPr txBox="1"/>
          <p:nvPr/>
        </p:nvSpPr>
        <p:spPr>
          <a:xfrm>
            <a:off x="838961" y="2861310"/>
            <a:ext cx="7620000" cy="568960"/>
          </a:xfrm>
          <a:prstGeom prst="rect">
            <a:avLst/>
          </a:prstGeom>
          <a:solidFill>
            <a:srgbClr val="FFCCCC"/>
          </a:solidFill>
          <a:ln w="25400">
            <a:solidFill>
              <a:srgbClr val="946E00"/>
            </a:solidFill>
          </a:ln>
        </p:spPr>
        <p:txBody>
          <a:bodyPr vert="horz" wrap="square" lIns="0" tIns="123190" rIns="0" bIns="0" rtlCol="0">
            <a:spAutoFit/>
          </a:bodyPr>
          <a:lstStyle/>
          <a:p>
            <a:pPr algn="ctr">
              <a:lnSpc>
                <a:spcPct val="100000"/>
              </a:lnSpc>
              <a:spcBef>
                <a:spcPts val="970"/>
              </a:spcBef>
            </a:pPr>
            <a:r>
              <a:rPr sz="2000" b="1" spc="-5" dirty="0">
                <a:solidFill>
                  <a:srgbClr val="053193"/>
                </a:solidFill>
                <a:latin typeface="Times New Roman"/>
                <a:cs typeface="Times New Roman"/>
              </a:rPr>
              <a:t>Kıdem </a:t>
            </a:r>
            <a:r>
              <a:rPr sz="2000" b="1" spc="-25" dirty="0">
                <a:solidFill>
                  <a:srgbClr val="053193"/>
                </a:solidFill>
                <a:latin typeface="Times New Roman"/>
                <a:cs typeface="Times New Roman"/>
              </a:rPr>
              <a:t>Aylığı </a:t>
            </a:r>
            <a:r>
              <a:rPr sz="2000" b="1" dirty="0">
                <a:solidFill>
                  <a:srgbClr val="053193"/>
                </a:solidFill>
                <a:latin typeface="Times New Roman"/>
                <a:cs typeface="Times New Roman"/>
              </a:rPr>
              <a:t>= 20 X </a:t>
            </a:r>
            <a:r>
              <a:rPr sz="2000" b="1" spc="-5" dirty="0">
                <a:solidFill>
                  <a:srgbClr val="053193"/>
                </a:solidFill>
                <a:latin typeface="Times New Roman"/>
                <a:cs typeface="Times New Roman"/>
              </a:rPr>
              <a:t>Hizmet Yılı </a:t>
            </a:r>
            <a:r>
              <a:rPr sz="2000" b="1" dirty="0">
                <a:solidFill>
                  <a:srgbClr val="053193"/>
                </a:solidFill>
                <a:latin typeface="Times New Roman"/>
                <a:cs typeface="Times New Roman"/>
              </a:rPr>
              <a:t>X</a:t>
            </a:r>
            <a:r>
              <a:rPr sz="2000" b="1" spc="-365" dirty="0">
                <a:solidFill>
                  <a:srgbClr val="053193"/>
                </a:solidFill>
                <a:latin typeface="Times New Roman"/>
                <a:cs typeface="Times New Roman"/>
              </a:rPr>
              <a:t> </a:t>
            </a:r>
            <a:r>
              <a:rPr sz="2000" b="1" spc="-30" dirty="0">
                <a:solidFill>
                  <a:srgbClr val="053193"/>
                </a:solidFill>
                <a:latin typeface="Times New Roman"/>
                <a:cs typeface="Times New Roman"/>
              </a:rPr>
              <a:t>Aylık </a:t>
            </a:r>
            <a:r>
              <a:rPr sz="2000" b="1" dirty="0">
                <a:solidFill>
                  <a:srgbClr val="053193"/>
                </a:solidFill>
                <a:latin typeface="Times New Roman"/>
                <a:cs typeface="Times New Roman"/>
              </a:rPr>
              <a:t>Katsayı</a:t>
            </a:r>
            <a:endParaRPr sz="2000">
              <a:latin typeface="Times New Roman"/>
              <a:cs typeface="Times New Roman"/>
            </a:endParaRPr>
          </a:p>
        </p:txBody>
      </p:sp>
      <p:sp>
        <p:nvSpPr>
          <p:cNvPr id="6" name="object 6"/>
          <p:cNvSpPr txBox="1"/>
          <p:nvPr/>
        </p:nvSpPr>
        <p:spPr>
          <a:xfrm>
            <a:off x="838961" y="5330190"/>
            <a:ext cx="7620000" cy="689291"/>
          </a:xfrm>
          <a:prstGeom prst="rect">
            <a:avLst/>
          </a:prstGeom>
          <a:solidFill>
            <a:srgbClr val="FFCCCC"/>
          </a:solidFill>
          <a:ln w="25400">
            <a:solidFill>
              <a:srgbClr val="946E00"/>
            </a:solidFill>
          </a:ln>
        </p:spPr>
        <p:txBody>
          <a:bodyPr vert="horz" wrap="square" lIns="0" tIns="73025" rIns="0" bIns="0" rtlCol="0">
            <a:spAutoFit/>
          </a:bodyPr>
          <a:lstStyle/>
          <a:p>
            <a:pPr algn="ctr">
              <a:lnSpc>
                <a:spcPct val="100000"/>
              </a:lnSpc>
              <a:spcBef>
                <a:spcPts val="575"/>
              </a:spcBef>
            </a:pPr>
            <a:r>
              <a:rPr sz="2000" b="1" spc="-35" dirty="0">
                <a:solidFill>
                  <a:srgbClr val="053193"/>
                </a:solidFill>
                <a:latin typeface="Times New Roman"/>
                <a:cs typeface="Times New Roman"/>
              </a:rPr>
              <a:t>Taban </a:t>
            </a:r>
            <a:r>
              <a:rPr sz="2000" b="1" spc="-25" dirty="0">
                <a:solidFill>
                  <a:srgbClr val="053193"/>
                </a:solidFill>
                <a:latin typeface="Times New Roman"/>
                <a:cs typeface="Times New Roman"/>
              </a:rPr>
              <a:t>Aylığı </a:t>
            </a:r>
            <a:r>
              <a:rPr sz="2000" b="1" dirty="0">
                <a:solidFill>
                  <a:srgbClr val="053193"/>
                </a:solidFill>
                <a:latin typeface="Times New Roman"/>
                <a:cs typeface="Times New Roman"/>
              </a:rPr>
              <a:t>= </a:t>
            </a:r>
            <a:r>
              <a:rPr sz="2000" b="1" spc="-35" dirty="0">
                <a:solidFill>
                  <a:srgbClr val="053193"/>
                </a:solidFill>
                <a:latin typeface="Times New Roman"/>
                <a:cs typeface="Times New Roman"/>
              </a:rPr>
              <a:t>Taban </a:t>
            </a:r>
            <a:r>
              <a:rPr sz="2000" b="1" spc="-30" dirty="0">
                <a:solidFill>
                  <a:srgbClr val="053193"/>
                </a:solidFill>
                <a:latin typeface="Times New Roman"/>
                <a:cs typeface="Times New Roman"/>
              </a:rPr>
              <a:t>Aylık </a:t>
            </a:r>
            <a:r>
              <a:rPr sz="2000" b="1" spc="-5" dirty="0">
                <a:solidFill>
                  <a:srgbClr val="053193"/>
                </a:solidFill>
                <a:latin typeface="Times New Roman"/>
                <a:cs typeface="Times New Roman"/>
              </a:rPr>
              <a:t>Göstergesi </a:t>
            </a:r>
            <a:r>
              <a:rPr sz="2000" b="1" dirty="0">
                <a:solidFill>
                  <a:srgbClr val="053193"/>
                </a:solidFill>
                <a:latin typeface="Times New Roman"/>
                <a:cs typeface="Times New Roman"/>
              </a:rPr>
              <a:t>X</a:t>
            </a:r>
            <a:r>
              <a:rPr sz="2000" b="1" spc="-380" dirty="0">
                <a:solidFill>
                  <a:srgbClr val="053193"/>
                </a:solidFill>
                <a:latin typeface="Times New Roman"/>
                <a:cs typeface="Times New Roman"/>
              </a:rPr>
              <a:t> </a:t>
            </a:r>
            <a:r>
              <a:rPr sz="2000" b="1" spc="-30" dirty="0">
                <a:solidFill>
                  <a:srgbClr val="053193"/>
                </a:solidFill>
                <a:latin typeface="Times New Roman"/>
                <a:cs typeface="Times New Roman"/>
              </a:rPr>
              <a:t>Aylık </a:t>
            </a:r>
            <a:r>
              <a:rPr sz="2000" b="1" dirty="0">
                <a:solidFill>
                  <a:srgbClr val="053193"/>
                </a:solidFill>
                <a:latin typeface="Times New Roman"/>
                <a:cs typeface="Times New Roman"/>
              </a:rPr>
              <a:t>Katsayı</a:t>
            </a:r>
            <a:endParaRPr sz="2000" dirty="0">
              <a:latin typeface="Times New Roman"/>
              <a:cs typeface="Times New Roman"/>
            </a:endParaRPr>
          </a:p>
          <a:p>
            <a:pPr algn="ctr">
              <a:lnSpc>
                <a:spcPct val="100000"/>
              </a:lnSpc>
            </a:pPr>
            <a:r>
              <a:rPr sz="2000" b="1" dirty="0">
                <a:solidFill>
                  <a:srgbClr val="053193"/>
                </a:solidFill>
                <a:latin typeface="Times New Roman"/>
                <a:cs typeface="Times New Roman"/>
              </a:rPr>
              <a:t>(</a:t>
            </a:r>
            <a:r>
              <a:rPr sz="2000" b="1" dirty="0" smtClean="0">
                <a:solidFill>
                  <a:srgbClr val="053193"/>
                </a:solidFill>
                <a:latin typeface="Times New Roman"/>
                <a:cs typeface="Times New Roman"/>
              </a:rPr>
              <a:t>1000X</a:t>
            </a:r>
            <a:r>
              <a:rPr lang="tr-TR" sz="2000" b="1" dirty="0" smtClean="0">
                <a:solidFill>
                  <a:srgbClr val="053193"/>
                </a:solidFill>
                <a:latin typeface="Times New Roman"/>
                <a:cs typeface="Times New Roman"/>
              </a:rPr>
              <a:t>11,909083</a:t>
            </a:r>
            <a:r>
              <a:rPr sz="2000" b="1" dirty="0" smtClean="0">
                <a:solidFill>
                  <a:srgbClr val="053193"/>
                </a:solidFill>
                <a:latin typeface="Times New Roman"/>
                <a:cs typeface="Times New Roman"/>
              </a:rPr>
              <a:t>)</a:t>
            </a:r>
            <a:endParaRPr sz="2000" dirty="0">
              <a:latin typeface="Times New Roman"/>
              <a:cs typeface="Times New Roman"/>
            </a:endParaRPr>
          </a:p>
        </p:txBody>
      </p:sp>
      <p:graphicFrame>
        <p:nvGraphicFramePr>
          <p:cNvPr id="7" name="Nesne 6"/>
          <p:cNvGraphicFramePr>
            <a:graphicFrameLocks noChangeAspect="1"/>
          </p:cNvGraphicFramePr>
          <p:nvPr>
            <p:extLst>
              <p:ext uri="{D42A27DB-BD31-4B8C-83A1-F6EECF244321}">
                <p14:modId xmlns:p14="http://schemas.microsoft.com/office/powerpoint/2010/main" val="552445372"/>
              </p:ext>
            </p:extLst>
          </p:nvPr>
        </p:nvGraphicFramePr>
        <p:xfrm>
          <a:off x="7772400" y="6065880"/>
          <a:ext cx="914400" cy="771525"/>
        </p:xfrm>
        <a:graphic>
          <a:graphicData uri="http://schemas.openxmlformats.org/presentationml/2006/ole">
            <mc:AlternateContent xmlns:mc="http://schemas.openxmlformats.org/markup-compatibility/2006">
              <mc:Choice xmlns:v="urn:schemas-microsoft-com:vml" Requires="v">
                <p:oleObj spid="_x0000_s5322"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772400" y="6065880"/>
                        <a:ext cx="914400" cy="771525"/>
                      </a:xfrm>
                      <a:prstGeom prst="rect">
                        <a:avLst/>
                      </a:prstGeom>
                    </p:spPr>
                  </p:pic>
                </p:oleObj>
              </mc:Fallback>
            </mc:AlternateContent>
          </a:graphicData>
        </a:graphic>
      </p:graphicFrame>
      <p:sp>
        <p:nvSpPr>
          <p:cNvPr id="8" name="Slayt Numarası Yer Tutucusu 7"/>
          <p:cNvSpPr>
            <a:spLocks noGrp="1"/>
          </p:cNvSpPr>
          <p:nvPr>
            <p:ph type="sldNum" sz="quarter" idx="7"/>
          </p:nvPr>
        </p:nvSpPr>
        <p:spPr/>
        <p:txBody>
          <a:bodyPr/>
          <a:lstStyle/>
          <a:p>
            <a:fld id="{B6F15528-21DE-4FAA-801E-634DDDAF4B2B}" type="slidenum">
              <a:rPr lang="tr-TR" smtClean="0"/>
              <a:t>13</a:t>
            </a:fld>
            <a:endParaRPr lang="tr-T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654633"/>
            <a:ext cx="8154161" cy="4444165"/>
          </a:xfrm>
          <a:prstGeom prst="rect">
            <a:avLst/>
          </a:prstGeom>
        </p:spPr>
        <p:txBody>
          <a:bodyPr vert="horz" wrap="square" lIns="0" tIns="12065" rIns="0" bIns="0" rtlCol="0">
            <a:spAutoFit/>
          </a:bodyPr>
          <a:lstStyle/>
          <a:p>
            <a:pPr marL="12700" marR="5080" algn="just">
              <a:lnSpc>
                <a:spcPct val="100000"/>
              </a:lnSpc>
              <a:spcBef>
                <a:spcPts val="95"/>
              </a:spcBef>
            </a:pPr>
            <a:r>
              <a:rPr sz="1900" b="1" spc="-5" dirty="0">
                <a:solidFill>
                  <a:srgbClr val="053193"/>
                </a:solidFill>
                <a:latin typeface="Times New Roman"/>
                <a:cs typeface="Times New Roman"/>
              </a:rPr>
              <a:t>5- </a:t>
            </a:r>
            <a:r>
              <a:rPr sz="1900" b="1" spc="-10" dirty="0">
                <a:solidFill>
                  <a:srgbClr val="053193"/>
                </a:solidFill>
                <a:latin typeface="Times New Roman"/>
                <a:cs typeface="Times New Roman"/>
              </a:rPr>
              <a:t>Yan </a:t>
            </a:r>
            <a:r>
              <a:rPr sz="1900" b="1" spc="-5" dirty="0">
                <a:solidFill>
                  <a:srgbClr val="053193"/>
                </a:solidFill>
                <a:latin typeface="Times New Roman"/>
                <a:cs typeface="Times New Roman"/>
              </a:rPr>
              <a:t>Ödeme </a:t>
            </a:r>
            <a:r>
              <a:rPr sz="1900" b="1" spc="-10" dirty="0">
                <a:solidFill>
                  <a:srgbClr val="053193"/>
                </a:solidFill>
                <a:latin typeface="Times New Roman"/>
                <a:cs typeface="Times New Roman"/>
              </a:rPr>
              <a:t>Aylığı </a:t>
            </a:r>
            <a:r>
              <a:rPr sz="1900" b="1" spc="-5" dirty="0">
                <a:solidFill>
                  <a:srgbClr val="053193"/>
                </a:solidFill>
                <a:latin typeface="Times New Roman"/>
                <a:cs typeface="Times New Roman"/>
              </a:rPr>
              <a:t>(Zamlar): </a:t>
            </a:r>
            <a:r>
              <a:rPr sz="1900" spc="-10" dirty="0">
                <a:solidFill>
                  <a:srgbClr val="053193"/>
                </a:solidFill>
                <a:latin typeface="Times New Roman"/>
                <a:cs typeface="Times New Roman"/>
              </a:rPr>
              <a:t>Yan ödeme </a:t>
            </a:r>
            <a:r>
              <a:rPr sz="1900" spc="-5" dirty="0">
                <a:solidFill>
                  <a:srgbClr val="053193"/>
                </a:solidFill>
                <a:latin typeface="Times New Roman"/>
                <a:cs typeface="Times New Roman"/>
              </a:rPr>
              <a:t>puanı ile yan </a:t>
            </a:r>
            <a:r>
              <a:rPr sz="1900" spc="-10" dirty="0">
                <a:solidFill>
                  <a:srgbClr val="053193"/>
                </a:solidFill>
                <a:latin typeface="Times New Roman"/>
                <a:cs typeface="Times New Roman"/>
              </a:rPr>
              <a:t>ödeme </a:t>
            </a:r>
            <a:r>
              <a:rPr sz="1900" spc="-5" dirty="0">
                <a:solidFill>
                  <a:srgbClr val="053193"/>
                </a:solidFill>
                <a:latin typeface="Times New Roman"/>
                <a:cs typeface="Times New Roman"/>
              </a:rPr>
              <a:t>katsayısının  çarpımı sonucu bulunan tutardır. 657 sayılı </a:t>
            </a:r>
            <a:r>
              <a:rPr sz="1900" spc="-10" dirty="0">
                <a:solidFill>
                  <a:srgbClr val="053193"/>
                </a:solidFill>
                <a:latin typeface="Times New Roman"/>
                <a:cs typeface="Times New Roman"/>
              </a:rPr>
              <a:t>Kanunun </a:t>
            </a:r>
            <a:r>
              <a:rPr sz="1900" spc="-5" dirty="0">
                <a:solidFill>
                  <a:srgbClr val="053193"/>
                </a:solidFill>
                <a:latin typeface="Times New Roman"/>
                <a:cs typeface="Times New Roman"/>
              </a:rPr>
              <a:t>152’nci maddesi gereğince  ödenmesi öngörülmüştür. </a:t>
            </a:r>
            <a:r>
              <a:rPr sz="1800" spc="-5" dirty="0">
                <a:solidFill>
                  <a:srgbClr val="053193"/>
                </a:solidFill>
                <a:latin typeface="Times New Roman"/>
                <a:cs typeface="Times New Roman"/>
              </a:rPr>
              <a:t>Hangi </a:t>
            </a:r>
            <a:r>
              <a:rPr sz="1800" dirty="0">
                <a:solidFill>
                  <a:srgbClr val="053193"/>
                </a:solidFill>
                <a:latin typeface="Times New Roman"/>
                <a:cs typeface="Times New Roman"/>
              </a:rPr>
              <a:t>işi yapanlara ve </a:t>
            </a:r>
            <a:r>
              <a:rPr sz="1800" spc="-5" dirty="0">
                <a:solidFill>
                  <a:srgbClr val="053193"/>
                </a:solidFill>
                <a:latin typeface="Times New Roman"/>
                <a:cs typeface="Times New Roman"/>
              </a:rPr>
              <a:t>hangi görevlerde bulunanlara  </a:t>
            </a:r>
            <a:r>
              <a:rPr sz="1800" dirty="0">
                <a:solidFill>
                  <a:srgbClr val="053193"/>
                </a:solidFill>
                <a:latin typeface="Times New Roman"/>
                <a:cs typeface="Times New Roman"/>
              </a:rPr>
              <a:t>ödeneceği, </a:t>
            </a:r>
            <a:r>
              <a:rPr sz="1800" spc="-5" dirty="0">
                <a:solidFill>
                  <a:srgbClr val="053193"/>
                </a:solidFill>
                <a:latin typeface="Times New Roman"/>
                <a:cs typeface="Times New Roman"/>
              </a:rPr>
              <a:t>miktarları, ödeme usul ve esasları bütün kurumları kapsayacak şekilde ve  </a:t>
            </a:r>
            <a:r>
              <a:rPr sz="1800" dirty="0">
                <a:solidFill>
                  <a:srgbClr val="053193"/>
                </a:solidFill>
                <a:latin typeface="Times New Roman"/>
                <a:cs typeface="Times New Roman"/>
              </a:rPr>
              <a:t>154’üncü </a:t>
            </a:r>
            <a:r>
              <a:rPr sz="1800" spc="-5" dirty="0">
                <a:solidFill>
                  <a:srgbClr val="053193"/>
                </a:solidFill>
                <a:latin typeface="Times New Roman"/>
                <a:cs typeface="Times New Roman"/>
              </a:rPr>
              <a:t>madde uyarınca katsayının Cumhurbaşkanınca değiştirilmesi durumu </a:t>
            </a:r>
            <a:r>
              <a:rPr sz="1800" dirty="0">
                <a:solidFill>
                  <a:srgbClr val="053193"/>
                </a:solidFill>
                <a:latin typeface="Times New Roman"/>
                <a:cs typeface="Times New Roman"/>
              </a:rPr>
              <a:t>hariç  yılda </a:t>
            </a:r>
            <a:r>
              <a:rPr sz="1800" spc="-5" dirty="0">
                <a:solidFill>
                  <a:srgbClr val="053193"/>
                </a:solidFill>
                <a:latin typeface="Times New Roman"/>
                <a:cs typeface="Times New Roman"/>
              </a:rPr>
              <a:t>bir defa </a:t>
            </a:r>
            <a:r>
              <a:rPr sz="1800" dirty="0">
                <a:solidFill>
                  <a:srgbClr val="053193"/>
                </a:solidFill>
                <a:latin typeface="Times New Roman"/>
                <a:cs typeface="Times New Roman"/>
              </a:rPr>
              <a:t>olmak üzere </a:t>
            </a:r>
            <a:r>
              <a:rPr sz="1800" spc="-5" dirty="0">
                <a:solidFill>
                  <a:srgbClr val="053193"/>
                </a:solidFill>
                <a:latin typeface="Times New Roman"/>
                <a:cs typeface="Times New Roman"/>
              </a:rPr>
              <a:t>hazırlanır </a:t>
            </a:r>
            <a:r>
              <a:rPr sz="1800" dirty="0">
                <a:solidFill>
                  <a:srgbClr val="053193"/>
                </a:solidFill>
                <a:latin typeface="Times New Roman"/>
                <a:cs typeface="Times New Roman"/>
              </a:rPr>
              <a:t>ve </a:t>
            </a:r>
            <a:r>
              <a:rPr sz="1800" spc="-5" dirty="0">
                <a:solidFill>
                  <a:srgbClr val="053193"/>
                </a:solidFill>
                <a:latin typeface="Times New Roman"/>
                <a:cs typeface="Times New Roman"/>
              </a:rPr>
              <a:t>Cumhurbaşkanı Kararı </a:t>
            </a:r>
            <a:r>
              <a:rPr sz="1800" dirty="0">
                <a:solidFill>
                  <a:srgbClr val="053193"/>
                </a:solidFill>
                <a:latin typeface="Times New Roman"/>
                <a:cs typeface="Times New Roman"/>
              </a:rPr>
              <a:t>ile yürürlüğe  konulur.</a:t>
            </a:r>
            <a:endParaRPr sz="1800" dirty="0">
              <a:latin typeface="Times New Roman"/>
              <a:cs typeface="Times New Roman"/>
            </a:endParaRPr>
          </a:p>
          <a:p>
            <a:pPr marL="12700" marR="5080" algn="just">
              <a:lnSpc>
                <a:spcPct val="100000"/>
              </a:lnSpc>
              <a:spcBef>
                <a:spcPts val="459"/>
              </a:spcBef>
            </a:pPr>
            <a:r>
              <a:rPr sz="1900" spc="-5" dirty="0">
                <a:solidFill>
                  <a:srgbClr val="053193"/>
                </a:solidFill>
                <a:latin typeface="Times New Roman"/>
                <a:cs typeface="Times New Roman"/>
              </a:rPr>
              <a:t>Yan ödeme puanları, 17/04/2006 tarihli ve 2006/10344 sayılı </a:t>
            </a:r>
            <a:r>
              <a:rPr sz="1900" spc="-10" dirty="0">
                <a:solidFill>
                  <a:srgbClr val="053193"/>
                </a:solidFill>
                <a:latin typeface="Times New Roman"/>
                <a:cs typeface="Times New Roman"/>
              </a:rPr>
              <a:t>BKK’nin </a:t>
            </a:r>
            <a:r>
              <a:rPr sz="1900" spc="-5" dirty="0">
                <a:solidFill>
                  <a:srgbClr val="053193"/>
                </a:solidFill>
                <a:latin typeface="Times New Roman"/>
                <a:cs typeface="Times New Roman"/>
              </a:rPr>
              <a:t>I sayılı  Cetvelinde belirlenmiştir (Devlet Memurlarına </a:t>
            </a:r>
            <a:r>
              <a:rPr sz="1900" spc="-10" dirty="0">
                <a:solidFill>
                  <a:srgbClr val="053193"/>
                </a:solidFill>
                <a:latin typeface="Times New Roman"/>
                <a:cs typeface="Times New Roman"/>
              </a:rPr>
              <a:t>Ödenecek Zam </a:t>
            </a:r>
            <a:r>
              <a:rPr sz="1900" spc="-5" dirty="0">
                <a:solidFill>
                  <a:srgbClr val="053193"/>
                </a:solidFill>
                <a:latin typeface="Times New Roman"/>
                <a:cs typeface="Times New Roman"/>
              </a:rPr>
              <a:t>ve Tazminatlara  İlişkin Karar). Gelir ve </a:t>
            </a:r>
            <a:r>
              <a:rPr sz="1900" spc="-10" dirty="0">
                <a:solidFill>
                  <a:srgbClr val="053193"/>
                </a:solidFill>
                <a:latin typeface="Times New Roman"/>
                <a:cs typeface="Times New Roman"/>
              </a:rPr>
              <a:t>damga </a:t>
            </a:r>
            <a:r>
              <a:rPr sz="1900" spc="-5" dirty="0">
                <a:solidFill>
                  <a:srgbClr val="053193"/>
                </a:solidFill>
                <a:latin typeface="Times New Roman"/>
                <a:cs typeface="Times New Roman"/>
              </a:rPr>
              <a:t>vergisine</a:t>
            </a:r>
            <a:r>
              <a:rPr sz="1900" spc="60" dirty="0">
                <a:solidFill>
                  <a:srgbClr val="053193"/>
                </a:solidFill>
                <a:latin typeface="Times New Roman"/>
                <a:cs typeface="Times New Roman"/>
              </a:rPr>
              <a:t> </a:t>
            </a:r>
            <a:r>
              <a:rPr sz="1900" spc="-5" dirty="0">
                <a:solidFill>
                  <a:srgbClr val="053193"/>
                </a:solidFill>
                <a:latin typeface="Times New Roman"/>
                <a:cs typeface="Times New Roman"/>
              </a:rPr>
              <a:t>tabidir.</a:t>
            </a:r>
            <a:endParaRPr sz="1900" dirty="0">
              <a:latin typeface="Times New Roman"/>
              <a:cs typeface="Times New Roman"/>
            </a:endParaRPr>
          </a:p>
          <a:p>
            <a:pPr marL="12700" algn="just">
              <a:lnSpc>
                <a:spcPct val="100000"/>
              </a:lnSpc>
              <a:spcBef>
                <a:spcPts val="455"/>
              </a:spcBef>
            </a:pPr>
            <a:r>
              <a:rPr sz="1900" spc="-5" dirty="0">
                <a:solidFill>
                  <a:srgbClr val="053193"/>
                </a:solidFill>
                <a:latin typeface="Times New Roman"/>
                <a:cs typeface="Times New Roman"/>
              </a:rPr>
              <a:t>Anılan </a:t>
            </a:r>
            <a:r>
              <a:rPr sz="1900" spc="-10" dirty="0">
                <a:solidFill>
                  <a:srgbClr val="053193"/>
                </a:solidFill>
                <a:latin typeface="Times New Roman"/>
                <a:cs typeface="Times New Roman"/>
              </a:rPr>
              <a:t>Kanuna </a:t>
            </a:r>
            <a:r>
              <a:rPr sz="1900" spc="-5" dirty="0">
                <a:solidFill>
                  <a:srgbClr val="053193"/>
                </a:solidFill>
                <a:latin typeface="Times New Roman"/>
                <a:cs typeface="Times New Roman"/>
              </a:rPr>
              <a:t>göre </a:t>
            </a:r>
            <a:r>
              <a:rPr sz="1900" spc="-10" dirty="0">
                <a:solidFill>
                  <a:srgbClr val="053193"/>
                </a:solidFill>
                <a:latin typeface="Times New Roman"/>
                <a:cs typeface="Times New Roman"/>
              </a:rPr>
              <a:t>ödenmesi </a:t>
            </a:r>
            <a:r>
              <a:rPr sz="1900" spc="-5" dirty="0">
                <a:solidFill>
                  <a:srgbClr val="053193"/>
                </a:solidFill>
                <a:latin typeface="Times New Roman"/>
                <a:cs typeface="Times New Roman"/>
              </a:rPr>
              <a:t>gereken</a:t>
            </a:r>
            <a:r>
              <a:rPr sz="1900" spc="70" dirty="0">
                <a:solidFill>
                  <a:srgbClr val="053193"/>
                </a:solidFill>
                <a:latin typeface="Times New Roman"/>
                <a:cs typeface="Times New Roman"/>
              </a:rPr>
              <a:t> </a:t>
            </a:r>
            <a:r>
              <a:rPr sz="1900" spc="-10" dirty="0">
                <a:solidFill>
                  <a:srgbClr val="053193"/>
                </a:solidFill>
                <a:latin typeface="Times New Roman"/>
                <a:cs typeface="Times New Roman"/>
              </a:rPr>
              <a:t>zamlar:</a:t>
            </a:r>
            <a:endParaRPr sz="1900" dirty="0">
              <a:latin typeface="Times New Roman"/>
              <a:cs typeface="Times New Roman"/>
            </a:endParaRPr>
          </a:p>
          <a:p>
            <a:pPr marL="401320" indent="-387985">
              <a:lnSpc>
                <a:spcPct val="100000"/>
              </a:lnSpc>
              <a:spcBef>
                <a:spcPts val="459"/>
              </a:spcBef>
              <a:buClr>
                <a:srgbClr val="0066FF"/>
              </a:buClr>
              <a:buSzPct val="60526"/>
              <a:buFont typeface="Wingdings"/>
              <a:buChar char=""/>
              <a:tabLst>
                <a:tab pos="401320" algn="l"/>
                <a:tab pos="401955" algn="l"/>
              </a:tabLst>
            </a:pPr>
            <a:r>
              <a:rPr sz="1900" spc="-5" dirty="0">
                <a:solidFill>
                  <a:srgbClr val="053193"/>
                </a:solidFill>
                <a:latin typeface="Times New Roman"/>
                <a:cs typeface="Times New Roman"/>
              </a:rPr>
              <a:t>İş </a:t>
            </a:r>
            <a:r>
              <a:rPr sz="1900" spc="-10" dirty="0">
                <a:solidFill>
                  <a:srgbClr val="053193"/>
                </a:solidFill>
                <a:latin typeface="Times New Roman"/>
                <a:cs typeface="Times New Roman"/>
              </a:rPr>
              <a:t>Güçlüğü </a:t>
            </a:r>
            <a:r>
              <a:rPr sz="1900" spc="-15" dirty="0">
                <a:solidFill>
                  <a:srgbClr val="053193"/>
                </a:solidFill>
                <a:latin typeface="Times New Roman"/>
                <a:cs typeface="Times New Roman"/>
              </a:rPr>
              <a:t>Zammı</a:t>
            </a:r>
            <a:endParaRPr sz="1900" dirty="0">
              <a:latin typeface="Times New Roman"/>
              <a:cs typeface="Times New Roman"/>
            </a:endParaRPr>
          </a:p>
          <a:p>
            <a:pPr marL="401320" indent="-387985">
              <a:lnSpc>
                <a:spcPct val="100000"/>
              </a:lnSpc>
              <a:spcBef>
                <a:spcPts val="455"/>
              </a:spcBef>
              <a:buClr>
                <a:srgbClr val="0066FF"/>
              </a:buClr>
              <a:buSzPct val="60526"/>
              <a:buFont typeface="Wingdings"/>
              <a:buChar char=""/>
              <a:tabLst>
                <a:tab pos="401320" algn="l"/>
                <a:tab pos="401955" algn="l"/>
              </a:tabLst>
            </a:pPr>
            <a:r>
              <a:rPr sz="1900" spc="-5" dirty="0">
                <a:solidFill>
                  <a:srgbClr val="053193"/>
                </a:solidFill>
                <a:latin typeface="Times New Roman"/>
                <a:cs typeface="Times New Roman"/>
              </a:rPr>
              <a:t>İş Riski</a:t>
            </a:r>
            <a:r>
              <a:rPr sz="1900" spc="-10" dirty="0">
                <a:solidFill>
                  <a:srgbClr val="053193"/>
                </a:solidFill>
                <a:latin typeface="Times New Roman"/>
                <a:cs typeface="Times New Roman"/>
              </a:rPr>
              <a:t> </a:t>
            </a:r>
            <a:r>
              <a:rPr sz="1900" spc="-15" dirty="0">
                <a:solidFill>
                  <a:srgbClr val="053193"/>
                </a:solidFill>
                <a:latin typeface="Times New Roman"/>
                <a:cs typeface="Times New Roman"/>
              </a:rPr>
              <a:t>Zammı</a:t>
            </a:r>
            <a:endParaRPr sz="1900" dirty="0">
              <a:latin typeface="Times New Roman"/>
              <a:cs typeface="Times New Roman"/>
            </a:endParaRPr>
          </a:p>
          <a:p>
            <a:pPr marL="401320" indent="-387985">
              <a:lnSpc>
                <a:spcPct val="100000"/>
              </a:lnSpc>
              <a:spcBef>
                <a:spcPts val="455"/>
              </a:spcBef>
              <a:buClr>
                <a:srgbClr val="0066FF"/>
              </a:buClr>
              <a:buSzPct val="60526"/>
              <a:buFont typeface="Wingdings"/>
              <a:buChar char=""/>
              <a:tabLst>
                <a:tab pos="401320" algn="l"/>
                <a:tab pos="401955" algn="l"/>
              </a:tabLst>
            </a:pPr>
            <a:r>
              <a:rPr sz="1900" spc="-10" dirty="0">
                <a:solidFill>
                  <a:srgbClr val="053193"/>
                </a:solidFill>
                <a:latin typeface="Times New Roman"/>
                <a:cs typeface="Times New Roman"/>
              </a:rPr>
              <a:t>Mali Sorumluluk</a:t>
            </a:r>
            <a:r>
              <a:rPr sz="1900" spc="40" dirty="0">
                <a:solidFill>
                  <a:srgbClr val="053193"/>
                </a:solidFill>
                <a:latin typeface="Times New Roman"/>
                <a:cs typeface="Times New Roman"/>
              </a:rPr>
              <a:t> </a:t>
            </a:r>
            <a:r>
              <a:rPr sz="1900" spc="-15" dirty="0">
                <a:solidFill>
                  <a:srgbClr val="053193"/>
                </a:solidFill>
                <a:latin typeface="Times New Roman"/>
                <a:cs typeface="Times New Roman"/>
              </a:rPr>
              <a:t>Zammı</a:t>
            </a:r>
            <a:endParaRPr sz="1900" dirty="0">
              <a:latin typeface="Times New Roman"/>
              <a:cs typeface="Times New Roman"/>
            </a:endParaRPr>
          </a:p>
          <a:p>
            <a:pPr marL="340360" indent="-327025">
              <a:lnSpc>
                <a:spcPct val="100000"/>
              </a:lnSpc>
              <a:spcBef>
                <a:spcPts val="459"/>
              </a:spcBef>
              <a:buClr>
                <a:srgbClr val="0066FF"/>
              </a:buClr>
              <a:buSzPct val="60526"/>
              <a:buFont typeface="Wingdings"/>
              <a:buChar char=""/>
              <a:tabLst>
                <a:tab pos="340360" algn="l"/>
                <a:tab pos="340995" algn="l"/>
              </a:tabLst>
            </a:pPr>
            <a:r>
              <a:rPr sz="1900" spc="-5" dirty="0">
                <a:solidFill>
                  <a:srgbClr val="053193"/>
                </a:solidFill>
                <a:latin typeface="Times New Roman"/>
                <a:cs typeface="Times New Roman"/>
              </a:rPr>
              <a:t>Temininde </a:t>
            </a:r>
            <a:r>
              <a:rPr sz="1900" spc="-10" dirty="0">
                <a:solidFill>
                  <a:srgbClr val="053193"/>
                </a:solidFill>
                <a:latin typeface="Times New Roman"/>
                <a:cs typeface="Times New Roman"/>
              </a:rPr>
              <a:t>Güçlük</a:t>
            </a:r>
            <a:r>
              <a:rPr sz="1900" spc="5" dirty="0">
                <a:solidFill>
                  <a:srgbClr val="053193"/>
                </a:solidFill>
                <a:latin typeface="Times New Roman"/>
                <a:cs typeface="Times New Roman"/>
              </a:rPr>
              <a:t> </a:t>
            </a:r>
            <a:r>
              <a:rPr sz="1900" spc="-15" dirty="0">
                <a:solidFill>
                  <a:srgbClr val="053193"/>
                </a:solidFill>
                <a:latin typeface="Times New Roman"/>
                <a:cs typeface="Times New Roman"/>
              </a:rPr>
              <a:t>Zammı</a:t>
            </a:r>
            <a:endParaRPr sz="1900" dirty="0">
              <a:latin typeface="Times New Roman"/>
              <a:cs typeface="Times New Roman"/>
            </a:endParaRPr>
          </a:p>
        </p:txBody>
      </p:sp>
      <p:sp>
        <p:nvSpPr>
          <p:cNvPr id="3" name="object 3"/>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4" name="object 4"/>
          <p:cNvSpPr txBox="1"/>
          <p:nvPr/>
        </p:nvSpPr>
        <p:spPr>
          <a:xfrm>
            <a:off x="727836" y="5486400"/>
            <a:ext cx="7255702" cy="491801"/>
          </a:xfrm>
          <a:prstGeom prst="rect">
            <a:avLst/>
          </a:prstGeom>
          <a:solidFill>
            <a:srgbClr val="FFCCCC"/>
          </a:solidFill>
          <a:ln w="25400">
            <a:solidFill>
              <a:srgbClr val="946E00"/>
            </a:solidFill>
          </a:ln>
        </p:spPr>
        <p:txBody>
          <a:bodyPr vert="horz" wrap="square" lIns="0" tIns="182245" rIns="0" bIns="0" rtlCol="0">
            <a:spAutoFit/>
          </a:bodyPr>
          <a:lstStyle/>
          <a:p>
            <a:pPr marL="411480" algn="ctr">
              <a:lnSpc>
                <a:spcPct val="100000"/>
              </a:lnSpc>
              <a:spcBef>
                <a:spcPts val="1435"/>
              </a:spcBef>
            </a:pPr>
            <a:r>
              <a:rPr sz="2000" b="1" spc="-70" dirty="0">
                <a:solidFill>
                  <a:srgbClr val="053193"/>
                </a:solidFill>
                <a:latin typeface="Times New Roman"/>
                <a:cs typeface="Times New Roman"/>
              </a:rPr>
              <a:t>Yan </a:t>
            </a:r>
            <a:r>
              <a:rPr sz="2000" b="1" dirty="0">
                <a:solidFill>
                  <a:srgbClr val="053193"/>
                </a:solidFill>
                <a:latin typeface="Times New Roman"/>
                <a:cs typeface="Times New Roman"/>
              </a:rPr>
              <a:t>Ödeme </a:t>
            </a:r>
            <a:r>
              <a:rPr sz="2000" b="1" spc="-25" dirty="0">
                <a:solidFill>
                  <a:srgbClr val="053193"/>
                </a:solidFill>
                <a:latin typeface="Times New Roman"/>
                <a:cs typeface="Times New Roman"/>
              </a:rPr>
              <a:t>Aylığı </a:t>
            </a:r>
            <a:r>
              <a:rPr sz="2000" b="1" dirty="0">
                <a:solidFill>
                  <a:srgbClr val="053193"/>
                </a:solidFill>
                <a:latin typeface="Times New Roman"/>
                <a:cs typeface="Times New Roman"/>
              </a:rPr>
              <a:t>= </a:t>
            </a:r>
            <a:r>
              <a:rPr sz="2000" b="1" spc="-70" dirty="0">
                <a:solidFill>
                  <a:srgbClr val="053193"/>
                </a:solidFill>
                <a:latin typeface="Times New Roman"/>
                <a:cs typeface="Times New Roman"/>
              </a:rPr>
              <a:t>Yan </a:t>
            </a:r>
            <a:r>
              <a:rPr sz="2000" b="1" dirty="0">
                <a:solidFill>
                  <a:srgbClr val="053193"/>
                </a:solidFill>
                <a:latin typeface="Times New Roman"/>
                <a:cs typeface="Times New Roman"/>
              </a:rPr>
              <a:t>Ödeme Puanı X </a:t>
            </a:r>
            <a:r>
              <a:rPr sz="2000" b="1" spc="-70" dirty="0">
                <a:solidFill>
                  <a:srgbClr val="053193"/>
                </a:solidFill>
                <a:latin typeface="Times New Roman"/>
                <a:cs typeface="Times New Roman"/>
              </a:rPr>
              <a:t>Yan </a:t>
            </a:r>
            <a:r>
              <a:rPr sz="2000" b="1" dirty="0">
                <a:solidFill>
                  <a:srgbClr val="053193"/>
                </a:solidFill>
                <a:latin typeface="Times New Roman"/>
                <a:cs typeface="Times New Roman"/>
              </a:rPr>
              <a:t>Ödeme</a:t>
            </a:r>
            <a:r>
              <a:rPr sz="2000" b="1" spc="-225" dirty="0">
                <a:solidFill>
                  <a:srgbClr val="053193"/>
                </a:solidFill>
                <a:latin typeface="Times New Roman"/>
                <a:cs typeface="Times New Roman"/>
              </a:rPr>
              <a:t> </a:t>
            </a:r>
            <a:r>
              <a:rPr sz="2000" b="1" dirty="0">
                <a:solidFill>
                  <a:srgbClr val="053193"/>
                </a:solidFill>
                <a:latin typeface="Times New Roman"/>
                <a:cs typeface="Times New Roman"/>
              </a:rPr>
              <a:t>Katsayısı</a:t>
            </a:r>
            <a:endParaRPr sz="2000" dirty="0">
              <a:latin typeface="Times New Roman"/>
              <a:cs typeface="Times New Roman"/>
            </a:endParaRPr>
          </a:p>
        </p:txBody>
      </p:sp>
      <p:sp>
        <p:nvSpPr>
          <p:cNvPr id="5" name="Metin kutusu 4"/>
          <p:cNvSpPr txBox="1"/>
          <p:nvPr/>
        </p:nvSpPr>
        <p:spPr>
          <a:xfrm>
            <a:off x="838200" y="6172200"/>
            <a:ext cx="7145338" cy="384721"/>
          </a:xfrm>
          <a:prstGeom prst="rect">
            <a:avLst/>
          </a:prstGeom>
          <a:noFill/>
        </p:spPr>
        <p:txBody>
          <a:bodyPr wrap="square" rtlCol="0">
            <a:spAutoFit/>
          </a:bodyPr>
          <a:lstStyle/>
          <a:p>
            <a:r>
              <a:rPr lang="tr-TR" sz="1900" b="1" spc="-10" dirty="0" smtClean="0">
                <a:solidFill>
                  <a:srgbClr val="053193"/>
                </a:solidFill>
                <a:latin typeface="Times New Roman"/>
                <a:cs typeface="Times New Roman"/>
              </a:rPr>
              <a:t>Örnek </a:t>
            </a:r>
            <a:r>
              <a:rPr lang="tr-TR" sz="1900" b="1" spc="-10" dirty="0">
                <a:solidFill>
                  <a:srgbClr val="053193"/>
                </a:solidFill>
                <a:latin typeface="Times New Roman"/>
                <a:cs typeface="Times New Roman"/>
              </a:rPr>
              <a:t>1. derece Şube Müdürü: 1100 x </a:t>
            </a:r>
            <a:r>
              <a:rPr lang="tr-TR" sz="1900" b="1" spc="-10" dirty="0" smtClean="0">
                <a:solidFill>
                  <a:srgbClr val="053193"/>
                </a:solidFill>
                <a:latin typeface="Times New Roman"/>
                <a:cs typeface="Times New Roman"/>
              </a:rPr>
              <a:t>0,241297 </a:t>
            </a:r>
            <a:r>
              <a:rPr lang="tr-TR" sz="1900" b="1" spc="-10" dirty="0">
                <a:solidFill>
                  <a:srgbClr val="053193"/>
                </a:solidFill>
                <a:latin typeface="Times New Roman"/>
                <a:cs typeface="Times New Roman"/>
              </a:rPr>
              <a:t>= </a:t>
            </a:r>
            <a:r>
              <a:rPr lang="tr-TR" sz="1900" b="1" spc="-10" dirty="0" smtClean="0">
                <a:solidFill>
                  <a:srgbClr val="053193"/>
                </a:solidFill>
                <a:latin typeface="Times New Roman"/>
                <a:cs typeface="Times New Roman"/>
              </a:rPr>
              <a:t>265,43. TL  </a:t>
            </a:r>
            <a:endParaRPr lang="tr-TR" sz="1900" b="1" spc="-10" dirty="0">
              <a:solidFill>
                <a:srgbClr val="053193"/>
              </a:solidFill>
              <a:latin typeface="Times New Roman"/>
              <a:cs typeface="Times New Roman"/>
            </a:endParaRPr>
          </a:p>
        </p:txBody>
      </p:sp>
      <p:sp>
        <p:nvSpPr>
          <p:cNvPr id="6" name="Slayt Numarası Yer Tutucusu 5"/>
          <p:cNvSpPr>
            <a:spLocks noGrp="1"/>
          </p:cNvSpPr>
          <p:nvPr>
            <p:ph type="sldNum" sz="quarter" idx="7"/>
          </p:nvPr>
        </p:nvSpPr>
        <p:spPr/>
        <p:txBody>
          <a:bodyPr/>
          <a:lstStyle/>
          <a:p>
            <a:fld id="{B6F15528-21DE-4FAA-801E-634DDDAF4B2B}" type="slidenum">
              <a:rPr lang="tr-TR" smtClean="0"/>
              <a:t>14</a:t>
            </a:fld>
            <a:endParaRPr lang="tr-T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4" y="0"/>
            <a:ext cx="8943912" cy="6858000"/>
          </a:xfrm>
          <a:prstGeom prst="rect">
            <a:avLst/>
          </a:prstGeom>
        </p:spPr>
      </p:pic>
      <p:graphicFrame>
        <p:nvGraphicFramePr>
          <p:cNvPr id="3" name="Nesne 2"/>
          <p:cNvGraphicFramePr>
            <a:graphicFrameLocks noChangeAspect="1"/>
          </p:cNvGraphicFramePr>
          <p:nvPr>
            <p:extLst>
              <p:ext uri="{D42A27DB-BD31-4B8C-83A1-F6EECF244321}">
                <p14:modId xmlns:p14="http://schemas.microsoft.com/office/powerpoint/2010/main" val="4029531323"/>
              </p:ext>
            </p:extLst>
          </p:nvPr>
        </p:nvGraphicFramePr>
        <p:xfrm>
          <a:off x="7848600" y="5943600"/>
          <a:ext cx="990600" cy="771525"/>
        </p:xfrm>
        <a:graphic>
          <a:graphicData uri="http://schemas.openxmlformats.org/presentationml/2006/ole">
            <mc:AlternateContent xmlns:mc="http://schemas.openxmlformats.org/markup-compatibility/2006">
              <mc:Choice xmlns:v="urn:schemas-microsoft-com:vml" Requires="v">
                <p:oleObj spid="_x0000_s6542" name="Acrobat Document" showAsIcon="1" r:id="rId5" imgW="914400" imgH="771480" progId="Acrobat.Document.DC">
                  <p:embed/>
                </p:oleObj>
              </mc:Choice>
              <mc:Fallback>
                <p:oleObj name="Acrobat Document" showAsIcon="1" r:id="rId5" imgW="914400" imgH="771480" progId="Acrobat.Document.DC">
                  <p:embed/>
                  <p:pic>
                    <p:nvPicPr>
                      <p:cNvPr id="0" name=""/>
                      <p:cNvPicPr/>
                      <p:nvPr/>
                    </p:nvPicPr>
                    <p:blipFill>
                      <a:blip r:embed="rId6"/>
                      <a:stretch>
                        <a:fillRect/>
                      </a:stretch>
                    </p:blipFill>
                    <p:spPr>
                      <a:xfrm>
                        <a:off x="7848600" y="5943600"/>
                        <a:ext cx="990600" cy="771525"/>
                      </a:xfrm>
                      <a:prstGeom prst="rect">
                        <a:avLst/>
                      </a:prstGeom>
                    </p:spPr>
                  </p:pic>
                </p:oleObj>
              </mc:Fallback>
            </mc:AlternateContent>
          </a:graphicData>
        </a:graphic>
      </p:graphicFrame>
      <p:graphicFrame>
        <p:nvGraphicFramePr>
          <p:cNvPr id="4" name="Nesne 3"/>
          <p:cNvGraphicFramePr>
            <a:graphicFrameLocks noChangeAspect="1"/>
          </p:cNvGraphicFramePr>
          <p:nvPr>
            <p:extLst>
              <p:ext uri="{D42A27DB-BD31-4B8C-83A1-F6EECF244321}">
                <p14:modId xmlns:p14="http://schemas.microsoft.com/office/powerpoint/2010/main" val="308996065"/>
              </p:ext>
            </p:extLst>
          </p:nvPr>
        </p:nvGraphicFramePr>
        <p:xfrm>
          <a:off x="6348444" y="5937422"/>
          <a:ext cx="1371600" cy="771525"/>
        </p:xfrm>
        <a:graphic>
          <a:graphicData uri="http://schemas.openxmlformats.org/presentationml/2006/ole">
            <mc:AlternateContent xmlns:mc="http://schemas.openxmlformats.org/markup-compatibility/2006">
              <mc:Choice xmlns:v="urn:schemas-microsoft-com:vml" Requires="v">
                <p:oleObj spid="_x0000_s6543" name="Acrobat Document" showAsIcon="1" r:id="rId7" imgW="914400" imgH="771480" progId="Acrobat.Document.DC">
                  <p:embed/>
                </p:oleObj>
              </mc:Choice>
              <mc:Fallback>
                <p:oleObj name="Acrobat Document" showAsIcon="1" r:id="rId7" imgW="914400" imgH="771480" progId="Acrobat.Document.DC">
                  <p:embed/>
                  <p:pic>
                    <p:nvPicPr>
                      <p:cNvPr id="0" name=""/>
                      <p:cNvPicPr/>
                      <p:nvPr/>
                    </p:nvPicPr>
                    <p:blipFill>
                      <a:blip r:embed="rId8"/>
                      <a:stretch>
                        <a:fillRect/>
                      </a:stretch>
                    </p:blipFill>
                    <p:spPr>
                      <a:xfrm>
                        <a:off x="6348444" y="5937422"/>
                        <a:ext cx="1371600" cy="771525"/>
                      </a:xfrm>
                      <a:prstGeom prst="rect">
                        <a:avLst/>
                      </a:prstGeom>
                    </p:spPr>
                  </p:pic>
                </p:oleObj>
              </mc:Fallback>
            </mc:AlternateContent>
          </a:graphicData>
        </a:graphic>
      </p:graphicFrame>
      <p:sp>
        <p:nvSpPr>
          <p:cNvPr id="2" name="Slayt Numarası Yer Tutucusu 1"/>
          <p:cNvSpPr>
            <a:spLocks noGrp="1"/>
          </p:cNvSpPr>
          <p:nvPr>
            <p:ph type="sldNum" sz="quarter" idx="7"/>
          </p:nvPr>
        </p:nvSpPr>
        <p:spPr/>
        <p:txBody>
          <a:bodyPr/>
          <a:lstStyle/>
          <a:p>
            <a:fld id="{B6F15528-21DE-4FAA-801E-634DDDAF4B2B}" type="slidenum">
              <a:rPr lang="tr-TR" smtClean="0"/>
              <a:t>15</a:t>
            </a:fld>
            <a:endParaRPr lang="tr-TR"/>
          </a:p>
        </p:txBody>
      </p:sp>
    </p:spTree>
    <p:extLst>
      <p:ext uri="{BB962C8B-B14F-4D97-AF65-F5344CB8AC3E}">
        <p14:creationId xmlns:p14="http://schemas.microsoft.com/office/powerpoint/2010/main" val="2246449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838200"/>
            <a:ext cx="8229600" cy="2029658"/>
          </a:xfrm>
          <a:prstGeom prst="rect">
            <a:avLst/>
          </a:prstGeom>
        </p:spPr>
        <p:txBody>
          <a:bodyPr vert="horz" wrap="square" lIns="0" tIns="34925" rIns="0" bIns="0" rtlCol="0">
            <a:spAutoFit/>
          </a:bodyPr>
          <a:lstStyle/>
          <a:p>
            <a:pPr marL="12700" marR="5080" algn="just">
              <a:lnSpc>
                <a:spcPct val="90300"/>
              </a:lnSpc>
              <a:spcBef>
                <a:spcPts val="275"/>
              </a:spcBef>
            </a:pPr>
            <a:r>
              <a:rPr sz="1500" b="1" dirty="0">
                <a:solidFill>
                  <a:srgbClr val="053193"/>
                </a:solidFill>
                <a:latin typeface="Times New Roman"/>
                <a:cs typeface="Times New Roman"/>
              </a:rPr>
              <a:t>6- </a:t>
            </a:r>
            <a:r>
              <a:rPr b="1" spc="-5" dirty="0">
                <a:solidFill>
                  <a:srgbClr val="053193"/>
                </a:solidFill>
                <a:latin typeface="Times New Roman"/>
                <a:cs typeface="Times New Roman"/>
              </a:rPr>
              <a:t>Tazminatlar: </a:t>
            </a:r>
            <a:r>
              <a:rPr spc="-5" dirty="0">
                <a:solidFill>
                  <a:srgbClr val="053193"/>
                </a:solidFill>
                <a:latin typeface="Times New Roman"/>
                <a:cs typeface="Times New Roman"/>
              </a:rPr>
              <a:t>En yüksek Devlet memuru aylığına esas </a:t>
            </a:r>
            <a:r>
              <a:rPr dirty="0">
                <a:solidFill>
                  <a:srgbClr val="053193"/>
                </a:solidFill>
                <a:latin typeface="Times New Roman"/>
                <a:cs typeface="Times New Roman"/>
              </a:rPr>
              <a:t>olan </a:t>
            </a:r>
            <a:r>
              <a:rPr spc="-5" dirty="0">
                <a:solidFill>
                  <a:srgbClr val="053193"/>
                </a:solidFill>
                <a:latin typeface="Times New Roman"/>
                <a:cs typeface="Times New Roman"/>
              </a:rPr>
              <a:t>gösterge rakamının </a:t>
            </a:r>
            <a:r>
              <a:rPr spc="-10" dirty="0">
                <a:solidFill>
                  <a:srgbClr val="053193"/>
                </a:solidFill>
                <a:latin typeface="Times New Roman"/>
                <a:cs typeface="Times New Roman"/>
              </a:rPr>
              <a:t>aylık katsayı </a:t>
            </a:r>
            <a:r>
              <a:rPr dirty="0">
                <a:solidFill>
                  <a:srgbClr val="053193"/>
                </a:solidFill>
                <a:latin typeface="Times New Roman"/>
                <a:cs typeface="Times New Roman"/>
              </a:rPr>
              <a:t>ile </a:t>
            </a:r>
            <a:r>
              <a:rPr spc="-5" dirty="0">
                <a:solidFill>
                  <a:srgbClr val="053193"/>
                </a:solidFill>
                <a:latin typeface="Times New Roman"/>
                <a:cs typeface="Times New Roman"/>
              </a:rPr>
              <a:t>çarpımı  sonucu bulunacak </a:t>
            </a:r>
            <a:r>
              <a:rPr dirty="0">
                <a:solidFill>
                  <a:srgbClr val="053193"/>
                </a:solidFill>
                <a:latin typeface="Times New Roman"/>
                <a:cs typeface="Times New Roman"/>
              </a:rPr>
              <a:t>tutara </a:t>
            </a:r>
            <a:r>
              <a:rPr spc="-5" dirty="0">
                <a:solidFill>
                  <a:srgbClr val="053193"/>
                </a:solidFill>
                <a:latin typeface="Times New Roman"/>
                <a:cs typeface="Times New Roman"/>
              </a:rPr>
              <a:t>(</a:t>
            </a:r>
            <a:r>
              <a:rPr spc="-5" dirty="0" smtClean="0">
                <a:solidFill>
                  <a:srgbClr val="053193"/>
                </a:solidFill>
                <a:latin typeface="Times New Roman"/>
                <a:cs typeface="Times New Roman"/>
              </a:rPr>
              <a:t>9500x</a:t>
            </a:r>
            <a:r>
              <a:rPr lang="tr-TR" spc="-5" dirty="0" smtClean="0">
                <a:solidFill>
                  <a:srgbClr val="053193"/>
                </a:solidFill>
                <a:latin typeface="Times New Roman"/>
                <a:cs typeface="Times New Roman"/>
              </a:rPr>
              <a:t>0,509796</a:t>
            </a:r>
            <a:r>
              <a:rPr spc="-5" dirty="0" smtClean="0">
                <a:solidFill>
                  <a:srgbClr val="053193"/>
                </a:solidFill>
                <a:latin typeface="Times New Roman"/>
                <a:cs typeface="Times New Roman"/>
              </a:rPr>
              <a:t>), </a:t>
            </a:r>
            <a:r>
              <a:rPr spc="-5" dirty="0">
                <a:solidFill>
                  <a:srgbClr val="053193"/>
                </a:solidFill>
                <a:latin typeface="Times New Roman"/>
                <a:cs typeface="Times New Roman"/>
              </a:rPr>
              <a:t>Kararnamede gösterilen oranların </a:t>
            </a:r>
            <a:r>
              <a:rPr spc="-10" dirty="0">
                <a:solidFill>
                  <a:srgbClr val="053193"/>
                </a:solidFill>
                <a:latin typeface="Times New Roman"/>
                <a:cs typeface="Times New Roman"/>
              </a:rPr>
              <a:t>uygulanması </a:t>
            </a:r>
            <a:r>
              <a:rPr spc="-5" dirty="0">
                <a:solidFill>
                  <a:srgbClr val="053193"/>
                </a:solidFill>
                <a:latin typeface="Times New Roman"/>
                <a:cs typeface="Times New Roman"/>
              </a:rPr>
              <a:t>suretiyle  hesaplanmaktadır. Bu tazminatların hangi işi yapanlara </a:t>
            </a:r>
            <a:r>
              <a:rPr dirty="0">
                <a:solidFill>
                  <a:srgbClr val="053193"/>
                </a:solidFill>
                <a:latin typeface="Times New Roman"/>
                <a:cs typeface="Times New Roman"/>
              </a:rPr>
              <a:t>ve </a:t>
            </a:r>
            <a:r>
              <a:rPr spc="-5" dirty="0">
                <a:solidFill>
                  <a:srgbClr val="053193"/>
                </a:solidFill>
                <a:latin typeface="Times New Roman"/>
                <a:cs typeface="Times New Roman"/>
              </a:rPr>
              <a:t>hangi görevlerde bulunanlara ödeneceği,  miktarları, ödeme </a:t>
            </a:r>
            <a:r>
              <a:rPr dirty="0">
                <a:solidFill>
                  <a:srgbClr val="053193"/>
                </a:solidFill>
                <a:latin typeface="Times New Roman"/>
                <a:cs typeface="Times New Roman"/>
              </a:rPr>
              <a:t>usul ve </a:t>
            </a:r>
            <a:r>
              <a:rPr spc="-5" dirty="0">
                <a:solidFill>
                  <a:srgbClr val="053193"/>
                </a:solidFill>
                <a:latin typeface="Times New Roman"/>
                <a:cs typeface="Times New Roman"/>
              </a:rPr>
              <a:t>esasları bütün kurumları </a:t>
            </a:r>
            <a:r>
              <a:rPr spc="-10" dirty="0">
                <a:solidFill>
                  <a:srgbClr val="053193"/>
                </a:solidFill>
                <a:latin typeface="Times New Roman"/>
                <a:cs typeface="Times New Roman"/>
              </a:rPr>
              <a:t>kapsayacak </a:t>
            </a:r>
            <a:r>
              <a:rPr spc="-5" dirty="0">
                <a:solidFill>
                  <a:srgbClr val="053193"/>
                </a:solidFill>
                <a:latin typeface="Times New Roman"/>
                <a:cs typeface="Times New Roman"/>
              </a:rPr>
              <a:t>şekilde </a:t>
            </a:r>
            <a:r>
              <a:rPr dirty="0">
                <a:solidFill>
                  <a:srgbClr val="053193"/>
                </a:solidFill>
                <a:latin typeface="Times New Roman"/>
                <a:cs typeface="Times New Roman"/>
              </a:rPr>
              <a:t>ve </a:t>
            </a:r>
            <a:r>
              <a:rPr spc="-5" dirty="0">
                <a:solidFill>
                  <a:srgbClr val="053193"/>
                </a:solidFill>
                <a:latin typeface="Times New Roman"/>
                <a:cs typeface="Times New Roman"/>
              </a:rPr>
              <a:t>154’üncü madde uyarınca  katsayının Cumhurbaşkanınca </a:t>
            </a:r>
            <a:r>
              <a:rPr spc="-10" dirty="0">
                <a:solidFill>
                  <a:srgbClr val="053193"/>
                </a:solidFill>
                <a:latin typeface="Times New Roman"/>
                <a:cs typeface="Times New Roman"/>
              </a:rPr>
              <a:t>değiştirilmesi durumu </a:t>
            </a:r>
            <a:r>
              <a:rPr spc="-5" dirty="0">
                <a:solidFill>
                  <a:srgbClr val="053193"/>
                </a:solidFill>
                <a:latin typeface="Times New Roman"/>
                <a:cs typeface="Times New Roman"/>
              </a:rPr>
              <a:t>hariç yılda bir defa olmak üzere hazırlanır </a:t>
            </a:r>
            <a:r>
              <a:rPr spc="5" dirty="0">
                <a:solidFill>
                  <a:srgbClr val="053193"/>
                </a:solidFill>
                <a:latin typeface="Times New Roman"/>
                <a:cs typeface="Times New Roman"/>
              </a:rPr>
              <a:t>ve  </a:t>
            </a:r>
            <a:r>
              <a:rPr spc="-5" dirty="0">
                <a:solidFill>
                  <a:srgbClr val="053193"/>
                </a:solidFill>
                <a:latin typeface="Times New Roman"/>
                <a:cs typeface="Times New Roman"/>
              </a:rPr>
              <a:t>Cumhurbaşkanı Kararı </a:t>
            </a:r>
            <a:r>
              <a:rPr dirty="0">
                <a:solidFill>
                  <a:srgbClr val="053193"/>
                </a:solidFill>
                <a:latin typeface="Times New Roman"/>
                <a:cs typeface="Times New Roman"/>
              </a:rPr>
              <a:t>ile yürürlüğe konulur. </a:t>
            </a:r>
            <a:r>
              <a:rPr spc="-5" dirty="0">
                <a:solidFill>
                  <a:srgbClr val="053193"/>
                </a:solidFill>
                <a:latin typeface="Times New Roman"/>
                <a:cs typeface="Times New Roman"/>
              </a:rPr>
              <a:t>Damga </a:t>
            </a:r>
            <a:r>
              <a:rPr dirty="0">
                <a:solidFill>
                  <a:srgbClr val="053193"/>
                </a:solidFill>
                <a:latin typeface="Times New Roman"/>
                <a:cs typeface="Times New Roman"/>
              </a:rPr>
              <a:t>vergisi </a:t>
            </a:r>
            <a:r>
              <a:rPr spc="-5" dirty="0">
                <a:solidFill>
                  <a:srgbClr val="053193"/>
                </a:solidFill>
                <a:latin typeface="Times New Roman"/>
                <a:cs typeface="Times New Roman"/>
              </a:rPr>
              <a:t>hariç herhangi </a:t>
            </a:r>
            <a:r>
              <a:rPr dirty="0">
                <a:solidFill>
                  <a:srgbClr val="053193"/>
                </a:solidFill>
                <a:latin typeface="Times New Roman"/>
                <a:cs typeface="Times New Roman"/>
              </a:rPr>
              <a:t>bir </a:t>
            </a:r>
            <a:r>
              <a:rPr spc="-5" dirty="0">
                <a:solidFill>
                  <a:srgbClr val="053193"/>
                </a:solidFill>
                <a:latin typeface="Times New Roman"/>
                <a:cs typeface="Times New Roman"/>
              </a:rPr>
              <a:t>vergiye </a:t>
            </a:r>
            <a:r>
              <a:rPr dirty="0">
                <a:solidFill>
                  <a:srgbClr val="053193"/>
                </a:solidFill>
                <a:latin typeface="Times New Roman"/>
                <a:cs typeface="Times New Roman"/>
              </a:rPr>
              <a:t>tabi</a:t>
            </a:r>
            <a:r>
              <a:rPr spc="-135" dirty="0">
                <a:solidFill>
                  <a:srgbClr val="053193"/>
                </a:solidFill>
                <a:latin typeface="Times New Roman"/>
                <a:cs typeface="Times New Roman"/>
              </a:rPr>
              <a:t> </a:t>
            </a:r>
            <a:r>
              <a:rPr spc="-5" dirty="0">
                <a:solidFill>
                  <a:srgbClr val="053193"/>
                </a:solidFill>
                <a:latin typeface="Times New Roman"/>
                <a:cs typeface="Times New Roman"/>
              </a:rPr>
              <a:t>tutulmaz.</a:t>
            </a:r>
            <a:endParaRPr dirty="0">
              <a:latin typeface="Times New Roman"/>
              <a:cs typeface="Times New Roman"/>
            </a:endParaRPr>
          </a:p>
        </p:txBody>
      </p:sp>
      <p:sp>
        <p:nvSpPr>
          <p:cNvPr id="3" name="object 3"/>
          <p:cNvSpPr txBox="1"/>
          <p:nvPr/>
        </p:nvSpPr>
        <p:spPr>
          <a:xfrm>
            <a:off x="468923" y="3696947"/>
            <a:ext cx="8229600" cy="1344727"/>
          </a:xfrm>
          <a:prstGeom prst="rect">
            <a:avLst/>
          </a:prstGeom>
        </p:spPr>
        <p:txBody>
          <a:bodyPr vert="horz" wrap="square" lIns="0" tIns="33020" rIns="0" bIns="0" rtlCol="0">
            <a:spAutoFit/>
          </a:bodyPr>
          <a:lstStyle/>
          <a:p>
            <a:pPr marL="340360" marR="5080" indent="-327025" algn="just">
              <a:lnSpc>
                <a:spcPct val="89000"/>
              </a:lnSpc>
              <a:spcBef>
                <a:spcPts val="380"/>
              </a:spcBef>
            </a:pPr>
            <a:r>
              <a:rPr b="1" spc="-5" dirty="0" err="1" smtClean="0">
                <a:solidFill>
                  <a:srgbClr val="053193"/>
                </a:solidFill>
                <a:latin typeface="Times New Roman"/>
                <a:cs typeface="Times New Roman"/>
              </a:rPr>
              <a:t>Özel</a:t>
            </a:r>
            <a:r>
              <a:rPr b="1" spc="-5" dirty="0" smtClean="0">
                <a:solidFill>
                  <a:srgbClr val="053193"/>
                </a:solidFill>
                <a:latin typeface="Times New Roman"/>
                <a:cs typeface="Times New Roman"/>
              </a:rPr>
              <a:t> </a:t>
            </a:r>
            <a:r>
              <a:rPr b="1" spc="-10" dirty="0">
                <a:solidFill>
                  <a:srgbClr val="053193"/>
                </a:solidFill>
                <a:latin typeface="Times New Roman"/>
                <a:cs typeface="Times New Roman"/>
              </a:rPr>
              <a:t>Hizmet </a:t>
            </a:r>
            <a:r>
              <a:rPr b="1" dirty="0">
                <a:solidFill>
                  <a:srgbClr val="053193"/>
                </a:solidFill>
                <a:latin typeface="Times New Roman"/>
                <a:cs typeface="Times New Roman"/>
              </a:rPr>
              <a:t>Tazminatı: </a:t>
            </a:r>
            <a:r>
              <a:rPr spc="-5" dirty="0">
                <a:solidFill>
                  <a:srgbClr val="053193"/>
                </a:solidFill>
                <a:latin typeface="Times New Roman"/>
                <a:cs typeface="Times New Roman"/>
              </a:rPr>
              <a:t>Görevin </a:t>
            </a:r>
            <a:r>
              <a:rPr spc="-10" dirty="0">
                <a:solidFill>
                  <a:srgbClr val="053193"/>
                </a:solidFill>
                <a:latin typeface="Times New Roman"/>
                <a:cs typeface="Times New Roman"/>
              </a:rPr>
              <a:t>önem, </a:t>
            </a:r>
            <a:r>
              <a:rPr dirty="0">
                <a:solidFill>
                  <a:srgbClr val="053193"/>
                </a:solidFill>
                <a:latin typeface="Times New Roman"/>
                <a:cs typeface="Times New Roman"/>
              </a:rPr>
              <a:t>sorumluluk </a:t>
            </a:r>
            <a:r>
              <a:rPr spc="-5" dirty="0">
                <a:solidFill>
                  <a:srgbClr val="053193"/>
                </a:solidFill>
                <a:latin typeface="Times New Roman"/>
                <a:cs typeface="Times New Roman"/>
              </a:rPr>
              <a:t>ve niteliği, görev yerinin özelliği, </a:t>
            </a:r>
            <a:r>
              <a:rPr spc="-10" dirty="0">
                <a:solidFill>
                  <a:srgbClr val="053193"/>
                </a:solidFill>
                <a:latin typeface="Times New Roman"/>
                <a:cs typeface="Times New Roman"/>
              </a:rPr>
              <a:t>hizmet </a:t>
            </a:r>
            <a:r>
              <a:rPr dirty="0">
                <a:solidFill>
                  <a:srgbClr val="053193"/>
                </a:solidFill>
                <a:latin typeface="Times New Roman"/>
                <a:cs typeface="Times New Roman"/>
              </a:rPr>
              <a:t>süresi,  </a:t>
            </a:r>
            <a:r>
              <a:rPr spc="-5" dirty="0">
                <a:solidFill>
                  <a:srgbClr val="053193"/>
                </a:solidFill>
                <a:latin typeface="Times New Roman"/>
                <a:cs typeface="Times New Roman"/>
              </a:rPr>
              <a:t>kadro unvanı </a:t>
            </a:r>
            <a:r>
              <a:rPr dirty="0">
                <a:solidFill>
                  <a:srgbClr val="053193"/>
                </a:solidFill>
                <a:latin typeface="Times New Roman"/>
                <a:cs typeface="Times New Roman"/>
              </a:rPr>
              <a:t>ve </a:t>
            </a:r>
            <a:r>
              <a:rPr spc="-10" dirty="0">
                <a:solidFill>
                  <a:srgbClr val="053193"/>
                </a:solidFill>
                <a:latin typeface="Times New Roman"/>
                <a:cs typeface="Times New Roman"/>
              </a:rPr>
              <a:t>derecesi </a:t>
            </a:r>
            <a:r>
              <a:rPr dirty="0">
                <a:solidFill>
                  <a:srgbClr val="053193"/>
                </a:solidFill>
                <a:latin typeface="Times New Roman"/>
                <a:cs typeface="Times New Roman"/>
              </a:rPr>
              <a:t>ve </a:t>
            </a:r>
            <a:r>
              <a:rPr spc="-5" dirty="0">
                <a:solidFill>
                  <a:srgbClr val="053193"/>
                </a:solidFill>
                <a:latin typeface="Times New Roman"/>
                <a:cs typeface="Times New Roman"/>
              </a:rPr>
              <a:t>eğitim seviyesi gibi hususlar dikkate alınarak ödenen tazminattır. Devlet  Memurlarına </a:t>
            </a:r>
            <a:r>
              <a:rPr spc="-10" dirty="0">
                <a:solidFill>
                  <a:srgbClr val="053193"/>
                </a:solidFill>
                <a:latin typeface="Times New Roman"/>
                <a:cs typeface="Times New Roman"/>
              </a:rPr>
              <a:t>Ödenecek </a:t>
            </a:r>
            <a:r>
              <a:rPr spc="-5" dirty="0">
                <a:solidFill>
                  <a:srgbClr val="053193"/>
                </a:solidFill>
                <a:latin typeface="Times New Roman"/>
                <a:cs typeface="Times New Roman"/>
              </a:rPr>
              <a:t>Zam </a:t>
            </a:r>
            <a:r>
              <a:rPr dirty="0">
                <a:solidFill>
                  <a:srgbClr val="053193"/>
                </a:solidFill>
                <a:latin typeface="Times New Roman"/>
                <a:cs typeface="Times New Roman"/>
              </a:rPr>
              <a:t>ve </a:t>
            </a:r>
            <a:r>
              <a:rPr spc="-5" dirty="0">
                <a:solidFill>
                  <a:srgbClr val="053193"/>
                </a:solidFill>
                <a:latin typeface="Times New Roman"/>
                <a:cs typeface="Times New Roman"/>
              </a:rPr>
              <a:t>Tazminatlara </a:t>
            </a:r>
            <a:r>
              <a:rPr dirty="0">
                <a:solidFill>
                  <a:srgbClr val="053193"/>
                </a:solidFill>
                <a:latin typeface="Times New Roman"/>
                <a:cs typeface="Times New Roman"/>
              </a:rPr>
              <a:t>İlişkin </a:t>
            </a:r>
            <a:r>
              <a:rPr spc="-5" dirty="0">
                <a:solidFill>
                  <a:srgbClr val="053193"/>
                </a:solidFill>
                <a:latin typeface="Times New Roman"/>
                <a:cs typeface="Times New Roman"/>
              </a:rPr>
              <a:t>Kararın </a:t>
            </a:r>
            <a:r>
              <a:rPr dirty="0">
                <a:solidFill>
                  <a:srgbClr val="053193"/>
                </a:solidFill>
                <a:latin typeface="Times New Roman"/>
                <a:cs typeface="Times New Roman"/>
              </a:rPr>
              <a:t>2 </a:t>
            </a:r>
            <a:r>
              <a:rPr spc="-5" dirty="0">
                <a:solidFill>
                  <a:srgbClr val="053193"/>
                </a:solidFill>
                <a:latin typeface="Times New Roman"/>
                <a:cs typeface="Times New Roman"/>
              </a:rPr>
              <a:t>sayılı cetvelinde</a:t>
            </a:r>
            <a:r>
              <a:rPr spc="-45" dirty="0">
                <a:solidFill>
                  <a:srgbClr val="053193"/>
                </a:solidFill>
                <a:latin typeface="Times New Roman"/>
                <a:cs typeface="Times New Roman"/>
              </a:rPr>
              <a:t> </a:t>
            </a:r>
            <a:r>
              <a:rPr spc="-5" dirty="0" err="1">
                <a:solidFill>
                  <a:srgbClr val="053193"/>
                </a:solidFill>
                <a:latin typeface="Times New Roman"/>
                <a:cs typeface="Times New Roman"/>
              </a:rPr>
              <a:t>belirlenmiştir</a:t>
            </a:r>
            <a:r>
              <a:rPr spc="-5" dirty="0" smtClean="0">
                <a:solidFill>
                  <a:srgbClr val="053193"/>
                </a:solidFill>
                <a:latin typeface="Times New Roman"/>
                <a:cs typeface="Times New Roman"/>
              </a:rPr>
              <a:t>.</a:t>
            </a:r>
            <a:endParaRPr lang="tr-TR" spc="-5" dirty="0" smtClean="0">
              <a:solidFill>
                <a:srgbClr val="053193"/>
              </a:solidFill>
              <a:latin typeface="Times New Roman"/>
              <a:cs typeface="Times New Roman"/>
            </a:endParaRPr>
          </a:p>
          <a:p>
            <a:pPr marL="340360" marR="5080" indent="-327025" algn="just">
              <a:lnSpc>
                <a:spcPct val="89000"/>
              </a:lnSpc>
              <a:spcBef>
                <a:spcPts val="380"/>
              </a:spcBef>
            </a:pPr>
            <a:r>
              <a:rPr lang="tr-TR" spc="-5" dirty="0">
                <a:solidFill>
                  <a:srgbClr val="053193"/>
                </a:solidFill>
                <a:latin typeface="Times New Roman"/>
                <a:cs typeface="Times New Roman"/>
              </a:rPr>
              <a:t> </a:t>
            </a:r>
            <a:r>
              <a:rPr lang="tr-TR" spc="-5" dirty="0" smtClean="0">
                <a:solidFill>
                  <a:srgbClr val="053193"/>
                </a:solidFill>
                <a:latin typeface="Times New Roman"/>
                <a:cs typeface="Times New Roman"/>
              </a:rPr>
              <a:t>                          </a:t>
            </a:r>
            <a:r>
              <a:rPr lang="tr-TR" sz="2000" spc="-5" dirty="0" smtClean="0">
                <a:solidFill>
                  <a:srgbClr val="053193"/>
                </a:solidFill>
                <a:latin typeface="Times New Roman"/>
                <a:cs typeface="Times New Roman"/>
              </a:rPr>
              <a:t>9500 x 0,760871 x 135 / 100</a:t>
            </a:r>
            <a:endParaRPr sz="2000" dirty="0">
              <a:latin typeface="Times New Roman"/>
              <a:cs typeface="Times New Roman"/>
            </a:endParaRPr>
          </a:p>
        </p:txBody>
      </p:sp>
      <p:sp>
        <p:nvSpPr>
          <p:cNvPr id="4" name="object 4"/>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5" name="object 5"/>
          <p:cNvSpPr txBox="1"/>
          <p:nvPr/>
        </p:nvSpPr>
        <p:spPr>
          <a:xfrm>
            <a:off x="439615" y="2918204"/>
            <a:ext cx="8153400" cy="694421"/>
          </a:xfrm>
          <a:prstGeom prst="rect">
            <a:avLst/>
          </a:prstGeom>
          <a:solidFill>
            <a:srgbClr val="FFCCCC"/>
          </a:solidFill>
          <a:ln w="25400">
            <a:solidFill>
              <a:srgbClr val="946E00"/>
            </a:solidFill>
          </a:ln>
        </p:spPr>
        <p:txBody>
          <a:bodyPr vert="horz" wrap="square" lIns="0" tIns="139065" rIns="0" bIns="0" rtlCol="0">
            <a:spAutoFit/>
          </a:bodyPr>
          <a:lstStyle/>
          <a:p>
            <a:pPr marL="260985">
              <a:lnSpc>
                <a:spcPct val="100000"/>
              </a:lnSpc>
              <a:spcBef>
                <a:spcPts val="1095"/>
              </a:spcBef>
            </a:pPr>
            <a:r>
              <a:rPr sz="1800" b="1" spc="-25" dirty="0">
                <a:solidFill>
                  <a:srgbClr val="053193"/>
                </a:solidFill>
                <a:latin typeface="Times New Roman"/>
                <a:cs typeface="Times New Roman"/>
              </a:rPr>
              <a:t>Tazminat </a:t>
            </a:r>
            <a:r>
              <a:rPr sz="1800" b="1" spc="-5" dirty="0">
                <a:solidFill>
                  <a:srgbClr val="053193"/>
                </a:solidFill>
                <a:latin typeface="Times New Roman"/>
                <a:cs typeface="Times New Roman"/>
              </a:rPr>
              <a:t>Miktarı </a:t>
            </a:r>
            <a:r>
              <a:rPr sz="1800" b="1" dirty="0">
                <a:solidFill>
                  <a:srgbClr val="053193"/>
                </a:solidFill>
                <a:latin typeface="Times New Roman"/>
                <a:cs typeface="Times New Roman"/>
              </a:rPr>
              <a:t>= En </a:t>
            </a:r>
            <a:r>
              <a:rPr sz="1800" b="1" spc="-10" dirty="0">
                <a:solidFill>
                  <a:srgbClr val="053193"/>
                </a:solidFill>
                <a:latin typeface="Times New Roman"/>
                <a:cs typeface="Times New Roman"/>
              </a:rPr>
              <a:t>Yüksek </a:t>
            </a:r>
            <a:r>
              <a:rPr sz="1800" b="1" spc="-5" dirty="0">
                <a:solidFill>
                  <a:srgbClr val="053193"/>
                </a:solidFill>
                <a:latin typeface="Times New Roman"/>
                <a:cs typeface="Times New Roman"/>
              </a:rPr>
              <a:t>Devlet </a:t>
            </a:r>
            <a:r>
              <a:rPr sz="1800" b="1" dirty="0" err="1">
                <a:solidFill>
                  <a:srgbClr val="053193"/>
                </a:solidFill>
                <a:latin typeface="Times New Roman"/>
                <a:cs typeface="Times New Roman"/>
              </a:rPr>
              <a:t>Memuru</a:t>
            </a:r>
            <a:r>
              <a:rPr sz="1800" b="1" dirty="0">
                <a:solidFill>
                  <a:srgbClr val="053193"/>
                </a:solidFill>
                <a:latin typeface="Times New Roman"/>
                <a:cs typeface="Times New Roman"/>
              </a:rPr>
              <a:t> </a:t>
            </a:r>
            <a:r>
              <a:rPr sz="1800" b="1" spc="-25" dirty="0" err="1" smtClean="0">
                <a:solidFill>
                  <a:srgbClr val="053193"/>
                </a:solidFill>
                <a:latin typeface="Times New Roman"/>
                <a:cs typeface="Times New Roman"/>
              </a:rPr>
              <a:t>Aylığı</a:t>
            </a:r>
            <a:r>
              <a:rPr lang="tr-TR" sz="1800" b="1" spc="-25" dirty="0" err="1" smtClean="0">
                <a:solidFill>
                  <a:srgbClr val="053193"/>
                </a:solidFill>
                <a:latin typeface="Times New Roman"/>
                <a:cs typeface="Times New Roman"/>
              </a:rPr>
              <a:t>na</a:t>
            </a:r>
            <a:r>
              <a:rPr lang="tr-TR" sz="1800" b="1" spc="-25" dirty="0" smtClean="0">
                <a:solidFill>
                  <a:srgbClr val="053193"/>
                </a:solidFill>
                <a:latin typeface="Times New Roman"/>
                <a:cs typeface="Times New Roman"/>
              </a:rPr>
              <a:t> Esas Olan Gösterge Rakamı ve Aylık Gösterge Toplamı X Aylık Katsayı</a:t>
            </a:r>
            <a:r>
              <a:rPr sz="1800" b="1" spc="-25" dirty="0" smtClean="0">
                <a:solidFill>
                  <a:srgbClr val="053193"/>
                </a:solidFill>
                <a:latin typeface="Times New Roman"/>
                <a:cs typeface="Times New Roman"/>
              </a:rPr>
              <a:t> </a:t>
            </a:r>
            <a:r>
              <a:rPr sz="1800" b="1" dirty="0">
                <a:solidFill>
                  <a:srgbClr val="053193"/>
                </a:solidFill>
                <a:latin typeface="Times New Roman"/>
                <a:cs typeface="Times New Roman"/>
              </a:rPr>
              <a:t>X </a:t>
            </a:r>
            <a:r>
              <a:rPr sz="1800" b="1" spc="-25" dirty="0">
                <a:solidFill>
                  <a:srgbClr val="053193"/>
                </a:solidFill>
                <a:latin typeface="Times New Roman"/>
                <a:cs typeface="Times New Roman"/>
              </a:rPr>
              <a:t>Tazminat</a:t>
            </a:r>
            <a:r>
              <a:rPr sz="1800" b="1" spc="-120" dirty="0">
                <a:solidFill>
                  <a:srgbClr val="053193"/>
                </a:solidFill>
                <a:latin typeface="Times New Roman"/>
                <a:cs typeface="Times New Roman"/>
              </a:rPr>
              <a:t> </a:t>
            </a:r>
            <a:r>
              <a:rPr sz="1800" b="1" spc="-5" dirty="0">
                <a:solidFill>
                  <a:srgbClr val="053193"/>
                </a:solidFill>
                <a:latin typeface="Times New Roman"/>
                <a:cs typeface="Times New Roman"/>
              </a:rPr>
              <a:t>Oranı</a:t>
            </a:r>
            <a:endParaRPr sz="1800" dirty="0">
              <a:latin typeface="Times New Roman"/>
              <a:cs typeface="Times New Roman"/>
            </a:endParaRPr>
          </a:p>
        </p:txBody>
      </p:sp>
      <p:sp>
        <p:nvSpPr>
          <p:cNvPr id="6" name="Slayt Numarası Yer Tutucusu 5"/>
          <p:cNvSpPr>
            <a:spLocks noGrp="1"/>
          </p:cNvSpPr>
          <p:nvPr>
            <p:ph type="sldNum" sz="quarter" idx="7"/>
          </p:nvPr>
        </p:nvSpPr>
        <p:spPr/>
        <p:txBody>
          <a:bodyPr/>
          <a:lstStyle/>
          <a:p>
            <a:fld id="{B6F15528-21DE-4FAA-801E-634DDDAF4B2B}" type="slidenum">
              <a:rPr lang="tr-TR" smtClean="0"/>
              <a:t>16</a:t>
            </a:fld>
            <a:endParaRPr lang="tr-T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549"/>
            <a:ext cx="9144000" cy="6742619"/>
          </a:xfrm>
          <a:prstGeom prst="rect">
            <a:avLst/>
          </a:prstGeom>
        </p:spPr>
      </p:pic>
      <p:graphicFrame>
        <p:nvGraphicFramePr>
          <p:cNvPr id="2" name="Nesne 1"/>
          <p:cNvGraphicFramePr>
            <a:graphicFrameLocks noChangeAspect="1"/>
          </p:cNvGraphicFramePr>
          <p:nvPr>
            <p:extLst>
              <p:ext uri="{D42A27DB-BD31-4B8C-83A1-F6EECF244321}">
                <p14:modId xmlns:p14="http://schemas.microsoft.com/office/powerpoint/2010/main" val="2464711529"/>
              </p:ext>
            </p:extLst>
          </p:nvPr>
        </p:nvGraphicFramePr>
        <p:xfrm>
          <a:off x="8153400" y="6057643"/>
          <a:ext cx="998838" cy="771525"/>
        </p:xfrm>
        <a:graphic>
          <a:graphicData uri="http://schemas.openxmlformats.org/presentationml/2006/ole">
            <mc:AlternateContent xmlns:mc="http://schemas.openxmlformats.org/markup-compatibility/2006">
              <mc:Choice xmlns:v="urn:schemas-microsoft-com:vml" Requires="v">
                <p:oleObj spid="_x0000_s8584" name="Acrobat Document" showAsIcon="1" r:id="rId5" imgW="914400" imgH="771480" progId="Acrobat.Document.DC">
                  <p:embed/>
                </p:oleObj>
              </mc:Choice>
              <mc:Fallback>
                <p:oleObj name="Acrobat Document" showAsIcon="1" r:id="rId5" imgW="914400" imgH="771480" progId="Acrobat.Document.DC">
                  <p:embed/>
                  <p:pic>
                    <p:nvPicPr>
                      <p:cNvPr id="0" name=""/>
                      <p:cNvPicPr/>
                      <p:nvPr/>
                    </p:nvPicPr>
                    <p:blipFill>
                      <a:blip r:embed="rId6"/>
                      <a:stretch>
                        <a:fillRect/>
                      </a:stretch>
                    </p:blipFill>
                    <p:spPr>
                      <a:xfrm>
                        <a:off x="8153400" y="6057643"/>
                        <a:ext cx="998838" cy="771525"/>
                      </a:xfrm>
                      <a:prstGeom prst="rect">
                        <a:avLst/>
                      </a:prstGeom>
                    </p:spPr>
                  </p:pic>
                </p:oleObj>
              </mc:Fallback>
            </mc:AlternateContent>
          </a:graphicData>
        </a:graphic>
      </p:graphicFrame>
      <p:graphicFrame>
        <p:nvGraphicFramePr>
          <p:cNvPr id="3" name="Nesne 2"/>
          <p:cNvGraphicFramePr>
            <a:graphicFrameLocks noChangeAspect="1"/>
          </p:cNvGraphicFramePr>
          <p:nvPr>
            <p:extLst>
              <p:ext uri="{D42A27DB-BD31-4B8C-83A1-F6EECF244321}">
                <p14:modId xmlns:p14="http://schemas.microsoft.com/office/powerpoint/2010/main" val="2013225272"/>
              </p:ext>
            </p:extLst>
          </p:nvPr>
        </p:nvGraphicFramePr>
        <p:xfrm>
          <a:off x="8195619" y="5286118"/>
          <a:ext cx="914400" cy="771525"/>
        </p:xfrm>
        <a:graphic>
          <a:graphicData uri="http://schemas.openxmlformats.org/presentationml/2006/ole">
            <mc:AlternateContent xmlns:mc="http://schemas.openxmlformats.org/markup-compatibility/2006">
              <mc:Choice xmlns:v="urn:schemas-microsoft-com:vml" Requires="v">
                <p:oleObj spid="_x0000_s8585" name="Acrobat Document" showAsIcon="1" r:id="rId7" imgW="914400" imgH="771480" progId="Acrobat.Document.DC">
                  <p:embed/>
                </p:oleObj>
              </mc:Choice>
              <mc:Fallback>
                <p:oleObj name="Acrobat Document" showAsIcon="1" r:id="rId7" imgW="914400" imgH="771480" progId="Acrobat.Document.DC">
                  <p:embed/>
                  <p:pic>
                    <p:nvPicPr>
                      <p:cNvPr id="0" name=""/>
                      <p:cNvPicPr/>
                      <p:nvPr/>
                    </p:nvPicPr>
                    <p:blipFill>
                      <a:blip r:embed="rId8"/>
                      <a:stretch>
                        <a:fillRect/>
                      </a:stretch>
                    </p:blipFill>
                    <p:spPr>
                      <a:xfrm>
                        <a:off x="8195619" y="5286118"/>
                        <a:ext cx="914400" cy="771525"/>
                      </a:xfrm>
                      <a:prstGeom prst="rect">
                        <a:avLst/>
                      </a:prstGeom>
                    </p:spPr>
                  </p:pic>
                </p:oleObj>
              </mc:Fallback>
            </mc:AlternateContent>
          </a:graphicData>
        </a:graphic>
      </p:graphicFrame>
      <p:sp>
        <p:nvSpPr>
          <p:cNvPr id="5" name="Slayt Numarası Yer Tutucusu 4"/>
          <p:cNvSpPr>
            <a:spLocks noGrp="1"/>
          </p:cNvSpPr>
          <p:nvPr>
            <p:ph type="sldNum" sz="quarter" idx="7"/>
          </p:nvPr>
        </p:nvSpPr>
        <p:spPr/>
        <p:txBody>
          <a:bodyPr/>
          <a:lstStyle/>
          <a:p>
            <a:fld id="{B6F15528-21DE-4FAA-801E-634DDDAF4B2B}" type="slidenum">
              <a:rPr lang="tr-TR" smtClean="0"/>
              <a:t>17</a:t>
            </a:fld>
            <a:endParaRPr lang="tr-TR"/>
          </a:p>
        </p:txBody>
      </p:sp>
    </p:spTree>
    <p:extLst>
      <p:ext uri="{BB962C8B-B14F-4D97-AF65-F5344CB8AC3E}">
        <p14:creationId xmlns:p14="http://schemas.microsoft.com/office/powerpoint/2010/main" val="2797064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304800"/>
            <a:ext cx="8275754" cy="5816977"/>
          </a:xfrm>
        </p:spPr>
        <p:txBody>
          <a:bodyPr/>
          <a:lstStyle/>
          <a:p>
            <a:pPr algn="just"/>
            <a:r>
              <a:rPr lang="tr-TR" dirty="0">
                <a:solidFill>
                  <a:srgbClr val="FF0000"/>
                </a:solidFill>
              </a:rPr>
              <a:t>Büyük </a:t>
            </a:r>
            <a:r>
              <a:rPr lang="tr-TR" dirty="0" smtClean="0">
                <a:solidFill>
                  <a:srgbClr val="FF0000"/>
                </a:solidFill>
              </a:rPr>
              <a:t>Proje (Ek Özel Hizmet Tazminatı): </a:t>
            </a:r>
            <a:r>
              <a:rPr lang="tr-TR" kern="1200" spc="-5" dirty="0">
                <a:solidFill>
                  <a:srgbClr val="053193"/>
                </a:solidFill>
                <a:latin typeface="Times New Roman"/>
                <a:cs typeface="Times New Roman"/>
              </a:rPr>
              <a:t>657 sayılı Devlet Memurları Kanununun 152. Maddesine göre 2006/10344 sayılı Bakanlar Kurulu Kararına ekli Devlet Memurlarına Ödenecek Zam ve Tazminatları İlişkin Karar’ın eki II Sayılı </a:t>
            </a:r>
            <a:r>
              <a:rPr lang="tr-TR" kern="1200" spc="-5" dirty="0" err="1">
                <a:solidFill>
                  <a:srgbClr val="053193"/>
                </a:solidFill>
                <a:latin typeface="Times New Roman"/>
                <a:cs typeface="Times New Roman"/>
              </a:rPr>
              <a:t>Cetvel’in</a:t>
            </a:r>
            <a:r>
              <a:rPr lang="tr-TR" kern="1200" spc="-5" dirty="0">
                <a:solidFill>
                  <a:srgbClr val="053193"/>
                </a:solidFill>
                <a:latin typeface="Times New Roman"/>
                <a:cs typeface="Times New Roman"/>
              </a:rPr>
              <a:t> Teknik Hizmetler (E) bölümünün 5. kısmına istinaden; y</a:t>
            </a:r>
            <a:r>
              <a:rPr lang="tr-TR" kern="1200" spc="-5" dirty="0" smtClean="0">
                <a:solidFill>
                  <a:srgbClr val="053193"/>
                </a:solidFill>
                <a:latin typeface="Times New Roman"/>
                <a:cs typeface="Times New Roman"/>
              </a:rPr>
              <a:t>üksek </a:t>
            </a:r>
            <a:r>
              <a:rPr lang="tr-TR" kern="1200" spc="-5" dirty="0">
                <a:solidFill>
                  <a:srgbClr val="053193"/>
                </a:solidFill>
                <a:latin typeface="Times New Roman"/>
                <a:cs typeface="Times New Roman"/>
              </a:rPr>
              <a:t>mühendis, yüksek mimar, mühendis, mimar ve şehir plancısı kariyerlerini haiz olup, 1-4 üncü derecelerden aylık alanlardan, kurumlarınca belirlenen ve ödeneği bulunan faaliyet halindeki büyük yatırım projelerinde fiilen çalışanlara, ilgili Bakan, Rektör, Vali ve Belediye başkanından adlarına onay alınmak ve kontrol edilen ve onaylanan cetvellerde ödeme yapılacak unvanlar ve sayıları gösterilmek şartıyla, projelerde çalıştıkları sürece aşağıda gösterilen özel hizmet tazminatı oranları ek olarak ödenebilir. </a:t>
            </a:r>
          </a:p>
          <a:p>
            <a:pPr algn="just"/>
            <a:endParaRPr lang="tr-TR" kern="1200" spc="-5" dirty="0">
              <a:solidFill>
                <a:srgbClr val="053193"/>
              </a:solidFill>
              <a:latin typeface="Times New Roman"/>
              <a:cs typeface="Times New Roman"/>
            </a:endParaRPr>
          </a:p>
          <a:p>
            <a:pPr marL="342900" indent="-342900" algn="just">
              <a:buAutoNum type="alphaLcParenR"/>
            </a:pPr>
            <a:r>
              <a:rPr lang="tr-TR" kern="1200" spc="-5" dirty="0">
                <a:solidFill>
                  <a:srgbClr val="053193"/>
                </a:solidFill>
                <a:latin typeface="Times New Roman"/>
                <a:cs typeface="Times New Roman"/>
              </a:rPr>
              <a:t>Bölge Müdürü (Belediyeler hariç), Daire Başkanı ve </a:t>
            </a:r>
            <a:endParaRPr lang="tr-TR" kern="1200" spc="-5" dirty="0" smtClean="0">
              <a:solidFill>
                <a:srgbClr val="053193"/>
              </a:solidFill>
              <a:latin typeface="Times New Roman"/>
              <a:cs typeface="Times New Roman"/>
            </a:endParaRPr>
          </a:p>
          <a:p>
            <a:pPr algn="just"/>
            <a:r>
              <a:rPr lang="tr-TR" kern="1200" spc="-5" dirty="0">
                <a:solidFill>
                  <a:srgbClr val="053193"/>
                </a:solidFill>
                <a:latin typeface="Times New Roman"/>
                <a:cs typeface="Times New Roman"/>
              </a:rPr>
              <a:t> </a:t>
            </a:r>
            <a:r>
              <a:rPr lang="tr-TR" kern="1200" spc="-5" dirty="0" smtClean="0">
                <a:solidFill>
                  <a:srgbClr val="053193"/>
                </a:solidFill>
                <a:latin typeface="Times New Roman"/>
                <a:cs typeface="Times New Roman"/>
              </a:rPr>
              <a:t>      daha </a:t>
            </a:r>
            <a:r>
              <a:rPr lang="tr-TR" kern="1200" spc="-5" dirty="0">
                <a:solidFill>
                  <a:srgbClr val="053193"/>
                </a:solidFill>
                <a:latin typeface="Times New Roman"/>
                <a:cs typeface="Times New Roman"/>
              </a:rPr>
              <a:t>üst idari görevlerde </a:t>
            </a:r>
            <a:r>
              <a:rPr lang="tr-TR" kern="1200" spc="-5" dirty="0" smtClean="0">
                <a:solidFill>
                  <a:srgbClr val="053193"/>
                </a:solidFill>
                <a:latin typeface="Times New Roman"/>
                <a:cs typeface="Times New Roman"/>
              </a:rPr>
              <a:t>bulunanlara..: </a:t>
            </a:r>
            <a:r>
              <a:rPr lang="tr-TR" kern="1200" spc="-5" dirty="0">
                <a:solidFill>
                  <a:srgbClr val="053193"/>
                </a:solidFill>
                <a:latin typeface="Times New Roman"/>
                <a:cs typeface="Times New Roman"/>
              </a:rPr>
              <a:t>30</a:t>
            </a:r>
          </a:p>
          <a:p>
            <a:pPr marL="342900" indent="-342900" algn="just">
              <a:buAutoNum type="alphaLcParenR"/>
            </a:pPr>
            <a:r>
              <a:rPr lang="tr-TR" kern="1200" spc="-5" dirty="0">
                <a:solidFill>
                  <a:srgbClr val="053193"/>
                </a:solidFill>
                <a:latin typeface="Times New Roman"/>
                <a:cs typeface="Times New Roman"/>
              </a:rPr>
              <a:t>Diğerlerine.....:20</a:t>
            </a:r>
          </a:p>
          <a:p>
            <a:pPr algn="just"/>
            <a:endParaRPr lang="tr-TR" kern="1200" spc="-5" dirty="0">
              <a:solidFill>
                <a:srgbClr val="053193"/>
              </a:solidFill>
              <a:latin typeface="Times New Roman"/>
              <a:cs typeface="Times New Roman"/>
            </a:endParaRPr>
          </a:p>
          <a:p>
            <a:pPr algn="just"/>
            <a:r>
              <a:rPr lang="tr-TR" kern="1200" spc="-5" dirty="0">
                <a:solidFill>
                  <a:srgbClr val="053193"/>
                </a:solidFill>
                <a:latin typeface="Times New Roman"/>
                <a:cs typeface="Times New Roman"/>
              </a:rPr>
              <a:t>Ancak, bu hükme göre ilave ödemeden yararlanacakların toplam sayısı, kurum kadrolarında söz konusu kariyerlere sahip olarak fiilen görev yapan toplam personel sayısının %10’ unu geçemez (hesaplamalarda küsurlar tama iblağ edilir).</a:t>
            </a:r>
          </a:p>
          <a:p>
            <a:pPr algn="just"/>
            <a:r>
              <a:rPr lang="tr-TR" kern="1200" spc="-5" dirty="0">
                <a:solidFill>
                  <a:srgbClr val="053193"/>
                </a:solidFill>
                <a:latin typeface="Times New Roman"/>
                <a:cs typeface="Times New Roman"/>
              </a:rPr>
              <a:t>Bu </a:t>
            </a:r>
            <a:r>
              <a:rPr lang="tr-TR" kern="1200" spc="-5" dirty="0" smtClean="0">
                <a:solidFill>
                  <a:srgbClr val="053193"/>
                </a:solidFill>
                <a:latin typeface="Times New Roman"/>
                <a:cs typeface="Times New Roman"/>
              </a:rPr>
              <a:t>tazminat mehil </a:t>
            </a:r>
            <a:r>
              <a:rPr lang="tr-TR" kern="1200" spc="-5" dirty="0">
                <a:solidFill>
                  <a:srgbClr val="053193"/>
                </a:solidFill>
                <a:latin typeface="Times New Roman"/>
                <a:cs typeface="Times New Roman"/>
              </a:rPr>
              <a:t>müddeti, her türlü izin, büyük yatırım projeleriyle ilgili olmayan geçici görev, görevden uzaklaştırma, tutuklanma, gözaltına alınma, hizmet içi eğitim, kurs ve seminer gibi nedenlerle hizmete ara verenlere, ara verdikleri günler için ödenmez.</a:t>
            </a:r>
          </a:p>
        </p:txBody>
      </p:sp>
      <p:graphicFrame>
        <p:nvGraphicFramePr>
          <p:cNvPr id="4" name="Nesne 3"/>
          <p:cNvGraphicFramePr>
            <a:graphicFrameLocks noChangeAspect="1"/>
          </p:cNvGraphicFramePr>
          <p:nvPr>
            <p:extLst>
              <p:ext uri="{D42A27DB-BD31-4B8C-83A1-F6EECF244321}">
                <p14:modId xmlns:p14="http://schemas.microsoft.com/office/powerpoint/2010/main" val="4086693856"/>
              </p:ext>
            </p:extLst>
          </p:nvPr>
        </p:nvGraphicFramePr>
        <p:xfrm>
          <a:off x="7772400" y="5864096"/>
          <a:ext cx="1112954" cy="771525"/>
        </p:xfrm>
        <a:graphic>
          <a:graphicData uri="http://schemas.openxmlformats.org/presentationml/2006/ole">
            <mc:AlternateContent xmlns:mc="http://schemas.openxmlformats.org/markup-compatibility/2006">
              <mc:Choice xmlns:v="urn:schemas-microsoft-com:vml" Requires="v">
                <p:oleObj spid="_x0000_s14509"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772400" y="5864096"/>
                        <a:ext cx="1112954" cy="771525"/>
                      </a:xfrm>
                      <a:prstGeom prst="rect">
                        <a:avLst/>
                      </a:prstGeom>
                    </p:spPr>
                  </p:pic>
                </p:oleObj>
              </mc:Fallback>
            </mc:AlternateContent>
          </a:graphicData>
        </a:graphic>
      </p:graphicFrame>
      <p:sp>
        <p:nvSpPr>
          <p:cNvPr id="2" name="Slayt Numarası Yer Tutucusu 1"/>
          <p:cNvSpPr>
            <a:spLocks noGrp="1"/>
          </p:cNvSpPr>
          <p:nvPr>
            <p:ph type="sldNum" sz="quarter" idx="7"/>
          </p:nvPr>
        </p:nvSpPr>
        <p:spPr/>
        <p:txBody>
          <a:bodyPr/>
          <a:lstStyle/>
          <a:p>
            <a:fld id="{B6F15528-21DE-4FAA-801E-634DDDAF4B2B}" type="slidenum">
              <a:rPr lang="tr-TR" smtClean="0"/>
              <a:t>18</a:t>
            </a:fld>
            <a:endParaRPr lang="tr-TR"/>
          </a:p>
        </p:txBody>
      </p:sp>
    </p:spTree>
    <p:extLst>
      <p:ext uri="{BB962C8B-B14F-4D97-AF65-F5344CB8AC3E}">
        <p14:creationId xmlns:p14="http://schemas.microsoft.com/office/powerpoint/2010/main" val="2278658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3" name="object 3"/>
          <p:cNvSpPr txBox="1"/>
          <p:nvPr/>
        </p:nvSpPr>
        <p:spPr>
          <a:xfrm>
            <a:off x="457201" y="1143001"/>
            <a:ext cx="8192134" cy="1770356"/>
          </a:xfrm>
          <a:prstGeom prst="rect">
            <a:avLst/>
          </a:prstGeom>
        </p:spPr>
        <p:txBody>
          <a:bodyPr vert="horz" wrap="square" lIns="0" tIns="13335" rIns="0" bIns="0" rtlCol="0">
            <a:spAutoFit/>
          </a:bodyPr>
          <a:lstStyle/>
          <a:p>
            <a:pPr marL="12700" marR="6350" algn="just">
              <a:lnSpc>
                <a:spcPct val="100000"/>
              </a:lnSpc>
              <a:spcBef>
                <a:spcPts val="105"/>
              </a:spcBef>
            </a:pPr>
            <a:r>
              <a:rPr sz="2000" b="1" dirty="0">
                <a:solidFill>
                  <a:srgbClr val="053193"/>
                </a:solidFill>
                <a:latin typeface="Times New Roman"/>
                <a:cs typeface="Times New Roman"/>
              </a:rPr>
              <a:t>7- Makam </a:t>
            </a:r>
            <a:r>
              <a:rPr sz="2000" b="1" spc="-5" dirty="0">
                <a:solidFill>
                  <a:srgbClr val="053193"/>
                </a:solidFill>
                <a:latin typeface="Times New Roman"/>
                <a:cs typeface="Times New Roman"/>
              </a:rPr>
              <a:t>Tazminatı: </a:t>
            </a:r>
            <a:r>
              <a:rPr spc="-5" dirty="0">
                <a:solidFill>
                  <a:srgbClr val="053193"/>
                </a:solidFill>
                <a:latin typeface="Times New Roman"/>
                <a:cs typeface="Times New Roman"/>
              </a:rPr>
              <a:t>Makam tazminat göstergesi ile aylık </a:t>
            </a:r>
            <a:r>
              <a:rPr spc="-10" dirty="0">
                <a:solidFill>
                  <a:srgbClr val="053193"/>
                </a:solidFill>
                <a:latin typeface="Times New Roman"/>
                <a:cs typeface="Times New Roman"/>
              </a:rPr>
              <a:t>katsayının  </a:t>
            </a:r>
            <a:r>
              <a:rPr spc="-5" dirty="0">
                <a:solidFill>
                  <a:srgbClr val="053193"/>
                </a:solidFill>
                <a:latin typeface="Times New Roman"/>
                <a:cs typeface="Times New Roman"/>
              </a:rPr>
              <a:t>çarpımı </a:t>
            </a:r>
            <a:r>
              <a:rPr dirty="0">
                <a:solidFill>
                  <a:srgbClr val="053193"/>
                </a:solidFill>
                <a:latin typeface="Times New Roman"/>
                <a:cs typeface="Times New Roman"/>
              </a:rPr>
              <a:t>sonucu </a:t>
            </a:r>
            <a:r>
              <a:rPr spc="-5" dirty="0">
                <a:solidFill>
                  <a:srgbClr val="053193"/>
                </a:solidFill>
                <a:latin typeface="Times New Roman"/>
                <a:cs typeface="Times New Roman"/>
              </a:rPr>
              <a:t>bulunan miktardır. Kimlere </a:t>
            </a:r>
            <a:r>
              <a:rPr dirty="0">
                <a:solidFill>
                  <a:srgbClr val="053193"/>
                </a:solidFill>
                <a:latin typeface="Times New Roman"/>
                <a:cs typeface="Times New Roman"/>
              </a:rPr>
              <a:t>hangi gösterge </a:t>
            </a:r>
            <a:r>
              <a:rPr spc="-5" dirty="0">
                <a:solidFill>
                  <a:srgbClr val="053193"/>
                </a:solidFill>
                <a:latin typeface="Times New Roman"/>
                <a:cs typeface="Times New Roman"/>
              </a:rPr>
              <a:t>rakamı üzerinden  makam tazminatı verileceği </a:t>
            </a:r>
            <a:r>
              <a:rPr dirty="0">
                <a:solidFill>
                  <a:srgbClr val="053193"/>
                </a:solidFill>
                <a:latin typeface="Times New Roman"/>
                <a:cs typeface="Times New Roman"/>
              </a:rPr>
              <a:t>657 </a:t>
            </a:r>
            <a:r>
              <a:rPr spc="-5" dirty="0">
                <a:solidFill>
                  <a:srgbClr val="053193"/>
                </a:solidFill>
                <a:latin typeface="Times New Roman"/>
                <a:cs typeface="Times New Roman"/>
              </a:rPr>
              <a:t>sayılı </a:t>
            </a:r>
            <a:r>
              <a:rPr dirty="0">
                <a:solidFill>
                  <a:srgbClr val="053193"/>
                </a:solidFill>
                <a:latin typeface="Times New Roman"/>
                <a:cs typeface="Times New Roman"/>
              </a:rPr>
              <a:t>Kanunun </a:t>
            </a:r>
            <a:r>
              <a:rPr spc="-5" dirty="0">
                <a:solidFill>
                  <a:srgbClr val="053193"/>
                </a:solidFill>
                <a:latin typeface="Times New Roman"/>
                <a:cs typeface="Times New Roman"/>
              </a:rPr>
              <a:t>Ek 26’ncı maddesine  </a:t>
            </a:r>
            <a:r>
              <a:rPr dirty="0">
                <a:solidFill>
                  <a:srgbClr val="053193"/>
                </a:solidFill>
                <a:latin typeface="Times New Roman"/>
                <a:cs typeface="Times New Roman"/>
              </a:rPr>
              <a:t>istinaden </a:t>
            </a:r>
            <a:r>
              <a:rPr spc="-5" dirty="0">
                <a:solidFill>
                  <a:srgbClr val="053193"/>
                </a:solidFill>
                <a:latin typeface="Times New Roman"/>
                <a:cs typeface="Times New Roman"/>
              </a:rPr>
              <a:t>aynı </a:t>
            </a:r>
            <a:r>
              <a:rPr dirty="0">
                <a:solidFill>
                  <a:srgbClr val="053193"/>
                </a:solidFill>
                <a:latin typeface="Times New Roman"/>
                <a:cs typeface="Times New Roman"/>
              </a:rPr>
              <a:t>Kanuna ekli IV </a:t>
            </a:r>
            <a:r>
              <a:rPr spc="-5" dirty="0">
                <a:solidFill>
                  <a:srgbClr val="053193"/>
                </a:solidFill>
                <a:latin typeface="Times New Roman"/>
                <a:cs typeface="Times New Roman"/>
              </a:rPr>
              <a:t>sayılı </a:t>
            </a:r>
            <a:r>
              <a:rPr dirty="0">
                <a:solidFill>
                  <a:srgbClr val="053193"/>
                </a:solidFill>
                <a:latin typeface="Times New Roman"/>
                <a:cs typeface="Times New Roman"/>
              </a:rPr>
              <a:t>Cetvelde</a:t>
            </a:r>
            <a:r>
              <a:rPr spc="-114" dirty="0">
                <a:solidFill>
                  <a:srgbClr val="053193"/>
                </a:solidFill>
                <a:latin typeface="Times New Roman"/>
                <a:cs typeface="Times New Roman"/>
              </a:rPr>
              <a:t> </a:t>
            </a:r>
            <a:r>
              <a:rPr spc="-5" dirty="0">
                <a:solidFill>
                  <a:srgbClr val="053193"/>
                </a:solidFill>
                <a:latin typeface="Times New Roman"/>
                <a:cs typeface="Times New Roman"/>
              </a:rPr>
              <a:t>düzenlenmiştir.</a:t>
            </a:r>
            <a:endParaRPr dirty="0">
              <a:latin typeface="Times New Roman"/>
              <a:cs typeface="Times New Roman"/>
            </a:endParaRPr>
          </a:p>
          <a:p>
            <a:pPr marL="12700" marR="8255" algn="just">
              <a:lnSpc>
                <a:spcPct val="100000"/>
              </a:lnSpc>
              <a:spcBef>
                <a:spcPts val="480"/>
              </a:spcBef>
            </a:pPr>
            <a:r>
              <a:rPr dirty="0" err="1" smtClean="0">
                <a:solidFill>
                  <a:srgbClr val="053193"/>
                </a:solidFill>
                <a:latin typeface="Times New Roman"/>
                <a:cs typeface="Times New Roman"/>
              </a:rPr>
              <a:t>Makam</a:t>
            </a:r>
            <a:r>
              <a:rPr dirty="0" smtClean="0">
                <a:solidFill>
                  <a:srgbClr val="053193"/>
                </a:solidFill>
                <a:latin typeface="Times New Roman"/>
                <a:cs typeface="Times New Roman"/>
              </a:rPr>
              <a:t> </a:t>
            </a:r>
            <a:r>
              <a:rPr spc="-5" dirty="0">
                <a:solidFill>
                  <a:srgbClr val="053193"/>
                </a:solidFill>
                <a:latin typeface="Times New Roman"/>
                <a:cs typeface="Times New Roman"/>
              </a:rPr>
              <a:t>tazminatı üzerinden damga vergisi </a:t>
            </a:r>
            <a:r>
              <a:rPr dirty="0">
                <a:solidFill>
                  <a:srgbClr val="053193"/>
                </a:solidFill>
                <a:latin typeface="Times New Roman"/>
                <a:cs typeface="Times New Roman"/>
              </a:rPr>
              <a:t>ve </a:t>
            </a:r>
            <a:r>
              <a:rPr spc="-5" dirty="0">
                <a:solidFill>
                  <a:srgbClr val="053193"/>
                </a:solidFill>
                <a:latin typeface="Times New Roman"/>
                <a:cs typeface="Times New Roman"/>
              </a:rPr>
              <a:t>5510 </a:t>
            </a:r>
            <a:r>
              <a:rPr spc="-10" dirty="0">
                <a:solidFill>
                  <a:srgbClr val="053193"/>
                </a:solidFill>
                <a:latin typeface="Times New Roman"/>
                <a:cs typeface="Times New Roman"/>
              </a:rPr>
              <a:t>sayılı </a:t>
            </a:r>
            <a:r>
              <a:rPr dirty="0">
                <a:solidFill>
                  <a:srgbClr val="053193"/>
                </a:solidFill>
                <a:latin typeface="Times New Roman"/>
                <a:cs typeface="Times New Roman"/>
              </a:rPr>
              <a:t>Kanunun 80.  </a:t>
            </a:r>
            <a:r>
              <a:rPr spc="-5" dirty="0">
                <a:solidFill>
                  <a:srgbClr val="053193"/>
                </a:solidFill>
                <a:latin typeface="Times New Roman"/>
                <a:cs typeface="Times New Roman"/>
              </a:rPr>
              <a:t>maddesi </a:t>
            </a:r>
            <a:r>
              <a:rPr dirty="0">
                <a:solidFill>
                  <a:srgbClr val="053193"/>
                </a:solidFill>
                <a:latin typeface="Times New Roman"/>
                <a:cs typeface="Times New Roman"/>
              </a:rPr>
              <a:t>uyarınca sosyal güvenlik </a:t>
            </a:r>
            <a:r>
              <a:rPr spc="-5" dirty="0">
                <a:solidFill>
                  <a:srgbClr val="053193"/>
                </a:solidFill>
                <a:latin typeface="Times New Roman"/>
                <a:cs typeface="Times New Roman"/>
              </a:rPr>
              <a:t>primi</a:t>
            </a:r>
            <a:r>
              <a:rPr spc="-105" dirty="0">
                <a:solidFill>
                  <a:srgbClr val="053193"/>
                </a:solidFill>
                <a:latin typeface="Times New Roman"/>
                <a:cs typeface="Times New Roman"/>
              </a:rPr>
              <a:t> </a:t>
            </a:r>
            <a:r>
              <a:rPr spc="-5" dirty="0">
                <a:solidFill>
                  <a:srgbClr val="053193"/>
                </a:solidFill>
                <a:latin typeface="Times New Roman"/>
                <a:cs typeface="Times New Roman"/>
              </a:rPr>
              <a:t>kesilmektedir.</a:t>
            </a:r>
            <a:endParaRPr dirty="0">
              <a:latin typeface="Times New Roman"/>
              <a:cs typeface="Times New Roman"/>
            </a:endParaRPr>
          </a:p>
        </p:txBody>
      </p:sp>
      <p:sp>
        <p:nvSpPr>
          <p:cNvPr id="4" name="object 4"/>
          <p:cNvSpPr txBox="1"/>
          <p:nvPr/>
        </p:nvSpPr>
        <p:spPr>
          <a:xfrm>
            <a:off x="915161" y="3952614"/>
            <a:ext cx="7543039" cy="491801"/>
          </a:xfrm>
          <a:prstGeom prst="rect">
            <a:avLst/>
          </a:prstGeom>
          <a:solidFill>
            <a:srgbClr val="FFCCCC"/>
          </a:solidFill>
          <a:ln w="25400">
            <a:solidFill>
              <a:srgbClr val="946E00"/>
            </a:solidFill>
          </a:ln>
        </p:spPr>
        <p:txBody>
          <a:bodyPr vert="horz" wrap="square" lIns="0" tIns="182245" rIns="0" bIns="0" rtlCol="0">
            <a:spAutoFit/>
          </a:bodyPr>
          <a:lstStyle/>
          <a:p>
            <a:pPr marL="682625">
              <a:lnSpc>
                <a:spcPct val="100000"/>
              </a:lnSpc>
              <a:spcBef>
                <a:spcPts val="1435"/>
              </a:spcBef>
            </a:pPr>
            <a:r>
              <a:rPr sz="2000" b="1" dirty="0">
                <a:solidFill>
                  <a:srgbClr val="053193"/>
                </a:solidFill>
                <a:latin typeface="Times New Roman"/>
                <a:cs typeface="Times New Roman"/>
              </a:rPr>
              <a:t>Makam </a:t>
            </a:r>
            <a:r>
              <a:rPr sz="2000" b="1" spc="-25" dirty="0">
                <a:solidFill>
                  <a:srgbClr val="053193"/>
                </a:solidFill>
                <a:latin typeface="Times New Roman"/>
                <a:cs typeface="Times New Roman"/>
              </a:rPr>
              <a:t>Tazminatı </a:t>
            </a:r>
            <a:r>
              <a:rPr sz="2000" b="1" dirty="0">
                <a:solidFill>
                  <a:srgbClr val="053193"/>
                </a:solidFill>
                <a:latin typeface="Times New Roman"/>
                <a:cs typeface="Times New Roman"/>
              </a:rPr>
              <a:t>= Makam </a:t>
            </a:r>
            <a:r>
              <a:rPr sz="2000" b="1" spc="-5" dirty="0">
                <a:solidFill>
                  <a:srgbClr val="053193"/>
                </a:solidFill>
                <a:latin typeface="Times New Roman"/>
                <a:cs typeface="Times New Roman"/>
              </a:rPr>
              <a:t>Göstergesi </a:t>
            </a:r>
            <a:r>
              <a:rPr sz="2000" b="1" dirty="0">
                <a:solidFill>
                  <a:srgbClr val="053193"/>
                </a:solidFill>
                <a:latin typeface="Times New Roman"/>
                <a:cs typeface="Times New Roman"/>
              </a:rPr>
              <a:t>X </a:t>
            </a:r>
            <a:r>
              <a:rPr sz="2000" b="1" spc="-30" dirty="0">
                <a:solidFill>
                  <a:srgbClr val="053193"/>
                </a:solidFill>
                <a:latin typeface="Times New Roman"/>
                <a:cs typeface="Times New Roman"/>
              </a:rPr>
              <a:t>Aylık</a:t>
            </a:r>
            <a:r>
              <a:rPr sz="2000" b="1" spc="-275" dirty="0">
                <a:solidFill>
                  <a:srgbClr val="053193"/>
                </a:solidFill>
                <a:latin typeface="Times New Roman"/>
                <a:cs typeface="Times New Roman"/>
              </a:rPr>
              <a:t> </a:t>
            </a:r>
            <a:r>
              <a:rPr sz="2000" b="1" dirty="0">
                <a:solidFill>
                  <a:srgbClr val="053193"/>
                </a:solidFill>
                <a:latin typeface="Times New Roman"/>
                <a:cs typeface="Times New Roman"/>
              </a:rPr>
              <a:t>Katsayısı</a:t>
            </a:r>
            <a:endParaRPr sz="2000" dirty="0">
              <a:latin typeface="Times New Roman"/>
              <a:cs typeface="Times New Roman"/>
            </a:endParaRPr>
          </a:p>
        </p:txBody>
      </p:sp>
      <p:graphicFrame>
        <p:nvGraphicFramePr>
          <p:cNvPr id="5" name="Nesne 4"/>
          <p:cNvGraphicFramePr>
            <a:graphicFrameLocks noChangeAspect="1"/>
          </p:cNvGraphicFramePr>
          <p:nvPr>
            <p:extLst>
              <p:ext uri="{D42A27DB-BD31-4B8C-83A1-F6EECF244321}">
                <p14:modId xmlns:p14="http://schemas.microsoft.com/office/powerpoint/2010/main" val="1461675931"/>
              </p:ext>
            </p:extLst>
          </p:nvPr>
        </p:nvGraphicFramePr>
        <p:xfrm>
          <a:off x="7734934" y="5738074"/>
          <a:ext cx="914400" cy="771525"/>
        </p:xfrm>
        <a:graphic>
          <a:graphicData uri="http://schemas.openxmlformats.org/presentationml/2006/ole">
            <mc:AlternateContent xmlns:mc="http://schemas.openxmlformats.org/markup-compatibility/2006">
              <mc:Choice xmlns:v="urn:schemas-microsoft-com:vml" Requires="v">
                <p:oleObj spid="_x0000_s9601"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734934" y="5738074"/>
                        <a:ext cx="914400" cy="771525"/>
                      </a:xfrm>
                      <a:prstGeom prst="rect">
                        <a:avLst/>
                      </a:prstGeom>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851930313"/>
              </p:ext>
            </p:extLst>
          </p:nvPr>
        </p:nvGraphicFramePr>
        <p:xfrm>
          <a:off x="6553200" y="5750431"/>
          <a:ext cx="1026023" cy="771525"/>
        </p:xfrm>
        <a:graphic>
          <a:graphicData uri="http://schemas.openxmlformats.org/presentationml/2006/ole">
            <mc:AlternateContent xmlns:mc="http://schemas.openxmlformats.org/markup-compatibility/2006">
              <mc:Choice xmlns:v="urn:schemas-microsoft-com:vml" Requires="v">
                <p:oleObj spid="_x0000_s9602" name="Acrobat Document" showAsIcon="1" r:id="rId6" imgW="914400" imgH="771480" progId="Acrobat.Document.DC">
                  <p:embed/>
                </p:oleObj>
              </mc:Choice>
              <mc:Fallback>
                <p:oleObj name="Acrobat Document" showAsIcon="1" r:id="rId6" imgW="914400" imgH="771480" progId="Acrobat.Document.DC">
                  <p:embed/>
                  <p:pic>
                    <p:nvPicPr>
                      <p:cNvPr id="0" name=""/>
                      <p:cNvPicPr/>
                      <p:nvPr/>
                    </p:nvPicPr>
                    <p:blipFill>
                      <a:blip r:embed="rId7"/>
                      <a:stretch>
                        <a:fillRect/>
                      </a:stretch>
                    </p:blipFill>
                    <p:spPr>
                      <a:xfrm>
                        <a:off x="6553200" y="5750431"/>
                        <a:ext cx="1026023" cy="771525"/>
                      </a:xfrm>
                      <a:prstGeom prst="rect">
                        <a:avLst/>
                      </a:prstGeom>
                    </p:spPr>
                  </p:pic>
                </p:oleObj>
              </mc:Fallback>
            </mc:AlternateContent>
          </a:graphicData>
        </a:graphic>
      </p:graphicFrame>
      <p:sp>
        <p:nvSpPr>
          <p:cNvPr id="7" name="Slayt Numarası Yer Tutucusu 6"/>
          <p:cNvSpPr>
            <a:spLocks noGrp="1"/>
          </p:cNvSpPr>
          <p:nvPr>
            <p:ph type="sldNum" sz="quarter" idx="7"/>
          </p:nvPr>
        </p:nvSpPr>
        <p:spPr/>
        <p:txBody>
          <a:bodyPr/>
          <a:lstStyle/>
          <a:p>
            <a:fld id="{B6F15528-21DE-4FAA-801E-634DDDAF4B2B}" type="slidenum">
              <a:rPr lang="tr-TR" smtClean="0"/>
              <a:t>19</a:t>
            </a:fld>
            <a:endParaRPr lang="tr-T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9792" y="2640914"/>
            <a:ext cx="7533005" cy="1245235"/>
          </a:xfrm>
          <a:prstGeom prst="rect">
            <a:avLst/>
          </a:prstGeom>
        </p:spPr>
        <p:txBody>
          <a:bodyPr vert="horz" wrap="square" lIns="0" tIns="88900" rIns="0" bIns="0" rtlCol="0">
            <a:spAutoFit/>
          </a:bodyPr>
          <a:lstStyle/>
          <a:p>
            <a:pPr marL="12065" marR="5080" indent="3810" algn="ctr">
              <a:lnSpc>
                <a:spcPts val="3000"/>
              </a:lnSpc>
              <a:spcBef>
                <a:spcPts val="700"/>
              </a:spcBef>
            </a:pPr>
            <a:r>
              <a:rPr sz="3000" dirty="0"/>
              <a:t>657 </a:t>
            </a:r>
            <a:r>
              <a:rPr sz="3000" spc="-45" dirty="0"/>
              <a:t>SAYILI </a:t>
            </a:r>
            <a:r>
              <a:rPr sz="3000" dirty="0"/>
              <a:t>DEVLET MEMURLARI  KANUNUNA </a:t>
            </a:r>
            <a:r>
              <a:rPr sz="3000" spc="-60" dirty="0"/>
              <a:t>TABİ </a:t>
            </a:r>
            <a:r>
              <a:rPr sz="3000" spc="-5" dirty="0"/>
              <a:t>PERSONELİN </a:t>
            </a:r>
            <a:r>
              <a:rPr sz="3000" dirty="0"/>
              <a:t>MALİ</a:t>
            </a:r>
            <a:r>
              <a:rPr sz="3000" spc="-375" dirty="0"/>
              <a:t> </a:t>
            </a:r>
            <a:r>
              <a:rPr sz="3000" spc="-5" dirty="0"/>
              <a:t>VE  </a:t>
            </a:r>
            <a:r>
              <a:rPr sz="3000" spc="-50" dirty="0"/>
              <a:t>SOSYAL </a:t>
            </a:r>
            <a:r>
              <a:rPr sz="3000" dirty="0"/>
              <a:t>HAKLARI </a:t>
            </a:r>
            <a:r>
              <a:rPr sz="3000" spc="-5" dirty="0"/>
              <a:t>VE</a:t>
            </a:r>
            <a:r>
              <a:rPr sz="3000" spc="-229" dirty="0"/>
              <a:t> </a:t>
            </a:r>
            <a:r>
              <a:rPr sz="3000" spc="-5" dirty="0"/>
              <a:t>HESAPLANMASI</a:t>
            </a:r>
            <a:endParaRPr sz="3000"/>
          </a:p>
        </p:txBody>
      </p:sp>
      <p:sp>
        <p:nvSpPr>
          <p:cNvPr id="3" name="Slayt Numarası Yer Tutucusu 2"/>
          <p:cNvSpPr>
            <a:spLocks noGrp="1"/>
          </p:cNvSpPr>
          <p:nvPr>
            <p:ph type="sldNum" sz="quarter" idx="7"/>
          </p:nvPr>
        </p:nvSpPr>
        <p:spPr/>
        <p:txBody>
          <a:bodyPr/>
          <a:lstStyle/>
          <a:p>
            <a:fld id="{B6F15528-21DE-4FAA-801E-634DDDAF4B2B}" type="slidenum">
              <a:rPr lang="tr-TR" smtClean="0"/>
              <a:t>2</a:t>
            </a:fld>
            <a:endParaRPr lang="tr-T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3" name="object 3"/>
          <p:cNvSpPr txBox="1"/>
          <p:nvPr/>
        </p:nvSpPr>
        <p:spPr>
          <a:xfrm>
            <a:off x="381001" y="914399"/>
            <a:ext cx="8304910" cy="2760884"/>
          </a:xfrm>
          <a:prstGeom prst="rect">
            <a:avLst/>
          </a:prstGeom>
        </p:spPr>
        <p:txBody>
          <a:bodyPr vert="horz" wrap="square" lIns="0" tIns="74295" rIns="0" bIns="0" rtlCol="0">
            <a:spAutoFit/>
          </a:bodyPr>
          <a:lstStyle/>
          <a:p>
            <a:pPr marL="36830" marR="5080" algn="just">
              <a:lnSpc>
                <a:spcPct val="80100"/>
              </a:lnSpc>
              <a:spcBef>
                <a:spcPts val="585"/>
              </a:spcBef>
            </a:pPr>
            <a:r>
              <a:rPr sz="2000" b="1" dirty="0">
                <a:solidFill>
                  <a:srgbClr val="053193"/>
                </a:solidFill>
                <a:latin typeface="Times New Roman"/>
                <a:cs typeface="Times New Roman"/>
              </a:rPr>
              <a:t>8- </a:t>
            </a:r>
            <a:r>
              <a:rPr sz="2000" b="1" spc="-5" dirty="0">
                <a:solidFill>
                  <a:srgbClr val="053193"/>
                </a:solidFill>
                <a:latin typeface="Times New Roman"/>
                <a:cs typeface="Times New Roman"/>
              </a:rPr>
              <a:t>Temsil Tazminatı: </a:t>
            </a:r>
            <a:r>
              <a:rPr sz="2000" dirty="0">
                <a:solidFill>
                  <a:srgbClr val="053193"/>
                </a:solidFill>
                <a:latin typeface="Times New Roman"/>
                <a:cs typeface="Times New Roman"/>
              </a:rPr>
              <a:t>7</a:t>
            </a:r>
            <a:r>
              <a:rPr dirty="0">
                <a:solidFill>
                  <a:srgbClr val="053193"/>
                </a:solidFill>
                <a:latin typeface="Times New Roman"/>
                <a:cs typeface="Times New Roman"/>
              </a:rPr>
              <a:t>000 </a:t>
            </a:r>
            <a:r>
              <a:rPr spc="-5" dirty="0">
                <a:solidFill>
                  <a:srgbClr val="053193"/>
                </a:solidFill>
                <a:latin typeface="Times New Roman"/>
                <a:cs typeface="Times New Roman"/>
              </a:rPr>
              <a:t>gösterge </a:t>
            </a:r>
            <a:r>
              <a:rPr dirty="0">
                <a:solidFill>
                  <a:srgbClr val="053193"/>
                </a:solidFill>
                <a:latin typeface="Times New Roman"/>
                <a:cs typeface="Times New Roman"/>
              </a:rPr>
              <a:t>ve </a:t>
            </a:r>
            <a:r>
              <a:rPr spc="-5" dirty="0">
                <a:solidFill>
                  <a:srgbClr val="053193"/>
                </a:solidFill>
                <a:latin typeface="Times New Roman"/>
                <a:cs typeface="Times New Roman"/>
              </a:rPr>
              <a:t>üzerinde makam tazminatı alanlara,  temsil tazminatı gösterge rakamının </a:t>
            </a:r>
            <a:r>
              <a:rPr spc="-10" dirty="0">
                <a:solidFill>
                  <a:srgbClr val="053193"/>
                </a:solidFill>
                <a:latin typeface="Times New Roman"/>
                <a:cs typeface="Times New Roman"/>
              </a:rPr>
              <a:t>aylık </a:t>
            </a:r>
            <a:r>
              <a:rPr spc="-5" dirty="0">
                <a:solidFill>
                  <a:srgbClr val="053193"/>
                </a:solidFill>
                <a:latin typeface="Times New Roman"/>
                <a:cs typeface="Times New Roman"/>
              </a:rPr>
              <a:t>katsayı ile çarpımı sonucu  bulunan miktarda temsil tazminatı ödenmektedir. </a:t>
            </a:r>
            <a:endParaRPr lang="tr-TR" spc="-5" dirty="0" smtClean="0">
              <a:solidFill>
                <a:srgbClr val="053193"/>
              </a:solidFill>
              <a:latin typeface="Times New Roman"/>
              <a:cs typeface="Times New Roman"/>
            </a:endParaRPr>
          </a:p>
          <a:p>
            <a:pPr marL="36830" marR="5080" algn="just">
              <a:lnSpc>
                <a:spcPct val="80100"/>
              </a:lnSpc>
              <a:spcBef>
                <a:spcPts val="585"/>
              </a:spcBef>
            </a:pPr>
            <a:r>
              <a:rPr spc="-5" dirty="0" smtClean="0">
                <a:solidFill>
                  <a:srgbClr val="053193"/>
                </a:solidFill>
                <a:latin typeface="Times New Roman"/>
                <a:cs typeface="Times New Roman"/>
              </a:rPr>
              <a:t>Bu </a:t>
            </a:r>
            <a:r>
              <a:rPr spc="-10" dirty="0">
                <a:solidFill>
                  <a:srgbClr val="053193"/>
                </a:solidFill>
                <a:latin typeface="Times New Roman"/>
                <a:cs typeface="Times New Roman"/>
              </a:rPr>
              <a:t>tazminat </a:t>
            </a:r>
            <a:r>
              <a:rPr spc="-5" dirty="0">
                <a:solidFill>
                  <a:srgbClr val="053193"/>
                </a:solidFill>
                <a:latin typeface="Times New Roman"/>
                <a:cs typeface="Times New Roman"/>
              </a:rPr>
              <a:t>4505 sayılı  </a:t>
            </a:r>
            <a:r>
              <a:rPr spc="-10" dirty="0">
                <a:solidFill>
                  <a:srgbClr val="053193"/>
                </a:solidFill>
                <a:latin typeface="Times New Roman"/>
                <a:cs typeface="Times New Roman"/>
              </a:rPr>
              <a:t>Kanunun </a:t>
            </a:r>
            <a:r>
              <a:rPr spc="-5" dirty="0">
                <a:solidFill>
                  <a:srgbClr val="053193"/>
                </a:solidFill>
                <a:latin typeface="Times New Roman"/>
                <a:cs typeface="Times New Roman"/>
              </a:rPr>
              <a:t>5’inci </a:t>
            </a:r>
            <a:r>
              <a:rPr spc="-10" dirty="0">
                <a:solidFill>
                  <a:srgbClr val="053193"/>
                </a:solidFill>
                <a:latin typeface="Times New Roman"/>
                <a:cs typeface="Times New Roman"/>
              </a:rPr>
              <a:t>maddesine </a:t>
            </a:r>
            <a:r>
              <a:rPr spc="-5" dirty="0">
                <a:solidFill>
                  <a:srgbClr val="053193"/>
                </a:solidFill>
                <a:latin typeface="Times New Roman"/>
                <a:cs typeface="Times New Roman"/>
              </a:rPr>
              <a:t>istinaden 2000/457 sayılı BKK’da düzenlenmiştir.  </a:t>
            </a:r>
            <a:r>
              <a:rPr spc="-10" dirty="0">
                <a:solidFill>
                  <a:srgbClr val="053193"/>
                </a:solidFill>
                <a:latin typeface="Times New Roman"/>
                <a:cs typeface="Times New Roman"/>
              </a:rPr>
              <a:t>Anılan Kanun </a:t>
            </a:r>
            <a:r>
              <a:rPr spc="-5" dirty="0">
                <a:solidFill>
                  <a:srgbClr val="053193"/>
                </a:solidFill>
                <a:latin typeface="Times New Roman"/>
                <a:cs typeface="Times New Roman"/>
              </a:rPr>
              <a:t>ve Kararnamede temsil tazminatından kimlerin hangi gösterge   rakamı üzerinden faydalanacağı, </a:t>
            </a:r>
            <a:r>
              <a:rPr spc="-10" dirty="0">
                <a:solidFill>
                  <a:srgbClr val="053193"/>
                </a:solidFill>
                <a:latin typeface="Times New Roman"/>
                <a:cs typeface="Times New Roman"/>
              </a:rPr>
              <a:t>temsil </a:t>
            </a:r>
            <a:r>
              <a:rPr spc="-5" dirty="0">
                <a:solidFill>
                  <a:srgbClr val="053193"/>
                </a:solidFill>
                <a:latin typeface="Times New Roman"/>
                <a:cs typeface="Times New Roman"/>
              </a:rPr>
              <a:t>tazminatı ödemesinden hangi </a:t>
            </a:r>
            <a:r>
              <a:rPr spc="-10" dirty="0">
                <a:solidFill>
                  <a:srgbClr val="053193"/>
                </a:solidFill>
                <a:latin typeface="Times New Roman"/>
                <a:cs typeface="Times New Roman"/>
              </a:rPr>
              <a:t>maaş  </a:t>
            </a:r>
            <a:r>
              <a:rPr spc="-5" dirty="0">
                <a:solidFill>
                  <a:srgbClr val="053193"/>
                </a:solidFill>
                <a:latin typeface="Times New Roman"/>
                <a:cs typeface="Times New Roman"/>
              </a:rPr>
              <a:t>unsurlarının </a:t>
            </a:r>
            <a:r>
              <a:rPr spc="-10" dirty="0">
                <a:solidFill>
                  <a:srgbClr val="053193"/>
                </a:solidFill>
                <a:latin typeface="Times New Roman"/>
                <a:cs typeface="Times New Roman"/>
              </a:rPr>
              <a:t>mahsup </a:t>
            </a:r>
            <a:r>
              <a:rPr spc="-5" dirty="0">
                <a:solidFill>
                  <a:srgbClr val="053193"/>
                </a:solidFill>
                <a:latin typeface="Times New Roman"/>
                <a:cs typeface="Times New Roman"/>
              </a:rPr>
              <a:t>edileceği </a:t>
            </a:r>
            <a:r>
              <a:rPr dirty="0">
                <a:solidFill>
                  <a:srgbClr val="053193"/>
                </a:solidFill>
                <a:latin typeface="Times New Roman"/>
                <a:cs typeface="Times New Roman"/>
              </a:rPr>
              <a:t>veya </a:t>
            </a:r>
            <a:r>
              <a:rPr spc="-5" dirty="0">
                <a:solidFill>
                  <a:srgbClr val="053193"/>
                </a:solidFill>
                <a:latin typeface="Times New Roman"/>
                <a:cs typeface="Times New Roman"/>
              </a:rPr>
              <a:t>edilmeyeceği ile </a:t>
            </a:r>
            <a:r>
              <a:rPr spc="-10" dirty="0">
                <a:solidFill>
                  <a:srgbClr val="053193"/>
                </a:solidFill>
                <a:latin typeface="Times New Roman"/>
                <a:cs typeface="Times New Roman"/>
              </a:rPr>
              <a:t>ödemeye </a:t>
            </a:r>
            <a:r>
              <a:rPr spc="-5" dirty="0">
                <a:solidFill>
                  <a:srgbClr val="053193"/>
                </a:solidFill>
                <a:latin typeface="Times New Roman"/>
                <a:cs typeface="Times New Roman"/>
              </a:rPr>
              <a:t>ilişkin diğer usul  ve esaslar ayrıntılı bir </a:t>
            </a:r>
            <a:r>
              <a:rPr spc="-5" dirty="0" err="1">
                <a:solidFill>
                  <a:srgbClr val="053193"/>
                </a:solidFill>
                <a:latin typeface="Times New Roman"/>
                <a:cs typeface="Times New Roman"/>
              </a:rPr>
              <a:t>şekilde</a:t>
            </a:r>
            <a:r>
              <a:rPr spc="-5" dirty="0">
                <a:solidFill>
                  <a:srgbClr val="053193"/>
                </a:solidFill>
                <a:latin typeface="Times New Roman"/>
                <a:cs typeface="Times New Roman"/>
              </a:rPr>
              <a:t> </a:t>
            </a:r>
            <a:r>
              <a:rPr spc="-5" dirty="0" err="1" smtClean="0">
                <a:solidFill>
                  <a:srgbClr val="053193"/>
                </a:solidFill>
                <a:latin typeface="Times New Roman"/>
                <a:cs typeface="Times New Roman"/>
              </a:rPr>
              <a:t>düzenlenmiştir</a:t>
            </a:r>
            <a:endParaRPr lang="tr-TR" spc="-5" dirty="0" smtClean="0">
              <a:solidFill>
                <a:srgbClr val="053193"/>
              </a:solidFill>
              <a:latin typeface="Times New Roman"/>
              <a:cs typeface="Times New Roman"/>
            </a:endParaRPr>
          </a:p>
          <a:p>
            <a:pPr marL="36830" marR="5080" algn="just">
              <a:lnSpc>
                <a:spcPct val="80100"/>
              </a:lnSpc>
              <a:spcBef>
                <a:spcPts val="585"/>
              </a:spcBef>
            </a:pPr>
            <a:endParaRPr dirty="0">
              <a:latin typeface="Times New Roman"/>
              <a:cs typeface="Times New Roman"/>
            </a:endParaRPr>
          </a:p>
          <a:p>
            <a:pPr marL="36830" marR="6985">
              <a:lnSpc>
                <a:spcPts val="1820"/>
              </a:lnSpc>
              <a:spcBef>
                <a:spcPts val="445"/>
              </a:spcBef>
            </a:pPr>
            <a:r>
              <a:rPr spc="-5" dirty="0" err="1" smtClean="0">
                <a:solidFill>
                  <a:srgbClr val="053193"/>
                </a:solidFill>
                <a:latin typeface="Times New Roman"/>
                <a:cs typeface="Times New Roman"/>
              </a:rPr>
              <a:t>Temsil</a:t>
            </a:r>
            <a:r>
              <a:rPr spc="-5" dirty="0" smtClean="0">
                <a:solidFill>
                  <a:srgbClr val="053193"/>
                </a:solidFill>
                <a:latin typeface="Times New Roman"/>
                <a:cs typeface="Times New Roman"/>
              </a:rPr>
              <a:t> </a:t>
            </a:r>
            <a:r>
              <a:rPr spc="-5" dirty="0">
                <a:solidFill>
                  <a:srgbClr val="053193"/>
                </a:solidFill>
                <a:latin typeface="Times New Roman"/>
                <a:cs typeface="Times New Roman"/>
              </a:rPr>
              <a:t>tazminatı üzerinden </a:t>
            </a:r>
            <a:r>
              <a:rPr spc="-10" dirty="0">
                <a:solidFill>
                  <a:srgbClr val="053193"/>
                </a:solidFill>
                <a:latin typeface="Times New Roman"/>
                <a:cs typeface="Times New Roman"/>
              </a:rPr>
              <a:t>damga </a:t>
            </a:r>
            <a:r>
              <a:rPr spc="-5" dirty="0">
                <a:solidFill>
                  <a:srgbClr val="053193"/>
                </a:solidFill>
                <a:latin typeface="Times New Roman"/>
                <a:cs typeface="Times New Roman"/>
              </a:rPr>
              <a:t>vergisi ve 5510 sayılı </a:t>
            </a:r>
            <a:r>
              <a:rPr spc="-10" dirty="0">
                <a:solidFill>
                  <a:srgbClr val="053193"/>
                </a:solidFill>
                <a:latin typeface="Times New Roman"/>
                <a:cs typeface="Times New Roman"/>
              </a:rPr>
              <a:t>Kanunun </a:t>
            </a:r>
            <a:r>
              <a:rPr spc="-5" dirty="0">
                <a:solidFill>
                  <a:srgbClr val="053193"/>
                </a:solidFill>
                <a:latin typeface="Times New Roman"/>
                <a:cs typeface="Times New Roman"/>
              </a:rPr>
              <a:t>80. </a:t>
            </a:r>
            <a:r>
              <a:rPr spc="-10" dirty="0">
                <a:solidFill>
                  <a:srgbClr val="053193"/>
                </a:solidFill>
                <a:latin typeface="Times New Roman"/>
                <a:cs typeface="Times New Roman"/>
              </a:rPr>
              <a:t>maddesi  </a:t>
            </a:r>
            <a:r>
              <a:rPr spc="-5" dirty="0">
                <a:solidFill>
                  <a:srgbClr val="053193"/>
                </a:solidFill>
                <a:latin typeface="Times New Roman"/>
                <a:cs typeface="Times New Roman"/>
              </a:rPr>
              <a:t>uyarınca sosyal güvenlik </a:t>
            </a:r>
            <a:r>
              <a:rPr spc="-10" dirty="0">
                <a:solidFill>
                  <a:srgbClr val="053193"/>
                </a:solidFill>
                <a:latin typeface="Times New Roman"/>
                <a:cs typeface="Times New Roman"/>
              </a:rPr>
              <a:t>primi</a:t>
            </a:r>
            <a:r>
              <a:rPr spc="25" dirty="0">
                <a:solidFill>
                  <a:srgbClr val="053193"/>
                </a:solidFill>
                <a:latin typeface="Times New Roman"/>
                <a:cs typeface="Times New Roman"/>
              </a:rPr>
              <a:t> </a:t>
            </a:r>
            <a:r>
              <a:rPr spc="-5" dirty="0" err="1">
                <a:solidFill>
                  <a:srgbClr val="053193"/>
                </a:solidFill>
                <a:latin typeface="Times New Roman"/>
                <a:cs typeface="Times New Roman"/>
              </a:rPr>
              <a:t>kesilmektedir</a:t>
            </a:r>
            <a:r>
              <a:rPr spc="-5" dirty="0" smtClean="0">
                <a:solidFill>
                  <a:srgbClr val="053193"/>
                </a:solidFill>
                <a:latin typeface="Times New Roman"/>
                <a:cs typeface="Times New Roman"/>
              </a:rPr>
              <a:t>.</a:t>
            </a:r>
            <a:endParaRPr dirty="0">
              <a:latin typeface="Times New Roman"/>
              <a:cs typeface="Times New Roman"/>
            </a:endParaRPr>
          </a:p>
        </p:txBody>
      </p:sp>
      <p:sp>
        <p:nvSpPr>
          <p:cNvPr id="4" name="object 4"/>
          <p:cNvSpPr txBox="1"/>
          <p:nvPr/>
        </p:nvSpPr>
        <p:spPr>
          <a:xfrm>
            <a:off x="862693" y="4823267"/>
            <a:ext cx="7620000" cy="568960"/>
          </a:xfrm>
          <a:prstGeom prst="rect">
            <a:avLst/>
          </a:prstGeom>
          <a:solidFill>
            <a:srgbClr val="FFCCCC"/>
          </a:solidFill>
          <a:ln w="25400">
            <a:solidFill>
              <a:srgbClr val="946E00"/>
            </a:solidFill>
          </a:ln>
        </p:spPr>
        <p:txBody>
          <a:bodyPr vert="horz" wrap="square" lIns="0" tIns="123825" rIns="0" bIns="0" rtlCol="0">
            <a:spAutoFit/>
          </a:bodyPr>
          <a:lstStyle/>
          <a:p>
            <a:pPr marL="822325">
              <a:lnSpc>
                <a:spcPct val="100000"/>
              </a:lnSpc>
              <a:spcBef>
                <a:spcPts val="975"/>
              </a:spcBef>
            </a:pPr>
            <a:r>
              <a:rPr sz="2000" b="1" spc="-35" dirty="0">
                <a:solidFill>
                  <a:srgbClr val="053193"/>
                </a:solidFill>
                <a:latin typeface="Times New Roman"/>
                <a:cs typeface="Times New Roman"/>
              </a:rPr>
              <a:t>Temsil </a:t>
            </a:r>
            <a:r>
              <a:rPr sz="2000" b="1" spc="-25" dirty="0">
                <a:solidFill>
                  <a:srgbClr val="053193"/>
                </a:solidFill>
                <a:latin typeface="Times New Roman"/>
                <a:cs typeface="Times New Roman"/>
              </a:rPr>
              <a:t>Tazminatı </a:t>
            </a:r>
            <a:r>
              <a:rPr sz="2000" b="1" dirty="0">
                <a:solidFill>
                  <a:srgbClr val="053193"/>
                </a:solidFill>
                <a:latin typeface="Times New Roman"/>
                <a:cs typeface="Times New Roman"/>
              </a:rPr>
              <a:t>= </a:t>
            </a:r>
            <a:r>
              <a:rPr sz="2000" b="1" spc="-35" dirty="0">
                <a:solidFill>
                  <a:srgbClr val="053193"/>
                </a:solidFill>
                <a:latin typeface="Times New Roman"/>
                <a:cs typeface="Times New Roman"/>
              </a:rPr>
              <a:t>Temsil </a:t>
            </a:r>
            <a:r>
              <a:rPr sz="2000" b="1" spc="-5" dirty="0">
                <a:solidFill>
                  <a:srgbClr val="053193"/>
                </a:solidFill>
                <a:latin typeface="Times New Roman"/>
                <a:cs typeface="Times New Roman"/>
              </a:rPr>
              <a:t>Göstergesi </a:t>
            </a:r>
            <a:r>
              <a:rPr sz="2000" b="1" dirty="0">
                <a:solidFill>
                  <a:srgbClr val="053193"/>
                </a:solidFill>
                <a:latin typeface="Times New Roman"/>
                <a:cs typeface="Times New Roman"/>
              </a:rPr>
              <a:t>X </a:t>
            </a:r>
            <a:r>
              <a:rPr sz="2000" b="1" spc="-30" dirty="0">
                <a:solidFill>
                  <a:srgbClr val="053193"/>
                </a:solidFill>
                <a:latin typeface="Times New Roman"/>
                <a:cs typeface="Times New Roman"/>
              </a:rPr>
              <a:t>Aylık</a:t>
            </a:r>
            <a:r>
              <a:rPr sz="2000" b="1" spc="-195" dirty="0">
                <a:solidFill>
                  <a:srgbClr val="053193"/>
                </a:solidFill>
                <a:latin typeface="Times New Roman"/>
                <a:cs typeface="Times New Roman"/>
              </a:rPr>
              <a:t> </a:t>
            </a:r>
            <a:r>
              <a:rPr sz="2000" b="1" spc="-5" dirty="0">
                <a:solidFill>
                  <a:srgbClr val="053193"/>
                </a:solidFill>
                <a:latin typeface="Times New Roman"/>
                <a:cs typeface="Times New Roman"/>
              </a:rPr>
              <a:t>Katsayısı</a:t>
            </a:r>
            <a:endParaRPr sz="2000" dirty="0">
              <a:latin typeface="Times New Roman"/>
              <a:cs typeface="Times New Roman"/>
            </a:endParaRPr>
          </a:p>
        </p:txBody>
      </p:sp>
      <p:graphicFrame>
        <p:nvGraphicFramePr>
          <p:cNvPr id="6" name="Nesne 5"/>
          <p:cNvGraphicFramePr>
            <a:graphicFrameLocks noChangeAspect="1"/>
          </p:cNvGraphicFramePr>
          <p:nvPr>
            <p:extLst>
              <p:ext uri="{D42A27DB-BD31-4B8C-83A1-F6EECF244321}">
                <p14:modId xmlns:p14="http://schemas.microsoft.com/office/powerpoint/2010/main" val="3625323164"/>
              </p:ext>
            </p:extLst>
          </p:nvPr>
        </p:nvGraphicFramePr>
        <p:xfrm>
          <a:off x="7848600" y="5867400"/>
          <a:ext cx="914400" cy="771525"/>
        </p:xfrm>
        <a:graphic>
          <a:graphicData uri="http://schemas.openxmlformats.org/presentationml/2006/ole">
            <mc:AlternateContent xmlns:mc="http://schemas.openxmlformats.org/markup-compatibility/2006">
              <mc:Choice xmlns:v="urn:schemas-microsoft-com:vml" Requires="v">
                <p:oleObj spid="_x0000_s10625"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848600" y="5867400"/>
                        <a:ext cx="914400" cy="771525"/>
                      </a:xfrm>
                      <a:prstGeom prst="rect">
                        <a:avLst/>
                      </a:prstGeom>
                    </p:spPr>
                  </p:pic>
                </p:oleObj>
              </mc:Fallback>
            </mc:AlternateContent>
          </a:graphicData>
        </a:graphic>
      </p:graphicFrame>
      <p:graphicFrame>
        <p:nvGraphicFramePr>
          <p:cNvPr id="7" name="Nesne 6"/>
          <p:cNvGraphicFramePr>
            <a:graphicFrameLocks noChangeAspect="1"/>
          </p:cNvGraphicFramePr>
          <p:nvPr>
            <p:extLst>
              <p:ext uri="{D42A27DB-BD31-4B8C-83A1-F6EECF244321}">
                <p14:modId xmlns:p14="http://schemas.microsoft.com/office/powerpoint/2010/main" val="1841601589"/>
              </p:ext>
            </p:extLst>
          </p:nvPr>
        </p:nvGraphicFramePr>
        <p:xfrm>
          <a:off x="6781800" y="5867399"/>
          <a:ext cx="990600" cy="771525"/>
        </p:xfrm>
        <a:graphic>
          <a:graphicData uri="http://schemas.openxmlformats.org/presentationml/2006/ole">
            <mc:AlternateContent xmlns:mc="http://schemas.openxmlformats.org/markup-compatibility/2006">
              <mc:Choice xmlns:v="urn:schemas-microsoft-com:vml" Requires="v">
                <p:oleObj spid="_x0000_s10626" name="Acrobat Document" showAsIcon="1" r:id="rId6" imgW="914400" imgH="771480" progId="Acrobat.Document.DC">
                  <p:embed/>
                </p:oleObj>
              </mc:Choice>
              <mc:Fallback>
                <p:oleObj name="Acrobat Document" showAsIcon="1" r:id="rId6" imgW="914400" imgH="771480" progId="Acrobat.Document.DC">
                  <p:embed/>
                  <p:pic>
                    <p:nvPicPr>
                      <p:cNvPr id="0" name=""/>
                      <p:cNvPicPr/>
                      <p:nvPr/>
                    </p:nvPicPr>
                    <p:blipFill>
                      <a:blip r:embed="rId7"/>
                      <a:stretch>
                        <a:fillRect/>
                      </a:stretch>
                    </p:blipFill>
                    <p:spPr>
                      <a:xfrm>
                        <a:off x="6781800" y="5867399"/>
                        <a:ext cx="990600" cy="771525"/>
                      </a:xfrm>
                      <a:prstGeom prst="rect">
                        <a:avLst/>
                      </a:prstGeom>
                    </p:spPr>
                  </p:pic>
                </p:oleObj>
              </mc:Fallback>
            </mc:AlternateContent>
          </a:graphicData>
        </a:graphic>
      </p:graphicFrame>
      <p:sp>
        <p:nvSpPr>
          <p:cNvPr id="5" name="Slayt Numarası Yer Tutucusu 4"/>
          <p:cNvSpPr>
            <a:spLocks noGrp="1"/>
          </p:cNvSpPr>
          <p:nvPr>
            <p:ph type="sldNum" sz="quarter" idx="7"/>
          </p:nvPr>
        </p:nvSpPr>
        <p:spPr/>
        <p:txBody>
          <a:bodyPr/>
          <a:lstStyle/>
          <a:p>
            <a:fld id="{B6F15528-21DE-4FAA-801E-634DDDAF4B2B}" type="slidenum">
              <a:rPr lang="tr-TR" smtClean="0"/>
              <a:t>20</a:t>
            </a:fld>
            <a:endParaRPr lang="tr-T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990600"/>
            <a:ext cx="8152765" cy="1888337"/>
          </a:xfrm>
          <a:prstGeom prst="rect">
            <a:avLst/>
          </a:prstGeom>
        </p:spPr>
        <p:txBody>
          <a:bodyPr vert="horz" wrap="square" lIns="0" tIns="13335" rIns="0" bIns="0" rtlCol="0">
            <a:spAutoFit/>
          </a:bodyPr>
          <a:lstStyle/>
          <a:p>
            <a:pPr marL="12700" marR="5080" indent="318135" algn="just">
              <a:lnSpc>
                <a:spcPct val="100000"/>
              </a:lnSpc>
              <a:spcBef>
                <a:spcPts val="105"/>
              </a:spcBef>
            </a:pPr>
            <a:r>
              <a:rPr sz="2000" b="1" spc="-5" dirty="0">
                <a:solidFill>
                  <a:srgbClr val="053193"/>
                </a:solidFill>
                <a:latin typeface="Times New Roman"/>
                <a:cs typeface="Times New Roman"/>
              </a:rPr>
              <a:t>9- Görev Tazminatı</a:t>
            </a:r>
            <a:r>
              <a:rPr b="1" spc="-5" dirty="0">
                <a:solidFill>
                  <a:srgbClr val="053193"/>
                </a:solidFill>
                <a:latin typeface="Times New Roman"/>
                <a:cs typeface="Times New Roman"/>
              </a:rPr>
              <a:t>: </a:t>
            </a:r>
            <a:r>
              <a:rPr dirty="0">
                <a:solidFill>
                  <a:srgbClr val="053193"/>
                </a:solidFill>
                <a:latin typeface="Times New Roman"/>
                <a:cs typeface="Times New Roman"/>
              </a:rPr>
              <a:t>Görev </a:t>
            </a:r>
            <a:r>
              <a:rPr spc="-5" dirty="0">
                <a:solidFill>
                  <a:srgbClr val="053193"/>
                </a:solidFill>
                <a:latin typeface="Times New Roman"/>
                <a:cs typeface="Times New Roman"/>
              </a:rPr>
              <a:t>tazminat göstergesi </a:t>
            </a:r>
            <a:r>
              <a:rPr spc="-15" dirty="0">
                <a:solidFill>
                  <a:srgbClr val="053193"/>
                </a:solidFill>
                <a:latin typeface="Times New Roman"/>
                <a:cs typeface="Times New Roman"/>
              </a:rPr>
              <a:t>ile </a:t>
            </a:r>
            <a:r>
              <a:rPr spc="-5" dirty="0">
                <a:solidFill>
                  <a:srgbClr val="053193"/>
                </a:solidFill>
                <a:latin typeface="Times New Roman"/>
                <a:cs typeface="Times New Roman"/>
              </a:rPr>
              <a:t>aylık katsayının  çarpımı sonucu bulunan miktardır. </a:t>
            </a:r>
            <a:r>
              <a:rPr spc="-10" dirty="0">
                <a:solidFill>
                  <a:srgbClr val="053193"/>
                </a:solidFill>
                <a:latin typeface="Times New Roman"/>
                <a:cs typeface="Times New Roman"/>
              </a:rPr>
              <a:t>Bu </a:t>
            </a:r>
            <a:r>
              <a:rPr spc="-5" dirty="0">
                <a:solidFill>
                  <a:srgbClr val="053193"/>
                </a:solidFill>
                <a:latin typeface="Times New Roman"/>
                <a:cs typeface="Times New Roman"/>
              </a:rPr>
              <a:t>tazminat 375 sayılı </a:t>
            </a:r>
            <a:r>
              <a:rPr dirty="0">
                <a:solidFill>
                  <a:srgbClr val="053193"/>
                </a:solidFill>
                <a:latin typeface="Times New Roman"/>
                <a:cs typeface="Times New Roman"/>
              </a:rPr>
              <a:t>KHK </a:t>
            </a:r>
            <a:r>
              <a:rPr spc="5" dirty="0">
                <a:solidFill>
                  <a:srgbClr val="053193"/>
                </a:solidFill>
                <a:latin typeface="Times New Roman"/>
                <a:cs typeface="Times New Roman"/>
              </a:rPr>
              <a:t>ve  </a:t>
            </a:r>
            <a:r>
              <a:rPr spc="-5" dirty="0">
                <a:solidFill>
                  <a:srgbClr val="053193"/>
                </a:solidFill>
                <a:latin typeface="Times New Roman"/>
                <a:cs typeface="Times New Roman"/>
              </a:rPr>
              <a:t>2008/13694 </a:t>
            </a:r>
            <a:r>
              <a:rPr spc="-10" dirty="0">
                <a:solidFill>
                  <a:srgbClr val="053193"/>
                </a:solidFill>
                <a:latin typeface="Times New Roman"/>
                <a:cs typeface="Times New Roman"/>
              </a:rPr>
              <a:t>sayılı </a:t>
            </a:r>
            <a:r>
              <a:rPr spc="-5" dirty="0">
                <a:solidFill>
                  <a:srgbClr val="053193"/>
                </a:solidFill>
                <a:latin typeface="Times New Roman"/>
                <a:cs typeface="Times New Roman"/>
              </a:rPr>
              <a:t>BKK’da düzenlenmiştir. Söz konusu mevzuatta kimin </a:t>
            </a:r>
            <a:r>
              <a:rPr dirty="0">
                <a:solidFill>
                  <a:srgbClr val="053193"/>
                </a:solidFill>
                <a:latin typeface="Times New Roman"/>
                <a:cs typeface="Times New Roman"/>
              </a:rPr>
              <a:t>hangi  </a:t>
            </a:r>
            <a:r>
              <a:rPr spc="-5" dirty="0">
                <a:solidFill>
                  <a:srgbClr val="053193"/>
                </a:solidFill>
                <a:latin typeface="Times New Roman"/>
                <a:cs typeface="Times New Roman"/>
              </a:rPr>
              <a:t>gösterge rakamı üzerinden görev tazminatından faydalanacağı, bu ödemeden  </a:t>
            </a:r>
            <a:r>
              <a:rPr dirty="0">
                <a:solidFill>
                  <a:srgbClr val="053193"/>
                </a:solidFill>
                <a:latin typeface="Times New Roman"/>
                <a:cs typeface="Times New Roman"/>
              </a:rPr>
              <a:t>hangi </a:t>
            </a:r>
            <a:r>
              <a:rPr spc="-5" dirty="0">
                <a:solidFill>
                  <a:srgbClr val="053193"/>
                </a:solidFill>
                <a:latin typeface="Times New Roman"/>
                <a:cs typeface="Times New Roman"/>
              </a:rPr>
              <a:t>maaş unsurunun mahsup edileceği, ödenecek asgari tazminat tutarı ile  diğer hususlar düzenlenmiştir. </a:t>
            </a:r>
            <a:endParaRPr lang="tr-TR" spc="-5" dirty="0" smtClean="0">
              <a:solidFill>
                <a:srgbClr val="053193"/>
              </a:solidFill>
              <a:latin typeface="Times New Roman"/>
              <a:cs typeface="Times New Roman"/>
            </a:endParaRPr>
          </a:p>
          <a:p>
            <a:pPr marL="12700" marR="5080" indent="318135" algn="just">
              <a:lnSpc>
                <a:spcPct val="100000"/>
              </a:lnSpc>
              <a:spcBef>
                <a:spcPts val="105"/>
              </a:spcBef>
            </a:pPr>
            <a:endParaRPr sz="2900" dirty="0">
              <a:latin typeface="Times New Roman"/>
              <a:cs typeface="Times New Roman"/>
            </a:endParaRPr>
          </a:p>
        </p:txBody>
      </p:sp>
      <p:sp>
        <p:nvSpPr>
          <p:cNvPr id="3" name="object 3"/>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4" name="object 4"/>
          <p:cNvSpPr txBox="1"/>
          <p:nvPr/>
        </p:nvSpPr>
        <p:spPr>
          <a:xfrm>
            <a:off x="762000" y="4876800"/>
            <a:ext cx="7620000" cy="528955"/>
          </a:xfrm>
          <a:prstGeom prst="rect">
            <a:avLst/>
          </a:prstGeom>
          <a:solidFill>
            <a:srgbClr val="FFCCCC"/>
          </a:solidFill>
          <a:ln w="25400">
            <a:solidFill>
              <a:srgbClr val="946E00"/>
            </a:solidFill>
          </a:ln>
        </p:spPr>
        <p:txBody>
          <a:bodyPr vert="horz" wrap="square" lIns="0" tIns="103505" rIns="0" bIns="0" rtlCol="0">
            <a:spAutoFit/>
          </a:bodyPr>
          <a:lstStyle/>
          <a:p>
            <a:pPr marL="856615">
              <a:lnSpc>
                <a:spcPct val="100000"/>
              </a:lnSpc>
              <a:spcBef>
                <a:spcPts val="815"/>
              </a:spcBef>
            </a:pPr>
            <a:r>
              <a:rPr sz="2000" b="1" spc="-10" dirty="0">
                <a:solidFill>
                  <a:srgbClr val="053193"/>
                </a:solidFill>
                <a:latin typeface="Times New Roman"/>
                <a:cs typeface="Times New Roman"/>
              </a:rPr>
              <a:t>Görev </a:t>
            </a:r>
            <a:r>
              <a:rPr sz="2000" b="1" spc="-25" dirty="0">
                <a:solidFill>
                  <a:srgbClr val="053193"/>
                </a:solidFill>
                <a:latin typeface="Times New Roman"/>
                <a:cs typeface="Times New Roman"/>
              </a:rPr>
              <a:t>Tazminatı </a:t>
            </a:r>
            <a:r>
              <a:rPr sz="2000" b="1" dirty="0">
                <a:solidFill>
                  <a:srgbClr val="053193"/>
                </a:solidFill>
                <a:latin typeface="Times New Roman"/>
                <a:cs typeface="Times New Roman"/>
              </a:rPr>
              <a:t>= </a:t>
            </a:r>
            <a:r>
              <a:rPr sz="2000" b="1" spc="-10" dirty="0">
                <a:solidFill>
                  <a:srgbClr val="053193"/>
                </a:solidFill>
                <a:latin typeface="Times New Roman"/>
                <a:cs typeface="Times New Roman"/>
              </a:rPr>
              <a:t>Görev </a:t>
            </a:r>
            <a:r>
              <a:rPr sz="2000" b="1" spc="-5" dirty="0">
                <a:solidFill>
                  <a:srgbClr val="053193"/>
                </a:solidFill>
                <a:latin typeface="Times New Roman"/>
                <a:cs typeface="Times New Roman"/>
              </a:rPr>
              <a:t>Göstergesi </a:t>
            </a:r>
            <a:r>
              <a:rPr sz="2000" b="1" dirty="0">
                <a:solidFill>
                  <a:srgbClr val="053193"/>
                </a:solidFill>
                <a:latin typeface="Times New Roman"/>
                <a:cs typeface="Times New Roman"/>
              </a:rPr>
              <a:t>X </a:t>
            </a:r>
            <a:r>
              <a:rPr sz="2000" b="1" spc="-30" dirty="0">
                <a:solidFill>
                  <a:srgbClr val="053193"/>
                </a:solidFill>
                <a:latin typeface="Times New Roman"/>
                <a:cs typeface="Times New Roman"/>
              </a:rPr>
              <a:t>Aylık</a:t>
            </a:r>
            <a:r>
              <a:rPr sz="2000" b="1" spc="-225" dirty="0">
                <a:solidFill>
                  <a:srgbClr val="053193"/>
                </a:solidFill>
                <a:latin typeface="Times New Roman"/>
                <a:cs typeface="Times New Roman"/>
              </a:rPr>
              <a:t> </a:t>
            </a:r>
            <a:r>
              <a:rPr sz="2000" b="1" spc="-5" dirty="0">
                <a:solidFill>
                  <a:srgbClr val="053193"/>
                </a:solidFill>
                <a:latin typeface="Times New Roman"/>
                <a:cs typeface="Times New Roman"/>
              </a:rPr>
              <a:t>Katsayısı</a:t>
            </a:r>
            <a:endParaRPr sz="2000" dirty="0">
              <a:latin typeface="Times New Roman"/>
              <a:cs typeface="Times New Roman"/>
            </a:endParaRPr>
          </a:p>
        </p:txBody>
      </p:sp>
      <p:graphicFrame>
        <p:nvGraphicFramePr>
          <p:cNvPr id="5" name="Nesne 4"/>
          <p:cNvGraphicFramePr>
            <a:graphicFrameLocks noChangeAspect="1"/>
          </p:cNvGraphicFramePr>
          <p:nvPr>
            <p:extLst>
              <p:ext uri="{D42A27DB-BD31-4B8C-83A1-F6EECF244321}">
                <p14:modId xmlns:p14="http://schemas.microsoft.com/office/powerpoint/2010/main" val="2802566673"/>
              </p:ext>
            </p:extLst>
          </p:nvPr>
        </p:nvGraphicFramePr>
        <p:xfrm>
          <a:off x="7696200" y="5856416"/>
          <a:ext cx="1066165" cy="761999"/>
        </p:xfrm>
        <a:graphic>
          <a:graphicData uri="http://schemas.openxmlformats.org/presentationml/2006/ole">
            <mc:AlternateContent xmlns:mc="http://schemas.openxmlformats.org/markup-compatibility/2006">
              <mc:Choice xmlns:v="urn:schemas-microsoft-com:vml" Requires="v">
                <p:oleObj spid="_x0000_s11641"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696200" y="5856416"/>
                        <a:ext cx="1066165" cy="761999"/>
                      </a:xfrm>
                      <a:prstGeom prst="rect">
                        <a:avLst/>
                      </a:prstGeom>
                    </p:spPr>
                  </p:pic>
                </p:oleObj>
              </mc:Fallback>
            </mc:AlternateContent>
          </a:graphicData>
        </a:graphic>
      </p:graphicFrame>
      <p:graphicFrame>
        <p:nvGraphicFramePr>
          <p:cNvPr id="7" name="Nesne 6"/>
          <p:cNvGraphicFramePr>
            <a:graphicFrameLocks noChangeAspect="1"/>
          </p:cNvGraphicFramePr>
          <p:nvPr>
            <p:extLst>
              <p:ext uri="{D42A27DB-BD31-4B8C-83A1-F6EECF244321}">
                <p14:modId xmlns:p14="http://schemas.microsoft.com/office/powerpoint/2010/main" val="1242994469"/>
              </p:ext>
            </p:extLst>
          </p:nvPr>
        </p:nvGraphicFramePr>
        <p:xfrm>
          <a:off x="6639697" y="5831703"/>
          <a:ext cx="1066800" cy="771525"/>
        </p:xfrm>
        <a:graphic>
          <a:graphicData uri="http://schemas.openxmlformats.org/presentationml/2006/ole">
            <mc:AlternateContent xmlns:mc="http://schemas.openxmlformats.org/markup-compatibility/2006">
              <mc:Choice xmlns:v="urn:schemas-microsoft-com:vml" Requires="v">
                <p:oleObj spid="_x0000_s11642" name="Acrobat Document" showAsIcon="1" r:id="rId6" imgW="914400" imgH="771480" progId="Acrobat.Document.DC">
                  <p:embed/>
                </p:oleObj>
              </mc:Choice>
              <mc:Fallback>
                <p:oleObj name="Acrobat Document" showAsIcon="1" r:id="rId6" imgW="914400" imgH="771480" progId="Acrobat.Document.DC">
                  <p:embed/>
                  <p:pic>
                    <p:nvPicPr>
                      <p:cNvPr id="0" name=""/>
                      <p:cNvPicPr/>
                      <p:nvPr/>
                    </p:nvPicPr>
                    <p:blipFill>
                      <a:blip r:embed="rId7"/>
                      <a:stretch>
                        <a:fillRect/>
                      </a:stretch>
                    </p:blipFill>
                    <p:spPr>
                      <a:xfrm>
                        <a:off x="6639697" y="5831703"/>
                        <a:ext cx="1066800" cy="771525"/>
                      </a:xfrm>
                      <a:prstGeom prst="rect">
                        <a:avLst/>
                      </a:prstGeom>
                    </p:spPr>
                  </p:pic>
                </p:oleObj>
              </mc:Fallback>
            </mc:AlternateContent>
          </a:graphicData>
        </a:graphic>
      </p:graphicFrame>
      <p:sp>
        <p:nvSpPr>
          <p:cNvPr id="6" name="Slayt Numarası Yer Tutucusu 5"/>
          <p:cNvSpPr>
            <a:spLocks noGrp="1"/>
          </p:cNvSpPr>
          <p:nvPr>
            <p:ph type="sldNum" sz="quarter" idx="7"/>
          </p:nvPr>
        </p:nvSpPr>
        <p:spPr/>
        <p:txBody>
          <a:bodyPr/>
          <a:lstStyle/>
          <a:p>
            <a:fld id="{B6F15528-21DE-4FAA-801E-634DDDAF4B2B}" type="slidenum">
              <a:rPr lang="tr-TR" smtClean="0"/>
              <a:t>21</a:t>
            </a:fld>
            <a:endParaRPr lang="tr-T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1" y="762000"/>
            <a:ext cx="8228836" cy="2702535"/>
          </a:xfrm>
          <a:prstGeom prst="rect">
            <a:avLst/>
          </a:prstGeom>
        </p:spPr>
        <p:txBody>
          <a:bodyPr vert="horz" wrap="square" lIns="0" tIns="66040" rIns="0" bIns="0" rtlCol="0">
            <a:spAutoFit/>
          </a:bodyPr>
          <a:lstStyle/>
          <a:p>
            <a:pPr marL="70485" marR="5080" algn="just">
              <a:lnSpc>
                <a:spcPct val="80600"/>
              </a:lnSpc>
              <a:spcBef>
                <a:spcPts val="520"/>
              </a:spcBef>
            </a:pPr>
            <a:r>
              <a:rPr sz="1800" b="1" dirty="0">
                <a:solidFill>
                  <a:srgbClr val="053193"/>
                </a:solidFill>
                <a:latin typeface="Times New Roman"/>
                <a:cs typeface="Times New Roman"/>
              </a:rPr>
              <a:t>10- Aile </a:t>
            </a:r>
            <a:r>
              <a:rPr sz="1800" b="1" spc="-5" dirty="0">
                <a:solidFill>
                  <a:srgbClr val="053193"/>
                </a:solidFill>
                <a:latin typeface="Times New Roman"/>
                <a:cs typeface="Times New Roman"/>
              </a:rPr>
              <a:t>Yardımı Ödeneği: </a:t>
            </a:r>
            <a:r>
              <a:rPr sz="1800" spc="-5" dirty="0">
                <a:solidFill>
                  <a:srgbClr val="053193"/>
                </a:solidFill>
                <a:latin typeface="Times New Roman"/>
                <a:cs typeface="Times New Roman"/>
              </a:rPr>
              <a:t>Gösterge rakamı ile </a:t>
            </a:r>
            <a:r>
              <a:rPr sz="1800" dirty="0">
                <a:solidFill>
                  <a:srgbClr val="053193"/>
                </a:solidFill>
                <a:latin typeface="Times New Roman"/>
                <a:cs typeface="Times New Roman"/>
              </a:rPr>
              <a:t>aylık </a:t>
            </a:r>
            <a:r>
              <a:rPr sz="1800" spc="-5" dirty="0">
                <a:solidFill>
                  <a:srgbClr val="053193"/>
                </a:solidFill>
                <a:latin typeface="Times New Roman"/>
                <a:cs typeface="Times New Roman"/>
              </a:rPr>
              <a:t>katsayının çarpımı </a:t>
            </a:r>
            <a:r>
              <a:rPr sz="1800" dirty="0">
                <a:solidFill>
                  <a:srgbClr val="053193"/>
                </a:solidFill>
                <a:latin typeface="Times New Roman"/>
                <a:cs typeface="Times New Roman"/>
              </a:rPr>
              <a:t>sonucu  bulunan </a:t>
            </a:r>
            <a:r>
              <a:rPr sz="1800" spc="-5" dirty="0">
                <a:solidFill>
                  <a:srgbClr val="053193"/>
                </a:solidFill>
                <a:latin typeface="Times New Roman"/>
                <a:cs typeface="Times New Roman"/>
              </a:rPr>
              <a:t>miktardır. </a:t>
            </a:r>
            <a:r>
              <a:rPr sz="1800" dirty="0">
                <a:solidFill>
                  <a:srgbClr val="053193"/>
                </a:solidFill>
                <a:latin typeface="Times New Roman"/>
                <a:cs typeface="Times New Roman"/>
              </a:rPr>
              <a:t>657 </a:t>
            </a:r>
            <a:r>
              <a:rPr sz="1800" spc="-5" dirty="0">
                <a:solidFill>
                  <a:srgbClr val="053193"/>
                </a:solidFill>
                <a:latin typeface="Times New Roman"/>
                <a:cs typeface="Times New Roman"/>
              </a:rPr>
              <a:t>sayılı </a:t>
            </a:r>
            <a:r>
              <a:rPr sz="1800" dirty="0">
                <a:solidFill>
                  <a:srgbClr val="053193"/>
                </a:solidFill>
                <a:latin typeface="Times New Roman"/>
                <a:cs typeface="Times New Roman"/>
              </a:rPr>
              <a:t>Kanunun 202’nci </a:t>
            </a:r>
            <a:r>
              <a:rPr sz="1800" spc="-5" dirty="0">
                <a:solidFill>
                  <a:srgbClr val="053193"/>
                </a:solidFill>
                <a:latin typeface="Times New Roman"/>
                <a:cs typeface="Times New Roman"/>
              </a:rPr>
              <a:t>maddesi </a:t>
            </a:r>
            <a:r>
              <a:rPr sz="1800" spc="-10" dirty="0">
                <a:solidFill>
                  <a:srgbClr val="053193"/>
                </a:solidFill>
                <a:latin typeface="Times New Roman"/>
                <a:cs typeface="Times New Roman"/>
              </a:rPr>
              <a:t>ve </a:t>
            </a:r>
            <a:r>
              <a:rPr sz="1800" dirty="0">
                <a:solidFill>
                  <a:srgbClr val="053193"/>
                </a:solidFill>
                <a:latin typeface="Times New Roman"/>
                <a:cs typeface="Times New Roman"/>
              </a:rPr>
              <a:t>Toplu </a:t>
            </a:r>
            <a:r>
              <a:rPr sz="1800" spc="-5" dirty="0">
                <a:solidFill>
                  <a:srgbClr val="053193"/>
                </a:solidFill>
                <a:latin typeface="Times New Roman"/>
                <a:cs typeface="Times New Roman"/>
              </a:rPr>
              <a:t>Sözleşmeyle  düzenlenen </a:t>
            </a:r>
            <a:r>
              <a:rPr sz="1800" dirty="0">
                <a:solidFill>
                  <a:srgbClr val="053193"/>
                </a:solidFill>
                <a:latin typeface="Times New Roman"/>
                <a:cs typeface="Times New Roman"/>
              </a:rPr>
              <a:t>aile yardımı </a:t>
            </a:r>
            <a:r>
              <a:rPr sz="1800" spc="-5" dirty="0">
                <a:solidFill>
                  <a:srgbClr val="053193"/>
                </a:solidFill>
                <a:latin typeface="Times New Roman"/>
                <a:cs typeface="Times New Roman"/>
              </a:rPr>
              <a:t>ödeneği, çalışmayan </a:t>
            </a:r>
            <a:r>
              <a:rPr sz="1800" dirty="0">
                <a:solidFill>
                  <a:srgbClr val="053193"/>
                </a:solidFill>
                <a:latin typeface="Times New Roman"/>
                <a:cs typeface="Times New Roman"/>
              </a:rPr>
              <a:t>eş (2273 </a:t>
            </a:r>
            <a:r>
              <a:rPr sz="1800" spc="-5" dirty="0">
                <a:solidFill>
                  <a:srgbClr val="053193"/>
                </a:solidFill>
                <a:latin typeface="Times New Roman"/>
                <a:cs typeface="Times New Roman"/>
              </a:rPr>
              <a:t>gösterge) </a:t>
            </a:r>
            <a:r>
              <a:rPr sz="1800" spc="-10" dirty="0">
                <a:solidFill>
                  <a:srgbClr val="053193"/>
                </a:solidFill>
                <a:latin typeface="Times New Roman"/>
                <a:cs typeface="Times New Roman"/>
              </a:rPr>
              <a:t>ve </a:t>
            </a:r>
            <a:r>
              <a:rPr sz="1800" dirty="0">
                <a:solidFill>
                  <a:srgbClr val="053193"/>
                </a:solidFill>
                <a:latin typeface="Times New Roman"/>
                <a:cs typeface="Times New Roman"/>
              </a:rPr>
              <a:t>çocuk </a:t>
            </a:r>
            <a:r>
              <a:rPr sz="1800" spc="-5" dirty="0">
                <a:solidFill>
                  <a:srgbClr val="053193"/>
                </a:solidFill>
                <a:latin typeface="Times New Roman"/>
                <a:cs typeface="Times New Roman"/>
              </a:rPr>
              <a:t>(250  </a:t>
            </a:r>
            <a:r>
              <a:rPr sz="1800" dirty="0">
                <a:solidFill>
                  <a:srgbClr val="053193"/>
                </a:solidFill>
                <a:latin typeface="Times New Roman"/>
                <a:cs typeface="Times New Roman"/>
              </a:rPr>
              <a:t>gösterge) </a:t>
            </a:r>
            <a:r>
              <a:rPr sz="1800" spc="-5" dirty="0">
                <a:solidFill>
                  <a:srgbClr val="053193"/>
                </a:solidFill>
                <a:latin typeface="Times New Roman"/>
                <a:cs typeface="Times New Roman"/>
              </a:rPr>
              <a:t>yardımından oluşmaktadır. </a:t>
            </a:r>
            <a:r>
              <a:rPr sz="1800" dirty="0">
                <a:solidFill>
                  <a:srgbClr val="053193"/>
                </a:solidFill>
                <a:latin typeface="Times New Roman"/>
                <a:cs typeface="Times New Roman"/>
              </a:rPr>
              <a:t>0-6 yaş </a:t>
            </a:r>
            <a:r>
              <a:rPr sz="1800" spc="-5" dirty="0">
                <a:solidFill>
                  <a:srgbClr val="053193"/>
                </a:solidFill>
                <a:latin typeface="Times New Roman"/>
                <a:cs typeface="Times New Roman"/>
              </a:rPr>
              <a:t>grubu </a:t>
            </a:r>
            <a:r>
              <a:rPr sz="1800" dirty="0">
                <a:solidFill>
                  <a:srgbClr val="053193"/>
                </a:solidFill>
                <a:latin typeface="Times New Roman"/>
                <a:cs typeface="Times New Roman"/>
              </a:rPr>
              <a:t>için 250 </a:t>
            </a:r>
            <a:r>
              <a:rPr sz="1800" spc="-5" dirty="0">
                <a:solidFill>
                  <a:srgbClr val="053193"/>
                </a:solidFill>
                <a:latin typeface="Times New Roman"/>
                <a:cs typeface="Times New Roman"/>
              </a:rPr>
              <a:t>gösterge rakamı 500  </a:t>
            </a:r>
            <a:r>
              <a:rPr sz="1800" dirty="0">
                <a:solidFill>
                  <a:srgbClr val="053193"/>
                </a:solidFill>
                <a:latin typeface="Times New Roman"/>
                <a:cs typeface="Times New Roman"/>
              </a:rPr>
              <a:t>olarak</a:t>
            </a:r>
            <a:r>
              <a:rPr sz="1800" spc="-20" dirty="0">
                <a:solidFill>
                  <a:srgbClr val="053193"/>
                </a:solidFill>
                <a:latin typeface="Times New Roman"/>
                <a:cs typeface="Times New Roman"/>
              </a:rPr>
              <a:t> </a:t>
            </a:r>
            <a:r>
              <a:rPr sz="1800" dirty="0">
                <a:solidFill>
                  <a:srgbClr val="053193"/>
                </a:solidFill>
                <a:latin typeface="Times New Roman"/>
                <a:cs typeface="Times New Roman"/>
              </a:rPr>
              <a:t>uygulanır.</a:t>
            </a:r>
            <a:endParaRPr sz="1800" dirty="0">
              <a:latin typeface="Times New Roman"/>
              <a:cs typeface="Times New Roman"/>
            </a:endParaRPr>
          </a:p>
          <a:p>
            <a:pPr>
              <a:lnSpc>
                <a:spcPct val="100000"/>
              </a:lnSpc>
              <a:spcBef>
                <a:spcPts val="5"/>
              </a:spcBef>
            </a:pPr>
            <a:endParaRPr sz="2250" dirty="0">
              <a:latin typeface="Times New Roman"/>
              <a:cs typeface="Times New Roman"/>
            </a:endParaRPr>
          </a:p>
          <a:p>
            <a:pPr marL="70485" marR="8255" indent="1270" algn="just">
              <a:lnSpc>
                <a:spcPct val="80000"/>
              </a:lnSpc>
            </a:pPr>
            <a:r>
              <a:rPr sz="1800" spc="-5" dirty="0">
                <a:solidFill>
                  <a:srgbClr val="053193"/>
                </a:solidFill>
                <a:latin typeface="Times New Roman"/>
                <a:cs typeface="Times New Roman"/>
              </a:rPr>
              <a:t>Aile yardımı </a:t>
            </a:r>
            <a:r>
              <a:rPr sz="1800" dirty="0">
                <a:solidFill>
                  <a:srgbClr val="053193"/>
                </a:solidFill>
                <a:latin typeface="Times New Roman"/>
                <a:cs typeface="Times New Roman"/>
              </a:rPr>
              <a:t>ve çocuk yardımı geriye dönük </a:t>
            </a:r>
            <a:r>
              <a:rPr sz="1800" dirty="0" err="1">
                <a:solidFill>
                  <a:srgbClr val="053193"/>
                </a:solidFill>
                <a:latin typeface="Times New Roman"/>
                <a:cs typeface="Times New Roman"/>
              </a:rPr>
              <a:t>olarak</a:t>
            </a:r>
            <a:r>
              <a:rPr sz="1800" dirty="0">
                <a:solidFill>
                  <a:srgbClr val="053193"/>
                </a:solidFill>
                <a:latin typeface="Times New Roman"/>
                <a:cs typeface="Times New Roman"/>
              </a:rPr>
              <a:t> </a:t>
            </a:r>
            <a:r>
              <a:rPr lang="tr-TR" spc="-5" dirty="0" smtClean="0">
                <a:solidFill>
                  <a:srgbClr val="053193"/>
                </a:solidFill>
                <a:latin typeface="Times New Roman"/>
                <a:cs typeface="Times New Roman"/>
              </a:rPr>
              <a:t>azami</a:t>
            </a:r>
            <a:r>
              <a:rPr sz="1800" spc="-5" dirty="0" smtClean="0">
                <a:solidFill>
                  <a:srgbClr val="053193"/>
                </a:solidFill>
                <a:latin typeface="Times New Roman"/>
                <a:cs typeface="Times New Roman"/>
              </a:rPr>
              <a:t> </a:t>
            </a:r>
            <a:r>
              <a:rPr sz="1800" dirty="0">
                <a:solidFill>
                  <a:srgbClr val="053193"/>
                </a:solidFill>
                <a:latin typeface="Times New Roman"/>
                <a:cs typeface="Times New Roman"/>
              </a:rPr>
              <a:t>3 </a:t>
            </a:r>
            <a:r>
              <a:rPr sz="1800" spc="-10" dirty="0">
                <a:solidFill>
                  <a:srgbClr val="053193"/>
                </a:solidFill>
                <a:latin typeface="Times New Roman"/>
                <a:cs typeface="Times New Roman"/>
              </a:rPr>
              <a:t>ay  </a:t>
            </a:r>
            <a:r>
              <a:rPr sz="1800" dirty="0">
                <a:solidFill>
                  <a:srgbClr val="053193"/>
                </a:solidFill>
                <a:latin typeface="Times New Roman"/>
                <a:cs typeface="Times New Roman"/>
              </a:rPr>
              <a:t>ödenebilmektedir.</a:t>
            </a:r>
            <a:endParaRPr sz="1800" dirty="0">
              <a:latin typeface="Times New Roman"/>
              <a:cs typeface="Times New Roman"/>
            </a:endParaRPr>
          </a:p>
          <a:p>
            <a:pPr marL="12700" algn="just">
              <a:lnSpc>
                <a:spcPct val="100000"/>
              </a:lnSpc>
              <a:spcBef>
                <a:spcPts val="550"/>
              </a:spcBef>
            </a:pPr>
            <a:r>
              <a:rPr sz="1800" dirty="0">
                <a:solidFill>
                  <a:srgbClr val="053193"/>
                </a:solidFill>
                <a:latin typeface="Times New Roman"/>
                <a:cs typeface="Times New Roman"/>
              </a:rPr>
              <a:t>Eşlerden her ikisi de </a:t>
            </a:r>
            <a:r>
              <a:rPr sz="1800" spc="-5" dirty="0">
                <a:solidFill>
                  <a:srgbClr val="053193"/>
                </a:solidFill>
                <a:latin typeface="Times New Roman"/>
                <a:cs typeface="Times New Roman"/>
              </a:rPr>
              <a:t>memur ise </a:t>
            </a:r>
            <a:r>
              <a:rPr sz="1800" dirty="0">
                <a:solidFill>
                  <a:srgbClr val="053193"/>
                </a:solidFill>
                <a:latin typeface="Times New Roman"/>
                <a:cs typeface="Times New Roman"/>
              </a:rPr>
              <a:t>çocuk yardımı yalnızca babaya</a:t>
            </a:r>
            <a:r>
              <a:rPr sz="1800" spc="-85" dirty="0">
                <a:solidFill>
                  <a:srgbClr val="053193"/>
                </a:solidFill>
                <a:latin typeface="Times New Roman"/>
                <a:cs typeface="Times New Roman"/>
              </a:rPr>
              <a:t> </a:t>
            </a:r>
            <a:r>
              <a:rPr sz="1800" dirty="0">
                <a:solidFill>
                  <a:srgbClr val="053193"/>
                </a:solidFill>
                <a:latin typeface="Times New Roman"/>
                <a:cs typeface="Times New Roman"/>
              </a:rPr>
              <a:t>verilmektedir.</a:t>
            </a:r>
            <a:endParaRPr sz="1800" dirty="0">
              <a:latin typeface="Times New Roman"/>
              <a:cs typeface="Times New Roman"/>
            </a:endParaRPr>
          </a:p>
          <a:p>
            <a:pPr marL="70485" marR="5080" indent="-56515" algn="just">
              <a:lnSpc>
                <a:spcPct val="114999"/>
              </a:lnSpc>
              <a:spcBef>
                <a:spcPts val="1445"/>
              </a:spcBef>
            </a:pPr>
            <a:r>
              <a:rPr sz="1800" dirty="0">
                <a:solidFill>
                  <a:srgbClr val="053193"/>
                </a:solidFill>
                <a:latin typeface="Times New Roman"/>
                <a:cs typeface="Times New Roman"/>
              </a:rPr>
              <a:t>Memur, eş için ödenen </a:t>
            </a:r>
            <a:r>
              <a:rPr sz="1800" spc="-5" dirty="0">
                <a:solidFill>
                  <a:srgbClr val="053193"/>
                </a:solidFill>
                <a:latin typeface="Times New Roman"/>
                <a:cs typeface="Times New Roman"/>
              </a:rPr>
              <a:t>aile </a:t>
            </a:r>
            <a:r>
              <a:rPr sz="1800" dirty="0">
                <a:solidFill>
                  <a:srgbClr val="053193"/>
                </a:solidFill>
                <a:latin typeface="Times New Roman"/>
                <a:cs typeface="Times New Roman"/>
              </a:rPr>
              <a:t>yardımı </a:t>
            </a:r>
            <a:r>
              <a:rPr sz="1800" spc="-5" dirty="0">
                <a:solidFill>
                  <a:srgbClr val="053193"/>
                </a:solidFill>
                <a:latin typeface="Times New Roman"/>
                <a:cs typeface="Times New Roman"/>
              </a:rPr>
              <a:t>ödeneğine evlendiği; </a:t>
            </a:r>
            <a:r>
              <a:rPr sz="1800" dirty="0">
                <a:solidFill>
                  <a:srgbClr val="053193"/>
                </a:solidFill>
                <a:latin typeface="Times New Roman"/>
                <a:cs typeface="Times New Roman"/>
              </a:rPr>
              <a:t>çocuk için </a:t>
            </a:r>
            <a:r>
              <a:rPr sz="1800" spc="-5" dirty="0">
                <a:solidFill>
                  <a:srgbClr val="053193"/>
                </a:solidFill>
                <a:latin typeface="Times New Roman"/>
                <a:cs typeface="Times New Roman"/>
              </a:rPr>
              <a:t>ödenen </a:t>
            </a:r>
            <a:r>
              <a:rPr sz="1800" dirty="0">
                <a:solidFill>
                  <a:srgbClr val="053193"/>
                </a:solidFill>
                <a:latin typeface="Times New Roman"/>
                <a:cs typeface="Times New Roman"/>
              </a:rPr>
              <a:t>yardıma  da çocuğunun doğduğu tarihi takip eden ay başından itibaren hak</a:t>
            </a:r>
            <a:r>
              <a:rPr sz="1800" spc="-85" dirty="0">
                <a:solidFill>
                  <a:srgbClr val="053193"/>
                </a:solidFill>
                <a:latin typeface="Times New Roman"/>
                <a:cs typeface="Times New Roman"/>
              </a:rPr>
              <a:t> </a:t>
            </a:r>
            <a:r>
              <a:rPr sz="1800" dirty="0">
                <a:solidFill>
                  <a:srgbClr val="053193"/>
                </a:solidFill>
                <a:latin typeface="Times New Roman"/>
                <a:cs typeface="Times New Roman"/>
              </a:rPr>
              <a:t>kazanmaktadır</a:t>
            </a:r>
            <a:r>
              <a:rPr sz="1800" dirty="0">
                <a:latin typeface="Times New Roman"/>
                <a:cs typeface="Times New Roman"/>
              </a:rPr>
              <a:t>.</a:t>
            </a:r>
          </a:p>
        </p:txBody>
      </p:sp>
      <p:sp>
        <p:nvSpPr>
          <p:cNvPr id="3" name="object 3"/>
          <p:cNvSpPr txBox="1"/>
          <p:nvPr/>
        </p:nvSpPr>
        <p:spPr>
          <a:xfrm>
            <a:off x="802640" y="5258765"/>
            <a:ext cx="6751320" cy="936795"/>
          </a:xfrm>
          <a:prstGeom prst="rect">
            <a:avLst/>
          </a:prstGeom>
        </p:spPr>
        <p:txBody>
          <a:bodyPr vert="horz" wrap="square" lIns="0" tIns="13335" rIns="0" bIns="0" rtlCol="0">
            <a:spAutoFit/>
          </a:bodyPr>
          <a:lstStyle/>
          <a:p>
            <a:pPr>
              <a:lnSpc>
                <a:spcPct val="100000"/>
              </a:lnSpc>
              <a:spcBef>
                <a:spcPts val="105"/>
              </a:spcBef>
            </a:pPr>
            <a:r>
              <a:rPr sz="2000" b="1" dirty="0">
                <a:solidFill>
                  <a:srgbClr val="053193"/>
                </a:solidFill>
                <a:latin typeface="Times New Roman"/>
                <a:cs typeface="Times New Roman"/>
              </a:rPr>
              <a:t>Örnek: </a:t>
            </a:r>
            <a:r>
              <a:rPr sz="2000" b="1" spc="-5" dirty="0">
                <a:solidFill>
                  <a:srgbClr val="053193"/>
                </a:solidFill>
                <a:latin typeface="Times New Roman"/>
                <a:cs typeface="Times New Roman"/>
              </a:rPr>
              <a:t>Evli, </a:t>
            </a:r>
            <a:r>
              <a:rPr sz="2000" b="1" dirty="0">
                <a:solidFill>
                  <a:srgbClr val="053193"/>
                </a:solidFill>
                <a:latin typeface="Times New Roman"/>
                <a:cs typeface="Times New Roman"/>
              </a:rPr>
              <a:t>eşi </a:t>
            </a:r>
            <a:r>
              <a:rPr sz="2000" b="1" spc="-5" dirty="0">
                <a:solidFill>
                  <a:srgbClr val="053193"/>
                </a:solidFill>
                <a:latin typeface="Times New Roman"/>
                <a:cs typeface="Times New Roman"/>
              </a:rPr>
              <a:t>çalışmayan </a:t>
            </a:r>
            <a:r>
              <a:rPr sz="2000" b="1" dirty="0">
                <a:solidFill>
                  <a:srgbClr val="053193"/>
                </a:solidFill>
                <a:latin typeface="Times New Roman"/>
                <a:cs typeface="Times New Roman"/>
              </a:rPr>
              <a:t>ve </a:t>
            </a:r>
            <a:r>
              <a:rPr sz="2000" b="1" spc="-5" dirty="0">
                <a:solidFill>
                  <a:srgbClr val="053193"/>
                </a:solidFill>
                <a:latin typeface="Times New Roman"/>
                <a:cs typeface="Times New Roman"/>
              </a:rPr>
              <a:t>biri </a:t>
            </a:r>
            <a:r>
              <a:rPr sz="2000" b="1" dirty="0">
                <a:solidFill>
                  <a:srgbClr val="053193"/>
                </a:solidFill>
                <a:latin typeface="Times New Roman"/>
                <a:cs typeface="Times New Roman"/>
              </a:rPr>
              <a:t>10 </a:t>
            </a:r>
            <a:r>
              <a:rPr sz="2000" b="1" spc="-5" dirty="0">
                <a:solidFill>
                  <a:srgbClr val="053193"/>
                </a:solidFill>
                <a:latin typeface="Times New Roman"/>
                <a:cs typeface="Times New Roman"/>
              </a:rPr>
              <a:t>diğeri </a:t>
            </a:r>
            <a:r>
              <a:rPr sz="2000" b="1" dirty="0">
                <a:solidFill>
                  <a:srgbClr val="053193"/>
                </a:solidFill>
                <a:latin typeface="Times New Roman"/>
                <a:cs typeface="Times New Roman"/>
              </a:rPr>
              <a:t>5 yaşında 2</a:t>
            </a:r>
            <a:r>
              <a:rPr sz="2000" b="1" spc="-125" dirty="0">
                <a:solidFill>
                  <a:srgbClr val="053193"/>
                </a:solidFill>
                <a:latin typeface="Times New Roman"/>
                <a:cs typeface="Times New Roman"/>
              </a:rPr>
              <a:t> </a:t>
            </a:r>
            <a:r>
              <a:rPr sz="2000" b="1" dirty="0">
                <a:solidFill>
                  <a:srgbClr val="053193"/>
                </a:solidFill>
                <a:latin typeface="Times New Roman"/>
                <a:cs typeface="Times New Roman"/>
              </a:rPr>
              <a:t>çocuk</a:t>
            </a:r>
            <a:endParaRPr sz="2000" dirty="0">
              <a:latin typeface="Times New Roman"/>
              <a:cs typeface="Times New Roman"/>
            </a:endParaRPr>
          </a:p>
          <a:p>
            <a:pPr marR="537845">
              <a:lnSpc>
                <a:spcPct val="100000"/>
              </a:lnSpc>
              <a:spcBef>
                <a:spcPts val="5"/>
              </a:spcBef>
            </a:pPr>
            <a:r>
              <a:rPr lang="tr-TR" sz="2000" b="1" spc="-5" dirty="0" smtClean="0">
                <a:solidFill>
                  <a:srgbClr val="053193"/>
                </a:solidFill>
                <a:latin typeface="Times New Roman"/>
                <a:cs typeface="Times New Roman"/>
              </a:rPr>
              <a:t>Eş yardımı</a:t>
            </a:r>
            <a:r>
              <a:rPr sz="2000" b="1" spc="-5" dirty="0" smtClean="0">
                <a:solidFill>
                  <a:srgbClr val="053193"/>
                </a:solidFill>
                <a:latin typeface="Times New Roman"/>
                <a:cs typeface="Times New Roman"/>
              </a:rPr>
              <a:t>=</a:t>
            </a:r>
            <a:r>
              <a:rPr lang="tr-TR" sz="2000" b="1" spc="-5" dirty="0" smtClean="0">
                <a:solidFill>
                  <a:srgbClr val="053193"/>
                </a:solidFill>
                <a:latin typeface="Times New Roman"/>
                <a:cs typeface="Times New Roman"/>
              </a:rPr>
              <a:t> </a:t>
            </a:r>
            <a:r>
              <a:rPr sz="2000" b="1" spc="-5" dirty="0" smtClean="0">
                <a:solidFill>
                  <a:srgbClr val="053193"/>
                </a:solidFill>
                <a:latin typeface="Times New Roman"/>
                <a:cs typeface="Times New Roman"/>
              </a:rPr>
              <a:t>2273 </a:t>
            </a:r>
            <a:r>
              <a:rPr sz="2000" b="1" dirty="0">
                <a:solidFill>
                  <a:srgbClr val="053193"/>
                </a:solidFill>
                <a:latin typeface="Times New Roman"/>
                <a:cs typeface="Times New Roman"/>
              </a:rPr>
              <a:t>x </a:t>
            </a:r>
            <a:r>
              <a:rPr sz="2000" b="1" spc="5" dirty="0" smtClean="0">
                <a:solidFill>
                  <a:srgbClr val="053193"/>
                </a:solidFill>
                <a:latin typeface="Times New Roman"/>
                <a:cs typeface="Times New Roman"/>
              </a:rPr>
              <a:t>0,</a:t>
            </a:r>
            <a:r>
              <a:rPr lang="tr-TR" sz="2000" b="1" spc="5" dirty="0" smtClean="0">
                <a:solidFill>
                  <a:srgbClr val="053193"/>
                </a:solidFill>
                <a:latin typeface="Times New Roman"/>
                <a:cs typeface="Times New Roman"/>
              </a:rPr>
              <a:t>760871</a:t>
            </a:r>
            <a:r>
              <a:rPr sz="2000" b="1" spc="5" dirty="0" smtClean="0">
                <a:solidFill>
                  <a:srgbClr val="053193"/>
                </a:solidFill>
                <a:latin typeface="Times New Roman"/>
                <a:cs typeface="Times New Roman"/>
              </a:rPr>
              <a:t> </a:t>
            </a:r>
            <a:r>
              <a:rPr sz="2000" b="1" dirty="0">
                <a:solidFill>
                  <a:srgbClr val="053193"/>
                </a:solidFill>
                <a:latin typeface="Times New Roman"/>
                <a:cs typeface="Times New Roman"/>
              </a:rPr>
              <a:t>= </a:t>
            </a:r>
            <a:r>
              <a:rPr lang="tr-TR" sz="2000" b="1" spc="5" dirty="0" smtClean="0">
                <a:solidFill>
                  <a:srgbClr val="053193"/>
                </a:solidFill>
                <a:latin typeface="Times New Roman"/>
                <a:cs typeface="Times New Roman"/>
              </a:rPr>
              <a:t>1.729,46.</a:t>
            </a:r>
            <a:r>
              <a:rPr sz="2000" b="1" spc="-5" dirty="0" smtClean="0">
                <a:solidFill>
                  <a:srgbClr val="053193"/>
                </a:solidFill>
                <a:latin typeface="Times New Roman"/>
                <a:cs typeface="Times New Roman"/>
              </a:rPr>
              <a:t>TL</a:t>
            </a:r>
            <a:endParaRPr lang="tr-TR" sz="2000" b="1" spc="-5" dirty="0" smtClean="0">
              <a:solidFill>
                <a:srgbClr val="053193"/>
              </a:solidFill>
              <a:latin typeface="Times New Roman"/>
              <a:cs typeface="Times New Roman"/>
            </a:endParaRPr>
          </a:p>
          <a:p>
            <a:pPr marR="537845">
              <a:lnSpc>
                <a:spcPct val="100000"/>
              </a:lnSpc>
              <a:spcBef>
                <a:spcPts val="5"/>
              </a:spcBef>
            </a:pPr>
            <a:r>
              <a:rPr lang="tr-TR" sz="2000" b="1" spc="-5" dirty="0" smtClean="0">
                <a:solidFill>
                  <a:srgbClr val="053193"/>
                </a:solidFill>
                <a:latin typeface="Times New Roman"/>
                <a:cs typeface="Times New Roman"/>
              </a:rPr>
              <a:t>Çocuk yardımı</a:t>
            </a:r>
            <a:r>
              <a:rPr lang="tr-TR" sz="2000" b="1" dirty="0" smtClean="0">
                <a:solidFill>
                  <a:srgbClr val="053193"/>
                </a:solidFill>
                <a:latin typeface="Times New Roman"/>
                <a:cs typeface="Times New Roman"/>
              </a:rPr>
              <a:t>= </a:t>
            </a:r>
            <a:r>
              <a:rPr lang="tr-TR" sz="2000" b="1" spc="-5" dirty="0" smtClean="0">
                <a:solidFill>
                  <a:srgbClr val="053193"/>
                </a:solidFill>
                <a:latin typeface="Times New Roman"/>
                <a:cs typeface="Times New Roman"/>
              </a:rPr>
              <a:t>(500+250) x 0,760871 = 570,65.TL</a:t>
            </a:r>
            <a:endParaRPr sz="2000" b="1" spc="-5" dirty="0">
              <a:solidFill>
                <a:srgbClr val="053193"/>
              </a:solidFill>
              <a:latin typeface="Times New Roman"/>
              <a:cs typeface="Times New Roman"/>
            </a:endParaRPr>
          </a:p>
        </p:txBody>
      </p:sp>
      <p:sp>
        <p:nvSpPr>
          <p:cNvPr id="4" name="object 4"/>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5" name="object 5"/>
          <p:cNvSpPr txBox="1"/>
          <p:nvPr/>
        </p:nvSpPr>
        <p:spPr>
          <a:xfrm>
            <a:off x="915161" y="4267961"/>
            <a:ext cx="7620000" cy="568960"/>
          </a:xfrm>
          <a:prstGeom prst="rect">
            <a:avLst/>
          </a:prstGeom>
          <a:solidFill>
            <a:srgbClr val="FFCCCC"/>
          </a:solidFill>
          <a:ln w="25400">
            <a:solidFill>
              <a:srgbClr val="946E00"/>
            </a:solidFill>
          </a:ln>
        </p:spPr>
        <p:txBody>
          <a:bodyPr vert="horz" wrap="square" lIns="0" tIns="123189" rIns="0" bIns="0" rtlCol="0">
            <a:spAutoFit/>
          </a:bodyPr>
          <a:lstStyle/>
          <a:p>
            <a:pPr algn="ctr">
              <a:lnSpc>
                <a:spcPct val="100000"/>
              </a:lnSpc>
              <a:spcBef>
                <a:spcPts val="969"/>
              </a:spcBef>
            </a:pPr>
            <a:r>
              <a:rPr sz="2000" b="1" spc="-5" dirty="0">
                <a:solidFill>
                  <a:srgbClr val="053193"/>
                </a:solidFill>
                <a:latin typeface="Times New Roman"/>
                <a:cs typeface="Times New Roman"/>
              </a:rPr>
              <a:t>Aile </a:t>
            </a:r>
            <a:r>
              <a:rPr sz="2000" b="1" spc="-30" dirty="0">
                <a:solidFill>
                  <a:srgbClr val="053193"/>
                </a:solidFill>
                <a:latin typeface="Times New Roman"/>
                <a:cs typeface="Times New Roman"/>
              </a:rPr>
              <a:t>Yardımı </a:t>
            </a:r>
            <a:r>
              <a:rPr sz="2000" b="1" dirty="0">
                <a:solidFill>
                  <a:srgbClr val="053193"/>
                </a:solidFill>
                <a:latin typeface="Times New Roman"/>
                <a:cs typeface="Times New Roman"/>
              </a:rPr>
              <a:t>Ödeneği = Gösterge X </a:t>
            </a:r>
            <a:r>
              <a:rPr sz="2000" b="1" spc="-30" dirty="0">
                <a:solidFill>
                  <a:srgbClr val="053193"/>
                </a:solidFill>
                <a:latin typeface="Times New Roman"/>
                <a:cs typeface="Times New Roman"/>
              </a:rPr>
              <a:t>Aylık</a:t>
            </a:r>
            <a:r>
              <a:rPr sz="2000" b="1" spc="-335" dirty="0">
                <a:solidFill>
                  <a:srgbClr val="053193"/>
                </a:solidFill>
                <a:latin typeface="Times New Roman"/>
                <a:cs typeface="Times New Roman"/>
              </a:rPr>
              <a:t> </a:t>
            </a:r>
            <a:r>
              <a:rPr sz="2000" b="1" dirty="0">
                <a:solidFill>
                  <a:srgbClr val="053193"/>
                </a:solidFill>
                <a:latin typeface="Times New Roman"/>
                <a:cs typeface="Times New Roman"/>
              </a:rPr>
              <a:t>Katsayısı</a:t>
            </a:r>
            <a:endParaRPr sz="2000">
              <a:latin typeface="Times New Roman"/>
              <a:cs typeface="Times New Roman"/>
            </a:endParaRPr>
          </a:p>
        </p:txBody>
      </p:sp>
      <p:sp>
        <p:nvSpPr>
          <p:cNvPr id="6" name="Slayt Numarası Yer Tutucusu 5"/>
          <p:cNvSpPr>
            <a:spLocks noGrp="1"/>
          </p:cNvSpPr>
          <p:nvPr>
            <p:ph type="sldNum" sz="quarter" idx="7"/>
          </p:nvPr>
        </p:nvSpPr>
        <p:spPr/>
        <p:txBody>
          <a:bodyPr/>
          <a:lstStyle/>
          <a:p>
            <a:fld id="{B6F15528-21DE-4FAA-801E-634DDDAF4B2B}" type="slidenum">
              <a:rPr lang="tr-TR" smtClean="0"/>
              <a:t>22</a:t>
            </a:fld>
            <a:endParaRPr lang="tr-T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28600"/>
            <a:ext cx="8455660" cy="873957"/>
          </a:xfrm>
          <a:prstGeom prst="rect">
            <a:avLst/>
          </a:prstGeom>
        </p:spPr>
        <p:txBody>
          <a:bodyPr vert="horz" wrap="square" lIns="0" tIns="12065" rIns="0" bIns="0" rtlCol="0">
            <a:spAutoFit/>
          </a:bodyPr>
          <a:lstStyle/>
          <a:p>
            <a:pPr marL="2949575" marR="5080" indent="-2937510" algn="l">
              <a:lnSpc>
                <a:spcPct val="100000"/>
              </a:lnSpc>
              <a:spcBef>
                <a:spcPts val="95"/>
              </a:spcBef>
            </a:pPr>
            <a:r>
              <a:rPr spc="-10" dirty="0" err="1"/>
              <a:t>Çocuklar</a:t>
            </a:r>
            <a:r>
              <a:rPr spc="-10" dirty="0"/>
              <a:t> </a:t>
            </a:r>
            <a:r>
              <a:rPr lang="tr-TR" spc="-10" dirty="0" smtClean="0"/>
              <a:t>i</a:t>
            </a:r>
            <a:r>
              <a:rPr spc="-10" dirty="0" err="1" smtClean="0"/>
              <a:t>çin</a:t>
            </a:r>
            <a:r>
              <a:rPr spc="-10" dirty="0" smtClean="0"/>
              <a:t> </a:t>
            </a:r>
            <a:r>
              <a:rPr lang="tr-TR" spc="-10" dirty="0" smtClean="0"/>
              <a:t>Çocuk</a:t>
            </a:r>
            <a:r>
              <a:rPr spc="-10" dirty="0" smtClean="0"/>
              <a:t> </a:t>
            </a:r>
            <a:r>
              <a:rPr spc="-10" dirty="0" err="1"/>
              <a:t>Yardımı</a:t>
            </a:r>
            <a:r>
              <a:rPr spc="-10" dirty="0"/>
              <a:t> </a:t>
            </a:r>
            <a:r>
              <a:rPr spc="-5" dirty="0" err="1" smtClean="0"/>
              <a:t>Ödeneği</a:t>
            </a:r>
            <a:r>
              <a:rPr lang="tr-TR" spc="-5" dirty="0" err="1" smtClean="0"/>
              <a:t>nin</a:t>
            </a:r>
            <a:r>
              <a:rPr lang="tr-TR" spc="-5" dirty="0" smtClean="0"/>
              <a:t> verilmediği durumlar;</a:t>
            </a:r>
            <a:endParaRPr spc="-5" dirty="0"/>
          </a:p>
        </p:txBody>
      </p:sp>
      <p:sp>
        <p:nvSpPr>
          <p:cNvPr id="3" name="object 3"/>
          <p:cNvSpPr txBox="1"/>
          <p:nvPr/>
        </p:nvSpPr>
        <p:spPr>
          <a:xfrm>
            <a:off x="535940" y="1642999"/>
            <a:ext cx="8150860" cy="3734997"/>
          </a:xfrm>
          <a:prstGeom prst="rect">
            <a:avLst/>
          </a:prstGeom>
        </p:spPr>
        <p:txBody>
          <a:bodyPr vert="horz" wrap="square" lIns="0" tIns="13335" rIns="0" bIns="0" rtlCol="0">
            <a:spAutoFit/>
          </a:bodyPr>
          <a:lstStyle/>
          <a:p>
            <a:pPr marL="355600" indent="-343535">
              <a:lnSpc>
                <a:spcPct val="100000"/>
              </a:lnSpc>
              <a:spcBef>
                <a:spcPts val="105"/>
              </a:spcBef>
              <a:buClr>
                <a:srgbClr val="CC9900"/>
              </a:buClr>
              <a:buSzPct val="65000"/>
              <a:buFont typeface="Wingdings"/>
              <a:buChar char="◼"/>
              <a:tabLst>
                <a:tab pos="355600" algn="l"/>
                <a:tab pos="356235" algn="l"/>
              </a:tabLst>
            </a:pPr>
            <a:r>
              <a:rPr sz="2000" dirty="0">
                <a:solidFill>
                  <a:srgbClr val="053193"/>
                </a:solidFill>
                <a:latin typeface="Times New Roman"/>
                <a:cs typeface="Times New Roman"/>
              </a:rPr>
              <a:t>1. Evlenen</a:t>
            </a:r>
            <a:r>
              <a:rPr sz="2000" spc="-35" dirty="0">
                <a:solidFill>
                  <a:srgbClr val="053193"/>
                </a:solidFill>
                <a:latin typeface="Times New Roman"/>
                <a:cs typeface="Times New Roman"/>
              </a:rPr>
              <a:t> </a:t>
            </a:r>
            <a:r>
              <a:rPr sz="2000" dirty="0">
                <a:solidFill>
                  <a:srgbClr val="053193"/>
                </a:solidFill>
                <a:latin typeface="Times New Roman"/>
                <a:cs typeface="Times New Roman"/>
              </a:rPr>
              <a:t>çocuklar,</a:t>
            </a:r>
            <a:endParaRPr sz="2000" dirty="0">
              <a:latin typeface="Times New Roman"/>
              <a:cs typeface="Times New Roman"/>
            </a:endParaRPr>
          </a:p>
          <a:p>
            <a:pPr marL="355600" marR="5715" indent="-343535" algn="just">
              <a:lnSpc>
                <a:spcPct val="114999"/>
              </a:lnSpc>
              <a:spcBef>
                <a:spcPts val="1475"/>
              </a:spcBef>
              <a:buClr>
                <a:srgbClr val="CC9900"/>
              </a:buClr>
              <a:buSzPct val="65000"/>
              <a:buFont typeface="Wingdings"/>
              <a:buChar char="◼"/>
              <a:tabLst>
                <a:tab pos="356235" algn="l"/>
              </a:tabLst>
            </a:pPr>
            <a:r>
              <a:rPr sz="2000" dirty="0">
                <a:solidFill>
                  <a:srgbClr val="053193"/>
                </a:solidFill>
                <a:latin typeface="Times New Roman"/>
                <a:cs typeface="Times New Roman"/>
              </a:rPr>
              <a:t>2. 25 </a:t>
            </a:r>
            <a:r>
              <a:rPr sz="2000" spc="-5" dirty="0">
                <a:solidFill>
                  <a:srgbClr val="053193"/>
                </a:solidFill>
                <a:latin typeface="Times New Roman"/>
                <a:cs typeface="Times New Roman"/>
              </a:rPr>
              <a:t>yaşını dolduran çocuklar (25 yaşını bitirdiği </a:t>
            </a:r>
            <a:r>
              <a:rPr sz="2000" spc="-5" dirty="0" err="1">
                <a:solidFill>
                  <a:srgbClr val="053193"/>
                </a:solidFill>
                <a:latin typeface="Times New Roman"/>
                <a:cs typeface="Times New Roman"/>
              </a:rPr>
              <a:t>halde</a:t>
            </a:r>
            <a:r>
              <a:rPr sz="2000" spc="-5" dirty="0">
                <a:solidFill>
                  <a:srgbClr val="053193"/>
                </a:solidFill>
                <a:latin typeface="Times New Roman"/>
                <a:cs typeface="Times New Roman"/>
              </a:rPr>
              <a:t> </a:t>
            </a:r>
            <a:r>
              <a:rPr sz="2000" spc="-5" dirty="0" err="1" smtClean="0">
                <a:solidFill>
                  <a:srgbClr val="053193"/>
                </a:solidFill>
                <a:latin typeface="Times New Roman"/>
                <a:cs typeface="Times New Roman"/>
              </a:rPr>
              <a:t>evlenmemiş</a:t>
            </a:r>
            <a:r>
              <a:rPr lang="tr-TR" sz="2000" spc="-5" dirty="0">
                <a:solidFill>
                  <a:srgbClr val="053193"/>
                </a:solidFill>
                <a:latin typeface="Times New Roman"/>
                <a:cs typeface="Times New Roman"/>
              </a:rPr>
              <a:t> </a:t>
            </a:r>
            <a:r>
              <a:rPr lang="tr-TR" sz="2000" spc="-5" dirty="0" smtClean="0">
                <a:solidFill>
                  <a:srgbClr val="053193"/>
                </a:solidFill>
                <a:latin typeface="Times New Roman"/>
                <a:cs typeface="Times New Roman"/>
              </a:rPr>
              <a:t>kız </a:t>
            </a:r>
            <a:r>
              <a:rPr sz="2000" spc="-5" dirty="0" err="1" smtClean="0">
                <a:solidFill>
                  <a:srgbClr val="053193"/>
                </a:solidFill>
                <a:latin typeface="Times New Roman"/>
                <a:cs typeface="Times New Roman"/>
              </a:rPr>
              <a:t>çocukları</a:t>
            </a:r>
            <a:r>
              <a:rPr sz="2000" spc="-5" dirty="0" smtClean="0">
                <a:solidFill>
                  <a:srgbClr val="053193"/>
                </a:solidFill>
                <a:latin typeface="Times New Roman"/>
                <a:cs typeface="Times New Roman"/>
              </a:rPr>
              <a:t> </a:t>
            </a:r>
            <a:r>
              <a:rPr sz="2000" spc="-5" dirty="0">
                <a:solidFill>
                  <a:srgbClr val="053193"/>
                </a:solidFill>
                <a:latin typeface="Times New Roman"/>
                <a:cs typeface="Times New Roman"/>
              </a:rPr>
              <a:t>ile çalışamayacak derecede malûllükleri resmi </a:t>
            </a:r>
            <a:r>
              <a:rPr sz="2000" spc="-10" dirty="0">
                <a:solidFill>
                  <a:srgbClr val="053193"/>
                </a:solidFill>
                <a:latin typeface="Times New Roman"/>
                <a:cs typeface="Times New Roman"/>
              </a:rPr>
              <a:t>sağlık </a:t>
            </a:r>
            <a:r>
              <a:rPr sz="2000" spc="-5" dirty="0">
                <a:solidFill>
                  <a:srgbClr val="053193"/>
                </a:solidFill>
                <a:latin typeface="Times New Roman"/>
                <a:cs typeface="Times New Roman"/>
              </a:rPr>
              <a:t>kurulu  raporuyla </a:t>
            </a:r>
            <a:r>
              <a:rPr sz="2000" spc="-10" dirty="0">
                <a:solidFill>
                  <a:srgbClr val="053193"/>
                </a:solidFill>
                <a:latin typeface="Times New Roman"/>
                <a:cs typeface="Times New Roman"/>
              </a:rPr>
              <a:t>tespit </a:t>
            </a:r>
            <a:r>
              <a:rPr sz="2000" spc="-5" dirty="0">
                <a:solidFill>
                  <a:srgbClr val="053193"/>
                </a:solidFill>
                <a:latin typeface="Times New Roman"/>
                <a:cs typeface="Times New Roman"/>
              </a:rPr>
              <a:t>edilenler </a:t>
            </a:r>
            <a:r>
              <a:rPr sz="2000" spc="-10" dirty="0">
                <a:solidFill>
                  <a:srgbClr val="053193"/>
                </a:solidFill>
                <a:latin typeface="Times New Roman"/>
                <a:cs typeface="Times New Roman"/>
              </a:rPr>
              <a:t>için </a:t>
            </a:r>
            <a:r>
              <a:rPr sz="2000" spc="-5" dirty="0">
                <a:solidFill>
                  <a:srgbClr val="053193"/>
                </a:solidFill>
                <a:latin typeface="Times New Roman"/>
                <a:cs typeface="Times New Roman"/>
              </a:rPr>
              <a:t>süresiz olarak </a:t>
            </a:r>
            <a:r>
              <a:rPr sz="2000" dirty="0">
                <a:solidFill>
                  <a:srgbClr val="053193"/>
                </a:solidFill>
                <a:latin typeface="Times New Roman"/>
                <a:cs typeface="Times New Roman"/>
              </a:rPr>
              <a:t>ödeneğin </a:t>
            </a:r>
            <a:r>
              <a:rPr sz="2000" spc="-5" dirty="0">
                <a:solidFill>
                  <a:srgbClr val="053193"/>
                </a:solidFill>
                <a:latin typeface="Times New Roman"/>
                <a:cs typeface="Times New Roman"/>
              </a:rPr>
              <a:t>verilmesine </a:t>
            </a:r>
            <a:r>
              <a:rPr sz="2000" dirty="0">
                <a:solidFill>
                  <a:srgbClr val="053193"/>
                </a:solidFill>
                <a:latin typeface="Times New Roman"/>
                <a:cs typeface="Times New Roman"/>
              </a:rPr>
              <a:t>devam  edilir.),</a:t>
            </a:r>
            <a:endParaRPr sz="2000" dirty="0">
              <a:latin typeface="Times New Roman"/>
              <a:cs typeface="Times New Roman"/>
            </a:endParaRPr>
          </a:p>
          <a:p>
            <a:pPr marL="355600" marR="5080" indent="-343535" algn="just">
              <a:lnSpc>
                <a:spcPct val="115100"/>
              </a:lnSpc>
              <a:spcBef>
                <a:spcPts val="1470"/>
              </a:spcBef>
              <a:buClr>
                <a:srgbClr val="CC9900"/>
              </a:buClr>
              <a:buSzPct val="65000"/>
              <a:buFont typeface="Wingdings"/>
              <a:buChar char="◼"/>
              <a:tabLst>
                <a:tab pos="356235" algn="l"/>
              </a:tabLst>
            </a:pPr>
            <a:r>
              <a:rPr sz="2000" dirty="0">
                <a:solidFill>
                  <a:srgbClr val="053193"/>
                </a:solidFill>
                <a:latin typeface="Times New Roman"/>
                <a:cs typeface="Times New Roman"/>
              </a:rPr>
              <a:t>3. </a:t>
            </a:r>
            <a:r>
              <a:rPr sz="2000" spc="-5" dirty="0">
                <a:solidFill>
                  <a:srgbClr val="053193"/>
                </a:solidFill>
                <a:latin typeface="Times New Roman"/>
                <a:cs typeface="Times New Roman"/>
              </a:rPr>
              <a:t>Kendileri hesabına ticaret yapan </a:t>
            </a:r>
            <a:r>
              <a:rPr sz="2000" dirty="0">
                <a:solidFill>
                  <a:srgbClr val="053193"/>
                </a:solidFill>
                <a:latin typeface="Times New Roman"/>
                <a:cs typeface="Times New Roman"/>
              </a:rPr>
              <a:t>veya </a:t>
            </a:r>
            <a:r>
              <a:rPr sz="2000" spc="-5" dirty="0">
                <a:solidFill>
                  <a:srgbClr val="053193"/>
                </a:solidFill>
                <a:latin typeface="Times New Roman"/>
                <a:cs typeface="Times New Roman"/>
              </a:rPr>
              <a:t>gerçek </a:t>
            </a:r>
            <a:r>
              <a:rPr sz="2000" dirty="0">
                <a:solidFill>
                  <a:srgbClr val="053193"/>
                </a:solidFill>
                <a:latin typeface="Times New Roman"/>
                <a:cs typeface="Times New Roman"/>
              </a:rPr>
              <a:t>veya </a:t>
            </a:r>
            <a:r>
              <a:rPr sz="2000" spc="-5" dirty="0">
                <a:solidFill>
                  <a:srgbClr val="053193"/>
                </a:solidFill>
                <a:latin typeface="Times New Roman"/>
                <a:cs typeface="Times New Roman"/>
              </a:rPr>
              <a:t>tüzel </a:t>
            </a:r>
            <a:r>
              <a:rPr sz="2000" spc="-10" dirty="0">
                <a:solidFill>
                  <a:srgbClr val="053193"/>
                </a:solidFill>
                <a:latin typeface="Times New Roman"/>
                <a:cs typeface="Times New Roman"/>
              </a:rPr>
              <a:t>kişiler </a:t>
            </a:r>
            <a:r>
              <a:rPr sz="2000" spc="-235" dirty="0">
                <a:solidFill>
                  <a:srgbClr val="053193"/>
                </a:solidFill>
                <a:latin typeface="Times New Roman"/>
                <a:cs typeface="Times New Roman"/>
              </a:rPr>
              <a:t>yanında  </a:t>
            </a:r>
            <a:r>
              <a:rPr sz="2000" spc="-5" dirty="0">
                <a:solidFill>
                  <a:srgbClr val="053193"/>
                </a:solidFill>
                <a:latin typeface="Times New Roman"/>
                <a:cs typeface="Times New Roman"/>
              </a:rPr>
              <a:t>her </a:t>
            </a:r>
            <a:r>
              <a:rPr sz="2000" dirty="0">
                <a:solidFill>
                  <a:srgbClr val="053193"/>
                </a:solidFill>
                <a:latin typeface="Times New Roman"/>
                <a:cs typeface="Times New Roman"/>
              </a:rPr>
              <a:t>ne </a:t>
            </a:r>
            <a:r>
              <a:rPr sz="2000" spc="-5" dirty="0">
                <a:solidFill>
                  <a:srgbClr val="053193"/>
                </a:solidFill>
                <a:latin typeface="Times New Roman"/>
                <a:cs typeface="Times New Roman"/>
              </a:rPr>
              <a:t>şekilde olursa olsun menfaat karşılığı çalışan çocuklar </a:t>
            </a:r>
            <a:r>
              <a:rPr sz="2000" dirty="0">
                <a:solidFill>
                  <a:srgbClr val="053193"/>
                </a:solidFill>
                <a:latin typeface="Times New Roman"/>
                <a:cs typeface="Times New Roman"/>
              </a:rPr>
              <a:t>(Öğrenim  </a:t>
            </a:r>
            <a:r>
              <a:rPr sz="2000" spc="-5" dirty="0">
                <a:solidFill>
                  <a:srgbClr val="053193"/>
                </a:solidFill>
                <a:latin typeface="Times New Roman"/>
                <a:cs typeface="Times New Roman"/>
              </a:rPr>
              <a:t>yapmakta </a:t>
            </a:r>
            <a:r>
              <a:rPr sz="2000" dirty="0">
                <a:solidFill>
                  <a:srgbClr val="053193"/>
                </a:solidFill>
                <a:latin typeface="Times New Roman"/>
                <a:cs typeface="Times New Roman"/>
              </a:rPr>
              <a:t>iken </a:t>
            </a:r>
            <a:r>
              <a:rPr sz="2000" spc="-5" dirty="0">
                <a:solidFill>
                  <a:srgbClr val="053193"/>
                </a:solidFill>
                <a:latin typeface="Times New Roman"/>
                <a:cs typeface="Times New Roman"/>
              </a:rPr>
              <a:t>tatil </a:t>
            </a:r>
            <a:r>
              <a:rPr sz="2000" dirty="0">
                <a:solidFill>
                  <a:srgbClr val="053193"/>
                </a:solidFill>
                <a:latin typeface="Times New Roman"/>
                <a:cs typeface="Times New Roman"/>
              </a:rPr>
              <a:t>devresinde </a:t>
            </a:r>
            <a:r>
              <a:rPr sz="2000" spc="-5" dirty="0">
                <a:solidFill>
                  <a:srgbClr val="053193"/>
                </a:solidFill>
                <a:latin typeface="Times New Roman"/>
                <a:cs typeface="Times New Roman"/>
              </a:rPr>
              <a:t>çalışanlar</a:t>
            </a:r>
            <a:r>
              <a:rPr sz="2000" spc="-90" dirty="0">
                <a:solidFill>
                  <a:srgbClr val="053193"/>
                </a:solidFill>
                <a:latin typeface="Times New Roman"/>
                <a:cs typeface="Times New Roman"/>
              </a:rPr>
              <a:t> </a:t>
            </a:r>
            <a:r>
              <a:rPr sz="2000" dirty="0">
                <a:solidFill>
                  <a:srgbClr val="053193"/>
                </a:solidFill>
                <a:latin typeface="Times New Roman"/>
                <a:cs typeface="Times New Roman"/>
              </a:rPr>
              <a:t>hariç),</a:t>
            </a:r>
            <a:endParaRPr sz="2000" dirty="0">
              <a:latin typeface="Times New Roman"/>
              <a:cs typeface="Times New Roman"/>
            </a:endParaRPr>
          </a:p>
          <a:p>
            <a:pPr marL="355600" indent="-343535">
              <a:lnSpc>
                <a:spcPct val="100000"/>
              </a:lnSpc>
              <a:spcBef>
                <a:spcPts val="1850"/>
              </a:spcBef>
              <a:buClr>
                <a:srgbClr val="CC9900"/>
              </a:buClr>
              <a:buSzPct val="65000"/>
              <a:buFont typeface="Wingdings"/>
              <a:buChar char="◼"/>
              <a:tabLst>
                <a:tab pos="355600" algn="l"/>
                <a:tab pos="356235" algn="l"/>
              </a:tabLst>
            </a:pPr>
            <a:r>
              <a:rPr sz="2000" dirty="0">
                <a:solidFill>
                  <a:srgbClr val="053193"/>
                </a:solidFill>
                <a:latin typeface="Times New Roman"/>
                <a:cs typeface="Times New Roman"/>
              </a:rPr>
              <a:t>4. Burs </a:t>
            </a:r>
            <a:r>
              <a:rPr sz="2000" spc="-5" dirty="0">
                <a:solidFill>
                  <a:srgbClr val="053193"/>
                </a:solidFill>
                <a:latin typeface="Times New Roman"/>
                <a:cs typeface="Times New Roman"/>
              </a:rPr>
              <a:t>alan </a:t>
            </a:r>
            <a:r>
              <a:rPr sz="2000" dirty="0">
                <a:solidFill>
                  <a:srgbClr val="053193"/>
                </a:solidFill>
                <a:latin typeface="Times New Roman"/>
                <a:cs typeface="Times New Roman"/>
              </a:rPr>
              <a:t>veya </a:t>
            </a:r>
            <a:r>
              <a:rPr sz="2000" spc="-5" dirty="0">
                <a:solidFill>
                  <a:srgbClr val="053193"/>
                </a:solidFill>
                <a:latin typeface="Times New Roman"/>
                <a:cs typeface="Times New Roman"/>
              </a:rPr>
              <a:t>Devletçe </a:t>
            </a:r>
            <a:r>
              <a:rPr sz="2000" dirty="0">
                <a:solidFill>
                  <a:srgbClr val="053193"/>
                </a:solidFill>
                <a:latin typeface="Times New Roman"/>
                <a:cs typeface="Times New Roman"/>
              </a:rPr>
              <a:t>okutulan</a:t>
            </a:r>
            <a:r>
              <a:rPr sz="2000" spc="-90" dirty="0">
                <a:solidFill>
                  <a:srgbClr val="053193"/>
                </a:solidFill>
                <a:latin typeface="Times New Roman"/>
                <a:cs typeface="Times New Roman"/>
              </a:rPr>
              <a:t> </a:t>
            </a:r>
            <a:r>
              <a:rPr sz="2000" dirty="0">
                <a:solidFill>
                  <a:srgbClr val="053193"/>
                </a:solidFill>
                <a:latin typeface="Times New Roman"/>
                <a:cs typeface="Times New Roman"/>
              </a:rPr>
              <a:t>çocuklar</a:t>
            </a:r>
            <a:endParaRPr sz="2000" dirty="0">
              <a:latin typeface="Times New Roman"/>
              <a:cs typeface="Times New Roman"/>
            </a:endParaRPr>
          </a:p>
        </p:txBody>
      </p:sp>
      <p:sp>
        <p:nvSpPr>
          <p:cNvPr id="4" name="Slayt Numarası Yer Tutucusu 3"/>
          <p:cNvSpPr>
            <a:spLocks noGrp="1"/>
          </p:cNvSpPr>
          <p:nvPr>
            <p:ph type="sldNum" sz="quarter" idx="7"/>
          </p:nvPr>
        </p:nvSpPr>
        <p:spPr/>
        <p:txBody>
          <a:bodyPr/>
          <a:lstStyle/>
          <a:p>
            <a:fld id="{B6F15528-21DE-4FAA-801E-634DDDAF4B2B}" type="slidenum">
              <a:rPr lang="tr-TR" smtClean="0"/>
              <a:t>23</a:t>
            </a:fld>
            <a:endParaRPr lang="tr-T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740" y="1244853"/>
            <a:ext cx="8074025" cy="1522212"/>
          </a:xfrm>
          <a:prstGeom prst="rect">
            <a:avLst/>
          </a:prstGeom>
        </p:spPr>
        <p:txBody>
          <a:bodyPr vert="horz" wrap="square" lIns="0" tIns="67310" rIns="0" bIns="0" rtlCol="0">
            <a:spAutoFit/>
          </a:bodyPr>
          <a:lstStyle/>
          <a:p>
            <a:pPr lvl="1">
              <a:lnSpc>
                <a:spcPct val="100000"/>
              </a:lnSpc>
              <a:buClr>
                <a:srgbClr val="FF2E2E"/>
              </a:buClr>
            </a:pPr>
            <a:endParaRPr sz="2250" dirty="0">
              <a:latin typeface="Times New Roman"/>
              <a:cs typeface="Times New Roman"/>
            </a:endParaRPr>
          </a:p>
          <a:p>
            <a:pPr marL="12700" marR="6350" algn="just">
              <a:lnSpc>
                <a:spcPct val="80000"/>
              </a:lnSpc>
              <a:buClr>
                <a:srgbClr val="053193"/>
              </a:buClr>
              <a:tabLst>
                <a:tab pos="435609" algn="l"/>
              </a:tabLst>
            </a:pPr>
            <a:r>
              <a:rPr lang="tr-TR" b="1" spc="-5" dirty="0" smtClean="0">
                <a:solidFill>
                  <a:srgbClr val="053193"/>
                </a:solidFill>
                <a:latin typeface="Times New Roman"/>
                <a:cs typeface="Times New Roman"/>
              </a:rPr>
              <a:t>11-</a:t>
            </a:r>
            <a:r>
              <a:rPr dirty="0"/>
              <a:t>	</a:t>
            </a:r>
            <a:r>
              <a:rPr sz="1800" b="1" spc="-5" dirty="0">
                <a:solidFill>
                  <a:srgbClr val="053193"/>
                </a:solidFill>
                <a:latin typeface="Times New Roman"/>
                <a:cs typeface="Times New Roman"/>
              </a:rPr>
              <a:t>Yabancı </a:t>
            </a:r>
            <a:r>
              <a:rPr sz="1800" b="1" spc="-10" dirty="0">
                <a:solidFill>
                  <a:srgbClr val="053193"/>
                </a:solidFill>
                <a:latin typeface="Times New Roman"/>
                <a:cs typeface="Times New Roman"/>
              </a:rPr>
              <a:t>Dil </a:t>
            </a:r>
            <a:r>
              <a:rPr sz="1800" b="1" spc="-5" dirty="0">
                <a:solidFill>
                  <a:srgbClr val="053193"/>
                </a:solidFill>
                <a:latin typeface="Times New Roman"/>
                <a:cs typeface="Times New Roman"/>
              </a:rPr>
              <a:t>Tazminatı: </a:t>
            </a:r>
            <a:r>
              <a:rPr sz="1800" spc="-5" dirty="0">
                <a:solidFill>
                  <a:srgbClr val="053193"/>
                </a:solidFill>
                <a:latin typeface="Times New Roman"/>
                <a:cs typeface="Times New Roman"/>
              </a:rPr>
              <a:t>Yabancı </a:t>
            </a:r>
            <a:r>
              <a:rPr sz="1800" dirty="0">
                <a:solidFill>
                  <a:srgbClr val="053193"/>
                </a:solidFill>
                <a:latin typeface="Times New Roman"/>
                <a:cs typeface="Times New Roman"/>
              </a:rPr>
              <a:t>dil </a:t>
            </a:r>
            <a:r>
              <a:rPr sz="1800" spc="-5" dirty="0">
                <a:solidFill>
                  <a:srgbClr val="053193"/>
                </a:solidFill>
                <a:latin typeface="Times New Roman"/>
                <a:cs typeface="Times New Roman"/>
              </a:rPr>
              <a:t>seviye </a:t>
            </a:r>
            <a:r>
              <a:rPr sz="1800" dirty="0">
                <a:solidFill>
                  <a:srgbClr val="053193"/>
                </a:solidFill>
                <a:latin typeface="Times New Roman"/>
                <a:cs typeface="Times New Roman"/>
              </a:rPr>
              <a:t>tespit </a:t>
            </a:r>
            <a:r>
              <a:rPr sz="1800" spc="-5" dirty="0">
                <a:solidFill>
                  <a:srgbClr val="053193"/>
                </a:solidFill>
                <a:latin typeface="Times New Roman"/>
                <a:cs typeface="Times New Roman"/>
              </a:rPr>
              <a:t>sınavında (A), </a:t>
            </a:r>
            <a:r>
              <a:rPr sz="1800" dirty="0">
                <a:solidFill>
                  <a:srgbClr val="053193"/>
                </a:solidFill>
                <a:latin typeface="Times New Roman"/>
                <a:cs typeface="Times New Roman"/>
              </a:rPr>
              <a:t>(B) </a:t>
            </a:r>
            <a:r>
              <a:rPr sz="1800" spc="-10" dirty="0">
                <a:solidFill>
                  <a:srgbClr val="053193"/>
                </a:solidFill>
                <a:latin typeface="Times New Roman"/>
                <a:cs typeface="Times New Roman"/>
              </a:rPr>
              <a:t>ve </a:t>
            </a:r>
            <a:r>
              <a:rPr sz="1800" dirty="0">
                <a:solidFill>
                  <a:srgbClr val="053193"/>
                </a:solidFill>
                <a:latin typeface="Times New Roman"/>
                <a:cs typeface="Times New Roman"/>
              </a:rPr>
              <a:t>(C)  düzeyinde </a:t>
            </a:r>
            <a:r>
              <a:rPr sz="1800" spc="-5" dirty="0">
                <a:solidFill>
                  <a:srgbClr val="053193"/>
                </a:solidFill>
                <a:latin typeface="Times New Roman"/>
                <a:cs typeface="Times New Roman"/>
              </a:rPr>
              <a:t>başarılı olanlara, </a:t>
            </a:r>
            <a:r>
              <a:rPr sz="1800" dirty="0">
                <a:solidFill>
                  <a:srgbClr val="053193"/>
                </a:solidFill>
                <a:latin typeface="Times New Roman"/>
                <a:cs typeface="Times New Roman"/>
              </a:rPr>
              <a:t>her </a:t>
            </a:r>
            <a:r>
              <a:rPr sz="1800" spc="-5" dirty="0">
                <a:solidFill>
                  <a:srgbClr val="053193"/>
                </a:solidFill>
                <a:latin typeface="Times New Roman"/>
                <a:cs typeface="Times New Roman"/>
              </a:rPr>
              <a:t>bir başarı </a:t>
            </a:r>
            <a:r>
              <a:rPr sz="1800" dirty="0">
                <a:solidFill>
                  <a:srgbClr val="053193"/>
                </a:solidFill>
                <a:latin typeface="Times New Roman"/>
                <a:cs typeface="Times New Roman"/>
              </a:rPr>
              <a:t>düzeyi </a:t>
            </a:r>
            <a:r>
              <a:rPr sz="1800" spc="-5" dirty="0">
                <a:solidFill>
                  <a:srgbClr val="053193"/>
                </a:solidFill>
                <a:latin typeface="Times New Roman"/>
                <a:cs typeface="Times New Roman"/>
              </a:rPr>
              <a:t>için tespit edilmiş </a:t>
            </a:r>
            <a:r>
              <a:rPr sz="1800" dirty="0">
                <a:solidFill>
                  <a:srgbClr val="053193"/>
                </a:solidFill>
                <a:latin typeface="Times New Roman"/>
                <a:cs typeface="Times New Roman"/>
              </a:rPr>
              <a:t>gösterge </a:t>
            </a:r>
            <a:r>
              <a:rPr sz="1800" spc="-5" dirty="0">
                <a:solidFill>
                  <a:srgbClr val="053193"/>
                </a:solidFill>
                <a:latin typeface="Times New Roman"/>
                <a:cs typeface="Times New Roman"/>
              </a:rPr>
              <a:t>rakamı  </a:t>
            </a:r>
            <a:r>
              <a:rPr sz="1800" dirty="0">
                <a:solidFill>
                  <a:srgbClr val="053193"/>
                </a:solidFill>
                <a:latin typeface="Times New Roman"/>
                <a:cs typeface="Times New Roman"/>
              </a:rPr>
              <a:t>ile </a:t>
            </a:r>
            <a:r>
              <a:rPr sz="1800" spc="-5" dirty="0">
                <a:solidFill>
                  <a:srgbClr val="053193"/>
                </a:solidFill>
                <a:latin typeface="Times New Roman"/>
                <a:cs typeface="Times New Roman"/>
              </a:rPr>
              <a:t>aylık katsayının çarpımı </a:t>
            </a:r>
            <a:r>
              <a:rPr sz="1800" dirty="0">
                <a:solidFill>
                  <a:srgbClr val="053193"/>
                </a:solidFill>
                <a:latin typeface="Times New Roman"/>
                <a:cs typeface="Times New Roman"/>
              </a:rPr>
              <a:t>suretiyle </a:t>
            </a:r>
            <a:r>
              <a:rPr sz="1800" spc="-5" dirty="0">
                <a:solidFill>
                  <a:srgbClr val="053193"/>
                </a:solidFill>
                <a:latin typeface="Times New Roman"/>
                <a:cs typeface="Times New Roman"/>
              </a:rPr>
              <a:t>ödenmektedir. Bu tazminat </a:t>
            </a:r>
            <a:r>
              <a:rPr sz="1800" dirty="0">
                <a:solidFill>
                  <a:srgbClr val="053193"/>
                </a:solidFill>
                <a:latin typeface="Times New Roman"/>
                <a:cs typeface="Times New Roman"/>
              </a:rPr>
              <a:t>375 </a:t>
            </a:r>
            <a:r>
              <a:rPr sz="1800" spc="-5" dirty="0">
                <a:solidFill>
                  <a:srgbClr val="053193"/>
                </a:solidFill>
                <a:latin typeface="Times New Roman"/>
                <a:cs typeface="Times New Roman"/>
              </a:rPr>
              <a:t>sayılı  </a:t>
            </a:r>
            <a:r>
              <a:rPr sz="1800" dirty="0">
                <a:solidFill>
                  <a:srgbClr val="053193"/>
                </a:solidFill>
                <a:latin typeface="Times New Roman"/>
                <a:cs typeface="Times New Roman"/>
              </a:rPr>
              <a:t>KHK'nin 2’nci </a:t>
            </a:r>
            <a:r>
              <a:rPr sz="1800" spc="-5" dirty="0">
                <a:solidFill>
                  <a:srgbClr val="053193"/>
                </a:solidFill>
                <a:latin typeface="Times New Roman"/>
                <a:cs typeface="Times New Roman"/>
              </a:rPr>
              <a:t>maddesine dayanılarak hazırlanan Yabancı Dil </a:t>
            </a:r>
            <a:r>
              <a:rPr sz="1800" dirty="0">
                <a:solidFill>
                  <a:srgbClr val="053193"/>
                </a:solidFill>
                <a:latin typeface="Times New Roman"/>
                <a:cs typeface="Times New Roman"/>
              </a:rPr>
              <a:t>Bilgisi </a:t>
            </a:r>
            <a:r>
              <a:rPr sz="1800" spc="-5" dirty="0">
                <a:solidFill>
                  <a:srgbClr val="053193"/>
                </a:solidFill>
                <a:latin typeface="Times New Roman"/>
                <a:cs typeface="Times New Roman"/>
              </a:rPr>
              <a:t>Seviye  </a:t>
            </a:r>
            <a:r>
              <a:rPr sz="1800" dirty="0">
                <a:solidFill>
                  <a:srgbClr val="053193"/>
                </a:solidFill>
                <a:latin typeface="Times New Roman"/>
                <a:cs typeface="Times New Roman"/>
              </a:rPr>
              <a:t>Belirleme </a:t>
            </a:r>
            <a:r>
              <a:rPr sz="1800" spc="-5" dirty="0">
                <a:solidFill>
                  <a:srgbClr val="053193"/>
                </a:solidFill>
                <a:latin typeface="Times New Roman"/>
                <a:cs typeface="Times New Roman"/>
              </a:rPr>
              <a:t>Usul </a:t>
            </a:r>
            <a:r>
              <a:rPr sz="1800" dirty="0">
                <a:solidFill>
                  <a:srgbClr val="053193"/>
                </a:solidFill>
                <a:latin typeface="Times New Roman"/>
                <a:cs typeface="Times New Roman"/>
              </a:rPr>
              <a:t>ve Esasları </a:t>
            </a:r>
            <a:r>
              <a:rPr sz="1800" spc="-5" dirty="0">
                <a:solidFill>
                  <a:srgbClr val="053193"/>
                </a:solidFill>
                <a:latin typeface="Times New Roman"/>
                <a:cs typeface="Times New Roman"/>
              </a:rPr>
              <a:t>Hakkında Yönetmelik </a:t>
            </a:r>
            <a:r>
              <a:rPr sz="1800" dirty="0">
                <a:solidFill>
                  <a:srgbClr val="053193"/>
                </a:solidFill>
                <a:latin typeface="Times New Roman"/>
                <a:cs typeface="Times New Roman"/>
              </a:rPr>
              <a:t>ile</a:t>
            </a:r>
            <a:r>
              <a:rPr sz="1800" spc="-30" dirty="0">
                <a:solidFill>
                  <a:srgbClr val="053193"/>
                </a:solidFill>
                <a:latin typeface="Times New Roman"/>
                <a:cs typeface="Times New Roman"/>
              </a:rPr>
              <a:t> </a:t>
            </a:r>
            <a:r>
              <a:rPr sz="1800" dirty="0">
                <a:solidFill>
                  <a:srgbClr val="053193"/>
                </a:solidFill>
                <a:latin typeface="Times New Roman"/>
                <a:cs typeface="Times New Roman"/>
              </a:rPr>
              <a:t>düzenlenmiştir.</a:t>
            </a:r>
            <a:endParaRPr sz="1800" dirty="0">
              <a:latin typeface="Times New Roman"/>
              <a:cs typeface="Times New Roman"/>
            </a:endParaRPr>
          </a:p>
        </p:txBody>
      </p:sp>
      <p:sp>
        <p:nvSpPr>
          <p:cNvPr id="3" name="object 3"/>
          <p:cNvSpPr txBox="1"/>
          <p:nvPr/>
        </p:nvSpPr>
        <p:spPr>
          <a:xfrm>
            <a:off x="686752" y="5029200"/>
            <a:ext cx="7729220" cy="739140"/>
          </a:xfrm>
          <a:prstGeom prst="rect">
            <a:avLst/>
          </a:prstGeom>
        </p:spPr>
        <p:txBody>
          <a:bodyPr vert="horz" wrap="square" lIns="0" tIns="67310" rIns="0" bIns="0" rtlCol="0">
            <a:spAutoFit/>
          </a:bodyPr>
          <a:lstStyle/>
          <a:p>
            <a:pPr marL="12700" marR="5080" algn="just">
              <a:lnSpc>
                <a:spcPct val="80000"/>
              </a:lnSpc>
              <a:spcBef>
                <a:spcPts val="530"/>
              </a:spcBef>
            </a:pPr>
            <a:r>
              <a:rPr sz="1800" spc="-5" dirty="0">
                <a:solidFill>
                  <a:srgbClr val="053193"/>
                </a:solidFill>
                <a:latin typeface="Times New Roman"/>
                <a:cs typeface="Times New Roman"/>
              </a:rPr>
              <a:t>Sınavlar beş </a:t>
            </a:r>
            <a:r>
              <a:rPr sz="1800" dirty="0">
                <a:solidFill>
                  <a:srgbClr val="053193"/>
                </a:solidFill>
                <a:latin typeface="Times New Roman"/>
                <a:cs typeface="Times New Roman"/>
              </a:rPr>
              <a:t>yıl </a:t>
            </a:r>
            <a:r>
              <a:rPr sz="1800" spc="-5" dirty="0">
                <a:solidFill>
                  <a:srgbClr val="053193"/>
                </a:solidFill>
                <a:latin typeface="Times New Roman"/>
                <a:cs typeface="Times New Roman"/>
              </a:rPr>
              <a:t>süreyle geçerli </a:t>
            </a:r>
            <a:r>
              <a:rPr sz="1800" dirty="0">
                <a:solidFill>
                  <a:srgbClr val="053193"/>
                </a:solidFill>
                <a:latin typeface="Times New Roman"/>
                <a:cs typeface="Times New Roman"/>
              </a:rPr>
              <a:t>olup, bu </a:t>
            </a:r>
            <a:r>
              <a:rPr sz="1800" spc="-10" dirty="0">
                <a:solidFill>
                  <a:srgbClr val="053193"/>
                </a:solidFill>
                <a:latin typeface="Times New Roman"/>
                <a:cs typeface="Times New Roman"/>
              </a:rPr>
              <a:t>sürenin </a:t>
            </a:r>
            <a:r>
              <a:rPr sz="1800" dirty="0">
                <a:solidFill>
                  <a:srgbClr val="053193"/>
                </a:solidFill>
                <a:latin typeface="Times New Roman"/>
                <a:cs typeface="Times New Roman"/>
              </a:rPr>
              <a:t>bitiminde </a:t>
            </a:r>
            <a:r>
              <a:rPr sz="1800" spc="-10" dirty="0">
                <a:solidFill>
                  <a:srgbClr val="053193"/>
                </a:solidFill>
                <a:latin typeface="Times New Roman"/>
                <a:cs typeface="Times New Roman"/>
              </a:rPr>
              <a:t>sınava </a:t>
            </a:r>
            <a:r>
              <a:rPr sz="1800" spc="-5" dirty="0">
                <a:solidFill>
                  <a:srgbClr val="053193"/>
                </a:solidFill>
                <a:latin typeface="Times New Roman"/>
                <a:cs typeface="Times New Roman"/>
              </a:rPr>
              <a:t>girmeyenlerin  </a:t>
            </a:r>
            <a:r>
              <a:rPr sz="1800" dirty="0">
                <a:solidFill>
                  <a:srgbClr val="053193"/>
                </a:solidFill>
                <a:latin typeface="Times New Roman"/>
                <a:cs typeface="Times New Roman"/>
              </a:rPr>
              <a:t>yabancı </a:t>
            </a:r>
            <a:r>
              <a:rPr sz="1800" spc="-5" dirty="0">
                <a:solidFill>
                  <a:srgbClr val="053193"/>
                </a:solidFill>
                <a:latin typeface="Times New Roman"/>
                <a:cs typeface="Times New Roman"/>
              </a:rPr>
              <a:t>dil seviyeleri </a:t>
            </a:r>
            <a:r>
              <a:rPr sz="1800" dirty="0">
                <a:solidFill>
                  <a:srgbClr val="053193"/>
                </a:solidFill>
                <a:latin typeface="Times New Roman"/>
                <a:cs typeface="Times New Roman"/>
              </a:rPr>
              <a:t>bir </a:t>
            </a:r>
            <a:r>
              <a:rPr sz="1800" spc="-5" dirty="0">
                <a:solidFill>
                  <a:srgbClr val="053193"/>
                </a:solidFill>
                <a:latin typeface="Times New Roman"/>
                <a:cs typeface="Times New Roman"/>
              </a:rPr>
              <a:t>alt düzeye </a:t>
            </a:r>
            <a:r>
              <a:rPr sz="1800" dirty="0">
                <a:solidFill>
                  <a:srgbClr val="053193"/>
                </a:solidFill>
                <a:latin typeface="Times New Roman"/>
                <a:cs typeface="Times New Roman"/>
              </a:rPr>
              <a:t>inmektedir. </a:t>
            </a:r>
            <a:r>
              <a:rPr sz="1800" spc="-5" dirty="0">
                <a:solidFill>
                  <a:srgbClr val="053193"/>
                </a:solidFill>
                <a:latin typeface="Times New Roman"/>
                <a:cs typeface="Times New Roman"/>
              </a:rPr>
              <a:t>Yabancı </a:t>
            </a:r>
            <a:r>
              <a:rPr sz="1800" dirty="0">
                <a:solidFill>
                  <a:srgbClr val="053193"/>
                </a:solidFill>
                <a:latin typeface="Times New Roman"/>
                <a:cs typeface="Times New Roman"/>
              </a:rPr>
              <a:t>dil </a:t>
            </a:r>
            <a:r>
              <a:rPr sz="1800" spc="-5" dirty="0" err="1">
                <a:solidFill>
                  <a:srgbClr val="053193"/>
                </a:solidFill>
                <a:latin typeface="Times New Roman"/>
                <a:cs typeface="Times New Roman"/>
              </a:rPr>
              <a:t>seviyesi</a:t>
            </a:r>
            <a:r>
              <a:rPr sz="1800" spc="-5" dirty="0">
                <a:solidFill>
                  <a:srgbClr val="053193"/>
                </a:solidFill>
                <a:latin typeface="Times New Roman"/>
                <a:cs typeface="Times New Roman"/>
              </a:rPr>
              <a:t> </a:t>
            </a:r>
            <a:r>
              <a:rPr lang="tr-TR" dirty="0">
                <a:solidFill>
                  <a:srgbClr val="053193"/>
                </a:solidFill>
                <a:latin typeface="Times New Roman"/>
                <a:cs typeface="Times New Roman"/>
              </a:rPr>
              <a:t>6</a:t>
            </a:r>
            <a:r>
              <a:rPr sz="1800" dirty="0" smtClean="0">
                <a:solidFill>
                  <a:srgbClr val="053193"/>
                </a:solidFill>
                <a:latin typeface="Times New Roman"/>
                <a:cs typeface="Times New Roman"/>
              </a:rPr>
              <a:t>0-</a:t>
            </a:r>
            <a:r>
              <a:rPr lang="tr-TR" sz="1800" dirty="0" smtClean="0">
                <a:solidFill>
                  <a:srgbClr val="053193"/>
                </a:solidFill>
                <a:latin typeface="Times New Roman"/>
                <a:cs typeface="Times New Roman"/>
              </a:rPr>
              <a:t>6</a:t>
            </a:r>
            <a:r>
              <a:rPr sz="1800" dirty="0" smtClean="0">
                <a:solidFill>
                  <a:srgbClr val="053193"/>
                </a:solidFill>
                <a:latin typeface="Times New Roman"/>
                <a:cs typeface="Times New Roman"/>
              </a:rPr>
              <a:t>9 </a:t>
            </a:r>
            <a:r>
              <a:rPr sz="1800" spc="-5" dirty="0" smtClean="0">
                <a:solidFill>
                  <a:srgbClr val="053193"/>
                </a:solidFill>
                <a:latin typeface="Times New Roman"/>
                <a:cs typeface="Times New Roman"/>
              </a:rPr>
              <a:t>(</a:t>
            </a:r>
            <a:r>
              <a:rPr lang="tr-TR" sz="1800" spc="-5" dirty="0" smtClean="0">
                <a:solidFill>
                  <a:srgbClr val="053193"/>
                </a:solidFill>
                <a:latin typeface="Times New Roman"/>
                <a:cs typeface="Times New Roman"/>
              </a:rPr>
              <a:t>D</a:t>
            </a:r>
            <a:r>
              <a:rPr sz="1800" spc="-5" dirty="0" smtClean="0">
                <a:solidFill>
                  <a:srgbClr val="053193"/>
                </a:solidFill>
                <a:latin typeface="Times New Roman"/>
                <a:cs typeface="Times New Roman"/>
              </a:rPr>
              <a:t>)  </a:t>
            </a:r>
            <a:r>
              <a:rPr sz="1800" dirty="0" err="1" smtClean="0">
                <a:solidFill>
                  <a:srgbClr val="053193"/>
                </a:solidFill>
                <a:latin typeface="Times New Roman"/>
                <a:cs typeface="Times New Roman"/>
              </a:rPr>
              <a:t>olanlar</a:t>
            </a:r>
            <a:r>
              <a:rPr lang="tr-TR" sz="1800" dirty="0" smtClean="0">
                <a:solidFill>
                  <a:srgbClr val="053193"/>
                </a:solidFill>
                <a:latin typeface="Times New Roman"/>
                <a:cs typeface="Times New Roman"/>
              </a:rPr>
              <a:t>a</a:t>
            </a:r>
            <a:r>
              <a:rPr sz="1800" dirty="0" smtClean="0">
                <a:solidFill>
                  <a:srgbClr val="053193"/>
                </a:solidFill>
                <a:latin typeface="Times New Roman"/>
                <a:cs typeface="Times New Roman"/>
              </a:rPr>
              <a:t> </a:t>
            </a:r>
            <a:r>
              <a:rPr sz="1800" dirty="0">
                <a:solidFill>
                  <a:srgbClr val="053193"/>
                </a:solidFill>
                <a:latin typeface="Times New Roman"/>
                <a:cs typeface="Times New Roman"/>
              </a:rPr>
              <a:t>yabancı dil </a:t>
            </a:r>
            <a:r>
              <a:rPr sz="1800" dirty="0" err="1">
                <a:solidFill>
                  <a:srgbClr val="053193"/>
                </a:solidFill>
                <a:latin typeface="Times New Roman"/>
                <a:cs typeface="Times New Roman"/>
              </a:rPr>
              <a:t>tazminatları</a:t>
            </a:r>
            <a:r>
              <a:rPr sz="1800" spc="385" dirty="0">
                <a:solidFill>
                  <a:srgbClr val="053193"/>
                </a:solidFill>
                <a:latin typeface="Times New Roman"/>
                <a:cs typeface="Times New Roman"/>
              </a:rPr>
              <a:t> </a:t>
            </a:r>
            <a:r>
              <a:rPr lang="tr-TR" dirty="0" smtClean="0">
                <a:solidFill>
                  <a:srgbClr val="053193"/>
                </a:solidFill>
                <a:latin typeface="Times New Roman"/>
                <a:cs typeface="Times New Roman"/>
              </a:rPr>
              <a:t>ödenmemektedir.</a:t>
            </a:r>
            <a:endParaRPr sz="1800" dirty="0">
              <a:latin typeface="Times New Roman"/>
              <a:cs typeface="Times New Roman"/>
            </a:endParaRPr>
          </a:p>
        </p:txBody>
      </p:sp>
      <p:sp>
        <p:nvSpPr>
          <p:cNvPr id="4" name="object 4"/>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5" name="object 5"/>
          <p:cNvSpPr txBox="1"/>
          <p:nvPr/>
        </p:nvSpPr>
        <p:spPr>
          <a:xfrm>
            <a:off x="686752" y="3429000"/>
            <a:ext cx="7729220" cy="432811"/>
          </a:xfrm>
          <a:prstGeom prst="rect">
            <a:avLst/>
          </a:prstGeom>
          <a:solidFill>
            <a:srgbClr val="FFCCCC"/>
          </a:solidFill>
          <a:ln w="25400">
            <a:solidFill>
              <a:srgbClr val="946E00"/>
            </a:solidFill>
          </a:ln>
        </p:spPr>
        <p:txBody>
          <a:bodyPr vert="horz" wrap="square" lIns="0" tIns="123825" rIns="0" bIns="0" rtlCol="0">
            <a:spAutoFit/>
          </a:bodyPr>
          <a:lstStyle/>
          <a:p>
            <a:pPr marL="521334">
              <a:lnSpc>
                <a:spcPct val="100000"/>
              </a:lnSpc>
              <a:spcBef>
                <a:spcPts val="975"/>
              </a:spcBef>
            </a:pPr>
            <a:r>
              <a:rPr sz="2000" b="1" spc="-90" dirty="0">
                <a:solidFill>
                  <a:srgbClr val="053193"/>
                </a:solidFill>
                <a:latin typeface="Times New Roman"/>
                <a:cs typeface="Times New Roman"/>
              </a:rPr>
              <a:t>Y. </a:t>
            </a:r>
            <a:r>
              <a:rPr sz="2000" b="1" spc="-5" dirty="0">
                <a:solidFill>
                  <a:srgbClr val="053193"/>
                </a:solidFill>
                <a:latin typeface="Times New Roman"/>
                <a:cs typeface="Times New Roman"/>
              </a:rPr>
              <a:t>Dil </a:t>
            </a:r>
            <a:r>
              <a:rPr sz="2000" b="1" spc="-25" dirty="0">
                <a:solidFill>
                  <a:srgbClr val="053193"/>
                </a:solidFill>
                <a:latin typeface="Times New Roman"/>
                <a:cs typeface="Times New Roman"/>
              </a:rPr>
              <a:t>Tazminatı </a:t>
            </a:r>
            <a:r>
              <a:rPr sz="2000" b="1" dirty="0">
                <a:solidFill>
                  <a:srgbClr val="053193"/>
                </a:solidFill>
                <a:latin typeface="Times New Roman"/>
                <a:cs typeface="Times New Roman"/>
              </a:rPr>
              <a:t>= </a:t>
            </a:r>
            <a:r>
              <a:rPr sz="2000" b="1" spc="-5" dirty="0">
                <a:solidFill>
                  <a:srgbClr val="053193"/>
                </a:solidFill>
                <a:latin typeface="Times New Roman"/>
                <a:cs typeface="Times New Roman"/>
              </a:rPr>
              <a:t>Dil </a:t>
            </a:r>
            <a:r>
              <a:rPr sz="2000" b="1" spc="-25" dirty="0">
                <a:solidFill>
                  <a:srgbClr val="053193"/>
                </a:solidFill>
                <a:latin typeface="Times New Roman"/>
                <a:cs typeface="Times New Roman"/>
              </a:rPr>
              <a:t>Tazminat </a:t>
            </a:r>
            <a:r>
              <a:rPr sz="2000" b="1" spc="-5" dirty="0">
                <a:solidFill>
                  <a:srgbClr val="053193"/>
                </a:solidFill>
                <a:latin typeface="Times New Roman"/>
                <a:cs typeface="Times New Roman"/>
              </a:rPr>
              <a:t>Göstergesi </a:t>
            </a:r>
            <a:r>
              <a:rPr sz="2000" b="1" dirty="0">
                <a:solidFill>
                  <a:srgbClr val="053193"/>
                </a:solidFill>
                <a:latin typeface="Times New Roman"/>
                <a:cs typeface="Times New Roman"/>
              </a:rPr>
              <a:t>X </a:t>
            </a:r>
            <a:r>
              <a:rPr sz="2000" b="1" spc="-30" dirty="0">
                <a:solidFill>
                  <a:srgbClr val="053193"/>
                </a:solidFill>
                <a:latin typeface="Times New Roman"/>
                <a:cs typeface="Times New Roman"/>
              </a:rPr>
              <a:t>Aylık</a:t>
            </a:r>
            <a:r>
              <a:rPr sz="2000" b="1" spc="-175" dirty="0">
                <a:solidFill>
                  <a:srgbClr val="053193"/>
                </a:solidFill>
                <a:latin typeface="Times New Roman"/>
                <a:cs typeface="Times New Roman"/>
              </a:rPr>
              <a:t> </a:t>
            </a:r>
            <a:r>
              <a:rPr sz="2000" b="1" dirty="0">
                <a:solidFill>
                  <a:srgbClr val="053193"/>
                </a:solidFill>
                <a:latin typeface="Times New Roman"/>
                <a:cs typeface="Times New Roman"/>
              </a:rPr>
              <a:t>Katsayısı</a:t>
            </a:r>
            <a:endParaRPr sz="2000" dirty="0">
              <a:latin typeface="Times New Roman"/>
              <a:cs typeface="Times New Roman"/>
            </a:endParaRPr>
          </a:p>
        </p:txBody>
      </p:sp>
      <p:sp>
        <p:nvSpPr>
          <p:cNvPr id="6" name="Slayt Numarası Yer Tutucusu 5"/>
          <p:cNvSpPr>
            <a:spLocks noGrp="1"/>
          </p:cNvSpPr>
          <p:nvPr>
            <p:ph type="sldNum" sz="quarter" idx="7"/>
          </p:nvPr>
        </p:nvSpPr>
        <p:spPr/>
        <p:txBody>
          <a:bodyPr/>
          <a:lstStyle/>
          <a:p>
            <a:fld id="{B6F15528-21DE-4FAA-801E-634DDDAF4B2B}" type="slidenum">
              <a:rPr lang="tr-TR" smtClean="0"/>
              <a:t>24</a:t>
            </a:fld>
            <a:endParaRPr lang="tr-T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8992" y="325881"/>
            <a:ext cx="5443220" cy="452120"/>
          </a:xfrm>
          <a:prstGeom prst="rect">
            <a:avLst/>
          </a:prstGeom>
        </p:spPr>
        <p:txBody>
          <a:bodyPr vert="horz" wrap="square" lIns="0" tIns="12065" rIns="0" bIns="0" rtlCol="0">
            <a:spAutoFit/>
          </a:bodyPr>
          <a:lstStyle/>
          <a:p>
            <a:pPr marL="12700">
              <a:lnSpc>
                <a:spcPct val="100000"/>
              </a:lnSpc>
              <a:spcBef>
                <a:spcPts val="95"/>
              </a:spcBef>
            </a:pPr>
            <a:r>
              <a:rPr spc="-5" dirty="0"/>
              <a:t>Yabancı Dil Tazminatı</a:t>
            </a:r>
            <a:r>
              <a:rPr spc="-20" dirty="0"/>
              <a:t> </a:t>
            </a:r>
            <a:r>
              <a:rPr spc="-5" dirty="0"/>
              <a:t>Göstergeleri</a:t>
            </a:r>
          </a:p>
        </p:txBody>
      </p:sp>
      <p:graphicFrame>
        <p:nvGraphicFramePr>
          <p:cNvPr id="3" name="object 3"/>
          <p:cNvGraphicFramePr>
            <a:graphicFrameLocks noGrp="1"/>
          </p:cNvGraphicFramePr>
          <p:nvPr>
            <p:extLst>
              <p:ext uri="{D42A27DB-BD31-4B8C-83A1-F6EECF244321}">
                <p14:modId xmlns:p14="http://schemas.microsoft.com/office/powerpoint/2010/main" val="1397321242"/>
              </p:ext>
            </p:extLst>
          </p:nvPr>
        </p:nvGraphicFramePr>
        <p:xfrm>
          <a:off x="1134220" y="1179181"/>
          <a:ext cx="6811643" cy="4468163"/>
        </p:xfrm>
        <a:graphic>
          <a:graphicData uri="http://schemas.openxmlformats.org/drawingml/2006/table">
            <a:tbl>
              <a:tblPr firstRow="1" bandRow="1">
                <a:tableStyleId>{2D5ABB26-0587-4C30-8999-92F81FD0307C}</a:tableStyleId>
              </a:tblPr>
              <a:tblGrid>
                <a:gridCol w="3567429">
                  <a:extLst>
                    <a:ext uri="{9D8B030D-6E8A-4147-A177-3AD203B41FA5}">
                      <a16:colId xmlns:a16="http://schemas.microsoft.com/office/drawing/2014/main" val="20000"/>
                    </a:ext>
                  </a:extLst>
                </a:gridCol>
                <a:gridCol w="3244214">
                  <a:extLst>
                    <a:ext uri="{9D8B030D-6E8A-4147-A177-3AD203B41FA5}">
                      <a16:colId xmlns:a16="http://schemas.microsoft.com/office/drawing/2014/main" val="20001"/>
                    </a:ext>
                  </a:extLst>
                </a:gridCol>
              </a:tblGrid>
              <a:tr h="733038">
                <a:tc gridSpan="2">
                  <a:txBody>
                    <a:bodyPr/>
                    <a:lstStyle/>
                    <a:p>
                      <a:pPr marL="5080" algn="ctr">
                        <a:lnSpc>
                          <a:spcPct val="100000"/>
                        </a:lnSpc>
                        <a:spcBef>
                          <a:spcPts val="1130"/>
                        </a:spcBef>
                      </a:pPr>
                      <a:r>
                        <a:rPr sz="2150" b="1" spc="-75" dirty="0">
                          <a:latin typeface="Carlito"/>
                          <a:cs typeface="Carlito"/>
                        </a:rPr>
                        <a:t>Yabancı Dilden </a:t>
                      </a:r>
                      <a:r>
                        <a:rPr sz="2150" b="1" spc="-70" dirty="0">
                          <a:latin typeface="Carlito"/>
                          <a:cs typeface="Carlito"/>
                        </a:rPr>
                        <a:t>Faydalanıldığı</a:t>
                      </a:r>
                      <a:r>
                        <a:rPr sz="2150" b="1" spc="50" dirty="0">
                          <a:latin typeface="Carlito"/>
                          <a:cs typeface="Carlito"/>
                        </a:rPr>
                        <a:t> </a:t>
                      </a:r>
                      <a:r>
                        <a:rPr sz="2150" b="1" spc="-90" dirty="0">
                          <a:latin typeface="Carlito"/>
                          <a:cs typeface="Carlito"/>
                        </a:rPr>
                        <a:t>Durumda</a:t>
                      </a:r>
                      <a:endParaRPr sz="2150" dirty="0">
                        <a:latin typeface="Carlito"/>
                        <a:cs typeface="Carlito"/>
                      </a:endParaRPr>
                    </a:p>
                  </a:txBody>
                  <a:tcPr marL="0" marR="0" marT="143510" marB="0">
                    <a:lnB w="38100">
                      <a:solidFill>
                        <a:srgbClr val="FFFFFF"/>
                      </a:solidFill>
                      <a:prstDash val="solid"/>
                    </a:lnB>
                    <a:solidFill>
                      <a:srgbClr val="8EAADB"/>
                    </a:solidFill>
                  </a:tcPr>
                </a:tc>
                <a:tc hMerge="1">
                  <a:txBody>
                    <a:bodyPr/>
                    <a:lstStyle/>
                    <a:p>
                      <a:endParaRPr/>
                    </a:p>
                  </a:txBody>
                  <a:tcPr marL="0" marR="0" marT="0" marB="0"/>
                </a:tc>
                <a:extLst>
                  <a:ext uri="{0D108BD9-81ED-4DB2-BD59-A6C34878D82A}">
                    <a16:rowId xmlns:a16="http://schemas.microsoft.com/office/drawing/2014/main" val="10000"/>
                  </a:ext>
                </a:extLst>
              </a:tr>
              <a:tr h="377572">
                <a:tc>
                  <a:txBody>
                    <a:bodyPr/>
                    <a:lstStyle/>
                    <a:p>
                      <a:pPr marL="109855">
                        <a:lnSpc>
                          <a:spcPct val="100000"/>
                        </a:lnSpc>
                        <a:spcBef>
                          <a:spcPts val="80"/>
                        </a:spcBef>
                      </a:pPr>
                      <a:r>
                        <a:rPr sz="2150" spc="-280" dirty="0">
                          <a:latin typeface="Arial"/>
                          <a:cs typeface="Arial"/>
                        </a:rPr>
                        <a:t>A </a:t>
                      </a:r>
                      <a:r>
                        <a:rPr sz="2150" spc="-204" dirty="0">
                          <a:latin typeface="Arial"/>
                          <a:cs typeface="Arial"/>
                        </a:rPr>
                        <a:t>Seviyesi</a:t>
                      </a:r>
                      <a:r>
                        <a:rPr sz="2150" spc="-350" dirty="0">
                          <a:latin typeface="Arial"/>
                          <a:cs typeface="Arial"/>
                        </a:rPr>
                        <a:t> </a:t>
                      </a:r>
                      <a:r>
                        <a:rPr sz="2150" spc="-160" dirty="0">
                          <a:latin typeface="Arial"/>
                          <a:cs typeface="Arial"/>
                        </a:rPr>
                        <a:t>(96-100)</a:t>
                      </a:r>
                      <a:endParaRPr sz="2150">
                        <a:latin typeface="Arial"/>
                        <a:cs typeface="Arial"/>
                      </a:endParaRPr>
                    </a:p>
                  </a:txBody>
                  <a:tcPr marL="0" marR="0" marT="10160" marB="0">
                    <a:lnR w="38100">
                      <a:solidFill>
                        <a:srgbClr val="FFFFFF"/>
                      </a:solidFill>
                      <a:prstDash val="solid"/>
                    </a:lnR>
                    <a:lnT w="38100">
                      <a:solidFill>
                        <a:srgbClr val="FFFFFF"/>
                      </a:solidFill>
                      <a:prstDash val="solid"/>
                    </a:lnT>
                    <a:lnB w="38100">
                      <a:solidFill>
                        <a:srgbClr val="FFFFFF"/>
                      </a:solidFill>
                      <a:prstDash val="solid"/>
                    </a:lnB>
                    <a:solidFill>
                      <a:srgbClr val="D4DCE3"/>
                    </a:solidFill>
                  </a:tcPr>
                </a:tc>
                <a:tc>
                  <a:txBody>
                    <a:bodyPr/>
                    <a:lstStyle/>
                    <a:p>
                      <a:pPr marR="98425" algn="r">
                        <a:lnSpc>
                          <a:spcPct val="100000"/>
                        </a:lnSpc>
                        <a:spcBef>
                          <a:spcPts val="80"/>
                        </a:spcBef>
                      </a:pPr>
                      <a:r>
                        <a:rPr sz="2150" spc="5" dirty="0">
                          <a:latin typeface="Arial"/>
                          <a:cs typeface="Arial"/>
                        </a:rPr>
                        <a:t>1</a:t>
                      </a:r>
                      <a:r>
                        <a:rPr sz="2150" spc="-15" dirty="0">
                          <a:latin typeface="Arial"/>
                          <a:cs typeface="Arial"/>
                        </a:rPr>
                        <a:t>2</a:t>
                      </a:r>
                      <a:r>
                        <a:rPr sz="2150" spc="5" dirty="0">
                          <a:latin typeface="Arial"/>
                          <a:cs typeface="Arial"/>
                        </a:rPr>
                        <a:t>0</a:t>
                      </a:r>
                      <a:r>
                        <a:rPr sz="2150" dirty="0">
                          <a:latin typeface="Arial"/>
                          <a:cs typeface="Arial"/>
                        </a:rPr>
                        <a:t>0</a:t>
                      </a:r>
                      <a:endParaRPr sz="2150">
                        <a:latin typeface="Arial"/>
                        <a:cs typeface="Arial"/>
                      </a:endParaRPr>
                    </a:p>
                  </a:txBody>
                  <a:tcPr marL="0" marR="0" marT="10160" marB="0">
                    <a:lnL w="38100">
                      <a:solidFill>
                        <a:srgbClr val="FFFFFF"/>
                      </a:solidFill>
                      <a:prstDash val="solid"/>
                    </a:lnL>
                    <a:lnT w="38100">
                      <a:solidFill>
                        <a:srgbClr val="FFFFFF"/>
                      </a:solidFill>
                      <a:prstDash val="solid"/>
                    </a:lnT>
                    <a:lnB w="38100">
                      <a:solidFill>
                        <a:srgbClr val="FFFFFF"/>
                      </a:solidFill>
                      <a:prstDash val="solid"/>
                    </a:lnB>
                    <a:solidFill>
                      <a:srgbClr val="D4DCE3"/>
                    </a:solidFill>
                  </a:tcPr>
                </a:tc>
                <a:extLst>
                  <a:ext uri="{0D108BD9-81ED-4DB2-BD59-A6C34878D82A}">
                    <a16:rowId xmlns:a16="http://schemas.microsoft.com/office/drawing/2014/main" val="10001"/>
                  </a:ext>
                </a:extLst>
              </a:tr>
              <a:tr h="373754">
                <a:tc>
                  <a:txBody>
                    <a:bodyPr/>
                    <a:lstStyle/>
                    <a:p>
                      <a:pPr marL="109855">
                        <a:lnSpc>
                          <a:spcPct val="100000"/>
                        </a:lnSpc>
                        <a:spcBef>
                          <a:spcPts val="55"/>
                        </a:spcBef>
                      </a:pPr>
                      <a:r>
                        <a:rPr sz="2150" spc="-280" dirty="0" smtClean="0">
                          <a:latin typeface="Arial"/>
                          <a:cs typeface="Arial"/>
                        </a:rPr>
                        <a:t>A</a:t>
                      </a:r>
                      <a:r>
                        <a:rPr lang="tr-TR" sz="2150" spc="-280" dirty="0" smtClean="0">
                          <a:latin typeface="Arial"/>
                          <a:cs typeface="Arial"/>
                        </a:rPr>
                        <a:t> </a:t>
                      </a:r>
                      <a:r>
                        <a:rPr sz="2150" spc="-280" dirty="0" smtClean="0">
                          <a:latin typeface="Arial"/>
                          <a:cs typeface="Arial"/>
                        </a:rPr>
                        <a:t> </a:t>
                      </a:r>
                      <a:r>
                        <a:rPr sz="2150" spc="-204" dirty="0">
                          <a:latin typeface="Arial"/>
                          <a:cs typeface="Arial"/>
                        </a:rPr>
                        <a:t>Seviyesi</a:t>
                      </a:r>
                      <a:r>
                        <a:rPr sz="2150" spc="-350" dirty="0">
                          <a:latin typeface="Arial"/>
                          <a:cs typeface="Arial"/>
                        </a:rPr>
                        <a:t> </a:t>
                      </a:r>
                      <a:r>
                        <a:rPr sz="2150" spc="-155" dirty="0">
                          <a:latin typeface="Arial"/>
                          <a:cs typeface="Arial"/>
                        </a:rPr>
                        <a:t>(90-95)</a:t>
                      </a:r>
                      <a:endParaRPr sz="2150" dirty="0">
                        <a:latin typeface="Arial"/>
                        <a:cs typeface="Arial"/>
                      </a:endParaRPr>
                    </a:p>
                  </a:txBody>
                  <a:tcPr marL="0" marR="0" marT="6985" marB="0">
                    <a:lnR w="38100">
                      <a:solidFill>
                        <a:srgbClr val="FFFFFF"/>
                      </a:solidFill>
                      <a:prstDash val="solid"/>
                    </a:lnR>
                    <a:lnT w="38100">
                      <a:solidFill>
                        <a:srgbClr val="FFFFFF"/>
                      </a:solidFill>
                      <a:prstDash val="solid"/>
                    </a:lnT>
                    <a:lnB w="38100">
                      <a:solidFill>
                        <a:srgbClr val="FFFFFF"/>
                      </a:solidFill>
                      <a:prstDash val="solid"/>
                    </a:lnB>
                    <a:solidFill>
                      <a:srgbClr val="D4DCE3"/>
                    </a:solidFill>
                  </a:tcPr>
                </a:tc>
                <a:tc>
                  <a:txBody>
                    <a:bodyPr/>
                    <a:lstStyle/>
                    <a:p>
                      <a:pPr marR="98425" algn="r">
                        <a:lnSpc>
                          <a:spcPct val="100000"/>
                        </a:lnSpc>
                        <a:spcBef>
                          <a:spcPts val="55"/>
                        </a:spcBef>
                      </a:pPr>
                      <a:r>
                        <a:rPr sz="2150" spc="5" dirty="0">
                          <a:latin typeface="Arial"/>
                          <a:cs typeface="Arial"/>
                        </a:rPr>
                        <a:t>9</a:t>
                      </a:r>
                      <a:r>
                        <a:rPr sz="2150" spc="-15" dirty="0">
                          <a:latin typeface="Arial"/>
                          <a:cs typeface="Arial"/>
                        </a:rPr>
                        <a:t>0</a:t>
                      </a:r>
                      <a:r>
                        <a:rPr sz="2150" dirty="0">
                          <a:latin typeface="Arial"/>
                          <a:cs typeface="Arial"/>
                        </a:rPr>
                        <a:t>0</a:t>
                      </a:r>
                      <a:endParaRPr sz="2150">
                        <a:latin typeface="Arial"/>
                        <a:cs typeface="Arial"/>
                      </a:endParaRPr>
                    </a:p>
                  </a:txBody>
                  <a:tcPr marL="0" marR="0" marT="6985" marB="0">
                    <a:lnL w="38100">
                      <a:solidFill>
                        <a:srgbClr val="FFFFFF"/>
                      </a:solidFill>
                      <a:prstDash val="solid"/>
                    </a:lnL>
                    <a:lnT w="38100">
                      <a:solidFill>
                        <a:srgbClr val="FFFFFF"/>
                      </a:solidFill>
                      <a:prstDash val="solid"/>
                    </a:lnT>
                    <a:lnB w="38100">
                      <a:solidFill>
                        <a:srgbClr val="FFFFFF"/>
                      </a:solidFill>
                      <a:prstDash val="solid"/>
                    </a:lnB>
                    <a:solidFill>
                      <a:srgbClr val="D4DCE3"/>
                    </a:solidFill>
                  </a:tcPr>
                </a:tc>
                <a:extLst>
                  <a:ext uri="{0D108BD9-81ED-4DB2-BD59-A6C34878D82A}">
                    <a16:rowId xmlns:a16="http://schemas.microsoft.com/office/drawing/2014/main" val="10002"/>
                  </a:ext>
                </a:extLst>
              </a:tr>
              <a:tr h="374356">
                <a:tc>
                  <a:txBody>
                    <a:bodyPr/>
                    <a:lstStyle/>
                    <a:p>
                      <a:pPr marL="109855">
                        <a:lnSpc>
                          <a:spcPct val="100000"/>
                        </a:lnSpc>
                        <a:spcBef>
                          <a:spcPts val="60"/>
                        </a:spcBef>
                      </a:pPr>
                      <a:r>
                        <a:rPr sz="2150" spc="-350" dirty="0">
                          <a:latin typeface="Arial"/>
                          <a:cs typeface="Arial"/>
                        </a:rPr>
                        <a:t>B </a:t>
                      </a:r>
                      <a:r>
                        <a:rPr lang="tr-TR" sz="2150" spc="-350" dirty="0" smtClean="0">
                          <a:latin typeface="Arial"/>
                          <a:cs typeface="Arial"/>
                        </a:rPr>
                        <a:t> </a:t>
                      </a:r>
                      <a:r>
                        <a:rPr sz="2150" spc="-204" dirty="0" err="1" smtClean="0">
                          <a:latin typeface="Arial"/>
                          <a:cs typeface="Arial"/>
                        </a:rPr>
                        <a:t>Seviyesi</a:t>
                      </a:r>
                      <a:r>
                        <a:rPr sz="2150" spc="-220" dirty="0" smtClean="0">
                          <a:latin typeface="Arial"/>
                          <a:cs typeface="Arial"/>
                        </a:rPr>
                        <a:t> </a:t>
                      </a:r>
                      <a:r>
                        <a:rPr sz="2150" spc="-155" dirty="0">
                          <a:latin typeface="Arial"/>
                          <a:cs typeface="Arial"/>
                        </a:rPr>
                        <a:t>(80-89)</a:t>
                      </a:r>
                      <a:endParaRPr sz="2150" dirty="0">
                        <a:latin typeface="Arial"/>
                        <a:cs typeface="Arial"/>
                      </a:endParaRPr>
                    </a:p>
                  </a:txBody>
                  <a:tcPr marL="0" marR="0" marT="7620" marB="0">
                    <a:lnR w="38100">
                      <a:solidFill>
                        <a:srgbClr val="FFFFFF"/>
                      </a:solidFill>
                      <a:prstDash val="solid"/>
                    </a:lnR>
                    <a:lnT w="38100">
                      <a:solidFill>
                        <a:srgbClr val="FFFFFF"/>
                      </a:solidFill>
                      <a:prstDash val="solid"/>
                    </a:lnT>
                    <a:lnB w="38100">
                      <a:solidFill>
                        <a:srgbClr val="FFFFFF"/>
                      </a:solidFill>
                      <a:prstDash val="solid"/>
                    </a:lnB>
                    <a:solidFill>
                      <a:srgbClr val="D4DCE3"/>
                    </a:solidFill>
                  </a:tcPr>
                </a:tc>
                <a:tc>
                  <a:txBody>
                    <a:bodyPr/>
                    <a:lstStyle/>
                    <a:p>
                      <a:pPr marR="98425" algn="r">
                        <a:lnSpc>
                          <a:spcPct val="100000"/>
                        </a:lnSpc>
                        <a:spcBef>
                          <a:spcPts val="60"/>
                        </a:spcBef>
                      </a:pPr>
                      <a:r>
                        <a:rPr sz="2150" spc="5" dirty="0">
                          <a:latin typeface="Arial"/>
                          <a:cs typeface="Arial"/>
                        </a:rPr>
                        <a:t>6</a:t>
                      </a:r>
                      <a:r>
                        <a:rPr sz="2150" spc="-15" dirty="0">
                          <a:latin typeface="Arial"/>
                          <a:cs typeface="Arial"/>
                        </a:rPr>
                        <a:t>0</a:t>
                      </a:r>
                      <a:r>
                        <a:rPr sz="2150" dirty="0">
                          <a:latin typeface="Arial"/>
                          <a:cs typeface="Arial"/>
                        </a:rPr>
                        <a:t>0</a:t>
                      </a:r>
                    </a:p>
                  </a:txBody>
                  <a:tcPr marL="0" marR="0" marT="7620" marB="0">
                    <a:lnL w="38100">
                      <a:solidFill>
                        <a:srgbClr val="FFFFFF"/>
                      </a:solidFill>
                      <a:prstDash val="solid"/>
                    </a:lnL>
                    <a:lnT w="38100">
                      <a:solidFill>
                        <a:srgbClr val="FFFFFF"/>
                      </a:solidFill>
                      <a:prstDash val="solid"/>
                    </a:lnT>
                    <a:lnB w="38100">
                      <a:solidFill>
                        <a:srgbClr val="FFFFFF"/>
                      </a:solidFill>
                      <a:prstDash val="solid"/>
                    </a:lnB>
                    <a:solidFill>
                      <a:srgbClr val="D4DCE3"/>
                    </a:solidFill>
                  </a:tcPr>
                </a:tc>
                <a:extLst>
                  <a:ext uri="{0D108BD9-81ED-4DB2-BD59-A6C34878D82A}">
                    <a16:rowId xmlns:a16="http://schemas.microsoft.com/office/drawing/2014/main" val="10003"/>
                  </a:ext>
                </a:extLst>
              </a:tr>
              <a:tr h="376843">
                <a:tc>
                  <a:txBody>
                    <a:bodyPr/>
                    <a:lstStyle/>
                    <a:p>
                      <a:pPr marL="109855">
                        <a:lnSpc>
                          <a:spcPct val="100000"/>
                        </a:lnSpc>
                        <a:spcBef>
                          <a:spcPts val="80"/>
                        </a:spcBef>
                      </a:pPr>
                      <a:r>
                        <a:rPr sz="2150" spc="-490" dirty="0">
                          <a:latin typeface="Arial"/>
                          <a:cs typeface="Arial"/>
                        </a:rPr>
                        <a:t>C</a:t>
                      </a:r>
                      <a:r>
                        <a:rPr sz="2150" spc="-475" dirty="0">
                          <a:latin typeface="Arial"/>
                          <a:cs typeface="Arial"/>
                        </a:rPr>
                        <a:t> </a:t>
                      </a:r>
                      <a:r>
                        <a:rPr lang="tr-TR" sz="2150" spc="-475" dirty="0" smtClean="0">
                          <a:latin typeface="Arial"/>
                          <a:cs typeface="Arial"/>
                        </a:rPr>
                        <a:t>    </a:t>
                      </a:r>
                      <a:r>
                        <a:rPr sz="2150" spc="-204" dirty="0" err="1" smtClean="0">
                          <a:latin typeface="Arial"/>
                          <a:cs typeface="Arial"/>
                        </a:rPr>
                        <a:t>Seviyesi</a:t>
                      </a:r>
                      <a:endParaRPr sz="2150" dirty="0">
                        <a:latin typeface="Arial"/>
                        <a:cs typeface="Arial"/>
                      </a:endParaRPr>
                    </a:p>
                  </a:txBody>
                  <a:tcPr marL="0" marR="0" marT="10160" marB="0">
                    <a:lnR w="38100">
                      <a:solidFill>
                        <a:srgbClr val="FFFFFF"/>
                      </a:solidFill>
                      <a:prstDash val="solid"/>
                    </a:lnR>
                    <a:lnT w="38100">
                      <a:solidFill>
                        <a:srgbClr val="FFFFFF"/>
                      </a:solidFill>
                      <a:prstDash val="solid"/>
                    </a:lnT>
                    <a:lnB w="38100">
                      <a:solidFill>
                        <a:srgbClr val="FFFFFF"/>
                      </a:solidFill>
                      <a:prstDash val="solid"/>
                    </a:lnB>
                    <a:solidFill>
                      <a:srgbClr val="D4DCE3"/>
                    </a:solidFill>
                  </a:tcPr>
                </a:tc>
                <a:tc>
                  <a:txBody>
                    <a:bodyPr/>
                    <a:lstStyle/>
                    <a:p>
                      <a:pPr marR="98425" algn="r">
                        <a:lnSpc>
                          <a:spcPct val="100000"/>
                        </a:lnSpc>
                        <a:spcBef>
                          <a:spcPts val="80"/>
                        </a:spcBef>
                      </a:pPr>
                      <a:r>
                        <a:rPr sz="2150" spc="5" dirty="0">
                          <a:latin typeface="Arial"/>
                          <a:cs typeface="Arial"/>
                        </a:rPr>
                        <a:t>3</a:t>
                      </a:r>
                      <a:r>
                        <a:rPr sz="2150" spc="-15" dirty="0">
                          <a:latin typeface="Arial"/>
                          <a:cs typeface="Arial"/>
                        </a:rPr>
                        <a:t>0</a:t>
                      </a:r>
                      <a:r>
                        <a:rPr sz="2150" dirty="0">
                          <a:latin typeface="Arial"/>
                          <a:cs typeface="Arial"/>
                        </a:rPr>
                        <a:t>0</a:t>
                      </a:r>
                      <a:endParaRPr sz="2150">
                        <a:latin typeface="Arial"/>
                        <a:cs typeface="Arial"/>
                      </a:endParaRPr>
                    </a:p>
                  </a:txBody>
                  <a:tcPr marL="0" marR="0" marT="10160" marB="0">
                    <a:lnL w="38100">
                      <a:solidFill>
                        <a:srgbClr val="FFFFFF"/>
                      </a:solidFill>
                      <a:prstDash val="solid"/>
                    </a:lnL>
                    <a:lnT w="38100">
                      <a:solidFill>
                        <a:srgbClr val="FFFFFF"/>
                      </a:solidFill>
                      <a:prstDash val="solid"/>
                    </a:lnT>
                    <a:lnB w="38100">
                      <a:solidFill>
                        <a:srgbClr val="FFFFFF"/>
                      </a:solidFill>
                      <a:prstDash val="solid"/>
                    </a:lnB>
                    <a:solidFill>
                      <a:srgbClr val="D4DCE3"/>
                    </a:solidFill>
                  </a:tcPr>
                </a:tc>
                <a:extLst>
                  <a:ext uri="{0D108BD9-81ED-4DB2-BD59-A6C34878D82A}">
                    <a16:rowId xmlns:a16="http://schemas.microsoft.com/office/drawing/2014/main" val="10004"/>
                  </a:ext>
                </a:extLst>
              </a:tr>
              <a:tr h="751251">
                <a:tc gridSpan="2">
                  <a:txBody>
                    <a:bodyPr/>
                    <a:lstStyle/>
                    <a:p>
                      <a:pPr marL="7620" algn="ctr">
                        <a:lnSpc>
                          <a:spcPct val="100000"/>
                        </a:lnSpc>
                        <a:spcBef>
                          <a:spcPts val="1250"/>
                        </a:spcBef>
                      </a:pPr>
                      <a:r>
                        <a:rPr sz="2150" b="1" spc="-75" dirty="0">
                          <a:latin typeface="Carlito"/>
                          <a:cs typeface="Carlito"/>
                        </a:rPr>
                        <a:t>Yabancı Dilden Faydalanılmadığı</a:t>
                      </a:r>
                      <a:r>
                        <a:rPr sz="2150" b="1" spc="40" dirty="0">
                          <a:latin typeface="Carlito"/>
                          <a:cs typeface="Carlito"/>
                        </a:rPr>
                        <a:t> </a:t>
                      </a:r>
                      <a:r>
                        <a:rPr sz="2150" b="1" spc="-90" dirty="0">
                          <a:latin typeface="Carlito"/>
                          <a:cs typeface="Carlito"/>
                        </a:rPr>
                        <a:t>Durumda</a:t>
                      </a:r>
                      <a:endParaRPr sz="2150">
                        <a:latin typeface="Carlito"/>
                        <a:cs typeface="Carlito"/>
                      </a:endParaRPr>
                    </a:p>
                  </a:txBody>
                  <a:tcPr marL="0" marR="0" marT="158750" marB="0">
                    <a:lnT w="38100">
                      <a:solidFill>
                        <a:srgbClr val="FFFFFF"/>
                      </a:solidFill>
                      <a:prstDash val="solid"/>
                    </a:lnT>
                    <a:lnB w="38100">
                      <a:solidFill>
                        <a:srgbClr val="FFFFFF"/>
                      </a:solidFill>
                      <a:prstDash val="solid"/>
                    </a:lnB>
                    <a:solidFill>
                      <a:srgbClr val="8EAADB"/>
                    </a:solidFill>
                  </a:tcPr>
                </a:tc>
                <a:tc hMerge="1">
                  <a:txBody>
                    <a:bodyPr/>
                    <a:lstStyle/>
                    <a:p>
                      <a:endParaRPr/>
                    </a:p>
                  </a:txBody>
                  <a:tcPr marL="0" marR="0" marT="0" marB="0"/>
                </a:tc>
                <a:extLst>
                  <a:ext uri="{0D108BD9-81ED-4DB2-BD59-A6C34878D82A}">
                    <a16:rowId xmlns:a16="http://schemas.microsoft.com/office/drawing/2014/main" val="10005"/>
                  </a:ext>
                </a:extLst>
              </a:tr>
              <a:tr h="374407">
                <a:tc>
                  <a:txBody>
                    <a:bodyPr/>
                    <a:lstStyle/>
                    <a:p>
                      <a:pPr marL="109855">
                        <a:lnSpc>
                          <a:spcPct val="100000"/>
                        </a:lnSpc>
                        <a:spcBef>
                          <a:spcPts val="60"/>
                        </a:spcBef>
                      </a:pPr>
                      <a:r>
                        <a:rPr sz="2150" spc="-280" dirty="0">
                          <a:latin typeface="Arial"/>
                          <a:cs typeface="Arial"/>
                        </a:rPr>
                        <a:t>A </a:t>
                      </a:r>
                      <a:r>
                        <a:rPr sz="2150" spc="-204" dirty="0">
                          <a:latin typeface="Arial"/>
                          <a:cs typeface="Arial"/>
                        </a:rPr>
                        <a:t>Seviyesi</a:t>
                      </a:r>
                      <a:r>
                        <a:rPr sz="2150" spc="-350" dirty="0">
                          <a:latin typeface="Arial"/>
                          <a:cs typeface="Arial"/>
                        </a:rPr>
                        <a:t> </a:t>
                      </a:r>
                      <a:r>
                        <a:rPr sz="2150" spc="-160" dirty="0">
                          <a:latin typeface="Arial"/>
                          <a:cs typeface="Arial"/>
                        </a:rPr>
                        <a:t>(96-100)</a:t>
                      </a:r>
                      <a:endParaRPr sz="2150">
                        <a:latin typeface="Arial"/>
                        <a:cs typeface="Arial"/>
                      </a:endParaRPr>
                    </a:p>
                  </a:txBody>
                  <a:tcPr marL="0" marR="0" marT="7620" marB="0">
                    <a:lnR w="38100">
                      <a:solidFill>
                        <a:srgbClr val="FFFFFF"/>
                      </a:solidFill>
                      <a:prstDash val="solid"/>
                    </a:lnR>
                    <a:lnT w="38100">
                      <a:solidFill>
                        <a:srgbClr val="FFFFFF"/>
                      </a:solidFill>
                      <a:prstDash val="solid"/>
                    </a:lnT>
                    <a:lnB w="38100">
                      <a:solidFill>
                        <a:srgbClr val="FFFFFF"/>
                      </a:solidFill>
                      <a:prstDash val="solid"/>
                    </a:lnB>
                    <a:solidFill>
                      <a:srgbClr val="D9D9D9"/>
                    </a:solidFill>
                  </a:tcPr>
                </a:tc>
                <a:tc>
                  <a:txBody>
                    <a:bodyPr/>
                    <a:lstStyle/>
                    <a:p>
                      <a:pPr marR="98425" algn="r">
                        <a:lnSpc>
                          <a:spcPct val="100000"/>
                        </a:lnSpc>
                        <a:spcBef>
                          <a:spcPts val="60"/>
                        </a:spcBef>
                      </a:pPr>
                      <a:r>
                        <a:rPr sz="2150" spc="5" dirty="0">
                          <a:latin typeface="Arial"/>
                          <a:cs typeface="Arial"/>
                        </a:rPr>
                        <a:t>7</a:t>
                      </a:r>
                      <a:r>
                        <a:rPr sz="2150" spc="-15" dirty="0">
                          <a:latin typeface="Arial"/>
                          <a:cs typeface="Arial"/>
                        </a:rPr>
                        <a:t>5</a:t>
                      </a:r>
                      <a:r>
                        <a:rPr sz="2150" dirty="0">
                          <a:latin typeface="Arial"/>
                          <a:cs typeface="Arial"/>
                        </a:rPr>
                        <a:t>0</a:t>
                      </a:r>
                      <a:endParaRPr sz="2150">
                        <a:latin typeface="Arial"/>
                        <a:cs typeface="Arial"/>
                      </a:endParaRPr>
                    </a:p>
                  </a:txBody>
                  <a:tcPr marL="0" marR="0" marT="7620" marB="0">
                    <a:lnL w="38100">
                      <a:solidFill>
                        <a:srgbClr val="FFFFFF"/>
                      </a:solidFill>
                      <a:prstDash val="solid"/>
                    </a:lnL>
                    <a:lnT w="38100">
                      <a:solidFill>
                        <a:srgbClr val="FFFFFF"/>
                      </a:solidFill>
                      <a:prstDash val="solid"/>
                    </a:lnT>
                    <a:lnB w="38100">
                      <a:solidFill>
                        <a:srgbClr val="FFFFFF"/>
                      </a:solidFill>
                      <a:prstDash val="solid"/>
                    </a:lnB>
                    <a:solidFill>
                      <a:srgbClr val="D9D9D9"/>
                    </a:solidFill>
                  </a:tcPr>
                </a:tc>
                <a:extLst>
                  <a:ext uri="{0D108BD9-81ED-4DB2-BD59-A6C34878D82A}">
                    <a16:rowId xmlns:a16="http://schemas.microsoft.com/office/drawing/2014/main" val="10006"/>
                  </a:ext>
                </a:extLst>
              </a:tr>
              <a:tr h="373804">
                <a:tc>
                  <a:txBody>
                    <a:bodyPr/>
                    <a:lstStyle/>
                    <a:p>
                      <a:pPr marL="109855">
                        <a:lnSpc>
                          <a:spcPct val="100000"/>
                        </a:lnSpc>
                        <a:spcBef>
                          <a:spcPts val="55"/>
                        </a:spcBef>
                      </a:pPr>
                      <a:r>
                        <a:rPr sz="2150" spc="-280" dirty="0">
                          <a:latin typeface="Arial"/>
                          <a:cs typeface="Arial"/>
                        </a:rPr>
                        <a:t>A </a:t>
                      </a:r>
                      <a:r>
                        <a:rPr sz="2150" spc="-204" dirty="0">
                          <a:latin typeface="Arial"/>
                          <a:cs typeface="Arial"/>
                        </a:rPr>
                        <a:t>Seviyesi</a:t>
                      </a:r>
                      <a:r>
                        <a:rPr sz="2150" spc="-350" dirty="0">
                          <a:latin typeface="Arial"/>
                          <a:cs typeface="Arial"/>
                        </a:rPr>
                        <a:t> </a:t>
                      </a:r>
                      <a:r>
                        <a:rPr sz="2150" spc="-155" dirty="0">
                          <a:latin typeface="Arial"/>
                          <a:cs typeface="Arial"/>
                        </a:rPr>
                        <a:t>(90-95)</a:t>
                      </a:r>
                      <a:endParaRPr sz="2150">
                        <a:latin typeface="Arial"/>
                        <a:cs typeface="Arial"/>
                      </a:endParaRPr>
                    </a:p>
                  </a:txBody>
                  <a:tcPr marL="0" marR="0" marT="6985" marB="0">
                    <a:lnR w="38100">
                      <a:solidFill>
                        <a:srgbClr val="FFFFFF"/>
                      </a:solidFill>
                      <a:prstDash val="solid"/>
                    </a:lnR>
                    <a:lnT w="38100">
                      <a:solidFill>
                        <a:srgbClr val="FFFFFF"/>
                      </a:solidFill>
                      <a:prstDash val="solid"/>
                    </a:lnT>
                    <a:lnB w="38100">
                      <a:solidFill>
                        <a:srgbClr val="FFFFFF"/>
                      </a:solidFill>
                      <a:prstDash val="solid"/>
                    </a:lnB>
                    <a:solidFill>
                      <a:srgbClr val="D9D9D9"/>
                    </a:solidFill>
                  </a:tcPr>
                </a:tc>
                <a:tc>
                  <a:txBody>
                    <a:bodyPr/>
                    <a:lstStyle/>
                    <a:p>
                      <a:pPr marR="98425" algn="r">
                        <a:lnSpc>
                          <a:spcPct val="100000"/>
                        </a:lnSpc>
                        <a:spcBef>
                          <a:spcPts val="55"/>
                        </a:spcBef>
                      </a:pPr>
                      <a:r>
                        <a:rPr sz="2150" spc="5" dirty="0">
                          <a:latin typeface="Arial"/>
                          <a:cs typeface="Arial"/>
                        </a:rPr>
                        <a:t>7</a:t>
                      </a:r>
                      <a:r>
                        <a:rPr sz="2150" spc="-15" dirty="0">
                          <a:latin typeface="Arial"/>
                          <a:cs typeface="Arial"/>
                        </a:rPr>
                        <a:t>5</a:t>
                      </a:r>
                      <a:r>
                        <a:rPr sz="2150" dirty="0">
                          <a:latin typeface="Arial"/>
                          <a:cs typeface="Arial"/>
                        </a:rPr>
                        <a:t>0</a:t>
                      </a:r>
                      <a:endParaRPr sz="2150">
                        <a:latin typeface="Arial"/>
                        <a:cs typeface="Arial"/>
                      </a:endParaRPr>
                    </a:p>
                  </a:txBody>
                  <a:tcPr marL="0" marR="0" marT="6985" marB="0">
                    <a:lnL w="38100">
                      <a:solidFill>
                        <a:srgbClr val="FFFFFF"/>
                      </a:solidFill>
                      <a:prstDash val="solid"/>
                    </a:lnL>
                    <a:lnT w="38100">
                      <a:solidFill>
                        <a:srgbClr val="FFFFFF"/>
                      </a:solidFill>
                      <a:prstDash val="solid"/>
                    </a:lnT>
                    <a:lnB w="38100">
                      <a:solidFill>
                        <a:srgbClr val="FFFFFF"/>
                      </a:solidFill>
                      <a:prstDash val="solid"/>
                    </a:lnB>
                    <a:solidFill>
                      <a:srgbClr val="D9D9D9"/>
                    </a:solidFill>
                  </a:tcPr>
                </a:tc>
                <a:extLst>
                  <a:ext uri="{0D108BD9-81ED-4DB2-BD59-A6C34878D82A}">
                    <a16:rowId xmlns:a16="http://schemas.microsoft.com/office/drawing/2014/main" val="10007"/>
                  </a:ext>
                </a:extLst>
              </a:tr>
              <a:tr h="377421">
                <a:tc>
                  <a:txBody>
                    <a:bodyPr/>
                    <a:lstStyle/>
                    <a:p>
                      <a:pPr marL="109855">
                        <a:lnSpc>
                          <a:spcPct val="100000"/>
                        </a:lnSpc>
                        <a:spcBef>
                          <a:spcPts val="85"/>
                        </a:spcBef>
                      </a:pPr>
                      <a:r>
                        <a:rPr sz="2150" spc="-350" dirty="0">
                          <a:latin typeface="Arial"/>
                          <a:cs typeface="Arial"/>
                        </a:rPr>
                        <a:t>B </a:t>
                      </a:r>
                      <a:r>
                        <a:rPr lang="tr-TR" sz="2150" spc="-350" dirty="0" smtClean="0">
                          <a:latin typeface="Arial"/>
                          <a:cs typeface="Arial"/>
                        </a:rPr>
                        <a:t> </a:t>
                      </a:r>
                      <a:r>
                        <a:rPr sz="2150" spc="-204" dirty="0" err="1" smtClean="0">
                          <a:latin typeface="Arial"/>
                          <a:cs typeface="Arial"/>
                        </a:rPr>
                        <a:t>Seviyesi</a:t>
                      </a:r>
                      <a:r>
                        <a:rPr sz="2150" spc="-220" dirty="0" smtClean="0">
                          <a:latin typeface="Arial"/>
                          <a:cs typeface="Arial"/>
                        </a:rPr>
                        <a:t> </a:t>
                      </a:r>
                      <a:r>
                        <a:rPr sz="2150" spc="-155" dirty="0">
                          <a:latin typeface="Arial"/>
                          <a:cs typeface="Arial"/>
                        </a:rPr>
                        <a:t>(80-89)</a:t>
                      </a:r>
                      <a:endParaRPr sz="2150" dirty="0">
                        <a:latin typeface="Arial"/>
                        <a:cs typeface="Arial"/>
                      </a:endParaRPr>
                    </a:p>
                  </a:txBody>
                  <a:tcPr marL="0" marR="0" marT="10795" marB="0">
                    <a:lnR w="38100">
                      <a:solidFill>
                        <a:srgbClr val="FFFFFF"/>
                      </a:solidFill>
                      <a:prstDash val="solid"/>
                    </a:lnR>
                    <a:lnT w="38100">
                      <a:solidFill>
                        <a:srgbClr val="FFFFFF"/>
                      </a:solidFill>
                      <a:prstDash val="solid"/>
                    </a:lnT>
                    <a:lnB w="38100">
                      <a:solidFill>
                        <a:srgbClr val="FFFFFF"/>
                      </a:solidFill>
                      <a:prstDash val="solid"/>
                    </a:lnB>
                    <a:solidFill>
                      <a:srgbClr val="D9D9D9"/>
                    </a:solidFill>
                  </a:tcPr>
                </a:tc>
                <a:tc>
                  <a:txBody>
                    <a:bodyPr/>
                    <a:lstStyle/>
                    <a:p>
                      <a:pPr marR="98425" algn="r">
                        <a:lnSpc>
                          <a:spcPct val="100000"/>
                        </a:lnSpc>
                        <a:spcBef>
                          <a:spcPts val="85"/>
                        </a:spcBef>
                      </a:pPr>
                      <a:r>
                        <a:rPr sz="2150" spc="5" dirty="0">
                          <a:latin typeface="Arial"/>
                          <a:cs typeface="Arial"/>
                        </a:rPr>
                        <a:t>5</a:t>
                      </a:r>
                      <a:r>
                        <a:rPr sz="2150" spc="-15" dirty="0">
                          <a:latin typeface="Arial"/>
                          <a:cs typeface="Arial"/>
                        </a:rPr>
                        <a:t>0</a:t>
                      </a:r>
                      <a:r>
                        <a:rPr sz="2150" dirty="0">
                          <a:latin typeface="Arial"/>
                          <a:cs typeface="Arial"/>
                        </a:rPr>
                        <a:t>0</a:t>
                      </a:r>
                    </a:p>
                  </a:txBody>
                  <a:tcPr marL="0" marR="0" marT="10795" marB="0">
                    <a:lnL w="38100">
                      <a:solidFill>
                        <a:srgbClr val="FFFFFF"/>
                      </a:solidFill>
                      <a:prstDash val="solid"/>
                    </a:lnL>
                    <a:lnT w="38100">
                      <a:solidFill>
                        <a:srgbClr val="FFFFFF"/>
                      </a:solidFill>
                      <a:prstDash val="solid"/>
                    </a:lnT>
                    <a:lnB w="38100">
                      <a:solidFill>
                        <a:srgbClr val="FFFFFF"/>
                      </a:solidFill>
                      <a:prstDash val="solid"/>
                    </a:lnB>
                    <a:solidFill>
                      <a:srgbClr val="D9D9D9"/>
                    </a:solidFill>
                  </a:tcPr>
                </a:tc>
                <a:extLst>
                  <a:ext uri="{0D108BD9-81ED-4DB2-BD59-A6C34878D82A}">
                    <a16:rowId xmlns:a16="http://schemas.microsoft.com/office/drawing/2014/main" val="10008"/>
                  </a:ext>
                </a:extLst>
              </a:tr>
              <a:tr h="355717">
                <a:tc>
                  <a:txBody>
                    <a:bodyPr/>
                    <a:lstStyle/>
                    <a:p>
                      <a:pPr marL="109855">
                        <a:lnSpc>
                          <a:spcPct val="100000"/>
                        </a:lnSpc>
                        <a:spcBef>
                          <a:spcPts val="55"/>
                        </a:spcBef>
                      </a:pPr>
                      <a:r>
                        <a:rPr sz="2150" spc="-490" dirty="0">
                          <a:latin typeface="Arial"/>
                          <a:cs typeface="Arial"/>
                        </a:rPr>
                        <a:t>C</a:t>
                      </a:r>
                      <a:r>
                        <a:rPr sz="2150" spc="-475" dirty="0">
                          <a:latin typeface="Arial"/>
                          <a:cs typeface="Arial"/>
                        </a:rPr>
                        <a:t> </a:t>
                      </a:r>
                      <a:r>
                        <a:rPr lang="tr-TR" sz="2150" spc="-475" dirty="0" smtClean="0">
                          <a:latin typeface="Arial"/>
                          <a:cs typeface="Arial"/>
                        </a:rPr>
                        <a:t>      </a:t>
                      </a:r>
                      <a:r>
                        <a:rPr sz="2150" spc="-204" dirty="0" err="1" smtClean="0">
                          <a:latin typeface="Arial"/>
                          <a:cs typeface="Arial"/>
                        </a:rPr>
                        <a:t>Seviyesi</a:t>
                      </a:r>
                      <a:endParaRPr sz="2150" dirty="0">
                        <a:latin typeface="Arial"/>
                        <a:cs typeface="Arial"/>
                      </a:endParaRPr>
                    </a:p>
                  </a:txBody>
                  <a:tcPr marL="0" marR="0" marT="6985" marB="0">
                    <a:lnR w="38100">
                      <a:solidFill>
                        <a:srgbClr val="FFFFFF"/>
                      </a:solidFill>
                      <a:prstDash val="solid"/>
                    </a:lnR>
                    <a:lnT w="38100">
                      <a:solidFill>
                        <a:srgbClr val="FFFFFF"/>
                      </a:solidFill>
                      <a:prstDash val="solid"/>
                    </a:lnT>
                    <a:solidFill>
                      <a:srgbClr val="D9D9D9"/>
                    </a:solidFill>
                  </a:tcPr>
                </a:tc>
                <a:tc>
                  <a:txBody>
                    <a:bodyPr/>
                    <a:lstStyle/>
                    <a:p>
                      <a:pPr marR="98425" algn="r">
                        <a:lnSpc>
                          <a:spcPct val="100000"/>
                        </a:lnSpc>
                        <a:spcBef>
                          <a:spcPts val="55"/>
                        </a:spcBef>
                      </a:pPr>
                      <a:r>
                        <a:rPr sz="2150" spc="5" dirty="0">
                          <a:latin typeface="Arial"/>
                          <a:cs typeface="Arial"/>
                        </a:rPr>
                        <a:t>2</a:t>
                      </a:r>
                      <a:r>
                        <a:rPr sz="2150" spc="-15" dirty="0">
                          <a:latin typeface="Arial"/>
                          <a:cs typeface="Arial"/>
                        </a:rPr>
                        <a:t>5</a:t>
                      </a:r>
                      <a:r>
                        <a:rPr sz="2150" dirty="0">
                          <a:latin typeface="Arial"/>
                          <a:cs typeface="Arial"/>
                        </a:rPr>
                        <a:t>0</a:t>
                      </a:r>
                    </a:p>
                  </a:txBody>
                  <a:tcPr marL="0" marR="0" marT="6985" marB="0">
                    <a:lnL w="38100">
                      <a:solidFill>
                        <a:srgbClr val="FFFFFF"/>
                      </a:solidFill>
                      <a:prstDash val="solid"/>
                    </a:lnL>
                    <a:lnT w="38100">
                      <a:solidFill>
                        <a:srgbClr val="FFFFFF"/>
                      </a:solidFill>
                      <a:prstDash val="solid"/>
                    </a:lnT>
                    <a:solidFill>
                      <a:srgbClr val="D9D9D9"/>
                    </a:solidFill>
                  </a:tcPr>
                </a:tc>
                <a:extLst>
                  <a:ext uri="{0D108BD9-81ED-4DB2-BD59-A6C34878D82A}">
                    <a16:rowId xmlns:a16="http://schemas.microsoft.com/office/drawing/2014/main" val="10009"/>
                  </a:ext>
                </a:extLst>
              </a:tr>
            </a:tbl>
          </a:graphicData>
        </a:graphic>
      </p:graphicFrame>
      <p:graphicFrame>
        <p:nvGraphicFramePr>
          <p:cNvPr id="4" name="Nesne 3"/>
          <p:cNvGraphicFramePr>
            <a:graphicFrameLocks noChangeAspect="1"/>
          </p:cNvGraphicFramePr>
          <p:nvPr>
            <p:extLst>
              <p:ext uri="{D42A27DB-BD31-4B8C-83A1-F6EECF244321}">
                <p14:modId xmlns:p14="http://schemas.microsoft.com/office/powerpoint/2010/main" val="3316528682"/>
              </p:ext>
            </p:extLst>
          </p:nvPr>
        </p:nvGraphicFramePr>
        <p:xfrm>
          <a:off x="7945863" y="5867400"/>
          <a:ext cx="914400" cy="771525"/>
        </p:xfrm>
        <a:graphic>
          <a:graphicData uri="http://schemas.openxmlformats.org/presentationml/2006/ole">
            <mc:AlternateContent xmlns:mc="http://schemas.openxmlformats.org/markup-compatibility/2006">
              <mc:Choice xmlns:v="urn:schemas-microsoft-com:vml" Requires="v">
                <p:oleObj spid="_x0000_s12475"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945863" y="5867400"/>
                        <a:ext cx="914400" cy="771525"/>
                      </a:xfrm>
                      <a:prstGeom prst="rect">
                        <a:avLst/>
                      </a:prstGeom>
                    </p:spPr>
                  </p:pic>
                </p:oleObj>
              </mc:Fallback>
            </mc:AlternateContent>
          </a:graphicData>
        </a:graphic>
      </p:graphicFrame>
      <p:sp>
        <p:nvSpPr>
          <p:cNvPr id="5" name="Slayt Numarası Yer Tutucusu 4"/>
          <p:cNvSpPr>
            <a:spLocks noGrp="1"/>
          </p:cNvSpPr>
          <p:nvPr>
            <p:ph type="sldNum" sz="quarter" idx="7"/>
          </p:nvPr>
        </p:nvSpPr>
        <p:spPr/>
        <p:txBody>
          <a:bodyPr/>
          <a:lstStyle/>
          <a:p>
            <a:fld id="{B6F15528-21DE-4FAA-801E-634DDDAF4B2B}" type="slidenum">
              <a:rPr lang="tr-TR" smtClean="0"/>
              <a:t>25</a:t>
            </a:fld>
            <a:endParaRPr lang="tr-T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90600" y="228601"/>
            <a:ext cx="7239000" cy="528168"/>
          </a:xfrm>
        </p:spPr>
        <p:txBody>
          <a:bodyPr/>
          <a:lstStyle/>
          <a:p>
            <a:pPr algn="ctr"/>
            <a:r>
              <a:rPr lang="tr-TR" dirty="0" smtClean="0"/>
              <a:t>Memurların Mali ve Sosyal Hakları</a:t>
            </a:r>
            <a:endParaRPr lang="tr-TR" dirty="0"/>
          </a:p>
        </p:txBody>
      </p:sp>
      <p:sp>
        <p:nvSpPr>
          <p:cNvPr id="4" name="object 3"/>
          <p:cNvSpPr txBox="1">
            <a:spLocks noGrp="1"/>
          </p:cNvSpPr>
          <p:nvPr>
            <p:ph type="body" idx="1"/>
          </p:nvPr>
        </p:nvSpPr>
        <p:spPr>
          <a:xfrm>
            <a:off x="381001" y="756768"/>
            <a:ext cx="8077200" cy="3939668"/>
          </a:xfrm>
          <a:prstGeom prst="rect">
            <a:avLst/>
          </a:prstGeom>
        </p:spPr>
        <p:txBody>
          <a:bodyPr vert="horz" wrap="square" lIns="0" tIns="13970" rIns="0" bIns="0" rtlCol="0">
            <a:spAutoFit/>
          </a:bodyPr>
          <a:lstStyle/>
          <a:p>
            <a:pPr algn="just"/>
            <a:r>
              <a:rPr lang="tr-TR" sz="1900" b="1" spc="-5" dirty="0" smtClean="0">
                <a:solidFill>
                  <a:srgbClr val="053193"/>
                </a:solidFill>
                <a:latin typeface="Times New Roman"/>
                <a:cs typeface="Times New Roman"/>
              </a:rPr>
              <a:t>12-</a:t>
            </a:r>
            <a:r>
              <a:rPr sz="1900" b="1" spc="-5" dirty="0" err="1" smtClean="0">
                <a:solidFill>
                  <a:srgbClr val="053193"/>
                </a:solidFill>
                <a:latin typeface="Times New Roman"/>
                <a:cs typeface="Times New Roman"/>
              </a:rPr>
              <a:t>Toplu</a:t>
            </a:r>
            <a:r>
              <a:rPr sz="1900" b="1" spc="-5" dirty="0" smtClean="0">
                <a:solidFill>
                  <a:srgbClr val="053193"/>
                </a:solidFill>
                <a:latin typeface="Times New Roman"/>
                <a:cs typeface="Times New Roman"/>
              </a:rPr>
              <a:t> </a:t>
            </a:r>
            <a:r>
              <a:rPr sz="1900" b="1" spc="-5" dirty="0" err="1">
                <a:solidFill>
                  <a:srgbClr val="053193"/>
                </a:solidFill>
                <a:latin typeface="Times New Roman"/>
                <a:cs typeface="Times New Roman"/>
              </a:rPr>
              <a:t>Sözleşme</a:t>
            </a:r>
            <a:r>
              <a:rPr sz="1900" b="1" spc="-5" dirty="0">
                <a:solidFill>
                  <a:srgbClr val="053193"/>
                </a:solidFill>
                <a:latin typeface="Times New Roman"/>
                <a:cs typeface="Times New Roman"/>
              </a:rPr>
              <a:t> </a:t>
            </a:r>
            <a:r>
              <a:rPr sz="1900" b="1" spc="-5" dirty="0" err="1" smtClean="0">
                <a:solidFill>
                  <a:srgbClr val="053193"/>
                </a:solidFill>
                <a:latin typeface="Times New Roman"/>
                <a:cs typeface="Times New Roman"/>
              </a:rPr>
              <a:t>İkramiyesi</a:t>
            </a:r>
            <a:r>
              <a:rPr sz="1900" b="1" spc="-5" dirty="0" smtClean="0">
                <a:solidFill>
                  <a:srgbClr val="053193"/>
                </a:solidFill>
                <a:latin typeface="Times New Roman"/>
                <a:cs typeface="Times New Roman"/>
              </a:rPr>
              <a:t>:</a:t>
            </a:r>
            <a:r>
              <a:rPr lang="tr-TR" sz="1900" b="1" spc="-5" dirty="0" smtClean="0">
                <a:solidFill>
                  <a:srgbClr val="053193"/>
                </a:solidFill>
                <a:latin typeface="Times New Roman"/>
                <a:cs typeface="Times New Roman"/>
              </a:rPr>
              <a:t> </a:t>
            </a:r>
            <a:r>
              <a:rPr lang="tr-TR" dirty="0" smtClean="0">
                <a:solidFill>
                  <a:srgbClr val="0070C0"/>
                </a:solidFill>
                <a:latin typeface="Times New Roman" panose="02020603050405020304" pitchFamily="18" charset="0"/>
                <a:cs typeface="Times New Roman" panose="02020603050405020304" pitchFamily="18" charset="0"/>
              </a:rPr>
              <a:t>2024 </a:t>
            </a:r>
            <a:r>
              <a:rPr lang="tr-TR" dirty="0">
                <a:solidFill>
                  <a:srgbClr val="0070C0"/>
                </a:solidFill>
                <a:latin typeface="Times New Roman" panose="02020603050405020304" pitchFamily="18" charset="0"/>
                <a:cs typeface="Times New Roman" panose="02020603050405020304" pitchFamily="18" charset="0"/>
              </a:rPr>
              <a:t>ve 2025 yıllarını kapsayan 7. dönem toplu sözleşmesi kapsamında Kamu Görevlileri Hakem Kurulu Kararının 22 inci maddesinde Toplu Sözleşme İkramiyesi aşağıdaki şekilde düzenlenmiştir; </a:t>
            </a:r>
            <a:endParaRPr lang="tr-TR" dirty="0" smtClean="0">
              <a:solidFill>
                <a:srgbClr val="0070C0"/>
              </a:solidFill>
              <a:latin typeface="Times New Roman" panose="02020603050405020304" pitchFamily="18" charset="0"/>
              <a:cs typeface="Times New Roman" panose="02020603050405020304" pitchFamily="18" charset="0"/>
            </a:endParaRPr>
          </a:p>
          <a:p>
            <a:pPr algn="just"/>
            <a:r>
              <a:rPr lang="tr-TR" dirty="0" smtClean="0">
                <a:solidFill>
                  <a:srgbClr val="0070C0"/>
                </a:solidFill>
                <a:latin typeface="Times New Roman" panose="02020603050405020304" pitchFamily="18" charset="0"/>
                <a:cs typeface="Times New Roman" panose="02020603050405020304" pitchFamily="18" charset="0"/>
              </a:rPr>
              <a:t>“(</a:t>
            </a:r>
            <a:r>
              <a:rPr lang="tr-TR" dirty="0">
                <a:solidFill>
                  <a:srgbClr val="0070C0"/>
                </a:solidFill>
                <a:latin typeface="Times New Roman" panose="02020603050405020304" pitchFamily="18" charset="0"/>
                <a:cs typeface="Times New Roman" panose="02020603050405020304" pitchFamily="18" charset="0"/>
              </a:rPr>
              <a:t>1) 375 sayılı Kanun Hükmünde Kararnamenin ek 4 üncü maddesinin</a:t>
            </a:r>
            <a:r>
              <a:rPr lang="tr-TR" dirty="0" smtClean="0">
                <a:solidFill>
                  <a:srgbClr val="0070C0"/>
                </a:solidFill>
                <a:latin typeface="Times New Roman" panose="02020603050405020304" pitchFamily="18" charset="0"/>
                <a:cs typeface="Times New Roman" panose="02020603050405020304" pitchFamily="18" charset="0"/>
              </a:rPr>
              <a:t>;</a:t>
            </a:r>
          </a:p>
          <a:p>
            <a:pPr algn="just"/>
            <a:r>
              <a:rPr lang="tr-TR" dirty="0" smtClean="0">
                <a:solidFill>
                  <a:srgbClr val="0070C0"/>
                </a:solidFill>
                <a:latin typeface="Times New Roman" panose="02020603050405020304" pitchFamily="18" charset="0"/>
                <a:cs typeface="Times New Roman" panose="02020603050405020304" pitchFamily="18" charset="0"/>
              </a:rPr>
              <a:t>      a</a:t>
            </a:r>
            <a:r>
              <a:rPr lang="tr-TR" dirty="0">
                <a:solidFill>
                  <a:srgbClr val="0070C0"/>
                </a:solidFill>
                <a:latin typeface="Times New Roman" panose="02020603050405020304" pitchFamily="18" charset="0"/>
                <a:cs typeface="Times New Roman" panose="02020603050405020304" pitchFamily="18" charset="0"/>
              </a:rPr>
              <a:t>) Birinci fıkrasında yer alan “ocak, nisan, temmuz ve ekim aylarında aylık veya ücretleri ile birlikte 750 gösterge” ibaresi “aylık veya ücretleriyle birlikte aylık 250 gösterge” şeklinde, </a:t>
            </a:r>
            <a:endParaRPr lang="tr-TR" dirty="0" smtClean="0">
              <a:solidFill>
                <a:srgbClr val="0070C0"/>
              </a:solidFill>
              <a:latin typeface="Times New Roman" panose="02020603050405020304" pitchFamily="18" charset="0"/>
              <a:cs typeface="Times New Roman" panose="02020603050405020304" pitchFamily="18" charset="0"/>
            </a:endParaRPr>
          </a:p>
          <a:p>
            <a:pPr algn="just"/>
            <a:r>
              <a:rPr lang="tr-TR" dirty="0" smtClean="0">
                <a:solidFill>
                  <a:srgbClr val="0070C0"/>
                </a:solidFill>
                <a:latin typeface="Times New Roman" panose="02020603050405020304" pitchFamily="18" charset="0"/>
                <a:cs typeface="Times New Roman" panose="02020603050405020304" pitchFamily="18" charset="0"/>
              </a:rPr>
              <a:t>      b</a:t>
            </a:r>
            <a:r>
              <a:rPr lang="tr-TR" dirty="0">
                <a:solidFill>
                  <a:srgbClr val="0070C0"/>
                </a:solidFill>
                <a:latin typeface="Times New Roman" panose="02020603050405020304" pitchFamily="18" charset="0"/>
                <a:cs typeface="Times New Roman" panose="02020603050405020304" pitchFamily="18" charset="0"/>
              </a:rPr>
              <a:t>) İkinci fıkrasında yer alan “ocak, nisan, temmuz ve ekim aylarında aylık” ibaresi “aylık” şeklinde, uygulanır. </a:t>
            </a:r>
            <a:endParaRPr lang="tr-TR" dirty="0" smtClean="0">
              <a:solidFill>
                <a:srgbClr val="0070C0"/>
              </a:solidFill>
              <a:latin typeface="Times New Roman" panose="02020603050405020304" pitchFamily="18" charset="0"/>
              <a:cs typeface="Times New Roman" panose="02020603050405020304" pitchFamily="18" charset="0"/>
            </a:endParaRPr>
          </a:p>
          <a:p>
            <a:pPr algn="just"/>
            <a:r>
              <a:rPr lang="tr-TR" dirty="0" smtClean="0">
                <a:solidFill>
                  <a:srgbClr val="0070C0"/>
                </a:solidFill>
                <a:latin typeface="Times New Roman" panose="02020603050405020304" pitchFamily="18" charset="0"/>
                <a:cs typeface="Times New Roman" panose="02020603050405020304" pitchFamily="18" charset="0"/>
              </a:rPr>
              <a:t>(</a:t>
            </a:r>
            <a:r>
              <a:rPr lang="tr-TR" dirty="0">
                <a:solidFill>
                  <a:srgbClr val="0070C0"/>
                </a:solidFill>
                <a:latin typeface="Times New Roman" panose="02020603050405020304" pitchFamily="18" charset="0"/>
                <a:cs typeface="Times New Roman" panose="02020603050405020304" pitchFamily="18" charset="0"/>
              </a:rPr>
              <a:t>2) 375 sayılı Kanun Hükmünde Kararnamenin ek 4 üncü maddesinde öngörülen toplu sözleşme ikramiyesi 707 gösterge rakamının memur aylık katsayısı ile çarpımı sonucu bulunacak tutarda ödenir.” </a:t>
            </a:r>
            <a:endParaRPr lang="tr-TR" dirty="0" smtClean="0">
              <a:solidFill>
                <a:srgbClr val="0070C0"/>
              </a:solidFill>
              <a:latin typeface="Times New Roman" panose="02020603050405020304" pitchFamily="18" charset="0"/>
              <a:cs typeface="Times New Roman" panose="02020603050405020304" pitchFamily="18" charset="0"/>
            </a:endParaRPr>
          </a:p>
          <a:p>
            <a:pPr algn="just"/>
            <a:r>
              <a:rPr spc="-5" dirty="0" err="1" smtClean="0">
                <a:solidFill>
                  <a:srgbClr val="0070C0"/>
                </a:solidFill>
                <a:latin typeface="Times New Roman" panose="02020603050405020304" pitchFamily="18" charset="0"/>
                <a:cs typeface="Times New Roman" panose="02020603050405020304" pitchFamily="18" charset="0"/>
              </a:rPr>
              <a:t>Damga</a:t>
            </a:r>
            <a:r>
              <a:rPr spc="-5" dirty="0" smtClean="0">
                <a:solidFill>
                  <a:srgbClr val="0070C0"/>
                </a:solidFill>
                <a:latin typeface="Times New Roman" panose="02020603050405020304" pitchFamily="18" charset="0"/>
                <a:cs typeface="Times New Roman" panose="02020603050405020304" pitchFamily="18" charset="0"/>
              </a:rPr>
              <a:t> </a:t>
            </a:r>
            <a:r>
              <a:rPr dirty="0">
                <a:solidFill>
                  <a:srgbClr val="0070C0"/>
                </a:solidFill>
                <a:latin typeface="Times New Roman" panose="02020603050405020304" pitchFamily="18" charset="0"/>
                <a:cs typeface="Times New Roman" panose="02020603050405020304" pitchFamily="18" charset="0"/>
              </a:rPr>
              <a:t>vergisi hariç herhangi bir vergi ve kesintiye tabi</a:t>
            </a:r>
            <a:r>
              <a:rPr spc="-50" dirty="0">
                <a:solidFill>
                  <a:srgbClr val="0070C0"/>
                </a:solidFill>
                <a:latin typeface="Times New Roman" panose="02020603050405020304" pitchFamily="18" charset="0"/>
                <a:cs typeface="Times New Roman" panose="02020603050405020304" pitchFamily="18" charset="0"/>
              </a:rPr>
              <a:t> </a:t>
            </a:r>
            <a:r>
              <a:rPr dirty="0" err="1">
                <a:solidFill>
                  <a:srgbClr val="0070C0"/>
                </a:solidFill>
                <a:latin typeface="Times New Roman" panose="02020603050405020304" pitchFamily="18" charset="0"/>
                <a:cs typeface="Times New Roman" panose="02020603050405020304" pitchFamily="18" charset="0"/>
              </a:rPr>
              <a:t>tutulmaz</a:t>
            </a:r>
            <a:r>
              <a:rPr dirty="0" smtClean="0">
                <a:solidFill>
                  <a:schemeClr val="tx2"/>
                </a:solidFill>
                <a:latin typeface="Times New Roman" panose="02020603050405020304" pitchFamily="18" charset="0"/>
                <a:cs typeface="Times New Roman" panose="02020603050405020304" pitchFamily="18" charset="0"/>
              </a:rPr>
              <a:t>.</a:t>
            </a:r>
            <a:endParaRPr lang="tr-TR" dirty="0" smtClean="0">
              <a:solidFill>
                <a:schemeClr val="tx2"/>
              </a:solidFill>
              <a:latin typeface="Times New Roman" panose="02020603050405020304" pitchFamily="18" charset="0"/>
              <a:cs typeface="Times New Roman" panose="02020603050405020304" pitchFamily="18" charset="0"/>
            </a:endParaRPr>
          </a:p>
          <a:p>
            <a:pPr marL="12700" marR="5080" algn="just">
              <a:lnSpc>
                <a:spcPct val="107100"/>
              </a:lnSpc>
              <a:spcBef>
                <a:spcPts val="110"/>
              </a:spcBef>
            </a:pPr>
            <a:endParaRPr sz="1800" dirty="0">
              <a:latin typeface="Times New Roman"/>
              <a:cs typeface="Times New Roman"/>
            </a:endParaRPr>
          </a:p>
        </p:txBody>
      </p:sp>
      <p:sp>
        <p:nvSpPr>
          <p:cNvPr id="5" name="object 5"/>
          <p:cNvSpPr txBox="1"/>
          <p:nvPr/>
        </p:nvSpPr>
        <p:spPr>
          <a:xfrm>
            <a:off x="668215" y="4534849"/>
            <a:ext cx="7276339" cy="439223"/>
          </a:xfrm>
          <a:prstGeom prst="rect">
            <a:avLst/>
          </a:prstGeom>
          <a:solidFill>
            <a:srgbClr val="FFCCCC"/>
          </a:solidFill>
          <a:ln w="25400">
            <a:solidFill>
              <a:srgbClr val="946E00"/>
            </a:solidFill>
          </a:ln>
        </p:spPr>
        <p:txBody>
          <a:bodyPr vert="horz" wrap="square" lIns="0" tIns="160655" rIns="0" bIns="0" rtlCol="0">
            <a:spAutoFit/>
          </a:bodyPr>
          <a:lstStyle/>
          <a:p>
            <a:pPr algn="ctr">
              <a:lnSpc>
                <a:spcPct val="100000"/>
              </a:lnSpc>
              <a:spcBef>
                <a:spcPts val="1265"/>
              </a:spcBef>
            </a:pPr>
            <a:r>
              <a:rPr sz="1800" b="1" spc="-35" dirty="0">
                <a:solidFill>
                  <a:srgbClr val="053193"/>
                </a:solidFill>
                <a:latin typeface="Times New Roman"/>
                <a:cs typeface="Times New Roman"/>
              </a:rPr>
              <a:t>Toplu </a:t>
            </a:r>
            <a:r>
              <a:rPr sz="1800" b="1" spc="-5" dirty="0">
                <a:solidFill>
                  <a:srgbClr val="053193"/>
                </a:solidFill>
                <a:latin typeface="Times New Roman"/>
                <a:cs typeface="Times New Roman"/>
              </a:rPr>
              <a:t>Sözleşme İkramiyesi= </a:t>
            </a:r>
            <a:r>
              <a:rPr lang="tr-TR" sz="1800" b="1" spc="-25" dirty="0" smtClean="0">
                <a:solidFill>
                  <a:srgbClr val="053193"/>
                </a:solidFill>
                <a:latin typeface="Times New Roman"/>
                <a:cs typeface="Times New Roman"/>
              </a:rPr>
              <a:t>Oran</a:t>
            </a:r>
            <a:r>
              <a:rPr sz="1800" b="1" spc="-25" dirty="0" smtClean="0">
                <a:solidFill>
                  <a:srgbClr val="053193"/>
                </a:solidFill>
                <a:latin typeface="Times New Roman"/>
                <a:cs typeface="Times New Roman"/>
              </a:rPr>
              <a:t> </a:t>
            </a:r>
            <a:r>
              <a:rPr sz="1800" b="1" dirty="0">
                <a:solidFill>
                  <a:srgbClr val="053193"/>
                </a:solidFill>
                <a:latin typeface="Times New Roman"/>
                <a:cs typeface="Times New Roman"/>
              </a:rPr>
              <a:t>x </a:t>
            </a:r>
            <a:r>
              <a:rPr sz="1800" b="1" spc="-25" dirty="0">
                <a:solidFill>
                  <a:srgbClr val="053193"/>
                </a:solidFill>
                <a:latin typeface="Times New Roman"/>
                <a:cs typeface="Times New Roman"/>
              </a:rPr>
              <a:t>Aylık</a:t>
            </a:r>
            <a:r>
              <a:rPr sz="1800" b="1" spc="-80" dirty="0">
                <a:solidFill>
                  <a:srgbClr val="053193"/>
                </a:solidFill>
                <a:latin typeface="Times New Roman"/>
                <a:cs typeface="Times New Roman"/>
              </a:rPr>
              <a:t> </a:t>
            </a:r>
            <a:r>
              <a:rPr sz="1800" b="1" dirty="0">
                <a:solidFill>
                  <a:srgbClr val="053193"/>
                </a:solidFill>
                <a:latin typeface="Times New Roman"/>
                <a:cs typeface="Times New Roman"/>
              </a:rPr>
              <a:t>Katsayı</a:t>
            </a:r>
            <a:endParaRPr sz="1800" dirty="0">
              <a:latin typeface="Times New Roman"/>
              <a:cs typeface="Times New Roman"/>
            </a:endParaRPr>
          </a:p>
        </p:txBody>
      </p:sp>
      <p:sp>
        <p:nvSpPr>
          <p:cNvPr id="6" name="object 5"/>
          <p:cNvSpPr txBox="1"/>
          <p:nvPr/>
        </p:nvSpPr>
        <p:spPr>
          <a:xfrm flipH="1">
            <a:off x="685800" y="5181600"/>
            <a:ext cx="7239000" cy="439223"/>
          </a:xfrm>
          <a:prstGeom prst="rect">
            <a:avLst/>
          </a:prstGeom>
          <a:solidFill>
            <a:srgbClr val="FFCCCC"/>
          </a:solidFill>
          <a:ln w="25400">
            <a:solidFill>
              <a:srgbClr val="946E00"/>
            </a:solidFill>
          </a:ln>
        </p:spPr>
        <p:txBody>
          <a:bodyPr vert="horz" wrap="square" lIns="0" tIns="160655" rIns="0" bIns="0" rtlCol="0">
            <a:spAutoFit/>
          </a:bodyPr>
          <a:lstStyle/>
          <a:p>
            <a:pPr algn="ctr">
              <a:lnSpc>
                <a:spcPct val="100000"/>
              </a:lnSpc>
              <a:spcBef>
                <a:spcPts val="1265"/>
              </a:spcBef>
            </a:pPr>
            <a:r>
              <a:rPr lang="tr-TR" sz="1800" dirty="0" smtClean="0">
                <a:solidFill>
                  <a:srgbClr val="0070C0"/>
                </a:solidFill>
                <a:latin typeface="Times New Roman"/>
                <a:cs typeface="Times New Roman"/>
              </a:rPr>
              <a:t>707 x 760871 =537,94.TL</a:t>
            </a:r>
            <a:endParaRPr sz="1800" dirty="0">
              <a:solidFill>
                <a:srgbClr val="0070C0"/>
              </a:solidFill>
              <a:latin typeface="Times New Roman"/>
              <a:cs typeface="Times New Roman"/>
            </a:endParaRPr>
          </a:p>
        </p:txBody>
      </p:sp>
      <p:sp>
        <p:nvSpPr>
          <p:cNvPr id="3" name="Slayt Numarası Yer Tutucusu 2"/>
          <p:cNvSpPr>
            <a:spLocks noGrp="1"/>
          </p:cNvSpPr>
          <p:nvPr>
            <p:ph type="sldNum" sz="quarter" idx="7"/>
          </p:nvPr>
        </p:nvSpPr>
        <p:spPr/>
        <p:txBody>
          <a:bodyPr/>
          <a:lstStyle/>
          <a:p>
            <a:fld id="{B6F15528-21DE-4FAA-801E-634DDDAF4B2B}" type="slidenum">
              <a:rPr lang="tr-TR" smtClean="0"/>
              <a:t>26</a:t>
            </a:fld>
            <a:endParaRPr lang="tr-TR"/>
          </a:p>
        </p:txBody>
      </p:sp>
      <p:sp>
        <p:nvSpPr>
          <p:cNvPr id="7" name="object 5"/>
          <p:cNvSpPr txBox="1"/>
          <p:nvPr/>
        </p:nvSpPr>
        <p:spPr>
          <a:xfrm flipH="1">
            <a:off x="838200" y="5889667"/>
            <a:ext cx="7010400" cy="439223"/>
          </a:xfrm>
          <a:prstGeom prst="rect">
            <a:avLst/>
          </a:prstGeom>
          <a:solidFill>
            <a:srgbClr val="FFCCCC"/>
          </a:solidFill>
          <a:ln w="25400">
            <a:solidFill>
              <a:srgbClr val="946E00"/>
            </a:solidFill>
          </a:ln>
        </p:spPr>
        <p:txBody>
          <a:bodyPr vert="horz" wrap="square" lIns="0" tIns="160655" rIns="0" bIns="0" rtlCol="0">
            <a:spAutoFit/>
          </a:bodyPr>
          <a:lstStyle/>
          <a:p>
            <a:pPr algn="ctr">
              <a:lnSpc>
                <a:spcPct val="100000"/>
              </a:lnSpc>
              <a:spcBef>
                <a:spcPts val="1265"/>
              </a:spcBef>
            </a:pPr>
            <a:r>
              <a:rPr lang="tr-TR" sz="1800" dirty="0" smtClean="0">
                <a:solidFill>
                  <a:srgbClr val="0070C0"/>
                </a:solidFill>
                <a:latin typeface="Times New Roman"/>
                <a:cs typeface="Times New Roman"/>
              </a:rPr>
              <a:t>250 x 760871 =190,22.TL</a:t>
            </a:r>
            <a:endParaRPr sz="1800" dirty="0">
              <a:solidFill>
                <a:srgbClr val="0070C0"/>
              </a:solidFill>
              <a:latin typeface="Times New Roman"/>
              <a:cs typeface="Times New Roman"/>
            </a:endParaRPr>
          </a:p>
        </p:txBody>
      </p:sp>
    </p:spTree>
    <p:extLst>
      <p:ext uri="{BB962C8B-B14F-4D97-AF65-F5344CB8AC3E}">
        <p14:creationId xmlns:p14="http://schemas.microsoft.com/office/powerpoint/2010/main" val="3956104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844530"/>
            <a:ext cx="8152130" cy="4111318"/>
          </a:xfrm>
          <a:prstGeom prst="rect">
            <a:avLst/>
          </a:prstGeom>
        </p:spPr>
        <p:txBody>
          <a:bodyPr vert="horz" wrap="square" lIns="0" tIns="13970" rIns="0" bIns="0" rtlCol="0">
            <a:spAutoFit/>
          </a:bodyPr>
          <a:lstStyle/>
          <a:p>
            <a:pPr marL="12700" marR="5080" algn="just">
              <a:lnSpc>
                <a:spcPct val="115799"/>
              </a:lnSpc>
              <a:spcBef>
                <a:spcPts val="110"/>
              </a:spcBef>
            </a:pPr>
            <a:r>
              <a:rPr sz="1800" b="1" spc="-5" dirty="0" smtClean="0">
                <a:solidFill>
                  <a:srgbClr val="053193"/>
                </a:solidFill>
                <a:latin typeface="Times New Roman"/>
                <a:cs typeface="Times New Roman"/>
              </a:rPr>
              <a:t>1</a:t>
            </a:r>
            <a:r>
              <a:rPr lang="tr-TR" b="1" spc="-5" dirty="0" smtClean="0">
                <a:solidFill>
                  <a:srgbClr val="053193"/>
                </a:solidFill>
                <a:latin typeface="Times New Roman"/>
                <a:cs typeface="Times New Roman"/>
              </a:rPr>
              <a:t>3</a:t>
            </a:r>
            <a:r>
              <a:rPr sz="1800" b="1" spc="-5" dirty="0" smtClean="0">
                <a:solidFill>
                  <a:srgbClr val="053193"/>
                </a:solidFill>
                <a:latin typeface="Times New Roman"/>
                <a:cs typeface="Times New Roman"/>
              </a:rPr>
              <a:t>- </a:t>
            </a:r>
            <a:r>
              <a:rPr sz="1800" b="1" spc="-5" dirty="0">
                <a:solidFill>
                  <a:srgbClr val="053193"/>
                </a:solidFill>
                <a:latin typeface="Times New Roman"/>
                <a:cs typeface="Times New Roman"/>
              </a:rPr>
              <a:t>Ek ödeme: </a:t>
            </a:r>
            <a:r>
              <a:rPr sz="1800" spc="-5" dirty="0">
                <a:solidFill>
                  <a:srgbClr val="053193"/>
                </a:solidFill>
                <a:latin typeface="Times New Roman"/>
                <a:cs typeface="Times New Roman"/>
              </a:rPr>
              <a:t>375 sayılı KHK’nin </a:t>
            </a:r>
            <a:r>
              <a:rPr sz="1800" dirty="0">
                <a:solidFill>
                  <a:srgbClr val="053193"/>
                </a:solidFill>
                <a:latin typeface="Times New Roman"/>
                <a:cs typeface="Times New Roman"/>
              </a:rPr>
              <a:t>ek </a:t>
            </a:r>
            <a:r>
              <a:rPr sz="1800" spc="-5" dirty="0">
                <a:solidFill>
                  <a:srgbClr val="053193"/>
                </a:solidFill>
                <a:latin typeface="Times New Roman"/>
                <a:cs typeface="Times New Roman"/>
              </a:rPr>
              <a:t>9’uncu maddesine </a:t>
            </a:r>
            <a:r>
              <a:rPr sz="1800" dirty="0">
                <a:solidFill>
                  <a:srgbClr val="053193"/>
                </a:solidFill>
                <a:latin typeface="Times New Roman"/>
                <a:cs typeface="Times New Roman"/>
              </a:rPr>
              <a:t>göre </a:t>
            </a:r>
            <a:r>
              <a:rPr sz="1800" spc="-10" dirty="0">
                <a:solidFill>
                  <a:srgbClr val="053193"/>
                </a:solidFill>
                <a:latin typeface="Times New Roman"/>
                <a:cs typeface="Times New Roman"/>
              </a:rPr>
              <a:t>söz </a:t>
            </a:r>
            <a:r>
              <a:rPr sz="1800" spc="-5" dirty="0">
                <a:solidFill>
                  <a:srgbClr val="053193"/>
                </a:solidFill>
                <a:latin typeface="Times New Roman"/>
                <a:cs typeface="Times New Roman"/>
              </a:rPr>
              <a:t>konusu KHK’ye  </a:t>
            </a:r>
            <a:r>
              <a:rPr sz="1800" dirty="0">
                <a:solidFill>
                  <a:srgbClr val="053193"/>
                </a:solidFill>
                <a:latin typeface="Times New Roman"/>
                <a:cs typeface="Times New Roman"/>
              </a:rPr>
              <a:t>ekli I </a:t>
            </a:r>
            <a:r>
              <a:rPr sz="1800" spc="-5" dirty="0">
                <a:solidFill>
                  <a:srgbClr val="053193"/>
                </a:solidFill>
                <a:latin typeface="Times New Roman"/>
                <a:cs typeface="Times New Roman"/>
              </a:rPr>
              <a:t>Sayılı </a:t>
            </a:r>
            <a:r>
              <a:rPr sz="1800" dirty="0">
                <a:solidFill>
                  <a:srgbClr val="053193"/>
                </a:solidFill>
                <a:latin typeface="Times New Roman"/>
                <a:cs typeface="Times New Roman"/>
              </a:rPr>
              <a:t>Cetvelde yer </a:t>
            </a:r>
            <a:r>
              <a:rPr sz="1800" spc="-5" dirty="0">
                <a:solidFill>
                  <a:srgbClr val="053193"/>
                </a:solidFill>
                <a:latin typeface="Times New Roman"/>
                <a:cs typeface="Times New Roman"/>
              </a:rPr>
              <a:t>alan personele, </a:t>
            </a:r>
            <a:r>
              <a:rPr sz="1800" dirty="0">
                <a:solidFill>
                  <a:srgbClr val="053193"/>
                </a:solidFill>
                <a:latin typeface="Times New Roman"/>
                <a:cs typeface="Times New Roman"/>
              </a:rPr>
              <a:t>en </a:t>
            </a:r>
            <a:r>
              <a:rPr sz="1800" spc="-5" dirty="0">
                <a:solidFill>
                  <a:srgbClr val="053193"/>
                </a:solidFill>
                <a:latin typeface="Times New Roman"/>
                <a:cs typeface="Times New Roman"/>
              </a:rPr>
              <a:t>yüksek </a:t>
            </a:r>
            <a:r>
              <a:rPr sz="1800" dirty="0">
                <a:solidFill>
                  <a:srgbClr val="053193"/>
                </a:solidFill>
                <a:latin typeface="Times New Roman"/>
                <a:cs typeface="Times New Roman"/>
              </a:rPr>
              <a:t>Devlet </a:t>
            </a:r>
            <a:r>
              <a:rPr sz="1800" spc="-5" dirty="0">
                <a:solidFill>
                  <a:srgbClr val="053193"/>
                </a:solidFill>
                <a:latin typeface="Times New Roman"/>
                <a:cs typeface="Times New Roman"/>
              </a:rPr>
              <a:t>memuru aylığına anılan  </a:t>
            </a:r>
            <a:r>
              <a:rPr sz="1800" dirty="0">
                <a:solidFill>
                  <a:srgbClr val="053193"/>
                </a:solidFill>
                <a:latin typeface="Times New Roman"/>
                <a:cs typeface="Times New Roman"/>
              </a:rPr>
              <a:t>cetvelde yer </a:t>
            </a:r>
            <a:r>
              <a:rPr sz="1800" spc="-5" dirty="0">
                <a:solidFill>
                  <a:srgbClr val="053193"/>
                </a:solidFill>
                <a:latin typeface="Times New Roman"/>
                <a:cs typeface="Times New Roman"/>
              </a:rPr>
              <a:t>alan oranların uygulanması </a:t>
            </a:r>
            <a:r>
              <a:rPr sz="1800" dirty="0">
                <a:solidFill>
                  <a:srgbClr val="053193"/>
                </a:solidFill>
                <a:latin typeface="Times New Roman"/>
                <a:cs typeface="Times New Roman"/>
              </a:rPr>
              <a:t>suretiyle </a:t>
            </a:r>
            <a:r>
              <a:rPr sz="1800" spc="-5" dirty="0">
                <a:solidFill>
                  <a:srgbClr val="053193"/>
                </a:solidFill>
                <a:latin typeface="Times New Roman"/>
                <a:cs typeface="Times New Roman"/>
              </a:rPr>
              <a:t>bulunan tutarda ödenmektedir.  </a:t>
            </a:r>
            <a:r>
              <a:rPr sz="1800" dirty="0">
                <a:solidFill>
                  <a:srgbClr val="053193"/>
                </a:solidFill>
                <a:latin typeface="Times New Roman"/>
                <a:cs typeface="Times New Roman"/>
              </a:rPr>
              <a:t>Damga vergisine</a:t>
            </a:r>
            <a:r>
              <a:rPr sz="1800" spc="-10" dirty="0">
                <a:solidFill>
                  <a:srgbClr val="053193"/>
                </a:solidFill>
                <a:latin typeface="Times New Roman"/>
                <a:cs typeface="Times New Roman"/>
              </a:rPr>
              <a:t> </a:t>
            </a:r>
            <a:r>
              <a:rPr sz="1800" dirty="0">
                <a:solidFill>
                  <a:srgbClr val="053193"/>
                </a:solidFill>
                <a:latin typeface="Times New Roman"/>
                <a:cs typeface="Times New Roman"/>
              </a:rPr>
              <a:t>tabidir.</a:t>
            </a:r>
            <a:endParaRPr sz="1800" dirty="0">
              <a:latin typeface="Times New Roman"/>
              <a:cs typeface="Times New Roman"/>
            </a:endParaRPr>
          </a:p>
          <a:p>
            <a:pPr>
              <a:lnSpc>
                <a:spcPct val="100000"/>
              </a:lnSpc>
              <a:spcBef>
                <a:spcPts val="35"/>
              </a:spcBef>
            </a:pPr>
            <a:endParaRPr sz="2900" dirty="0">
              <a:latin typeface="Times New Roman"/>
              <a:cs typeface="Times New Roman"/>
            </a:endParaRPr>
          </a:p>
          <a:p>
            <a:pPr marL="12700" marR="5080" algn="just">
              <a:lnSpc>
                <a:spcPct val="115700"/>
              </a:lnSpc>
            </a:pPr>
            <a:r>
              <a:rPr sz="1800" dirty="0">
                <a:solidFill>
                  <a:srgbClr val="053193"/>
                </a:solidFill>
                <a:latin typeface="Times New Roman"/>
                <a:cs typeface="Times New Roman"/>
              </a:rPr>
              <a:t>Bu </a:t>
            </a:r>
            <a:r>
              <a:rPr sz="1800" spc="-5" dirty="0">
                <a:solidFill>
                  <a:srgbClr val="053193"/>
                </a:solidFill>
                <a:latin typeface="Times New Roman"/>
                <a:cs typeface="Times New Roman"/>
              </a:rPr>
              <a:t>düzenleme ile bazı kurumlardaki personele, </a:t>
            </a:r>
            <a:r>
              <a:rPr sz="1800" dirty="0">
                <a:solidFill>
                  <a:srgbClr val="053193"/>
                </a:solidFill>
                <a:latin typeface="Times New Roman"/>
                <a:cs typeface="Times New Roman"/>
              </a:rPr>
              <a:t>kendi </a:t>
            </a:r>
            <a:r>
              <a:rPr sz="1800" spc="-5" dirty="0">
                <a:solidFill>
                  <a:srgbClr val="053193"/>
                </a:solidFill>
                <a:latin typeface="Times New Roman"/>
                <a:cs typeface="Times New Roman"/>
              </a:rPr>
              <a:t>ilgili mevzuatında </a:t>
            </a:r>
            <a:r>
              <a:rPr sz="1800" dirty="0">
                <a:solidFill>
                  <a:srgbClr val="053193"/>
                </a:solidFill>
                <a:latin typeface="Times New Roman"/>
                <a:cs typeface="Times New Roman"/>
              </a:rPr>
              <a:t>yer alan  </a:t>
            </a:r>
            <a:r>
              <a:rPr sz="1800" spc="-5" dirty="0">
                <a:solidFill>
                  <a:srgbClr val="053193"/>
                </a:solidFill>
                <a:latin typeface="Times New Roman"/>
                <a:cs typeface="Times New Roman"/>
              </a:rPr>
              <a:t>hükümler </a:t>
            </a:r>
            <a:r>
              <a:rPr sz="1800" dirty="0">
                <a:solidFill>
                  <a:srgbClr val="053193"/>
                </a:solidFill>
                <a:latin typeface="Times New Roman"/>
                <a:cs typeface="Times New Roman"/>
              </a:rPr>
              <a:t>uyarınca; ek ödeme, ek </a:t>
            </a:r>
            <a:r>
              <a:rPr sz="1800" spc="-5" dirty="0">
                <a:solidFill>
                  <a:srgbClr val="053193"/>
                </a:solidFill>
                <a:latin typeface="Times New Roman"/>
                <a:cs typeface="Times New Roman"/>
              </a:rPr>
              <a:t>tazminat, tazminat, </a:t>
            </a:r>
            <a:r>
              <a:rPr sz="1800" dirty="0">
                <a:solidFill>
                  <a:srgbClr val="053193"/>
                </a:solidFill>
                <a:latin typeface="Times New Roman"/>
                <a:cs typeface="Times New Roman"/>
              </a:rPr>
              <a:t>döner sermaye </a:t>
            </a:r>
            <a:r>
              <a:rPr sz="1800" spc="-5" dirty="0">
                <a:solidFill>
                  <a:srgbClr val="053193"/>
                </a:solidFill>
                <a:latin typeface="Times New Roman"/>
                <a:cs typeface="Times New Roman"/>
              </a:rPr>
              <a:t>katkı payı,  teşvik primi, ikramiye </a:t>
            </a:r>
            <a:r>
              <a:rPr sz="1800" dirty="0">
                <a:solidFill>
                  <a:srgbClr val="053193"/>
                </a:solidFill>
                <a:latin typeface="Times New Roman"/>
                <a:cs typeface="Times New Roman"/>
              </a:rPr>
              <a:t>ve </a:t>
            </a:r>
            <a:r>
              <a:rPr sz="1800" spc="-5" dirty="0">
                <a:solidFill>
                  <a:srgbClr val="053193"/>
                </a:solidFill>
                <a:latin typeface="Times New Roman"/>
                <a:cs typeface="Times New Roman"/>
              </a:rPr>
              <a:t>fazla mesai ücreti gibi değişik </a:t>
            </a:r>
            <a:r>
              <a:rPr sz="1800" dirty="0">
                <a:solidFill>
                  <a:srgbClr val="053193"/>
                </a:solidFill>
                <a:latin typeface="Times New Roman"/>
                <a:cs typeface="Times New Roman"/>
              </a:rPr>
              <a:t>adlar </a:t>
            </a:r>
            <a:r>
              <a:rPr sz="1800" spc="-5" dirty="0">
                <a:solidFill>
                  <a:srgbClr val="053193"/>
                </a:solidFill>
                <a:latin typeface="Times New Roman"/>
                <a:cs typeface="Times New Roman"/>
              </a:rPr>
              <a:t>altında </a:t>
            </a:r>
            <a:r>
              <a:rPr sz="1800" dirty="0">
                <a:solidFill>
                  <a:srgbClr val="053193"/>
                </a:solidFill>
                <a:latin typeface="Times New Roman"/>
                <a:cs typeface="Times New Roman"/>
              </a:rPr>
              <a:t>ve </a:t>
            </a:r>
            <a:r>
              <a:rPr sz="1800" spc="-5" dirty="0">
                <a:solidFill>
                  <a:srgbClr val="053193"/>
                </a:solidFill>
                <a:latin typeface="Times New Roman"/>
                <a:cs typeface="Times New Roman"/>
              </a:rPr>
              <a:t>değişik  </a:t>
            </a:r>
            <a:r>
              <a:rPr sz="1800" dirty="0">
                <a:solidFill>
                  <a:srgbClr val="053193"/>
                </a:solidFill>
                <a:latin typeface="Times New Roman"/>
                <a:cs typeface="Times New Roman"/>
              </a:rPr>
              <a:t>tutarlarda </a:t>
            </a:r>
            <a:r>
              <a:rPr sz="1800" spc="-5" dirty="0">
                <a:solidFill>
                  <a:srgbClr val="053193"/>
                </a:solidFill>
                <a:latin typeface="Times New Roman"/>
                <a:cs typeface="Times New Roman"/>
              </a:rPr>
              <a:t>düzenli </a:t>
            </a:r>
            <a:r>
              <a:rPr sz="1800" dirty="0">
                <a:solidFill>
                  <a:srgbClr val="053193"/>
                </a:solidFill>
                <a:latin typeface="Times New Roman"/>
                <a:cs typeface="Times New Roman"/>
              </a:rPr>
              <a:t>veya </a:t>
            </a:r>
            <a:r>
              <a:rPr sz="1800" spc="-5" dirty="0">
                <a:solidFill>
                  <a:srgbClr val="053193"/>
                </a:solidFill>
                <a:latin typeface="Times New Roman"/>
                <a:cs typeface="Times New Roman"/>
              </a:rPr>
              <a:t>düzensiz </a:t>
            </a:r>
            <a:r>
              <a:rPr sz="1800" dirty="0">
                <a:solidFill>
                  <a:srgbClr val="053193"/>
                </a:solidFill>
                <a:latin typeface="Times New Roman"/>
                <a:cs typeface="Times New Roman"/>
              </a:rPr>
              <a:t>olarak ödenen </a:t>
            </a:r>
            <a:r>
              <a:rPr sz="1800" spc="-5" dirty="0">
                <a:solidFill>
                  <a:srgbClr val="053193"/>
                </a:solidFill>
                <a:latin typeface="Times New Roman"/>
                <a:cs typeface="Times New Roman"/>
              </a:rPr>
              <a:t>kurumsal ilave ödemeler kaldırılmış  </a:t>
            </a:r>
            <a:r>
              <a:rPr sz="1800" dirty="0">
                <a:solidFill>
                  <a:srgbClr val="053193"/>
                </a:solidFill>
                <a:latin typeface="Times New Roman"/>
                <a:cs typeface="Times New Roman"/>
              </a:rPr>
              <a:t>ve tüm personel için tek bir ek ödeme </a:t>
            </a:r>
            <a:r>
              <a:rPr sz="1800" spc="-5" dirty="0">
                <a:solidFill>
                  <a:srgbClr val="053193"/>
                </a:solidFill>
                <a:latin typeface="Times New Roman"/>
                <a:cs typeface="Times New Roman"/>
              </a:rPr>
              <a:t>sistemi</a:t>
            </a:r>
            <a:r>
              <a:rPr sz="1800" spc="-30" dirty="0">
                <a:solidFill>
                  <a:srgbClr val="053193"/>
                </a:solidFill>
                <a:latin typeface="Times New Roman"/>
                <a:cs typeface="Times New Roman"/>
              </a:rPr>
              <a:t> </a:t>
            </a:r>
            <a:r>
              <a:rPr sz="1800" dirty="0">
                <a:solidFill>
                  <a:srgbClr val="053193"/>
                </a:solidFill>
                <a:latin typeface="Times New Roman"/>
                <a:cs typeface="Times New Roman"/>
              </a:rPr>
              <a:t>getirilmiştir.</a:t>
            </a:r>
            <a:endParaRPr sz="1800" dirty="0">
              <a:latin typeface="Times New Roman"/>
              <a:cs typeface="Times New Roman"/>
            </a:endParaRPr>
          </a:p>
          <a:p>
            <a:pPr marL="12700" algn="just">
              <a:lnSpc>
                <a:spcPct val="100000"/>
              </a:lnSpc>
              <a:spcBef>
                <a:spcPts val="780"/>
              </a:spcBef>
            </a:pPr>
            <a:r>
              <a:rPr sz="1800" spc="-5" dirty="0">
                <a:solidFill>
                  <a:srgbClr val="053193"/>
                </a:solidFill>
                <a:latin typeface="Times New Roman"/>
                <a:cs typeface="Times New Roman"/>
              </a:rPr>
              <a:t>Döner </a:t>
            </a:r>
            <a:r>
              <a:rPr sz="1800" dirty="0">
                <a:solidFill>
                  <a:srgbClr val="053193"/>
                </a:solidFill>
                <a:latin typeface="Times New Roman"/>
                <a:cs typeface="Times New Roman"/>
              </a:rPr>
              <a:t>sermayeden ek ödeme yapılan personele </a:t>
            </a:r>
            <a:r>
              <a:rPr sz="1800" spc="5" dirty="0">
                <a:solidFill>
                  <a:srgbClr val="053193"/>
                </a:solidFill>
                <a:latin typeface="Times New Roman"/>
                <a:cs typeface="Times New Roman"/>
              </a:rPr>
              <a:t>ayrıca </a:t>
            </a:r>
            <a:r>
              <a:rPr sz="1800" dirty="0">
                <a:solidFill>
                  <a:srgbClr val="053193"/>
                </a:solidFill>
                <a:latin typeface="Times New Roman"/>
                <a:cs typeface="Times New Roman"/>
              </a:rPr>
              <a:t>ek ödeme</a:t>
            </a:r>
            <a:r>
              <a:rPr sz="1800" spc="-110" dirty="0">
                <a:solidFill>
                  <a:srgbClr val="053193"/>
                </a:solidFill>
                <a:latin typeface="Times New Roman"/>
                <a:cs typeface="Times New Roman"/>
              </a:rPr>
              <a:t> </a:t>
            </a:r>
            <a:r>
              <a:rPr sz="1800" dirty="0" err="1">
                <a:solidFill>
                  <a:srgbClr val="053193"/>
                </a:solidFill>
                <a:latin typeface="Times New Roman"/>
                <a:cs typeface="Times New Roman"/>
              </a:rPr>
              <a:t>yapılmaz</a:t>
            </a:r>
            <a:r>
              <a:rPr sz="1800" dirty="0" smtClean="0">
                <a:solidFill>
                  <a:srgbClr val="053193"/>
                </a:solidFill>
                <a:latin typeface="Times New Roman"/>
                <a:cs typeface="Times New Roman"/>
              </a:rPr>
              <a:t>.</a:t>
            </a:r>
            <a:endParaRPr lang="tr-TR" sz="1800" dirty="0" smtClean="0">
              <a:solidFill>
                <a:srgbClr val="053193"/>
              </a:solidFill>
              <a:latin typeface="Times New Roman"/>
              <a:cs typeface="Times New Roman"/>
            </a:endParaRPr>
          </a:p>
          <a:p>
            <a:pPr marL="12700" algn="just">
              <a:lnSpc>
                <a:spcPct val="100000"/>
              </a:lnSpc>
              <a:spcBef>
                <a:spcPts val="780"/>
              </a:spcBef>
            </a:pPr>
            <a:r>
              <a:rPr lang="tr-TR" spc="-5" dirty="0">
                <a:solidFill>
                  <a:srgbClr val="053193"/>
                </a:solidFill>
                <a:latin typeface="Times New Roman"/>
                <a:cs typeface="Times New Roman"/>
              </a:rPr>
              <a:t> </a:t>
            </a:r>
            <a:endParaRPr sz="1800" dirty="0">
              <a:latin typeface="Times New Roman"/>
              <a:cs typeface="Times New Roman"/>
            </a:endParaRPr>
          </a:p>
        </p:txBody>
      </p:sp>
      <p:sp>
        <p:nvSpPr>
          <p:cNvPr id="3" name="object 3"/>
          <p:cNvSpPr txBox="1">
            <a:spLocks noGrp="1"/>
          </p:cNvSpPr>
          <p:nvPr>
            <p:ph type="title"/>
          </p:nvPr>
        </p:nvSpPr>
        <p:spPr>
          <a:xfrm>
            <a:off x="1600200" y="230028"/>
            <a:ext cx="6429375" cy="474489"/>
          </a:xfrm>
          <a:prstGeom prst="rect">
            <a:avLst/>
          </a:prstGeom>
        </p:spPr>
        <p:txBody>
          <a:bodyPr vert="horz" wrap="square" lIns="0" tIns="12700" rIns="0" bIns="0" rtlCol="0">
            <a:spAutoFit/>
          </a:bodyPr>
          <a:lstStyle/>
          <a:p>
            <a:pPr marL="12700">
              <a:lnSpc>
                <a:spcPct val="100000"/>
              </a:lnSpc>
              <a:spcBef>
                <a:spcPts val="100"/>
              </a:spcBef>
            </a:pPr>
            <a:r>
              <a:rPr sz="3000" spc="-5" dirty="0"/>
              <a:t>Memurların </a:t>
            </a:r>
            <a:r>
              <a:rPr sz="3000" dirty="0"/>
              <a:t>Mali ve </a:t>
            </a:r>
            <a:r>
              <a:rPr sz="3000" spc="-5" dirty="0" err="1"/>
              <a:t>Sosyal</a:t>
            </a:r>
            <a:r>
              <a:rPr sz="3000" spc="-20" dirty="0"/>
              <a:t> </a:t>
            </a:r>
            <a:r>
              <a:rPr sz="3000" dirty="0" err="1" smtClean="0"/>
              <a:t>Haklar</a:t>
            </a:r>
            <a:r>
              <a:rPr lang="tr-TR" sz="3000" dirty="0" smtClean="0"/>
              <a:t>ı</a:t>
            </a:r>
            <a:endParaRPr sz="3000" dirty="0"/>
          </a:p>
        </p:txBody>
      </p:sp>
      <p:sp>
        <p:nvSpPr>
          <p:cNvPr id="4" name="object 4"/>
          <p:cNvSpPr txBox="1"/>
          <p:nvPr/>
        </p:nvSpPr>
        <p:spPr>
          <a:xfrm>
            <a:off x="785622" y="5137150"/>
            <a:ext cx="7848600" cy="361637"/>
          </a:xfrm>
          <a:prstGeom prst="rect">
            <a:avLst/>
          </a:prstGeom>
          <a:solidFill>
            <a:srgbClr val="FFCCCC"/>
          </a:solidFill>
          <a:ln w="25400">
            <a:solidFill>
              <a:srgbClr val="946E00"/>
            </a:solidFill>
          </a:ln>
        </p:spPr>
        <p:txBody>
          <a:bodyPr vert="horz" wrap="square" lIns="0" tIns="83820" rIns="0" bIns="0" rtlCol="0">
            <a:spAutoFit/>
          </a:bodyPr>
          <a:lstStyle/>
          <a:p>
            <a:pPr marL="726440">
              <a:lnSpc>
                <a:spcPct val="100000"/>
              </a:lnSpc>
              <a:spcBef>
                <a:spcPts val="660"/>
              </a:spcBef>
            </a:pPr>
            <a:r>
              <a:rPr sz="1800" b="1" dirty="0">
                <a:solidFill>
                  <a:srgbClr val="053193"/>
                </a:solidFill>
                <a:latin typeface="Times New Roman"/>
                <a:cs typeface="Times New Roman"/>
              </a:rPr>
              <a:t>Ek Ödeme = En </a:t>
            </a:r>
            <a:r>
              <a:rPr sz="1800" b="1" spc="-5" dirty="0">
                <a:solidFill>
                  <a:srgbClr val="053193"/>
                </a:solidFill>
                <a:latin typeface="Times New Roman"/>
                <a:cs typeface="Times New Roman"/>
              </a:rPr>
              <a:t>Yüksek Devlet </a:t>
            </a:r>
            <a:r>
              <a:rPr sz="1800" b="1" dirty="0">
                <a:solidFill>
                  <a:srgbClr val="053193"/>
                </a:solidFill>
                <a:latin typeface="Times New Roman"/>
                <a:cs typeface="Times New Roman"/>
              </a:rPr>
              <a:t>Memuru </a:t>
            </a:r>
            <a:r>
              <a:rPr sz="1800" b="1" spc="-25" dirty="0">
                <a:solidFill>
                  <a:srgbClr val="053193"/>
                </a:solidFill>
                <a:latin typeface="Times New Roman"/>
                <a:cs typeface="Times New Roman"/>
              </a:rPr>
              <a:t>Aylığı </a:t>
            </a:r>
            <a:r>
              <a:rPr sz="1800" b="1" dirty="0">
                <a:solidFill>
                  <a:srgbClr val="053193"/>
                </a:solidFill>
                <a:latin typeface="Times New Roman"/>
                <a:cs typeface="Times New Roman"/>
              </a:rPr>
              <a:t>X </a:t>
            </a:r>
            <a:r>
              <a:rPr lang="tr-TR" sz="1800" b="1" spc="-25" dirty="0" smtClean="0">
                <a:solidFill>
                  <a:srgbClr val="053193"/>
                </a:solidFill>
                <a:latin typeface="Times New Roman"/>
                <a:cs typeface="Times New Roman"/>
              </a:rPr>
              <a:t>Ek Ödeme</a:t>
            </a:r>
            <a:r>
              <a:rPr sz="1800" b="1" spc="-200" dirty="0" smtClean="0">
                <a:solidFill>
                  <a:srgbClr val="053193"/>
                </a:solidFill>
                <a:latin typeface="Times New Roman"/>
                <a:cs typeface="Times New Roman"/>
              </a:rPr>
              <a:t> </a:t>
            </a:r>
            <a:r>
              <a:rPr sz="1800" b="1" dirty="0">
                <a:solidFill>
                  <a:srgbClr val="053193"/>
                </a:solidFill>
                <a:latin typeface="Times New Roman"/>
                <a:cs typeface="Times New Roman"/>
              </a:rPr>
              <a:t>Oranı</a:t>
            </a:r>
            <a:endParaRPr sz="1800" dirty="0">
              <a:latin typeface="Times New Roman"/>
              <a:cs typeface="Times New Roman"/>
            </a:endParaRPr>
          </a:p>
        </p:txBody>
      </p:sp>
      <p:sp>
        <p:nvSpPr>
          <p:cNvPr id="6" name="Slayt Numarası Yer Tutucusu 5"/>
          <p:cNvSpPr>
            <a:spLocks noGrp="1"/>
          </p:cNvSpPr>
          <p:nvPr>
            <p:ph type="sldNum" sz="quarter" idx="7"/>
          </p:nvPr>
        </p:nvSpPr>
        <p:spPr/>
        <p:txBody>
          <a:bodyPr/>
          <a:lstStyle/>
          <a:p>
            <a:fld id="{B6F15528-21DE-4FAA-801E-634DDDAF4B2B}" type="slidenum">
              <a:rPr lang="tr-TR" smtClean="0"/>
              <a:t>27</a:t>
            </a:fld>
            <a:endParaRPr lang="tr-TR"/>
          </a:p>
        </p:txBody>
      </p:sp>
      <p:sp>
        <p:nvSpPr>
          <p:cNvPr id="9" name="Dikdörtgen 8"/>
          <p:cNvSpPr/>
          <p:nvPr/>
        </p:nvSpPr>
        <p:spPr>
          <a:xfrm flipH="1">
            <a:off x="1600200" y="5897881"/>
            <a:ext cx="6858000" cy="369332"/>
          </a:xfrm>
          <a:prstGeom prst="rect">
            <a:avLst/>
          </a:prstGeom>
        </p:spPr>
        <p:txBody>
          <a:bodyPr wrap="square">
            <a:spAutoFit/>
          </a:bodyPr>
          <a:lstStyle/>
          <a:p>
            <a:pPr marL="12700" algn="just">
              <a:lnSpc>
                <a:spcPct val="100000"/>
              </a:lnSpc>
              <a:spcBef>
                <a:spcPts val="780"/>
              </a:spcBef>
            </a:pPr>
            <a:r>
              <a:rPr lang="tr-TR" spc="-5" dirty="0" smtClean="0">
                <a:solidFill>
                  <a:srgbClr val="053193"/>
                </a:solidFill>
                <a:latin typeface="Times New Roman"/>
                <a:cs typeface="Times New Roman"/>
              </a:rPr>
              <a:t>                            9500 </a:t>
            </a:r>
            <a:r>
              <a:rPr lang="tr-TR" spc="-5" dirty="0">
                <a:solidFill>
                  <a:srgbClr val="053193"/>
                </a:solidFill>
                <a:latin typeface="Times New Roman"/>
                <a:cs typeface="Times New Roman"/>
              </a:rPr>
              <a:t>x 0,760871 x 135 / 100</a:t>
            </a:r>
            <a:endParaRPr lang="tr-TR" dirty="0">
              <a:latin typeface="Times New Roman"/>
              <a:cs typeface="Times New Roman"/>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80" y="0"/>
            <a:ext cx="8626839" cy="6858000"/>
          </a:xfrm>
          <a:prstGeom prst="rect">
            <a:avLst/>
          </a:prstGeom>
        </p:spPr>
      </p:pic>
      <p:sp>
        <p:nvSpPr>
          <p:cNvPr id="2" name="Slayt Numarası Yer Tutucusu 1"/>
          <p:cNvSpPr>
            <a:spLocks noGrp="1"/>
          </p:cNvSpPr>
          <p:nvPr>
            <p:ph type="sldNum" sz="quarter" idx="7"/>
          </p:nvPr>
        </p:nvSpPr>
        <p:spPr/>
        <p:txBody>
          <a:bodyPr/>
          <a:lstStyle/>
          <a:p>
            <a:fld id="{B6F15528-21DE-4FAA-801E-634DDDAF4B2B}" type="slidenum">
              <a:rPr lang="tr-TR" smtClean="0"/>
              <a:t>28</a:t>
            </a:fld>
            <a:endParaRPr lang="tr-TR"/>
          </a:p>
        </p:txBody>
      </p:sp>
    </p:spTree>
    <p:extLst>
      <p:ext uri="{BB962C8B-B14F-4D97-AF65-F5344CB8AC3E}">
        <p14:creationId xmlns:p14="http://schemas.microsoft.com/office/powerpoint/2010/main" val="3032706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200" y="669648"/>
            <a:ext cx="8991600" cy="738664"/>
          </a:xfrm>
        </p:spPr>
        <p:txBody>
          <a:bodyPr/>
          <a:lstStyle/>
          <a:p>
            <a:pPr algn="ctr"/>
            <a:r>
              <a:rPr lang="tr-TR" sz="2400" dirty="0" smtClean="0"/>
              <a:t>7. Dönem Toplu Sözleşme ile Düzenlenen </a:t>
            </a:r>
            <a:br>
              <a:rPr lang="tr-TR" sz="2400" dirty="0" smtClean="0"/>
            </a:br>
            <a:r>
              <a:rPr lang="tr-TR" sz="2400" dirty="0" smtClean="0"/>
              <a:t>Ek Ödeme ve Özel Hizmet Tazminatı Oranları</a:t>
            </a:r>
            <a:endParaRPr lang="tr-TR" sz="2400" dirty="0"/>
          </a:p>
        </p:txBody>
      </p:sp>
      <p:sp>
        <p:nvSpPr>
          <p:cNvPr id="3" name="Metin Yer Tutucusu 2"/>
          <p:cNvSpPr>
            <a:spLocks noGrp="1"/>
          </p:cNvSpPr>
          <p:nvPr>
            <p:ph type="body" idx="1"/>
          </p:nvPr>
        </p:nvSpPr>
        <p:spPr>
          <a:xfrm>
            <a:off x="533400" y="1676400"/>
            <a:ext cx="7909126" cy="4462760"/>
          </a:xfrm>
        </p:spPr>
        <p:txBody>
          <a:bodyPr/>
          <a:lstStyle/>
          <a:p>
            <a:r>
              <a:rPr lang="tr-TR" dirty="0" smtClean="0"/>
              <a:t>21. Şef ve Amirlerin Özel Hizmet Tazminatları</a:t>
            </a:r>
          </a:p>
          <a:p>
            <a:endParaRPr lang="tr-TR" sz="1600" dirty="0" smtClean="0"/>
          </a:p>
          <a:p>
            <a:r>
              <a:rPr lang="tr-TR" sz="1600" dirty="0" smtClean="0"/>
              <a:t>Eski (2006/10344 Sayılı BKK)       (6. Dönem </a:t>
            </a:r>
            <a:r>
              <a:rPr lang="tr-TR" sz="1600" dirty="0" err="1" smtClean="0"/>
              <a:t>TopluSözleşme</a:t>
            </a:r>
            <a:r>
              <a:rPr lang="tr-TR" sz="1600" dirty="0" smtClean="0"/>
              <a:t>)        Yeni (7. Dönem Toplu Sözleşme)</a:t>
            </a:r>
          </a:p>
          <a:p>
            <a:r>
              <a:rPr lang="tr-TR" sz="1600" dirty="0" smtClean="0"/>
              <a:t>1-4      :60 				70			82</a:t>
            </a:r>
          </a:p>
          <a:p>
            <a:r>
              <a:rPr lang="tr-TR" sz="1600" dirty="0" smtClean="0"/>
              <a:t>Diğer  :50				60			72</a:t>
            </a:r>
          </a:p>
          <a:p>
            <a:endParaRPr lang="tr-TR" sz="1600" dirty="0"/>
          </a:p>
          <a:p>
            <a:r>
              <a:rPr lang="tr-TR" sz="1600" dirty="0" smtClean="0"/>
              <a:t>46. Teknik Personelin Ek Özel Hizmet Tazminatı (Arazi Tazminatı)</a:t>
            </a:r>
          </a:p>
          <a:p>
            <a:endParaRPr lang="tr-TR" sz="1600" dirty="0" smtClean="0"/>
          </a:p>
          <a:p>
            <a:r>
              <a:rPr lang="tr-TR" sz="1600" dirty="0" smtClean="0"/>
              <a:t>Günlük</a:t>
            </a:r>
          </a:p>
          <a:p>
            <a:r>
              <a:rPr lang="tr-TR" sz="1600" dirty="0" smtClean="0"/>
              <a:t>Eski (2006/10344 Sayılı BKK)			         </a:t>
            </a:r>
            <a:r>
              <a:rPr lang="tr-TR" sz="1500" dirty="0" smtClean="0"/>
              <a:t>       Yeni </a:t>
            </a:r>
            <a:r>
              <a:rPr lang="tr-TR" sz="1500" dirty="0"/>
              <a:t>(7. Dönem Toplu Sözleşme)</a:t>
            </a:r>
            <a:endParaRPr lang="tr-TR" sz="1500" dirty="0" smtClean="0"/>
          </a:p>
          <a:p>
            <a:r>
              <a:rPr lang="tr-TR" sz="1600" dirty="0" smtClean="0"/>
              <a:t>a)3,0							a)3,6</a:t>
            </a:r>
          </a:p>
          <a:p>
            <a:r>
              <a:rPr lang="tr-TR" sz="1600" dirty="0" smtClean="0"/>
              <a:t>b)2,0							b)2,4	</a:t>
            </a:r>
          </a:p>
          <a:p>
            <a:r>
              <a:rPr lang="tr-TR" sz="1600" dirty="0" smtClean="0"/>
              <a:t>c)1,2							c)1,4</a:t>
            </a:r>
          </a:p>
          <a:p>
            <a:endParaRPr lang="tr-TR" sz="1600" dirty="0" smtClean="0"/>
          </a:p>
          <a:p>
            <a:r>
              <a:rPr lang="tr-TR" sz="1600" dirty="0" smtClean="0"/>
              <a:t>Üçer Aylık</a:t>
            </a:r>
          </a:p>
          <a:p>
            <a:r>
              <a:rPr lang="tr-TR" sz="1600" dirty="0" smtClean="0"/>
              <a:t>a)60							a)72</a:t>
            </a:r>
          </a:p>
          <a:p>
            <a:r>
              <a:rPr lang="tr-TR" sz="1600" dirty="0" smtClean="0"/>
              <a:t>b)40							b)48</a:t>
            </a:r>
          </a:p>
          <a:p>
            <a:r>
              <a:rPr lang="tr-TR" sz="1600" dirty="0" smtClean="0"/>
              <a:t>c)24							c)28</a:t>
            </a:r>
            <a:endParaRPr lang="tr-TR" sz="1600" dirty="0"/>
          </a:p>
        </p:txBody>
      </p:sp>
      <p:sp>
        <p:nvSpPr>
          <p:cNvPr id="4" name="Slayt Numarası Yer Tutucusu 3"/>
          <p:cNvSpPr>
            <a:spLocks noGrp="1"/>
          </p:cNvSpPr>
          <p:nvPr>
            <p:ph type="sldNum" sz="quarter" idx="7"/>
          </p:nvPr>
        </p:nvSpPr>
        <p:spPr/>
        <p:txBody>
          <a:bodyPr/>
          <a:lstStyle/>
          <a:p>
            <a:fld id="{B6F15528-21DE-4FAA-801E-634DDDAF4B2B}" type="slidenum">
              <a:rPr lang="tr-TR" smtClean="0"/>
              <a:t>29</a:t>
            </a:fld>
            <a:endParaRPr lang="tr-TR"/>
          </a:p>
        </p:txBody>
      </p:sp>
    </p:spTree>
    <p:extLst>
      <p:ext uri="{BB962C8B-B14F-4D97-AF65-F5344CB8AC3E}">
        <p14:creationId xmlns:p14="http://schemas.microsoft.com/office/powerpoint/2010/main" val="2245806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1917" y="187274"/>
            <a:ext cx="1696720" cy="452120"/>
          </a:xfrm>
          <a:prstGeom prst="rect">
            <a:avLst/>
          </a:prstGeom>
        </p:spPr>
        <p:txBody>
          <a:bodyPr vert="horz" wrap="square" lIns="0" tIns="12065" rIns="0" bIns="0" rtlCol="0">
            <a:spAutoFit/>
          </a:bodyPr>
          <a:lstStyle/>
          <a:p>
            <a:pPr marL="12700">
              <a:lnSpc>
                <a:spcPct val="100000"/>
              </a:lnSpc>
              <a:spcBef>
                <a:spcPts val="95"/>
              </a:spcBef>
            </a:pPr>
            <a:r>
              <a:rPr spc="-5" dirty="0"/>
              <a:t>A</a:t>
            </a:r>
            <a:r>
              <a:rPr spc="-15" dirty="0"/>
              <a:t>N</a:t>
            </a:r>
            <a:r>
              <a:rPr spc="-265" dirty="0"/>
              <a:t>AY</a:t>
            </a:r>
            <a:r>
              <a:rPr spc="-5" dirty="0"/>
              <a:t>ASA</a:t>
            </a:r>
          </a:p>
        </p:txBody>
      </p:sp>
      <p:sp>
        <p:nvSpPr>
          <p:cNvPr id="3" name="object 3"/>
          <p:cNvSpPr txBox="1"/>
          <p:nvPr/>
        </p:nvSpPr>
        <p:spPr>
          <a:xfrm>
            <a:off x="381001" y="762001"/>
            <a:ext cx="8305800" cy="5090820"/>
          </a:xfrm>
          <a:prstGeom prst="rect">
            <a:avLst/>
          </a:prstGeom>
        </p:spPr>
        <p:txBody>
          <a:bodyPr vert="horz" wrap="square" lIns="0" tIns="6985" rIns="0" bIns="0" rtlCol="0">
            <a:spAutoFit/>
          </a:bodyPr>
          <a:lstStyle/>
          <a:p>
            <a:pPr marL="12700" marR="5080" indent="990600" algn="just">
              <a:lnSpc>
                <a:spcPct val="102099"/>
              </a:lnSpc>
              <a:spcBef>
                <a:spcPts val="55"/>
              </a:spcBef>
            </a:pPr>
            <a:r>
              <a:rPr spc="-5" dirty="0">
                <a:solidFill>
                  <a:srgbClr val="0070C0"/>
                </a:solidFill>
                <a:latin typeface="Times New Roman"/>
                <a:cs typeface="Times New Roman"/>
              </a:rPr>
              <a:t>Anayasamızda memurlar ve diğer kamu görevlilerinin nitelikleri,  atanmaları, görev </a:t>
            </a:r>
            <a:r>
              <a:rPr dirty="0">
                <a:solidFill>
                  <a:srgbClr val="0070C0"/>
                </a:solidFill>
                <a:latin typeface="Times New Roman"/>
                <a:cs typeface="Times New Roman"/>
              </a:rPr>
              <a:t>ve </a:t>
            </a:r>
            <a:r>
              <a:rPr spc="-10" dirty="0">
                <a:solidFill>
                  <a:srgbClr val="0070C0"/>
                </a:solidFill>
                <a:latin typeface="Times New Roman"/>
                <a:cs typeface="Times New Roman"/>
              </a:rPr>
              <a:t>yetkileri, </a:t>
            </a:r>
            <a:r>
              <a:rPr spc="-5" dirty="0">
                <a:solidFill>
                  <a:srgbClr val="0070C0"/>
                </a:solidFill>
                <a:latin typeface="Times New Roman"/>
                <a:cs typeface="Times New Roman"/>
              </a:rPr>
              <a:t>hakları </a:t>
            </a:r>
            <a:r>
              <a:rPr dirty="0">
                <a:solidFill>
                  <a:srgbClr val="0070C0"/>
                </a:solidFill>
                <a:latin typeface="Times New Roman"/>
                <a:cs typeface="Times New Roman"/>
              </a:rPr>
              <a:t>ve </a:t>
            </a:r>
            <a:r>
              <a:rPr spc="-5" dirty="0">
                <a:solidFill>
                  <a:srgbClr val="0070C0"/>
                </a:solidFill>
                <a:latin typeface="Times New Roman"/>
                <a:cs typeface="Times New Roman"/>
              </a:rPr>
              <a:t>yükümlülükleri, aylık </a:t>
            </a:r>
            <a:r>
              <a:rPr dirty="0">
                <a:solidFill>
                  <a:srgbClr val="0070C0"/>
                </a:solidFill>
                <a:latin typeface="Times New Roman"/>
                <a:cs typeface="Times New Roman"/>
              </a:rPr>
              <a:t>ve </a:t>
            </a:r>
            <a:r>
              <a:rPr spc="-5" dirty="0">
                <a:solidFill>
                  <a:srgbClr val="0070C0"/>
                </a:solidFill>
                <a:latin typeface="Times New Roman"/>
                <a:cs typeface="Times New Roman"/>
              </a:rPr>
              <a:t>ödenekleri  ile </a:t>
            </a:r>
            <a:r>
              <a:rPr dirty="0">
                <a:solidFill>
                  <a:srgbClr val="0070C0"/>
                </a:solidFill>
                <a:latin typeface="Times New Roman"/>
                <a:cs typeface="Times New Roman"/>
              </a:rPr>
              <a:t>diğer özlük işlerinin kanun </a:t>
            </a:r>
            <a:r>
              <a:rPr spc="-5" dirty="0">
                <a:solidFill>
                  <a:srgbClr val="0070C0"/>
                </a:solidFill>
                <a:latin typeface="Times New Roman"/>
                <a:cs typeface="Times New Roman"/>
              </a:rPr>
              <a:t>ile </a:t>
            </a:r>
            <a:r>
              <a:rPr dirty="0">
                <a:solidFill>
                  <a:srgbClr val="0070C0"/>
                </a:solidFill>
                <a:latin typeface="Times New Roman"/>
                <a:cs typeface="Times New Roman"/>
              </a:rPr>
              <a:t>düzenleneceği </a:t>
            </a:r>
            <a:r>
              <a:rPr spc="5" dirty="0">
                <a:solidFill>
                  <a:srgbClr val="0070C0"/>
                </a:solidFill>
                <a:latin typeface="Times New Roman"/>
                <a:cs typeface="Times New Roman"/>
              </a:rPr>
              <a:t>hüküm </a:t>
            </a:r>
            <a:r>
              <a:rPr spc="-5" dirty="0">
                <a:solidFill>
                  <a:srgbClr val="0070C0"/>
                </a:solidFill>
                <a:latin typeface="Times New Roman"/>
                <a:cs typeface="Times New Roman"/>
              </a:rPr>
              <a:t>altına</a:t>
            </a:r>
            <a:r>
              <a:rPr spc="-195" dirty="0">
                <a:solidFill>
                  <a:srgbClr val="0070C0"/>
                </a:solidFill>
                <a:latin typeface="Times New Roman"/>
                <a:cs typeface="Times New Roman"/>
              </a:rPr>
              <a:t> </a:t>
            </a:r>
            <a:r>
              <a:rPr spc="-15" dirty="0" err="1">
                <a:solidFill>
                  <a:srgbClr val="0070C0"/>
                </a:solidFill>
                <a:latin typeface="Times New Roman"/>
                <a:cs typeface="Times New Roman"/>
              </a:rPr>
              <a:t>alınmıştır</a:t>
            </a:r>
            <a:r>
              <a:rPr spc="-15" dirty="0" smtClean="0">
                <a:solidFill>
                  <a:srgbClr val="0070C0"/>
                </a:solidFill>
                <a:latin typeface="Times New Roman"/>
                <a:cs typeface="Times New Roman"/>
              </a:rPr>
              <a:t>.</a:t>
            </a:r>
            <a:endParaRPr lang="tr-TR" spc="-15" dirty="0" smtClean="0">
              <a:solidFill>
                <a:srgbClr val="0070C0"/>
              </a:solidFill>
              <a:latin typeface="Times New Roman"/>
              <a:cs typeface="Times New Roman"/>
            </a:endParaRPr>
          </a:p>
          <a:p>
            <a:pPr marL="12700" marR="5080" indent="990600" algn="just">
              <a:lnSpc>
                <a:spcPct val="102099"/>
              </a:lnSpc>
              <a:spcBef>
                <a:spcPts val="55"/>
              </a:spcBef>
            </a:pPr>
            <a:r>
              <a:rPr lang="tr-TR" dirty="0">
                <a:solidFill>
                  <a:srgbClr val="0070C0"/>
                </a:solidFill>
                <a:latin typeface="Times New Roman"/>
                <a:cs typeface="Times New Roman"/>
              </a:rPr>
              <a:t>D. Kamu hizmeti görevlileriyle ilgili hükümler (Madde,128 ve madde 129</a:t>
            </a:r>
            <a:r>
              <a:rPr lang="tr-TR" dirty="0" smtClean="0">
                <a:solidFill>
                  <a:srgbClr val="0070C0"/>
                </a:solidFill>
                <a:latin typeface="Times New Roman"/>
                <a:cs typeface="Times New Roman"/>
              </a:rPr>
              <a:t>.)</a:t>
            </a:r>
          </a:p>
          <a:p>
            <a:pPr marL="12700" marR="5080" indent="990600" algn="just">
              <a:lnSpc>
                <a:spcPct val="102099"/>
              </a:lnSpc>
              <a:spcBef>
                <a:spcPts val="55"/>
              </a:spcBef>
            </a:pPr>
            <a:endParaRPr lang="tr-TR" dirty="0">
              <a:solidFill>
                <a:srgbClr val="0070C0"/>
              </a:solidFill>
              <a:latin typeface="Times New Roman"/>
              <a:cs typeface="Times New Roman"/>
            </a:endParaRPr>
          </a:p>
          <a:p>
            <a:pPr marL="927100" algn="just">
              <a:lnSpc>
                <a:spcPct val="100000"/>
              </a:lnSpc>
              <a:tabLst>
                <a:tab pos="1583690" algn="l"/>
                <a:tab pos="2004695" algn="l"/>
                <a:tab pos="2816860" algn="l"/>
                <a:tab pos="3742054" algn="l"/>
                <a:tab pos="4552950" algn="l"/>
                <a:tab pos="5252720" algn="l"/>
                <a:tab pos="6360795" algn="l"/>
                <a:tab pos="7581900" algn="l"/>
              </a:tabLst>
            </a:pPr>
            <a:r>
              <a:rPr spc="-5" dirty="0" smtClean="0">
                <a:solidFill>
                  <a:srgbClr val="0070C0"/>
                </a:solidFill>
                <a:latin typeface="Times New Roman"/>
                <a:cs typeface="Times New Roman"/>
              </a:rPr>
              <a:t>M</a:t>
            </a:r>
            <a:r>
              <a:rPr dirty="0" smtClean="0">
                <a:solidFill>
                  <a:srgbClr val="0070C0"/>
                </a:solidFill>
                <a:latin typeface="Times New Roman"/>
                <a:cs typeface="Times New Roman"/>
              </a:rPr>
              <a:t>a</a:t>
            </a:r>
            <a:r>
              <a:rPr spc="-10" dirty="0" smtClean="0">
                <a:solidFill>
                  <a:srgbClr val="0070C0"/>
                </a:solidFill>
                <a:latin typeface="Times New Roman"/>
                <a:cs typeface="Times New Roman"/>
              </a:rPr>
              <a:t>l</a:t>
            </a:r>
            <a:r>
              <a:rPr dirty="0" smtClean="0">
                <a:solidFill>
                  <a:srgbClr val="0070C0"/>
                </a:solidFill>
                <a:latin typeface="Times New Roman"/>
                <a:cs typeface="Times New Roman"/>
              </a:rPr>
              <a:t>i</a:t>
            </a:r>
            <a:r>
              <a:rPr dirty="0">
                <a:solidFill>
                  <a:srgbClr val="0070C0"/>
                </a:solidFill>
                <a:latin typeface="Times New Roman"/>
                <a:cs typeface="Times New Roman"/>
              </a:rPr>
              <a:t>	ve	</a:t>
            </a:r>
            <a:r>
              <a:rPr spc="-15" dirty="0">
                <a:solidFill>
                  <a:srgbClr val="0070C0"/>
                </a:solidFill>
                <a:latin typeface="Times New Roman"/>
                <a:cs typeface="Times New Roman"/>
              </a:rPr>
              <a:t>s</a:t>
            </a:r>
            <a:r>
              <a:rPr spc="-10" dirty="0">
                <a:solidFill>
                  <a:srgbClr val="0070C0"/>
                </a:solidFill>
                <a:latin typeface="Times New Roman"/>
                <a:cs typeface="Times New Roman"/>
              </a:rPr>
              <a:t>o</a:t>
            </a:r>
            <a:r>
              <a:rPr dirty="0">
                <a:solidFill>
                  <a:srgbClr val="0070C0"/>
                </a:solidFill>
                <a:latin typeface="Times New Roman"/>
                <a:cs typeface="Times New Roman"/>
              </a:rPr>
              <a:t>s</a:t>
            </a:r>
            <a:r>
              <a:rPr spc="-10" dirty="0">
                <a:solidFill>
                  <a:srgbClr val="0070C0"/>
                </a:solidFill>
                <a:latin typeface="Times New Roman"/>
                <a:cs typeface="Times New Roman"/>
              </a:rPr>
              <a:t>y</a:t>
            </a:r>
            <a:r>
              <a:rPr dirty="0">
                <a:solidFill>
                  <a:srgbClr val="0070C0"/>
                </a:solidFill>
                <a:latin typeface="Times New Roman"/>
                <a:cs typeface="Times New Roman"/>
              </a:rPr>
              <a:t>al	h</a:t>
            </a:r>
            <a:r>
              <a:rPr spc="-10" dirty="0">
                <a:solidFill>
                  <a:srgbClr val="0070C0"/>
                </a:solidFill>
                <a:latin typeface="Times New Roman"/>
                <a:cs typeface="Times New Roman"/>
              </a:rPr>
              <a:t>a</a:t>
            </a:r>
            <a:r>
              <a:rPr dirty="0">
                <a:solidFill>
                  <a:srgbClr val="0070C0"/>
                </a:solidFill>
                <a:latin typeface="Times New Roman"/>
                <a:cs typeface="Times New Roman"/>
              </a:rPr>
              <a:t>kl</a:t>
            </a:r>
            <a:r>
              <a:rPr spc="-20" dirty="0">
                <a:solidFill>
                  <a:srgbClr val="0070C0"/>
                </a:solidFill>
                <a:latin typeface="Times New Roman"/>
                <a:cs typeface="Times New Roman"/>
              </a:rPr>
              <a:t>a</a:t>
            </a:r>
            <a:r>
              <a:rPr dirty="0">
                <a:solidFill>
                  <a:srgbClr val="0070C0"/>
                </a:solidFill>
                <a:latin typeface="Times New Roman"/>
                <a:cs typeface="Times New Roman"/>
              </a:rPr>
              <a:t>ra	i</a:t>
            </a:r>
            <a:r>
              <a:rPr spc="-15" dirty="0">
                <a:solidFill>
                  <a:srgbClr val="0070C0"/>
                </a:solidFill>
                <a:latin typeface="Times New Roman"/>
                <a:cs typeface="Times New Roman"/>
              </a:rPr>
              <a:t>l</a:t>
            </a:r>
            <a:r>
              <a:rPr spc="-20" dirty="0">
                <a:solidFill>
                  <a:srgbClr val="0070C0"/>
                </a:solidFill>
                <a:latin typeface="Times New Roman"/>
                <a:cs typeface="Times New Roman"/>
              </a:rPr>
              <a:t>i</a:t>
            </a:r>
            <a:r>
              <a:rPr spc="-5" dirty="0">
                <a:solidFill>
                  <a:srgbClr val="0070C0"/>
                </a:solidFill>
                <a:latin typeface="Times New Roman"/>
                <a:cs typeface="Times New Roman"/>
              </a:rPr>
              <a:t>şk</a:t>
            </a:r>
            <a:r>
              <a:rPr spc="-15" dirty="0">
                <a:solidFill>
                  <a:srgbClr val="0070C0"/>
                </a:solidFill>
                <a:latin typeface="Times New Roman"/>
                <a:cs typeface="Times New Roman"/>
              </a:rPr>
              <a:t>i</a:t>
            </a:r>
            <a:r>
              <a:rPr dirty="0">
                <a:solidFill>
                  <a:srgbClr val="0070C0"/>
                </a:solidFill>
                <a:latin typeface="Times New Roman"/>
                <a:cs typeface="Times New Roman"/>
              </a:rPr>
              <a:t>n	t</a:t>
            </a:r>
            <a:r>
              <a:rPr spc="-15" dirty="0">
                <a:solidFill>
                  <a:srgbClr val="0070C0"/>
                </a:solidFill>
                <a:latin typeface="Times New Roman"/>
                <a:cs typeface="Times New Roman"/>
              </a:rPr>
              <a:t>o</a:t>
            </a:r>
            <a:r>
              <a:rPr dirty="0">
                <a:solidFill>
                  <a:srgbClr val="0070C0"/>
                </a:solidFill>
                <a:latin typeface="Times New Roman"/>
                <a:cs typeface="Times New Roman"/>
              </a:rPr>
              <a:t>p</a:t>
            </a:r>
            <a:r>
              <a:rPr spc="-15" dirty="0">
                <a:solidFill>
                  <a:srgbClr val="0070C0"/>
                </a:solidFill>
                <a:latin typeface="Times New Roman"/>
                <a:cs typeface="Times New Roman"/>
              </a:rPr>
              <a:t>l</a:t>
            </a:r>
            <a:r>
              <a:rPr dirty="0">
                <a:solidFill>
                  <a:srgbClr val="0070C0"/>
                </a:solidFill>
                <a:latin typeface="Times New Roman"/>
                <a:cs typeface="Times New Roman"/>
              </a:rPr>
              <a:t>u	</a:t>
            </a:r>
            <a:r>
              <a:rPr spc="-5" dirty="0">
                <a:solidFill>
                  <a:srgbClr val="0070C0"/>
                </a:solidFill>
                <a:latin typeface="Times New Roman"/>
                <a:cs typeface="Times New Roman"/>
              </a:rPr>
              <a:t>s</a:t>
            </a:r>
            <a:r>
              <a:rPr spc="-10" dirty="0">
                <a:solidFill>
                  <a:srgbClr val="0070C0"/>
                </a:solidFill>
                <a:latin typeface="Times New Roman"/>
                <a:cs typeface="Times New Roman"/>
              </a:rPr>
              <a:t>ö</a:t>
            </a:r>
            <a:r>
              <a:rPr dirty="0">
                <a:solidFill>
                  <a:srgbClr val="0070C0"/>
                </a:solidFill>
                <a:latin typeface="Times New Roman"/>
                <a:cs typeface="Times New Roman"/>
              </a:rPr>
              <a:t>z</a:t>
            </a:r>
            <a:r>
              <a:rPr spc="-10" dirty="0">
                <a:solidFill>
                  <a:srgbClr val="0070C0"/>
                </a:solidFill>
                <a:latin typeface="Times New Roman"/>
                <a:cs typeface="Times New Roman"/>
              </a:rPr>
              <a:t>l</a:t>
            </a:r>
            <a:r>
              <a:rPr dirty="0">
                <a:solidFill>
                  <a:srgbClr val="0070C0"/>
                </a:solidFill>
                <a:latin typeface="Times New Roman"/>
                <a:cs typeface="Times New Roman"/>
              </a:rPr>
              <a:t>eş</a:t>
            </a:r>
            <a:r>
              <a:rPr spc="-25" dirty="0">
                <a:solidFill>
                  <a:srgbClr val="0070C0"/>
                </a:solidFill>
                <a:latin typeface="Times New Roman"/>
                <a:cs typeface="Times New Roman"/>
              </a:rPr>
              <a:t>m</a:t>
            </a:r>
            <a:r>
              <a:rPr dirty="0">
                <a:solidFill>
                  <a:srgbClr val="0070C0"/>
                </a:solidFill>
                <a:latin typeface="Times New Roman"/>
                <a:cs typeface="Times New Roman"/>
              </a:rPr>
              <a:t>e	hü</a:t>
            </a:r>
            <a:r>
              <a:rPr spc="-10" dirty="0">
                <a:solidFill>
                  <a:srgbClr val="0070C0"/>
                </a:solidFill>
                <a:latin typeface="Times New Roman"/>
                <a:cs typeface="Times New Roman"/>
              </a:rPr>
              <a:t>kü</a:t>
            </a:r>
            <a:r>
              <a:rPr spc="-20" dirty="0">
                <a:solidFill>
                  <a:srgbClr val="0070C0"/>
                </a:solidFill>
                <a:latin typeface="Times New Roman"/>
                <a:cs typeface="Times New Roman"/>
              </a:rPr>
              <a:t>m</a:t>
            </a:r>
            <a:r>
              <a:rPr dirty="0">
                <a:solidFill>
                  <a:srgbClr val="0070C0"/>
                </a:solidFill>
                <a:latin typeface="Times New Roman"/>
                <a:cs typeface="Times New Roman"/>
              </a:rPr>
              <a:t>l</a:t>
            </a:r>
            <a:r>
              <a:rPr spc="-10" dirty="0">
                <a:solidFill>
                  <a:srgbClr val="0070C0"/>
                </a:solidFill>
                <a:latin typeface="Times New Roman"/>
                <a:cs typeface="Times New Roman"/>
              </a:rPr>
              <a:t>e</a:t>
            </a:r>
            <a:r>
              <a:rPr dirty="0">
                <a:solidFill>
                  <a:srgbClr val="0070C0"/>
                </a:solidFill>
                <a:latin typeface="Times New Roman"/>
                <a:cs typeface="Times New Roman"/>
              </a:rPr>
              <a:t>ri	</a:t>
            </a:r>
            <a:r>
              <a:rPr spc="-5" dirty="0">
                <a:solidFill>
                  <a:srgbClr val="0070C0"/>
                </a:solidFill>
                <a:latin typeface="Times New Roman"/>
                <a:cs typeface="Times New Roman"/>
              </a:rPr>
              <a:t>s</a:t>
            </a:r>
            <a:r>
              <a:rPr spc="-20" dirty="0">
                <a:solidFill>
                  <a:srgbClr val="0070C0"/>
                </a:solidFill>
                <a:latin typeface="Times New Roman"/>
                <a:cs typeface="Times New Roman"/>
              </a:rPr>
              <a:t>a</a:t>
            </a:r>
            <a:r>
              <a:rPr dirty="0">
                <a:solidFill>
                  <a:srgbClr val="0070C0"/>
                </a:solidFill>
                <a:latin typeface="Times New Roman"/>
                <a:cs typeface="Times New Roman"/>
              </a:rPr>
              <a:t>klı</a:t>
            </a:r>
          </a:p>
          <a:p>
            <a:pPr marL="12700" algn="just">
              <a:lnSpc>
                <a:spcPct val="100000"/>
              </a:lnSpc>
              <a:spcBef>
                <a:spcPts val="5"/>
              </a:spcBef>
            </a:pPr>
            <a:r>
              <a:rPr spc="-15" dirty="0" err="1">
                <a:solidFill>
                  <a:srgbClr val="0070C0"/>
                </a:solidFill>
                <a:latin typeface="Times New Roman"/>
                <a:cs typeface="Times New Roman"/>
              </a:rPr>
              <a:t>tutulmuştur</a:t>
            </a:r>
            <a:r>
              <a:rPr spc="-15" dirty="0" smtClean="0">
                <a:solidFill>
                  <a:srgbClr val="0070C0"/>
                </a:solidFill>
                <a:latin typeface="Times New Roman"/>
                <a:cs typeface="Times New Roman"/>
              </a:rPr>
              <a:t>.</a:t>
            </a:r>
            <a:r>
              <a:rPr lang="tr-TR" spc="-15" dirty="0">
                <a:solidFill>
                  <a:srgbClr val="0070C0"/>
                </a:solidFill>
                <a:latin typeface="Times New Roman"/>
                <a:cs typeface="Times New Roman"/>
              </a:rPr>
              <a:t> (A. Toplu iş sözleşmesi ve toplu sözleşme hakkı, Madde 53 )</a:t>
            </a:r>
            <a:endParaRPr dirty="0">
              <a:solidFill>
                <a:srgbClr val="0070C0"/>
              </a:solidFill>
              <a:latin typeface="Times New Roman"/>
              <a:cs typeface="Times New Roman"/>
            </a:endParaRPr>
          </a:p>
          <a:p>
            <a:pPr algn="just">
              <a:lnSpc>
                <a:spcPct val="100000"/>
              </a:lnSpc>
              <a:spcBef>
                <a:spcPts val="905"/>
              </a:spcBef>
            </a:pPr>
            <a:r>
              <a:rPr lang="tr-TR" b="1" spc="-5" dirty="0" smtClean="0">
                <a:solidFill>
                  <a:srgbClr val="0070C0"/>
                </a:solidFill>
                <a:latin typeface="Times New Roman"/>
                <a:cs typeface="Times New Roman"/>
              </a:rPr>
              <a:t>                                                  </a:t>
            </a:r>
            <a:r>
              <a:rPr b="1" spc="-5" dirty="0" smtClean="0">
                <a:solidFill>
                  <a:srgbClr val="0070C0"/>
                </a:solidFill>
                <a:latin typeface="Times New Roman"/>
                <a:cs typeface="Times New Roman"/>
              </a:rPr>
              <a:t>PERSONEL</a:t>
            </a:r>
            <a:r>
              <a:rPr b="1" spc="-125" dirty="0" smtClean="0">
                <a:solidFill>
                  <a:srgbClr val="0070C0"/>
                </a:solidFill>
                <a:latin typeface="Times New Roman"/>
                <a:cs typeface="Times New Roman"/>
              </a:rPr>
              <a:t> </a:t>
            </a:r>
            <a:r>
              <a:rPr b="1" spc="-5" dirty="0">
                <a:solidFill>
                  <a:srgbClr val="0070C0"/>
                </a:solidFill>
                <a:latin typeface="Times New Roman"/>
                <a:cs typeface="Times New Roman"/>
              </a:rPr>
              <a:t>KANUNLARI</a:t>
            </a:r>
            <a:endParaRPr dirty="0">
              <a:solidFill>
                <a:srgbClr val="0070C0"/>
              </a:solidFill>
              <a:latin typeface="Times New Roman"/>
              <a:cs typeface="Times New Roman"/>
            </a:endParaRPr>
          </a:p>
          <a:p>
            <a:pPr marL="12700" algn="just">
              <a:lnSpc>
                <a:spcPct val="100000"/>
              </a:lnSpc>
              <a:spcBef>
                <a:spcPts val="1300"/>
              </a:spcBef>
            </a:pPr>
            <a:r>
              <a:rPr lang="tr-TR" spc="-5" dirty="0" smtClean="0">
                <a:solidFill>
                  <a:srgbClr val="0070C0"/>
                </a:solidFill>
                <a:latin typeface="Times New Roman"/>
                <a:cs typeface="Times New Roman"/>
              </a:rPr>
              <a:t>                </a:t>
            </a:r>
            <a:r>
              <a:rPr spc="-5" dirty="0" err="1" smtClean="0">
                <a:solidFill>
                  <a:srgbClr val="0070C0"/>
                </a:solidFill>
                <a:latin typeface="Times New Roman"/>
                <a:cs typeface="Times New Roman"/>
              </a:rPr>
              <a:t>Kamu</a:t>
            </a:r>
            <a:r>
              <a:rPr spc="120" dirty="0" smtClean="0">
                <a:solidFill>
                  <a:srgbClr val="0070C0"/>
                </a:solidFill>
                <a:latin typeface="Times New Roman"/>
                <a:cs typeface="Times New Roman"/>
              </a:rPr>
              <a:t> </a:t>
            </a:r>
            <a:r>
              <a:rPr spc="-5" dirty="0">
                <a:solidFill>
                  <a:srgbClr val="0070C0"/>
                </a:solidFill>
                <a:latin typeface="Times New Roman"/>
                <a:cs typeface="Times New Roman"/>
              </a:rPr>
              <a:t>görevlilerinin</a:t>
            </a:r>
            <a:r>
              <a:rPr spc="125" dirty="0">
                <a:solidFill>
                  <a:srgbClr val="0070C0"/>
                </a:solidFill>
                <a:latin typeface="Times New Roman"/>
                <a:cs typeface="Times New Roman"/>
              </a:rPr>
              <a:t> </a:t>
            </a:r>
            <a:r>
              <a:rPr spc="-25" dirty="0">
                <a:solidFill>
                  <a:srgbClr val="0070C0"/>
                </a:solidFill>
                <a:latin typeface="Times New Roman"/>
                <a:cs typeface="Times New Roman"/>
              </a:rPr>
              <a:t>görev,</a:t>
            </a:r>
            <a:r>
              <a:rPr spc="120" dirty="0">
                <a:solidFill>
                  <a:srgbClr val="0070C0"/>
                </a:solidFill>
                <a:latin typeface="Times New Roman"/>
                <a:cs typeface="Times New Roman"/>
              </a:rPr>
              <a:t> </a:t>
            </a:r>
            <a:r>
              <a:rPr spc="-5" dirty="0">
                <a:solidFill>
                  <a:srgbClr val="0070C0"/>
                </a:solidFill>
                <a:latin typeface="Times New Roman"/>
                <a:cs typeface="Times New Roman"/>
              </a:rPr>
              <a:t>yetki</a:t>
            </a:r>
            <a:r>
              <a:rPr spc="110" dirty="0">
                <a:solidFill>
                  <a:srgbClr val="0070C0"/>
                </a:solidFill>
                <a:latin typeface="Times New Roman"/>
                <a:cs typeface="Times New Roman"/>
              </a:rPr>
              <a:t> </a:t>
            </a:r>
            <a:r>
              <a:rPr dirty="0">
                <a:solidFill>
                  <a:srgbClr val="0070C0"/>
                </a:solidFill>
                <a:latin typeface="Times New Roman"/>
                <a:cs typeface="Times New Roman"/>
              </a:rPr>
              <a:t>ve</a:t>
            </a:r>
            <a:r>
              <a:rPr spc="114" dirty="0">
                <a:solidFill>
                  <a:srgbClr val="0070C0"/>
                </a:solidFill>
                <a:latin typeface="Times New Roman"/>
                <a:cs typeface="Times New Roman"/>
              </a:rPr>
              <a:t> </a:t>
            </a:r>
            <a:r>
              <a:rPr spc="-5" dirty="0">
                <a:solidFill>
                  <a:srgbClr val="0070C0"/>
                </a:solidFill>
                <a:latin typeface="Times New Roman"/>
                <a:cs typeface="Times New Roman"/>
              </a:rPr>
              <a:t>sorumlulukları,</a:t>
            </a:r>
            <a:r>
              <a:rPr spc="120" dirty="0">
                <a:solidFill>
                  <a:srgbClr val="0070C0"/>
                </a:solidFill>
                <a:latin typeface="Times New Roman"/>
                <a:cs typeface="Times New Roman"/>
              </a:rPr>
              <a:t> </a:t>
            </a:r>
            <a:r>
              <a:rPr spc="-5" dirty="0">
                <a:solidFill>
                  <a:srgbClr val="0070C0"/>
                </a:solidFill>
                <a:latin typeface="Times New Roman"/>
                <a:cs typeface="Times New Roman"/>
              </a:rPr>
              <a:t>hak</a:t>
            </a:r>
            <a:r>
              <a:rPr spc="114" dirty="0">
                <a:solidFill>
                  <a:srgbClr val="0070C0"/>
                </a:solidFill>
                <a:latin typeface="Times New Roman"/>
                <a:cs typeface="Times New Roman"/>
              </a:rPr>
              <a:t> </a:t>
            </a:r>
            <a:r>
              <a:rPr spc="-5" dirty="0" err="1">
                <a:solidFill>
                  <a:srgbClr val="0070C0"/>
                </a:solidFill>
                <a:latin typeface="Times New Roman"/>
                <a:cs typeface="Times New Roman"/>
              </a:rPr>
              <a:t>ve</a:t>
            </a:r>
            <a:r>
              <a:rPr spc="110" dirty="0">
                <a:solidFill>
                  <a:srgbClr val="0070C0"/>
                </a:solidFill>
                <a:latin typeface="Times New Roman"/>
                <a:cs typeface="Times New Roman"/>
              </a:rPr>
              <a:t> </a:t>
            </a:r>
            <a:r>
              <a:rPr spc="-5" dirty="0" err="1" smtClean="0">
                <a:solidFill>
                  <a:srgbClr val="0070C0"/>
                </a:solidFill>
                <a:latin typeface="Times New Roman"/>
                <a:cs typeface="Times New Roman"/>
              </a:rPr>
              <a:t>yükümlülükleri</a:t>
            </a:r>
            <a:r>
              <a:rPr spc="100" dirty="0" smtClean="0">
                <a:solidFill>
                  <a:srgbClr val="0070C0"/>
                </a:solidFill>
                <a:latin typeface="Times New Roman"/>
                <a:cs typeface="Times New Roman"/>
              </a:rPr>
              <a:t> </a:t>
            </a:r>
            <a:r>
              <a:rPr spc="-10" dirty="0" err="1" smtClean="0">
                <a:solidFill>
                  <a:srgbClr val="0070C0"/>
                </a:solidFill>
                <a:latin typeface="Times New Roman"/>
                <a:cs typeface="Times New Roman"/>
              </a:rPr>
              <a:t>ile</a:t>
            </a:r>
            <a:r>
              <a:rPr lang="tr-TR" spc="-10" dirty="0" smtClean="0">
                <a:solidFill>
                  <a:srgbClr val="0070C0"/>
                </a:solidFill>
                <a:latin typeface="Times New Roman"/>
                <a:cs typeface="Times New Roman"/>
              </a:rPr>
              <a:t> </a:t>
            </a:r>
            <a:r>
              <a:rPr spc="-10" dirty="0" err="1" smtClean="0">
                <a:solidFill>
                  <a:srgbClr val="0070C0"/>
                </a:solidFill>
                <a:latin typeface="Times New Roman"/>
                <a:cs typeface="Times New Roman"/>
              </a:rPr>
              <a:t>mali</a:t>
            </a:r>
            <a:r>
              <a:rPr spc="-10" dirty="0" smtClean="0">
                <a:solidFill>
                  <a:srgbClr val="0070C0"/>
                </a:solidFill>
                <a:latin typeface="Times New Roman"/>
                <a:cs typeface="Times New Roman"/>
              </a:rPr>
              <a:t> </a:t>
            </a:r>
            <a:r>
              <a:rPr dirty="0">
                <a:solidFill>
                  <a:srgbClr val="0070C0"/>
                </a:solidFill>
                <a:latin typeface="Times New Roman"/>
                <a:cs typeface="Times New Roman"/>
              </a:rPr>
              <a:t>ve </a:t>
            </a:r>
            <a:r>
              <a:rPr spc="-5" dirty="0">
                <a:solidFill>
                  <a:srgbClr val="0070C0"/>
                </a:solidFill>
                <a:latin typeface="Times New Roman"/>
                <a:cs typeface="Times New Roman"/>
              </a:rPr>
              <a:t>sosyal </a:t>
            </a:r>
            <a:r>
              <a:rPr dirty="0">
                <a:solidFill>
                  <a:srgbClr val="0070C0"/>
                </a:solidFill>
                <a:latin typeface="Times New Roman"/>
                <a:cs typeface="Times New Roman"/>
              </a:rPr>
              <a:t>hakları genel</a:t>
            </a:r>
            <a:r>
              <a:rPr spc="-75" dirty="0">
                <a:solidFill>
                  <a:srgbClr val="0070C0"/>
                </a:solidFill>
                <a:latin typeface="Times New Roman"/>
                <a:cs typeface="Times New Roman"/>
              </a:rPr>
              <a:t> </a:t>
            </a:r>
            <a:r>
              <a:rPr dirty="0" err="1">
                <a:solidFill>
                  <a:srgbClr val="0070C0"/>
                </a:solidFill>
                <a:latin typeface="Times New Roman"/>
                <a:cs typeface="Times New Roman"/>
              </a:rPr>
              <a:t>olarak</a:t>
            </a:r>
            <a:r>
              <a:rPr dirty="0" smtClean="0">
                <a:solidFill>
                  <a:srgbClr val="0070C0"/>
                </a:solidFill>
                <a:latin typeface="Times New Roman"/>
                <a:cs typeface="Times New Roman"/>
              </a:rPr>
              <a:t>;</a:t>
            </a:r>
            <a:endParaRPr dirty="0">
              <a:solidFill>
                <a:srgbClr val="0070C0"/>
              </a:solidFill>
              <a:latin typeface="Times New Roman"/>
              <a:cs typeface="Times New Roman"/>
            </a:endParaRPr>
          </a:p>
          <a:p>
            <a:pPr marL="1117600" indent="-191135" algn="just">
              <a:lnSpc>
                <a:spcPct val="100000"/>
              </a:lnSpc>
              <a:buChar char="*"/>
              <a:tabLst>
                <a:tab pos="1118235" algn="l"/>
              </a:tabLst>
            </a:pPr>
            <a:r>
              <a:rPr dirty="0">
                <a:solidFill>
                  <a:srgbClr val="0070C0"/>
                </a:solidFill>
                <a:latin typeface="Times New Roman"/>
                <a:cs typeface="Times New Roman"/>
              </a:rPr>
              <a:t>657 </a:t>
            </a:r>
            <a:r>
              <a:rPr spc="-5" dirty="0">
                <a:solidFill>
                  <a:srgbClr val="0070C0"/>
                </a:solidFill>
                <a:latin typeface="Times New Roman"/>
                <a:cs typeface="Times New Roman"/>
              </a:rPr>
              <a:t>Sayılı </a:t>
            </a:r>
            <a:r>
              <a:rPr dirty="0">
                <a:solidFill>
                  <a:srgbClr val="0070C0"/>
                </a:solidFill>
                <a:latin typeface="Times New Roman"/>
                <a:cs typeface="Times New Roman"/>
              </a:rPr>
              <a:t>Devlet </a:t>
            </a:r>
            <a:r>
              <a:rPr spc="-5" dirty="0" err="1">
                <a:solidFill>
                  <a:srgbClr val="0070C0"/>
                </a:solidFill>
                <a:latin typeface="Times New Roman"/>
                <a:cs typeface="Times New Roman"/>
              </a:rPr>
              <a:t>Memurları</a:t>
            </a:r>
            <a:r>
              <a:rPr spc="-5" dirty="0">
                <a:solidFill>
                  <a:srgbClr val="0070C0"/>
                </a:solidFill>
                <a:latin typeface="Times New Roman"/>
                <a:cs typeface="Times New Roman"/>
              </a:rPr>
              <a:t> </a:t>
            </a:r>
            <a:r>
              <a:rPr dirty="0" err="1" smtClean="0">
                <a:solidFill>
                  <a:srgbClr val="0070C0"/>
                </a:solidFill>
                <a:latin typeface="Times New Roman"/>
                <a:cs typeface="Times New Roman"/>
              </a:rPr>
              <a:t>Kanunu</a:t>
            </a:r>
            <a:endParaRPr lang="tr-TR" spc="-5" dirty="0" smtClean="0">
              <a:solidFill>
                <a:srgbClr val="0070C0"/>
              </a:solidFill>
              <a:latin typeface="Times New Roman"/>
              <a:cs typeface="Times New Roman"/>
            </a:endParaRPr>
          </a:p>
          <a:p>
            <a:pPr marL="1117600" indent="-191135" algn="just">
              <a:lnSpc>
                <a:spcPct val="100000"/>
              </a:lnSpc>
              <a:buChar char="*"/>
              <a:tabLst>
                <a:tab pos="1118235" algn="l"/>
              </a:tabLst>
            </a:pPr>
            <a:r>
              <a:rPr lang="tr-TR" dirty="0" smtClean="0">
                <a:solidFill>
                  <a:srgbClr val="0070C0"/>
                </a:solidFill>
                <a:latin typeface="Times New Roman"/>
                <a:cs typeface="Times New Roman"/>
              </a:rPr>
              <a:t>5434 </a:t>
            </a:r>
            <a:r>
              <a:rPr lang="tr-TR" dirty="0">
                <a:solidFill>
                  <a:srgbClr val="0070C0"/>
                </a:solidFill>
                <a:latin typeface="Times New Roman"/>
                <a:cs typeface="Times New Roman"/>
              </a:rPr>
              <a:t>ve 5510 Sayılı </a:t>
            </a:r>
            <a:r>
              <a:rPr lang="tr-TR" dirty="0" smtClean="0">
                <a:solidFill>
                  <a:srgbClr val="0070C0"/>
                </a:solidFill>
                <a:latin typeface="Times New Roman"/>
                <a:cs typeface="Times New Roman"/>
              </a:rPr>
              <a:t>Kanunlar</a:t>
            </a:r>
          </a:p>
          <a:p>
            <a:pPr marL="1117600" indent="-191135" algn="just">
              <a:lnSpc>
                <a:spcPct val="100000"/>
              </a:lnSpc>
              <a:buChar char="*"/>
              <a:tabLst>
                <a:tab pos="1118235" algn="l"/>
              </a:tabLst>
            </a:pPr>
            <a:r>
              <a:rPr lang="tr-TR" dirty="0" smtClean="0">
                <a:solidFill>
                  <a:srgbClr val="0070C0"/>
                </a:solidFill>
                <a:latin typeface="Times New Roman"/>
                <a:cs typeface="Times New Roman"/>
              </a:rPr>
              <a:t>4688 sayılı Toplu Sözleşme Kanunu</a:t>
            </a:r>
            <a:endParaRPr lang="tr-TR" dirty="0">
              <a:solidFill>
                <a:srgbClr val="0070C0"/>
              </a:solidFill>
              <a:latin typeface="Times New Roman"/>
              <a:cs typeface="Times New Roman"/>
            </a:endParaRPr>
          </a:p>
          <a:p>
            <a:pPr marL="1117600" indent="-191135" algn="just">
              <a:lnSpc>
                <a:spcPct val="100000"/>
              </a:lnSpc>
              <a:buChar char="*"/>
              <a:tabLst>
                <a:tab pos="1118235" algn="l"/>
              </a:tabLst>
            </a:pPr>
            <a:r>
              <a:rPr lang="tr-TR" dirty="0" smtClean="0">
                <a:solidFill>
                  <a:srgbClr val="0070C0"/>
                </a:solidFill>
                <a:latin typeface="Times New Roman"/>
                <a:cs typeface="Times New Roman"/>
              </a:rPr>
              <a:t>375 </a:t>
            </a:r>
            <a:r>
              <a:rPr lang="tr-TR" dirty="0">
                <a:solidFill>
                  <a:srgbClr val="0070C0"/>
                </a:solidFill>
                <a:latin typeface="Times New Roman"/>
                <a:cs typeface="Times New Roman"/>
              </a:rPr>
              <a:t>Sayılı KHK</a:t>
            </a:r>
          </a:p>
          <a:p>
            <a:pPr marL="1117600" indent="-191135" algn="just">
              <a:lnSpc>
                <a:spcPct val="100000"/>
              </a:lnSpc>
              <a:buChar char="*"/>
              <a:tabLst>
                <a:tab pos="1118235" algn="l"/>
              </a:tabLst>
            </a:pPr>
            <a:r>
              <a:rPr lang="tr-TR" dirty="0" smtClean="0">
                <a:solidFill>
                  <a:srgbClr val="0070C0"/>
                </a:solidFill>
                <a:latin typeface="Times New Roman"/>
                <a:cs typeface="Times New Roman"/>
              </a:rPr>
              <a:t>666 </a:t>
            </a:r>
            <a:r>
              <a:rPr lang="tr-TR" dirty="0">
                <a:solidFill>
                  <a:srgbClr val="0070C0"/>
                </a:solidFill>
                <a:latin typeface="Times New Roman"/>
                <a:cs typeface="Times New Roman"/>
              </a:rPr>
              <a:t>Sayılı KHK</a:t>
            </a:r>
          </a:p>
          <a:p>
            <a:pPr marL="926465">
              <a:lnSpc>
                <a:spcPct val="100000"/>
              </a:lnSpc>
              <a:tabLst>
                <a:tab pos="1118235" algn="l"/>
              </a:tabLst>
            </a:pPr>
            <a:endParaRPr dirty="0">
              <a:solidFill>
                <a:srgbClr val="0070C0"/>
              </a:solidFill>
              <a:latin typeface="Times New Roman"/>
              <a:cs typeface="Times New Roman"/>
            </a:endParaRPr>
          </a:p>
          <a:p>
            <a:pPr>
              <a:lnSpc>
                <a:spcPct val="100000"/>
              </a:lnSpc>
              <a:spcBef>
                <a:spcPts val="45"/>
              </a:spcBef>
              <a:buClr>
                <a:srgbClr val="053193"/>
              </a:buClr>
              <a:buFont typeface="Times New Roman"/>
              <a:buChar char="*"/>
            </a:pPr>
            <a:endParaRPr sz="2050" dirty="0">
              <a:latin typeface="Times New Roman"/>
              <a:cs typeface="Times New Roman"/>
            </a:endParaRPr>
          </a:p>
        </p:txBody>
      </p:sp>
      <p:graphicFrame>
        <p:nvGraphicFramePr>
          <p:cNvPr id="4" name="Nesne 3"/>
          <p:cNvGraphicFramePr>
            <a:graphicFrameLocks noChangeAspect="1"/>
          </p:cNvGraphicFramePr>
          <p:nvPr>
            <p:extLst>
              <p:ext uri="{D42A27DB-BD31-4B8C-83A1-F6EECF244321}">
                <p14:modId xmlns:p14="http://schemas.microsoft.com/office/powerpoint/2010/main" val="3010326820"/>
              </p:ext>
            </p:extLst>
          </p:nvPr>
        </p:nvGraphicFramePr>
        <p:xfrm>
          <a:off x="7772400" y="5715000"/>
          <a:ext cx="914400" cy="771525"/>
        </p:xfrm>
        <a:graphic>
          <a:graphicData uri="http://schemas.openxmlformats.org/presentationml/2006/ole">
            <mc:AlternateContent xmlns:mc="http://schemas.openxmlformats.org/markup-compatibility/2006">
              <mc:Choice xmlns:v="urn:schemas-microsoft-com:vml" Requires="v">
                <p:oleObj spid="_x0000_s1458"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772400" y="5715000"/>
                        <a:ext cx="914400" cy="771525"/>
                      </a:xfrm>
                      <a:prstGeom prst="rect">
                        <a:avLst/>
                      </a:prstGeom>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1785906688"/>
              </p:ext>
            </p:extLst>
          </p:nvPr>
        </p:nvGraphicFramePr>
        <p:xfrm>
          <a:off x="6629400" y="5755481"/>
          <a:ext cx="1066800" cy="690562"/>
        </p:xfrm>
        <a:graphic>
          <a:graphicData uri="http://schemas.openxmlformats.org/presentationml/2006/ole">
            <mc:AlternateContent xmlns:mc="http://schemas.openxmlformats.org/markup-compatibility/2006">
              <mc:Choice xmlns:v="urn:schemas-microsoft-com:vml" Requires="v">
                <p:oleObj spid="_x0000_s1459" name="Acrobat Document" showAsIcon="1" r:id="rId6" imgW="914400" imgH="771480" progId="Acrobat.Document.DC">
                  <p:embed/>
                </p:oleObj>
              </mc:Choice>
              <mc:Fallback>
                <p:oleObj name="Acrobat Document" showAsIcon="1" r:id="rId6" imgW="914400" imgH="771480" progId="Acrobat.Document.DC">
                  <p:embed/>
                  <p:pic>
                    <p:nvPicPr>
                      <p:cNvPr id="0" name=""/>
                      <p:cNvPicPr/>
                      <p:nvPr/>
                    </p:nvPicPr>
                    <p:blipFill>
                      <a:blip r:embed="rId7"/>
                      <a:stretch>
                        <a:fillRect/>
                      </a:stretch>
                    </p:blipFill>
                    <p:spPr>
                      <a:xfrm>
                        <a:off x="6629400" y="5755481"/>
                        <a:ext cx="1066800" cy="690562"/>
                      </a:xfrm>
                      <a:prstGeom prst="rect">
                        <a:avLst/>
                      </a:prstGeom>
                    </p:spPr>
                  </p:pic>
                </p:oleObj>
              </mc:Fallback>
            </mc:AlternateContent>
          </a:graphicData>
        </a:graphic>
      </p:graphicFrame>
      <p:sp>
        <p:nvSpPr>
          <p:cNvPr id="5" name="Slayt Numarası Yer Tutucusu 4"/>
          <p:cNvSpPr>
            <a:spLocks noGrp="1"/>
          </p:cNvSpPr>
          <p:nvPr>
            <p:ph type="sldNum" sz="quarter" idx="7"/>
          </p:nvPr>
        </p:nvSpPr>
        <p:spPr/>
        <p:txBody>
          <a:bodyPr/>
          <a:lstStyle/>
          <a:p>
            <a:fld id="{B6F15528-21DE-4FAA-801E-634DDDAF4B2B}" type="slidenum">
              <a:rPr lang="tr-TR" smtClean="0"/>
              <a:t>3</a:t>
            </a:fld>
            <a:endParaRPr lang="tr-T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0808" y="762000"/>
            <a:ext cx="8534400" cy="738664"/>
          </a:xfrm>
        </p:spPr>
        <p:txBody>
          <a:bodyPr/>
          <a:lstStyle/>
          <a:p>
            <a:pPr algn="ctr"/>
            <a:r>
              <a:rPr lang="tr-TR" sz="2400" dirty="0"/>
              <a:t>7. Dönem Toplu Sözleşme ile Düzenlenen </a:t>
            </a:r>
            <a:br>
              <a:rPr lang="tr-TR" sz="2400" dirty="0"/>
            </a:br>
            <a:r>
              <a:rPr lang="tr-TR" sz="2400" dirty="0"/>
              <a:t>Ek Ödeme ve Özel Hizmet Tazminatı Oranları</a:t>
            </a:r>
          </a:p>
        </p:txBody>
      </p:sp>
      <p:sp>
        <p:nvSpPr>
          <p:cNvPr id="3" name="Metin Yer Tutucusu 2"/>
          <p:cNvSpPr>
            <a:spLocks noGrp="1"/>
          </p:cNvSpPr>
          <p:nvPr>
            <p:ph type="body" idx="1"/>
          </p:nvPr>
        </p:nvSpPr>
        <p:spPr>
          <a:xfrm>
            <a:off x="762000" y="1752600"/>
            <a:ext cx="7498080" cy="3600986"/>
          </a:xfrm>
        </p:spPr>
        <p:txBody>
          <a:bodyPr/>
          <a:lstStyle/>
          <a:p>
            <a:r>
              <a:rPr lang="tr-TR" dirty="0" smtClean="0"/>
              <a:t>48. Müdürler ve Diğer Bazı İdarecilerin Tazminatı</a:t>
            </a:r>
          </a:p>
          <a:p>
            <a:endParaRPr lang="tr-TR" dirty="0" smtClean="0"/>
          </a:p>
          <a:p>
            <a:r>
              <a:rPr lang="tr-TR" dirty="0" smtClean="0"/>
              <a:t>Bölge Müdür Yardımcısı, İl Müdür Yardımcısı, Müdür, Şube Müdürü, İlçe Müdürü</a:t>
            </a:r>
          </a:p>
          <a:p>
            <a:endParaRPr lang="tr-TR" dirty="0" smtClean="0"/>
          </a:p>
          <a:p>
            <a:r>
              <a:rPr lang="tr-TR" dirty="0" smtClean="0"/>
              <a:t>Eski (2006/10344 Sayılı BKK)			</a:t>
            </a:r>
            <a:r>
              <a:rPr lang="tr-TR" sz="1600" dirty="0" smtClean="0"/>
              <a:t>Yeni (7. Dönem Toplu Sözleşme)</a:t>
            </a:r>
          </a:p>
          <a:p>
            <a:r>
              <a:rPr lang="tr-TR" dirty="0" smtClean="0"/>
              <a:t>Teknik	155					175</a:t>
            </a:r>
          </a:p>
          <a:p>
            <a:r>
              <a:rPr lang="tr-TR" dirty="0" smtClean="0"/>
              <a:t>Sağlık	145					165</a:t>
            </a:r>
          </a:p>
          <a:p>
            <a:r>
              <a:rPr lang="tr-TR" dirty="0" smtClean="0"/>
              <a:t>İdari	135					155</a:t>
            </a:r>
          </a:p>
          <a:p>
            <a:endParaRPr lang="tr-TR" dirty="0" smtClean="0"/>
          </a:p>
          <a:p>
            <a:r>
              <a:rPr lang="tr-TR" dirty="0" smtClean="0"/>
              <a:t>Müdür Yardımcısı</a:t>
            </a:r>
          </a:p>
          <a:p>
            <a:r>
              <a:rPr lang="tr-TR" dirty="0" smtClean="0"/>
              <a:t>Teknik	155					170</a:t>
            </a:r>
          </a:p>
          <a:p>
            <a:r>
              <a:rPr lang="tr-TR" dirty="0" smtClean="0"/>
              <a:t>Sağlık	145					160</a:t>
            </a:r>
          </a:p>
          <a:p>
            <a:r>
              <a:rPr lang="tr-TR" dirty="0" smtClean="0"/>
              <a:t>İdari	125					140</a:t>
            </a:r>
            <a:endParaRPr lang="tr-TR" dirty="0"/>
          </a:p>
        </p:txBody>
      </p:sp>
      <p:sp>
        <p:nvSpPr>
          <p:cNvPr id="4" name="Slayt Numarası Yer Tutucusu 3"/>
          <p:cNvSpPr>
            <a:spLocks noGrp="1"/>
          </p:cNvSpPr>
          <p:nvPr>
            <p:ph type="sldNum" sz="quarter" idx="7"/>
          </p:nvPr>
        </p:nvSpPr>
        <p:spPr/>
        <p:txBody>
          <a:bodyPr/>
          <a:lstStyle/>
          <a:p>
            <a:fld id="{B6F15528-21DE-4FAA-801E-634DDDAF4B2B}" type="slidenum">
              <a:rPr lang="tr-TR" smtClean="0"/>
              <a:t>30</a:t>
            </a:fld>
            <a:endParaRPr lang="tr-TR"/>
          </a:p>
        </p:txBody>
      </p:sp>
    </p:spTree>
    <p:extLst>
      <p:ext uri="{BB962C8B-B14F-4D97-AF65-F5344CB8AC3E}">
        <p14:creationId xmlns:p14="http://schemas.microsoft.com/office/powerpoint/2010/main" val="2054854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35077"/>
            <a:ext cx="8686800" cy="738664"/>
          </a:xfrm>
        </p:spPr>
        <p:txBody>
          <a:bodyPr/>
          <a:lstStyle/>
          <a:p>
            <a:pPr algn="ctr"/>
            <a:r>
              <a:rPr lang="tr-TR" sz="2400" dirty="0"/>
              <a:t>7. Dönem Toplu Sözleşme ile Düzenlenen </a:t>
            </a:r>
            <a:br>
              <a:rPr lang="tr-TR" sz="2400" dirty="0"/>
            </a:br>
            <a:r>
              <a:rPr lang="tr-TR" sz="2400" dirty="0"/>
              <a:t>Ek Ödeme ve Özel Hizmet Tazminatı Oranları</a:t>
            </a:r>
          </a:p>
        </p:txBody>
      </p:sp>
      <p:sp>
        <p:nvSpPr>
          <p:cNvPr id="3" name="Metin Yer Tutucusu 2"/>
          <p:cNvSpPr>
            <a:spLocks noGrp="1"/>
          </p:cNvSpPr>
          <p:nvPr>
            <p:ph type="body" idx="1"/>
          </p:nvPr>
        </p:nvSpPr>
        <p:spPr>
          <a:xfrm>
            <a:off x="457200" y="997187"/>
            <a:ext cx="8366326" cy="6324808"/>
          </a:xfrm>
        </p:spPr>
        <p:txBody>
          <a:bodyPr/>
          <a:lstStyle/>
          <a:p>
            <a:r>
              <a:rPr lang="tr-TR" sz="1700" dirty="0" smtClean="0"/>
              <a:t>45. Teknik Personelin </a:t>
            </a:r>
            <a:r>
              <a:rPr lang="tr-TR" sz="1700" b="1" dirty="0" smtClean="0"/>
              <a:t>Ek Ödemeleri</a:t>
            </a:r>
          </a:p>
          <a:p>
            <a:endParaRPr lang="tr-TR" sz="1700" dirty="0"/>
          </a:p>
          <a:p>
            <a:r>
              <a:rPr lang="tr-TR" sz="1700" dirty="0" smtClean="0"/>
              <a:t>Mühendis, Mimar, Şehir Plancısı</a:t>
            </a:r>
          </a:p>
          <a:p>
            <a:r>
              <a:rPr lang="tr-TR" sz="1700" dirty="0" smtClean="0"/>
              <a:t>Eski (375 Sayılı KHK’nın Eki (I) Sayılı Cetvel	)      Yeni </a:t>
            </a:r>
            <a:r>
              <a:rPr lang="tr-TR" sz="1700" dirty="0"/>
              <a:t>(7. Dönem Toplu Sözleşme)</a:t>
            </a:r>
          </a:p>
          <a:p>
            <a:r>
              <a:rPr lang="tr-TR" sz="1700" dirty="0" smtClean="0"/>
              <a:t>		</a:t>
            </a:r>
          </a:p>
          <a:p>
            <a:r>
              <a:rPr lang="tr-TR" sz="1700" dirty="0" smtClean="0"/>
              <a:t>1-2 Dereceden Aylık Alanlar		150			170	</a:t>
            </a:r>
          </a:p>
          <a:p>
            <a:r>
              <a:rPr lang="tr-TR" sz="1700" dirty="0" smtClean="0"/>
              <a:t>3-4 Dereceden Aylık Alanlar		140			160</a:t>
            </a:r>
          </a:p>
          <a:p>
            <a:r>
              <a:rPr lang="tr-TR" sz="1700" dirty="0" smtClean="0"/>
              <a:t>Diğer Derecelerden Aylık Alanlar	130			150</a:t>
            </a:r>
          </a:p>
          <a:p>
            <a:endParaRPr lang="tr-TR" sz="1700" dirty="0"/>
          </a:p>
          <a:p>
            <a:r>
              <a:rPr lang="tr-TR" sz="1700" dirty="0" smtClean="0"/>
              <a:t>Jeolog, Hidrolog, </a:t>
            </a:r>
            <a:r>
              <a:rPr lang="tr-TR" sz="1700" dirty="0" err="1" smtClean="0"/>
              <a:t>Hidrojeolog</a:t>
            </a:r>
            <a:r>
              <a:rPr lang="tr-TR" sz="1700" dirty="0" smtClean="0"/>
              <a:t>, Jeofizikçi, Kimyager, Fizikçi, Jeomorfolog, Arkeolog, Matematikçi</a:t>
            </a:r>
          </a:p>
          <a:p>
            <a:endParaRPr lang="tr-TR" sz="1700" dirty="0"/>
          </a:p>
          <a:p>
            <a:r>
              <a:rPr lang="tr-TR" sz="1700" dirty="0"/>
              <a:t>1-2 Dereceden Aylık Alanlar		</a:t>
            </a:r>
            <a:r>
              <a:rPr lang="tr-TR" sz="1700" dirty="0" smtClean="0"/>
              <a:t>120</a:t>
            </a:r>
            <a:r>
              <a:rPr lang="tr-TR" sz="1700" dirty="0"/>
              <a:t>			</a:t>
            </a:r>
            <a:r>
              <a:rPr lang="tr-TR" sz="1700" dirty="0" smtClean="0"/>
              <a:t>130</a:t>
            </a:r>
            <a:r>
              <a:rPr lang="tr-TR" sz="1700" dirty="0"/>
              <a:t>	</a:t>
            </a:r>
          </a:p>
          <a:p>
            <a:r>
              <a:rPr lang="tr-TR" sz="1700" dirty="0"/>
              <a:t>3-4 Dereceden Aylık Alanlar		</a:t>
            </a:r>
            <a:r>
              <a:rPr lang="tr-TR" sz="1700" dirty="0" smtClean="0"/>
              <a:t>110</a:t>
            </a:r>
            <a:r>
              <a:rPr lang="tr-TR" sz="1700" dirty="0"/>
              <a:t>			</a:t>
            </a:r>
            <a:r>
              <a:rPr lang="tr-TR" sz="1700" dirty="0" smtClean="0"/>
              <a:t>120</a:t>
            </a:r>
            <a:endParaRPr lang="tr-TR" sz="1700" dirty="0"/>
          </a:p>
          <a:p>
            <a:r>
              <a:rPr lang="tr-TR" sz="1700" dirty="0"/>
              <a:t>Diğer Derecelerden Aylık Alanlar	</a:t>
            </a:r>
            <a:r>
              <a:rPr lang="tr-TR" sz="1700" dirty="0" smtClean="0"/>
              <a:t>100</a:t>
            </a:r>
            <a:r>
              <a:rPr lang="tr-TR" sz="1700" dirty="0"/>
              <a:t>			</a:t>
            </a:r>
            <a:r>
              <a:rPr lang="tr-TR" sz="1700" dirty="0" smtClean="0"/>
              <a:t>110</a:t>
            </a:r>
          </a:p>
          <a:p>
            <a:endParaRPr lang="tr-TR" sz="1700" dirty="0"/>
          </a:p>
          <a:p>
            <a:r>
              <a:rPr lang="tr-TR" sz="1700" dirty="0" smtClean="0"/>
              <a:t>Ek Ödeme Oranları 1 </a:t>
            </a:r>
            <a:r>
              <a:rPr lang="tr-TR" sz="1700" dirty="0" err="1" smtClean="0"/>
              <a:t>No’lu</a:t>
            </a:r>
            <a:r>
              <a:rPr lang="tr-TR" sz="1700" dirty="0" smtClean="0"/>
              <a:t> Grupta Düzenlenenler Hariç</a:t>
            </a:r>
          </a:p>
          <a:p>
            <a:endParaRPr lang="tr-TR" sz="1700" dirty="0" smtClean="0"/>
          </a:p>
          <a:p>
            <a:r>
              <a:rPr lang="tr-TR" sz="1700" dirty="0"/>
              <a:t>1-2 Dereceden Aylık Alanlar		</a:t>
            </a:r>
            <a:r>
              <a:rPr lang="tr-TR" sz="1700" dirty="0" smtClean="0"/>
              <a:t>110</a:t>
            </a:r>
            <a:r>
              <a:rPr lang="tr-TR" sz="1700" dirty="0"/>
              <a:t>			</a:t>
            </a:r>
            <a:r>
              <a:rPr lang="tr-TR" sz="1700" dirty="0" smtClean="0"/>
              <a:t>115</a:t>
            </a:r>
            <a:r>
              <a:rPr lang="tr-TR" sz="1700" dirty="0"/>
              <a:t>	</a:t>
            </a:r>
          </a:p>
          <a:p>
            <a:r>
              <a:rPr lang="tr-TR" sz="1700" dirty="0"/>
              <a:t>3-4 Dereceden Aylık Alanlar		</a:t>
            </a:r>
            <a:r>
              <a:rPr lang="tr-TR" sz="1700" dirty="0" smtClean="0"/>
              <a:t>100</a:t>
            </a:r>
            <a:r>
              <a:rPr lang="tr-TR" sz="1700" dirty="0"/>
              <a:t>			</a:t>
            </a:r>
            <a:r>
              <a:rPr lang="tr-TR" sz="1700" dirty="0" smtClean="0"/>
              <a:t>105</a:t>
            </a:r>
          </a:p>
          <a:p>
            <a:r>
              <a:rPr lang="tr-TR" sz="1700" dirty="0" smtClean="0"/>
              <a:t>5-7 Dereceden Aylık Alanlar		 90			 95</a:t>
            </a:r>
            <a:endParaRPr lang="tr-TR" sz="1700" dirty="0"/>
          </a:p>
          <a:p>
            <a:r>
              <a:rPr lang="tr-TR" sz="1700" dirty="0"/>
              <a:t>Diğer Derecelerden Aylık Alanlar	</a:t>
            </a:r>
            <a:r>
              <a:rPr lang="tr-TR" sz="1700" dirty="0" smtClean="0"/>
              <a:t> 85</a:t>
            </a:r>
            <a:r>
              <a:rPr lang="tr-TR" sz="1700" dirty="0"/>
              <a:t>			</a:t>
            </a:r>
            <a:r>
              <a:rPr lang="tr-TR" sz="1700" dirty="0" smtClean="0"/>
              <a:t> 90</a:t>
            </a:r>
            <a:endParaRPr lang="tr-TR" sz="1700" dirty="0"/>
          </a:p>
          <a:p>
            <a:endParaRPr lang="tr-TR" dirty="0"/>
          </a:p>
          <a:p>
            <a:endParaRPr lang="tr-TR" dirty="0" smtClean="0"/>
          </a:p>
          <a:p>
            <a:endParaRPr lang="tr-TR" dirty="0" smtClean="0"/>
          </a:p>
        </p:txBody>
      </p:sp>
      <p:sp>
        <p:nvSpPr>
          <p:cNvPr id="4" name="Slayt Numarası Yer Tutucusu 3"/>
          <p:cNvSpPr>
            <a:spLocks noGrp="1"/>
          </p:cNvSpPr>
          <p:nvPr>
            <p:ph type="sldNum" sz="quarter" idx="7"/>
          </p:nvPr>
        </p:nvSpPr>
        <p:spPr/>
        <p:txBody>
          <a:bodyPr/>
          <a:lstStyle/>
          <a:p>
            <a:fld id="{B6F15528-21DE-4FAA-801E-634DDDAF4B2B}" type="slidenum">
              <a:rPr lang="tr-TR" smtClean="0"/>
              <a:t>31</a:t>
            </a:fld>
            <a:endParaRPr lang="tr-TR" dirty="0"/>
          </a:p>
        </p:txBody>
      </p:sp>
    </p:spTree>
    <p:extLst>
      <p:ext uri="{BB962C8B-B14F-4D97-AF65-F5344CB8AC3E}">
        <p14:creationId xmlns:p14="http://schemas.microsoft.com/office/powerpoint/2010/main" val="14886583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81001" y="914401"/>
            <a:ext cx="8077199" cy="659488"/>
          </a:xfrm>
        </p:spPr>
        <p:txBody>
          <a:bodyPr/>
          <a:lstStyle/>
          <a:p>
            <a:r>
              <a:rPr lang="tr-TR" dirty="0" smtClean="0"/>
              <a:t> </a:t>
            </a:r>
            <a:r>
              <a:rPr lang="tr-TR" sz="1800" dirty="0" smtClean="0"/>
              <a:t>14-Seyyanen Yapılan İlave Ödeme </a:t>
            </a:r>
            <a:endParaRPr lang="tr-TR" sz="1800" dirty="0"/>
          </a:p>
        </p:txBody>
      </p:sp>
      <p:sp>
        <p:nvSpPr>
          <p:cNvPr id="4" name="Alt Başlık 3"/>
          <p:cNvSpPr>
            <a:spLocks noGrp="1"/>
          </p:cNvSpPr>
          <p:nvPr>
            <p:ph type="subTitle" idx="4"/>
          </p:nvPr>
        </p:nvSpPr>
        <p:spPr>
          <a:xfrm>
            <a:off x="1371600" y="228601"/>
            <a:ext cx="6400800" cy="492443"/>
          </a:xfrm>
        </p:spPr>
        <p:txBody>
          <a:bodyPr/>
          <a:lstStyle/>
          <a:p>
            <a:r>
              <a:rPr lang="tr-TR" sz="2800" dirty="0" smtClean="0">
                <a:solidFill>
                  <a:schemeClr val="tx2"/>
                </a:solidFill>
              </a:rPr>
              <a:t>    </a:t>
            </a:r>
            <a:r>
              <a:rPr lang="tr-TR" sz="3200" dirty="0" smtClean="0">
                <a:solidFill>
                  <a:schemeClr val="tx2"/>
                </a:solidFill>
                <a:latin typeface="Times New Roman" panose="02020603050405020304" pitchFamily="18" charset="0"/>
                <a:cs typeface="Times New Roman" panose="02020603050405020304" pitchFamily="18" charset="0"/>
              </a:rPr>
              <a:t>Memurların </a:t>
            </a:r>
            <a:r>
              <a:rPr lang="tr-TR" sz="3200" dirty="0">
                <a:solidFill>
                  <a:schemeClr val="tx2"/>
                </a:solidFill>
                <a:latin typeface="Times New Roman" panose="02020603050405020304" pitchFamily="18" charset="0"/>
                <a:cs typeface="Times New Roman" panose="02020603050405020304" pitchFamily="18" charset="0"/>
              </a:rPr>
              <a:t>Mali ve Sosyal </a:t>
            </a:r>
            <a:r>
              <a:rPr lang="tr-TR" sz="3200" dirty="0" smtClean="0">
                <a:solidFill>
                  <a:schemeClr val="tx2"/>
                </a:solidFill>
                <a:latin typeface="Times New Roman" panose="02020603050405020304" pitchFamily="18" charset="0"/>
                <a:cs typeface="Times New Roman" panose="02020603050405020304" pitchFamily="18" charset="0"/>
              </a:rPr>
              <a:t>Hakları</a:t>
            </a:r>
            <a:endParaRPr lang="tr-TR" sz="3200" dirty="0">
              <a:solidFill>
                <a:schemeClr val="tx2"/>
              </a:solidFill>
              <a:latin typeface="Times New Roman" panose="02020603050405020304" pitchFamily="18" charset="0"/>
              <a:cs typeface="Times New Roman" panose="02020603050405020304" pitchFamily="18" charset="0"/>
            </a:endParaRPr>
          </a:p>
        </p:txBody>
      </p:sp>
      <p:sp>
        <p:nvSpPr>
          <p:cNvPr id="3" name="Metin Yer Tutucusu 2"/>
          <p:cNvSpPr>
            <a:spLocks noGrp="1"/>
          </p:cNvSpPr>
          <p:nvPr>
            <p:ph type="body" idx="4294967295"/>
          </p:nvPr>
        </p:nvSpPr>
        <p:spPr>
          <a:xfrm>
            <a:off x="381001" y="1524000"/>
            <a:ext cx="8458200" cy="3798476"/>
          </a:xfrm>
        </p:spPr>
        <p:txBody>
          <a:bodyPr/>
          <a:lstStyle/>
          <a:p>
            <a:pPr algn="just" fontAlgn="base"/>
            <a:r>
              <a:rPr lang="tr-TR" dirty="0" smtClean="0"/>
              <a:t>      </a:t>
            </a:r>
            <a:r>
              <a:rPr lang="tr-TR" dirty="0" smtClean="0">
                <a:solidFill>
                  <a:srgbClr val="0070C0"/>
                </a:solidFill>
                <a:latin typeface="Times New Roman" panose="02020603050405020304" pitchFamily="18" charset="0"/>
                <a:cs typeface="Times New Roman" panose="02020603050405020304" pitchFamily="18" charset="0"/>
              </a:rPr>
              <a:t>14.07.2023 </a:t>
            </a:r>
            <a:r>
              <a:rPr lang="tr-TR" dirty="0">
                <a:solidFill>
                  <a:srgbClr val="0070C0"/>
                </a:solidFill>
                <a:latin typeface="Times New Roman" panose="02020603050405020304" pitchFamily="18" charset="0"/>
                <a:cs typeface="Times New Roman" panose="02020603050405020304" pitchFamily="18" charset="0"/>
              </a:rPr>
              <a:t>t</a:t>
            </a:r>
            <a:r>
              <a:rPr lang="tr-TR" dirty="0" smtClean="0">
                <a:solidFill>
                  <a:srgbClr val="0070C0"/>
                </a:solidFill>
                <a:latin typeface="Times New Roman" panose="02020603050405020304" pitchFamily="18" charset="0"/>
                <a:cs typeface="Times New Roman" panose="02020603050405020304" pitchFamily="18" charset="0"/>
              </a:rPr>
              <a:t>arihli 7456 sayılı Kanunun 28.maddesi ile  (375 </a:t>
            </a:r>
            <a:r>
              <a:rPr lang="tr-TR" dirty="0">
                <a:solidFill>
                  <a:srgbClr val="0070C0"/>
                </a:solidFill>
                <a:latin typeface="Times New Roman" panose="02020603050405020304" pitchFamily="18" charset="0"/>
                <a:cs typeface="Times New Roman" panose="02020603050405020304" pitchFamily="18" charset="0"/>
              </a:rPr>
              <a:t>sayılı KHK’nin Ek Madde 40-(Ek: </a:t>
            </a:r>
            <a:r>
              <a:rPr lang="tr-TR" dirty="0" smtClean="0">
                <a:solidFill>
                  <a:srgbClr val="0070C0"/>
                </a:solidFill>
                <a:latin typeface="Times New Roman" panose="02020603050405020304" pitchFamily="18" charset="0"/>
                <a:cs typeface="Times New Roman" panose="02020603050405020304" pitchFamily="18" charset="0"/>
              </a:rPr>
              <a:t>14/7/2023-7456/28)</a:t>
            </a:r>
          </a:p>
          <a:p>
            <a:pPr algn="just" fontAlgn="base"/>
            <a:r>
              <a:rPr lang="tr-TR" dirty="0" smtClean="0">
                <a:solidFill>
                  <a:srgbClr val="0070C0"/>
                </a:solidFill>
                <a:latin typeface="Times New Roman" panose="02020603050405020304" pitchFamily="18" charset="0"/>
                <a:cs typeface="Times New Roman" panose="02020603050405020304" pitchFamily="18" charset="0"/>
              </a:rPr>
              <a:t>     Kamuda görev personele 15965 </a:t>
            </a:r>
            <a:r>
              <a:rPr lang="tr-TR" dirty="0">
                <a:solidFill>
                  <a:srgbClr val="0070C0"/>
                </a:solidFill>
                <a:latin typeface="Times New Roman" panose="02020603050405020304" pitchFamily="18" charset="0"/>
                <a:cs typeface="Times New Roman" panose="02020603050405020304" pitchFamily="18" charset="0"/>
              </a:rPr>
              <a:t>gösterge rakamının memur aylık katsayısı ile çarpımı sonucu bulunacak </a:t>
            </a:r>
            <a:r>
              <a:rPr lang="tr-TR" dirty="0" smtClean="0">
                <a:solidFill>
                  <a:srgbClr val="0070C0"/>
                </a:solidFill>
                <a:latin typeface="Times New Roman" panose="02020603050405020304" pitchFamily="18" charset="0"/>
                <a:cs typeface="Times New Roman" panose="02020603050405020304" pitchFamily="18" charset="0"/>
              </a:rPr>
              <a:t>tutarda; </a:t>
            </a:r>
          </a:p>
          <a:p>
            <a:pPr algn="just" fontAlgn="base"/>
            <a:r>
              <a:rPr lang="tr-TR" dirty="0" smtClean="0">
                <a:solidFill>
                  <a:srgbClr val="0070C0"/>
                </a:solidFill>
                <a:latin typeface="Times New Roman" panose="02020603050405020304" pitchFamily="18" charset="0"/>
                <a:cs typeface="Times New Roman" panose="02020603050405020304" pitchFamily="18" charset="0"/>
              </a:rPr>
              <a:t>Brüt :12.147,31.TL </a:t>
            </a:r>
          </a:p>
          <a:p>
            <a:pPr algn="just" fontAlgn="base"/>
            <a:r>
              <a:rPr lang="tr-TR" dirty="0" smtClean="0">
                <a:solidFill>
                  <a:srgbClr val="0070C0"/>
                </a:solidFill>
                <a:latin typeface="Times New Roman" panose="02020603050405020304" pitchFamily="18" charset="0"/>
                <a:cs typeface="Times New Roman" panose="02020603050405020304" pitchFamily="18" charset="0"/>
              </a:rPr>
              <a:t>Net  : 12.055,12.TL  ilave </a:t>
            </a:r>
            <a:r>
              <a:rPr lang="tr-TR" dirty="0">
                <a:solidFill>
                  <a:srgbClr val="0070C0"/>
                </a:solidFill>
                <a:latin typeface="Times New Roman" panose="02020603050405020304" pitchFamily="18" charset="0"/>
                <a:cs typeface="Times New Roman" panose="02020603050405020304" pitchFamily="18" charset="0"/>
              </a:rPr>
              <a:t>ödeme </a:t>
            </a:r>
            <a:r>
              <a:rPr lang="tr-TR" dirty="0" smtClean="0">
                <a:solidFill>
                  <a:srgbClr val="0070C0"/>
                </a:solidFill>
                <a:latin typeface="Times New Roman" panose="02020603050405020304" pitchFamily="18" charset="0"/>
                <a:cs typeface="Times New Roman" panose="02020603050405020304" pitchFamily="18" charset="0"/>
              </a:rPr>
              <a:t>yapılmaktadır. </a:t>
            </a:r>
          </a:p>
          <a:p>
            <a:pPr algn="just" fontAlgn="base"/>
            <a:r>
              <a:rPr lang="tr-TR" dirty="0" smtClean="0">
                <a:solidFill>
                  <a:srgbClr val="0070C0"/>
                </a:solidFill>
                <a:latin typeface="Times New Roman" panose="02020603050405020304" pitchFamily="18" charset="0"/>
                <a:cs typeface="Times New Roman" panose="02020603050405020304" pitchFamily="18" charset="0"/>
              </a:rPr>
              <a:t>      İlave </a:t>
            </a:r>
            <a:r>
              <a:rPr lang="tr-TR" dirty="0">
                <a:solidFill>
                  <a:srgbClr val="0070C0"/>
                </a:solidFill>
                <a:latin typeface="Times New Roman" panose="02020603050405020304" pitchFamily="18" charset="0"/>
                <a:cs typeface="Times New Roman" panose="02020603050405020304" pitchFamily="18" charset="0"/>
              </a:rPr>
              <a:t>ödemeye hak kazanılmasında ve bu ödemenin yapılmasında, personelin aylık veya ücretlere ilişkin tabi olduğu hükümler </a:t>
            </a:r>
            <a:r>
              <a:rPr lang="tr-TR" dirty="0" smtClean="0">
                <a:solidFill>
                  <a:srgbClr val="0070C0"/>
                </a:solidFill>
                <a:latin typeface="Times New Roman" panose="02020603050405020304" pitchFamily="18" charset="0"/>
                <a:cs typeface="Times New Roman" panose="02020603050405020304" pitchFamily="18" charset="0"/>
              </a:rPr>
              <a:t>uygulanmaktadır.</a:t>
            </a:r>
          </a:p>
          <a:p>
            <a:pPr algn="just" fontAlgn="base"/>
            <a:r>
              <a:rPr lang="tr-TR" dirty="0" smtClean="0">
                <a:solidFill>
                  <a:srgbClr val="0070C0"/>
                </a:solidFill>
                <a:latin typeface="Times New Roman" panose="02020603050405020304" pitchFamily="18" charset="0"/>
                <a:cs typeface="Times New Roman" panose="02020603050405020304" pitchFamily="18" charset="0"/>
              </a:rPr>
              <a:t>      </a:t>
            </a:r>
            <a:r>
              <a:rPr lang="tr-TR" dirty="0">
                <a:solidFill>
                  <a:srgbClr val="0070C0"/>
                </a:solidFill>
                <a:latin typeface="Times New Roman" panose="02020603050405020304" pitchFamily="18" charset="0"/>
                <a:cs typeface="Times New Roman" panose="02020603050405020304" pitchFamily="18" charset="0"/>
              </a:rPr>
              <a:t>Bu ödeme damga vergisi hariç herhangi bir vergi ve sigorta prim kesintisine tabi </a:t>
            </a:r>
            <a:r>
              <a:rPr lang="tr-TR" dirty="0" smtClean="0">
                <a:solidFill>
                  <a:srgbClr val="0070C0"/>
                </a:solidFill>
                <a:latin typeface="Times New Roman" panose="02020603050405020304" pitchFamily="18" charset="0"/>
                <a:cs typeface="Times New Roman" panose="02020603050405020304" pitchFamily="18" charset="0"/>
              </a:rPr>
              <a:t>tutulmayacaktır.</a:t>
            </a:r>
          </a:p>
          <a:p>
            <a:pPr lvl="0" algn="ctr" rtl="0">
              <a:spcBef>
                <a:spcPts val="1265"/>
              </a:spcBef>
            </a:pPr>
            <a:r>
              <a:rPr lang="tr-TR" b="1" kern="1200" spc="-35" dirty="0" smtClean="0">
                <a:solidFill>
                  <a:srgbClr val="053193"/>
                </a:solidFill>
                <a:latin typeface="Times New Roman"/>
                <a:cs typeface="Times New Roman"/>
              </a:rPr>
              <a:t>İlave Ödeme </a:t>
            </a:r>
            <a:r>
              <a:rPr lang="tr-TR" b="1" kern="1200" spc="-5" dirty="0" smtClean="0">
                <a:solidFill>
                  <a:srgbClr val="053193"/>
                </a:solidFill>
                <a:latin typeface="Times New Roman"/>
                <a:cs typeface="Times New Roman"/>
              </a:rPr>
              <a:t>= 15965</a:t>
            </a:r>
            <a:r>
              <a:rPr lang="tr-TR" b="1" kern="1200" spc="-25" dirty="0" smtClean="0">
                <a:solidFill>
                  <a:srgbClr val="053193"/>
                </a:solidFill>
                <a:latin typeface="Times New Roman"/>
                <a:cs typeface="Times New Roman"/>
              </a:rPr>
              <a:t> </a:t>
            </a:r>
            <a:r>
              <a:rPr lang="tr-TR" b="1" kern="1200" dirty="0">
                <a:solidFill>
                  <a:srgbClr val="053193"/>
                </a:solidFill>
                <a:latin typeface="Times New Roman"/>
                <a:cs typeface="Times New Roman"/>
              </a:rPr>
              <a:t>x </a:t>
            </a:r>
            <a:r>
              <a:rPr lang="tr-TR" b="1" kern="1200" spc="-25" dirty="0">
                <a:solidFill>
                  <a:srgbClr val="053193"/>
                </a:solidFill>
                <a:latin typeface="Times New Roman"/>
                <a:cs typeface="Times New Roman"/>
              </a:rPr>
              <a:t>Aylık</a:t>
            </a:r>
            <a:r>
              <a:rPr lang="tr-TR" b="1" kern="1200" spc="-80" dirty="0">
                <a:solidFill>
                  <a:srgbClr val="053193"/>
                </a:solidFill>
                <a:latin typeface="Times New Roman"/>
                <a:cs typeface="Times New Roman"/>
              </a:rPr>
              <a:t> </a:t>
            </a:r>
            <a:r>
              <a:rPr lang="tr-TR" b="1" kern="1200" dirty="0">
                <a:solidFill>
                  <a:srgbClr val="053193"/>
                </a:solidFill>
                <a:latin typeface="Times New Roman"/>
                <a:cs typeface="Times New Roman"/>
              </a:rPr>
              <a:t>Katsayı</a:t>
            </a:r>
            <a:endParaRPr lang="tr-TR" kern="1200" dirty="0">
              <a:solidFill>
                <a:prstClr val="black"/>
              </a:solidFill>
              <a:latin typeface="Times New Roman"/>
              <a:cs typeface="Times New Roman"/>
            </a:endParaRPr>
          </a:p>
          <a:p>
            <a:pPr algn="just" fontAlgn="base"/>
            <a:endParaRPr lang="tr-TR" sz="2000" dirty="0">
              <a:solidFill>
                <a:srgbClr val="0070C0"/>
              </a:solidFill>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1526451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7674" y="325881"/>
            <a:ext cx="7604326" cy="430887"/>
          </a:xfrm>
        </p:spPr>
        <p:txBody>
          <a:bodyPr/>
          <a:lstStyle/>
          <a:p>
            <a:pPr algn="ctr"/>
            <a:r>
              <a:rPr lang="tr-TR" dirty="0">
                <a:solidFill>
                  <a:schemeClr val="tx2"/>
                </a:solidFill>
                <a:latin typeface="Times New Roman" panose="02020603050405020304" pitchFamily="18" charset="0"/>
                <a:cs typeface="Times New Roman" panose="02020603050405020304" pitchFamily="18" charset="0"/>
              </a:rPr>
              <a:t>Memurların Mali ve Sosyal Hakları</a:t>
            </a:r>
            <a:endParaRPr lang="tr-TR" dirty="0"/>
          </a:p>
        </p:txBody>
      </p:sp>
      <p:sp>
        <p:nvSpPr>
          <p:cNvPr id="5" name="Metin Yer Tutucusu 2"/>
          <p:cNvSpPr>
            <a:spLocks noGrp="1"/>
          </p:cNvSpPr>
          <p:nvPr>
            <p:ph type="body" idx="1"/>
          </p:nvPr>
        </p:nvSpPr>
        <p:spPr>
          <a:xfrm>
            <a:off x="381000" y="756768"/>
            <a:ext cx="8305800" cy="6814686"/>
          </a:xfrm>
        </p:spPr>
        <p:txBody>
          <a:bodyPr/>
          <a:lstStyle/>
          <a:p>
            <a:pPr algn="ctr"/>
            <a:r>
              <a:rPr lang="tr-TR" b="1" dirty="0">
                <a:solidFill>
                  <a:srgbClr val="0070C0"/>
                </a:solidFill>
              </a:rPr>
              <a:t>666 Sayılı KHK ile Getirilen Maaş </a:t>
            </a:r>
            <a:r>
              <a:rPr lang="tr-TR" b="1" dirty="0" smtClean="0">
                <a:solidFill>
                  <a:srgbClr val="0070C0"/>
                </a:solidFill>
              </a:rPr>
              <a:t>Sistemi</a:t>
            </a:r>
          </a:p>
          <a:p>
            <a:pPr algn="just"/>
            <a:r>
              <a:rPr lang="tr-TR" dirty="0" smtClean="0">
                <a:latin typeface="Times New Roman" panose="02020603050405020304" pitchFamily="18" charset="0"/>
                <a:cs typeface="Times New Roman" panose="02020603050405020304" pitchFamily="18" charset="0"/>
              </a:rPr>
              <a:t> 	</a:t>
            </a:r>
            <a:r>
              <a:rPr lang="tr-TR" dirty="0" smtClean="0">
                <a:solidFill>
                  <a:srgbClr val="0070C0"/>
                </a:solidFill>
                <a:latin typeface="Times New Roman" panose="02020603050405020304" pitchFamily="18" charset="0"/>
                <a:cs typeface="Times New Roman" panose="02020603050405020304" pitchFamily="18" charset="0"/>
              </a:rPr>
              <a:t>11/10/2011 </a:t>
            </a:r>
            <a:r>
              <a:rPr lang="tr-TR" dirty="0">
                <a:solidFill>
                  <a:srgbClr val="0070C0"/>
                </a:solidFill>
                <a:latin typeface="Times New Roman" panose="02020603050405020304" pitchFamily="18" charset="0"/>
                <a:cs typeface="Times New Roman" panose="02020603050405020304" pitchFamily="18" charset="0"/>
              </a:rPr>
              <a:t>tarihli ve 666 sayılı Kanun Hükmünde Kararnamenin </a:t>
            </a:r>
            <a:r>
              <a:rPr lang="tr-TR" dirty="0" smtClean="0">
                <a:solidFill>
                  <a:srgbClr val="0070C0"/>
                </a:solidFill>
                <a:latin typeface="Times New Roman" panose="02020603050405020304" pitchFamily="18" charset="0"/>
                <a:cs typeface="Times New Roman" panose="02020603050405020304" pitchFamily="18" charset="0"/>
              </a:rPr>
              <a:t>birinci maddesi </a:t>
            </a:r>
            <a:r>
              <a:rPr lang="tr-TR" dirty="0">
                <a:solidFill>
                  <a:srgbClr val="0070C0"/>
                </a:solidFill>
                <a:latin typeface="Times New Roman" panose="02020603050405020304" pitchFamily="18" charset="0"/>
                <a:cs typeface="Times New Roman" panose="02020603050405020304" pitchFamily="18" charset="0"/>
              </a:rPr>
              <a:t>ile 375 sayılı Kanun Hükmünde Kararnameye eklenen ek </a:t>
            </a:r>
            <a:r>
              <a:rPr lang="tr-TR" dirty="0" smtClean="0">
                <a:solidFill>
                  <a:srgbClr val="0070C0"/>
                </a:solidFill>
                <a:latin typeface="Times New Roman" panose="02020603050405020304" pitchFamily="18" charset="0"/>
                <a:cs typeface="Times New Roman" panose="02020603050405020304" pitchFamily="18" charset="0"/>
              </a:rPr>
              <a:t>10’uncu madde </a:t>
            </a:r>
            <a:r>
              <a:rPr lang="tr-TR" dirty="0">
                <a:solidFill>
                  <a:srgbClr val="0070C0"/>
                </a:solidFill>
                <a:latin typeface="Times New Roman" panose="02020603050405020304" pitchFamily="18" charset="0"/>
                <a:cs typeface="Times New Roman" panose="02020603050405020304" pitchFamily="18" charset="0"/>
              </a:rPr>
              <a:t>ile kısaca merkez teşkilatlarının daire başkanı ve üstü yönetici kadrolarında</a:t>
            </a:r>
            <a:r>
              <a:rPr lang="tr-TR" dirty="0" smtClean="0">
                <a:solidFill>
                  <a:srgbClr val="0070C0"/>
                </a:solidFill>
                <a:latin typeface="Times New Roman" panose="02020603050405020304" pitchFamily="18" charset="0"/>
                <a:cs typeface="Times New Roman" panose="02020603050405020304" pitchFamily="18" charset="0"/>
              </a:rPr>
              <a:t>, taşra </a:t>
            </a:r>
            <a:r>
              <a:rPr lang="tr-TR" dirty="0">
                <a:solidFill>
                  <a:srgbClr val="0070C0"/>
                </a:solidFill>
                <a:latin typeface="Times New Roman" panose="02020603050405020304" pitchFamily="18" charset="0"/>
                <a:cs typeface="Times New Roman" panose="02020603050405020304" pitchFamily="18" charset="0"/>
              </a:rPr>
              <a:t>teşkilatlarının en üst yönetici konumundaki kadrolarda </a:t>
            </a:r>
            <a:r>
              <a:rPr lang="tr-TR" dirty="0" smtClean="0">
                <a:solidFill>
                  <a:srgbClr val="0070C0"/>
                </a:solidFill>
                <a:latin typeface="Times New Roman" panose="02020603050405020304" pitchFamily="18" charset="0"/>
                <a:cs typeface="Times New Roman" panose="02020603050405020304" pitchFamily="18" charset="0"/>
              </a:rPr>
              <a:t>ve merkez </a:t>
            </a:r>
            <a:r>
              <a:rPr lang="tr-TR" dirty="0">
                <a:solidFill>
                  <a:srgbClr val="0070C0"/>
                </a:solidFill>
                <a:latin typeface="Times New Roman" panose="02020603050405020304" pitchFamily="18" charset="0"/>
                <a:cs typeface="Times New Roman" panose="02020603050405020304" pitchFamily="18" charset="0"/>
              </a:rPr>
              <a:t>teşkilatlarının kariyer mesleklere ilişkin kadrolarında görev </a:t>
            </a:r>
            <a:r>
              <a:rPr lang="tr-TR" dirty="0" smtClean="0">
                <a:solidFill>
                  <a:srgbClr val="0070C0"/>
                </a:solidFill>
                <a:latin typeface="Times New Roman" panose="02020603050405020304" pitchFamily="18" charset="0"/>
                <a:cs typeface="Times New Roman" panose="02020603050405020304" pitchFamily="18" charset="0"/>
              </a:rPr>
              <a:t>yapan personel </a:t>
            </a:r>
            <a:r>
              <a:rPr lang="tr-TR" dirty="0">
                <a:solidFill>
                  <a:srgbClr val="0070C0"/>
                </a:solidFill>
                <a:latin typeface="Times New Roman" panose="02020603050405020304" pitchFamily="18" charset="0"/>
                <a:cs typeface="Times New Roman" panose="02020603050405020304" pitchFamily="18" charset="0"/>
              </a:rPr>
              <a:t>için öngörülmüş yeni ve daha sade bir maaş düzenlemesi </a:t>
            </a:r>
            <a:r>
              <a:rPr lang="tr-TR" dirty="0" smtClean="0">
                <a:solidFill>
                  <a:srgbClr val="0070C0"/>
                </a:solidFill>
                <a:latin typeface="Times New Roman" panose="02020603050405020304" pitchFamily="18" charset="0"/>
                <a:cs typeface="Times New Roman" panose="02020603050405020304" pitchFamily="18" charset="0"/>
              </a:rPr>
              <a:t>hayata geçmiştir</a:t>
            </a:r>
            <a:r>
              <a:rPr lang="tr-TR" dirty="0">
                <a:solidFill>
                  <a:srgbClr val="0070C0"/>
                </a:solidFill>
                <a:latin typeface="Times New Roman" panose="02020603050405020304" pitchFamily="18" charset="0"/>
                <a:cs typeface="Times New Roman" panose="02020603050405020304" pitchFamily="18" charset="0"/>
              </a:rPr>
              <a:t>. </a:t>
            </a:r>
            <a:endParaRPr lang="tr-TR" dirty="0" smtClean="0">
              <a:solidFill>
                <a:srgbClr val="0070C0"/>
              </a:solidFill>
              <a:latin typeface="Times New Roman" panose="02020603050405020304" pitchFamily="18" charset="0"/>
              <a:cs typeface="Times New Roman" panose="02020603050405020304" pitchFamily="18" charset="0"/>
            </a:endParaRPr>
          </a:p>
          <a:p>
            <a:pPr algn="just"/>
            <a:r>
              <a:rPr lang="tr-TR" dirty="0">
                <a:solidFill>
                  <a:srgbClr val="0070C0"/>
                </a:solidFill>
                <a:latin typeface="Times New Roman" panose="02020603050405020304" pitchFamily="18" charset="0"/>
                <a:cs typeface="Times New Roman" panose="02020603050405020304" pitchFamily="18" charset="0"/>
              </a:rPr>
              <a:t>	</a:t>
            </a:r>
            <a:r>
              <a:rPr lang="tr-TR" dirty="0" smtClean="0">
                <a:solidFill>
                  <a:srgbClr val="0070C0"/>
                </a:solidFill>
                <a:latin typeface="Times New Roman" panose="02020603050405020304" pitchFamily="18" charset="0"/>
                <a:cs typeface="Times New Roman" panose="02020603050405020304" pitchFamily="18" charset="0"/>
              </a:rPr>
              <a:t>Bu </a:t>
            </a:r>
            <a:r>
              <a:rPr lang="tr-TR" dirty="0">
                <a:solidFill>
                  <a:srgbClr val="0070C0"/>
                </a:solidFill>
                <a:latin typeface="Times New Roman" panose="02020603050405020304" pitchFamily="18" charset="0"/>
                <a:cs typeface="Times New Roman" panose="02020603050405020304" pitchFamily="18" charset="0"/>
              </a:rPr>
              <a:t>düzenleme ile, daha önce devlet memuru maaşlarının gelir </a:t>
            </a:r>
            <a:r>
              <a:rPr lang="tr-TR" dirty="0" smtClean="0">
                <a:solidFill>
                  <a:srgbClr val="0070C0"/>
                </a:solidFill>
                <a:latin typeface="Times New Roman" panose="02020603050405020304" pitchFamily="18" charset="0"/>
                <a:cs typeface="Times New Roman" panose="02020603050405020304" pitchFamily="18" charset="0"/>
              </a:rPr>
              <a:t>unsurları olarak </a:t>
            </a:r>
            <a:r>
              <a:rPr lang="tr-TR" dirty="0">
                <a:solidFill>
                  <a:srgbClr val="0070C0"/>
                </a:solidFill>
                <a:latin typeface="Times New Roman" panose="02020603050405020304" pitchFamily="18" charset="0"/>
                <a:cs typeface="Times New Roman" panose="02020603050405020304" pitchFamily="18" charset="0"/>
              </a:rPr>
              <a:t>saydığımız gösterge, ek gösterge, taban ve kıdem aylıkları, </a:t>
            </a:r>
            <a:r>
              <a:rPr lang="tr-TR" dirty="0" smtClean="0">
                <a:solidFill>
                  <a:srgbClr val="0070C0"/>
                </a:solidFill>
                <a:latin typeface="Times New Roman" panose="02020603050405020304" pitchFamily="18" charset="0"/>
                <a:cs typeface="Times New Roman" panose="02020603050405020304" pitchFamily="18" charset="0"/>
              </a:rPr>
              <a:t>657 sayılı </a:t>
            </a:r>
            <a:r>
              <a:rPr lang="tr-TR" dirty="0">
                <a:solidFill>
                  <a:srgbClr val="0070C0"/>
                </a:solidFill>
                <a:latin typeface="Times New Roman" panose="02020603050405020304" pitchFamily="18" charset="0"/>
                <a:cs typeface="Times New Roman" panose="02020603050405020304" pitchFamily="18" charset="0"/>
              </a:rPr>
              <a:t>Kanunun 152’nci maddesinde düzenlenen zam ve tazminatlar, makam</a:t>
            </a:r>
            <a:r>
              <a:rPr lang="tr-TR" dirty="0" smtClean="0">
                <a:solidFill>
                  <a:srgbClr val="0070C0"/>
                </a:solidFill>
                <a:latin typeface="Times New Roman" panose="02020603050405020304" pitchFamily="18" charset="0"/>
                <a:cs typeface="Times New Roman" panose="02020603050405020304" pitchFamily="18" charset="0"/>
              </a:rPr>
              <a:t>, görev </a:t>
            </a:r>
            <a:r>
              <a:rPr lang="tr-TR" dirty="0">
                <a:solidFill>
                  <a:srgbClr val="0070C0"/>
                </a:solidFill>
                <a:latin typeface="Times New Roman" panose="02020603050405020304" pitchFamily="18" charset="0"/>
                <a:cs typeface="Times New Roman" panose="02020603050405020304" pitchFamily="18" charset="0"/>
              </a:rPr>
              <a:t>ve temsil tazminatları ile ek ödeme, kapsamdaki bu personel için </a:t>
            </a:r>
            <a:r>
              <a:rPr lang="tr-TR" dirty="0" smtClean="0">
                <a:solidFill>
                  <a:srgbClr val="0070C0"/>
                </a:solidFill>
                <a:latin typeface="Times New Roman" panose="02020603050405020304" pitchFamily="18" charset="0"/>
                <a:cs typeface="Times New Roman" panose="02020603050405020304" pitchFamily="18" charset="0"/>
              </a:rPr>
              <a:t>kaldırılmak suretiyle </a:t>
            </a:r>
            <a:r>
              <a:rPr lang="tr-TR" dirty="0">
                <a:solidFill>
                  <a:srgbClr val="0070C0"/>
                </a:solidFill>
                <a:latin typeface="Times New Roman" panose="02020603050405020304" pitchFamily="18" charset="0"/>
                <a:cs typeface="Times New Roman" panose="02020603050405020304" pitchFamily="18" charset="0"/>
              </a:rPr>
              <a:t>sadece “</a:t>
            </a:r>
            <a:r>
              <a:rPr lang="tr-TR" b="1" dirty="0">
                <a:solidFill>
                  <a:srgbClr val="0070C0"/>
                </a:solidFill>
                <a:latin typeface="Times New Roman" panose="02020603050405020304" pitchFamily="18" charset="0"/>
                <a:cs typeface="Times New Roman" panose="02020603050405020304" pitchFamily="18" charset="0"/>
              </a:rPr>
              <a:t>ücret” ve “tazminat</a:t>
            </a:r>
            <a:r>
              <a:rPr lang="tr-TR" dirty="0">
                <a:solidFill>
                  <a:srgbClr val="0070C0"/>
                </a:solidFill>
                <a:latin typeface="Times New Roman" panose="02020603050405020304" pitchFamily="18" charset="0"/>
                <a:cs typeface="Times New Roman" panose="02020603050405020304" pitchFamily="18" charset="0"/>
              </a:rPr>
              <a:t>” gelir unsurlarından oluşan </a:t>
            </a:r>
            <a:r>
              <a:rPr lang="tr-TR" dirty="0" smtClean="0">
                <a:solidFill>
                  <a:srgbClr val="0070C0"/>
                </a:solidFill>
                <a:latin typeface="Times New Roman" panose="02020603050405020304" pitchFamily="18" charset="0"/>
                <a:cs typeface="Times New Roman" panose="02020603050405020304" pitchFamily="18" charset="0"/>
              </a:rPr>
              <a:t>yeni bir </a:t>
            </a:r>
            <a:r>
              <a:rPr lang="tr-TR" dirty="0">
                <a:solidFill>
                  <a:srgbClr val="0070C0"/>
                </a:solidFill>
                <a:latin typeface="Times New Roman" panose="02020603050405020304" pitchFamily="18" charset="0"/>
                <a:cs typeface="Times New Roman" panose="02020603050405020304" pitchFamily="18" charset="0"/>
              </a:rPr>
              <a:t>maaş sistemi benimsenmiştir</a:t>
            </a:r>
            <a:r>
              <a:rPr lang="tr-TR" dirty="0" smtClean="0">
                <a:solidFill>
                  <a:srgbClr val="0070C0"/>
                </a:solidFill>
                <a:latin typeface="Times New Roman" panose="02020603050405020304" pitchFamily="18" charset="0"/>
                <a:cs typeface="Times New Roman" panose="02020603050405020304" pitchFamily="18" charset="0"/>
              </a:rPr>
              <a:t>.</a:t>
            </a:r>
          </a:p>
          <a:p>
            <a:pPr algn="just"/>
            <a:r>
              <a:rPr lang="tr-TR" dirty="0" smtClean="0">
                <a:solidFill>
                  <a:srgbClr val="0070C0"/>
                </a:solidFill>
                <a:latin typeface="Times New Roman" panose="02020603050405020304" pitchFamily="18" charset="0"/>
                <a:cs typeface="Times New Roman" panose="02020603050405020304" pitchFamily="18" charset="0"/>
              </a:rPr>
              <a:t> Ücret </a:t>
            </a:r>
            <a:r>
              <a:rPr lang="tr-TR" dirty="0">
                <a:solidFill>
                  <a:srgbClr val="0070C0"/>
                </a:solidFill>
                <a:latin typeface="Times New Roman" panose="02020603050405020304" pitchFamily="18" charset="0"/>
                <a:cs typeface="Times New Roman" panose="02020603050405020304" pitchFamily="18" charset="0"/>
              </a:rPr>
              <a:t>ve </a:t>
            </a:r>
            <a:r>
              <a:rPr lang="tr-TR" dirty="0" smtClean="0">
                <a:solidFill>
                  <a:srgbClr val="0070C0"/>
                </a:solidFill>
                <a:latin typeface="Times New Roman" panose="02020603050405020304" pitchFamily="18" charset="0"/>
                <a:cs typeface="Times New Roman" panose="02020603050405020304" pitchFamily="18" charset="0"/>
              </a:rPr>
              <a:t>Tazminat Göstergeleri;</a:t>
            </a:r>
          </a:p>
          <a:p>
            <a:pPr algn="just"/>
            <a:r>
              <a:rPr lang="tr-TR" dirty="0" smtClean="0">
                <a:solidFill>
                  <a:srgbClr val="0070C0"/>
                </a:solidFill>
                <a:latin typeface="Times New Roman" panose="02020603050405020304" pitchFamily="18" charset="0"/>
                <a:cs typeface="Times New Roman" panose="02020603050405020304" pitchFamily="18" charset="0"/>
              </a:rPr>
              <a:t>	375 </a:t>
            </a:r>
            <a:r>
              <a:rPr lang="tr-TR" dirty="0">
                <a:solidFill>
                  <a:srgbClr val="0070C0"/>
                </a:solidFill>
                <a:latin typeface="Times New Roman" panose="02020603050405020304" pitchFamily="18" charset="0"/>
                <a:cs typeface="Times New Roman" panose="02020603050405020304" pitchFamily="18" charset="0"/>
              </a:rPr>
              <a:t>sayılı Kanun Hükmünde </a:t>
            </a:r>
            <a:r>
              <a:rPr lang="tr-TR" dirty="0" smtClean="0">
                <a:solidFill>
                  <a:srgbClr val="0070C0"/>
                </a:solidFill>
                <a:latin typeface="Times New Roman" panose="02020603050405020304" pitchFamily="18" charset="0"/>
                <a:cs typeface="Times New Roman" panose="02020603050405020304" pitchFamily="18" charset="0"/>
              </a:rPr>
              <a:t>Kararnamenin II </a:t>
            </a:r>
            <a:r>
              <a:rPr lang="tr-TR" dirty="0">
                <a:solidFill>
                  <a:srgbClr val="0070C0"/>
                </a:solidFill>
                <a:latin typeface="Times New Roman" panose="02020603050405020304" pitchFamily="18" charset="0"/>
                <a:cs typeface="Times New Roman" panose="02020603050405020304" pitchFamily="18" charset="0"/>
              </a:rPr>
              <a:t>ve III sayılı cetvellerinde düzenlenmiş olup, kapsamda bulunan </a:t>
            </a:r>
            <a:r>
              <a:rPr lang="tr-TR" dirty="0" smtClean="0">
                <a:solidFill>
                  <a:srgbClr val="0070C0"/>
                </a:solidFill>
                <a:latin typeface="Times New Roman" panose="02020603050405020304" pitchFamily="18" charset="0"/>
                <a:cs typeface="Times New Roman" panose="02020603050405020304" pitchFamily="18" charset="0"/>
              </a:rPr>
              <a:t>personelin kadro </a:t>
            </a:r>
            <a:r>
              <a:rPr lang="tr-TR" dirty="0">
                <a:solidFill>
                  <a:srgbClr val="0070C0"/>
                </a:solidFill>
                <a:latin typeface="Times New Roman" panose="02020603050405020304" pitchFamily="18" charset="0"/>
                <a:cs typeface="Times New Roman" panose="02020603050405020304" pitchFamily="18" charset="0"/>
              </a:rPr>
              <a:t>unvanlarına karşılık gelen gösterge rakamlarının memur aylık </a:t>
            </a:r>
            <a:r>
              <a:rPr lang="tr-TR" dirty="0" smtClean="0">
                <a:solidFill>
                  <a:srgbClr val="0070C0"/>
                </a:solidFill>
                <a:latin typeface="Times New Roman" panose="02020603050405020304" pitchFamily="18" charset="0"/>
                <a:cs typeface="Times New Roman" panose="02020603050405020304" pitchFamily="18" charset="0"/>
              </a:rPr>
              <a:t>katsayısı ile </a:t>
            </a:r>
            <a:r>
              <a:rPr lang="tr-TR" dirty="0">
                <a:solidFill>
                  <a:srgbClr val="0070C0"/>
                </a:solidFill>
                <a:latin typeface="Times New Roman" panose="02020603050405020304" pitchFamily="18" charset="0"/>
                <a:cs typeface="Times New Roman" panose="02020603050405020304" pitchFamily="18" charset="0"/>
              </a:rPr>
              <a:t>çarpımı sonucu bulunacak tutarlarda ücret ve tazminat verilmektedir</a:t>
            </a:r>
            <a:r>
              <a:rPr lang="tr-TR" dirty="0" smtClean="0">
                <a:solidFill>
                  <a:srgbClr val="0070C0"/>
                </a:solidFill>
                <a:latin typeface="Times New Roman" panose="02020603050405020304" pitchFamily="18" charset="0"/>
                <a:cs typeface="Times New Roman" panose="02020603050405020304" pitchFamily="18" charset="0"/>
              </a:rPr>
              <a:t>. </a:t>
            </a:r>
            <a:endParaRPr lang="tr-TR" dirty="0">
              <a:solidFill>
                <a:srgbClr val="0070C0"/>
              </a:solidFill>
              <a:latin typeface="Times New Roman" panose="02020603050405020304" pitchFamily="18" charset="0"/>
              <a:cs typeface="Times New Roman" panose="02020603050405020304" pitchFamily="18" charset="0"/>
            </a:endParaRPr>
          </a:p>
          <a:p>
            <a:pPr algn="just"/>
            <a:r>
              <a:rPr lang="tr-TR" dirty="0" smtClean="0">
                <a:solidFill>
                  <a:srgbClr val="0070C0"/>
                </a:solidFill>
                <a:latin typeface="Times New Roman" panose="02020603050405020304" pitchFamily="18" charset="0"/>
                <a:cs typeface="Times New Roman" panose="02020603050405020304" pitchFamily="18" charset="0"/>
              </a:rPr>
              <a:t>	</a:t>
            </a:r>
            <a:r>
              <a:rPr lang="sv-SE" dirty="0" smtClean="0">
                <a:solidFill>
                  <a:srgbClr val="0070C0"/>
                </a:solidFill>
                <a:latin typeface="Times New Roman" panose="02020603050405020304" pitchFamily="18" charset="0"/>
                <a:cs typeface="Times New Roman" panose="02020603050405020304" pitchFamily="18" charset="0"/>
              </a:rPr>
              <a:t>Ücret</a:t>
            </a:r>
            <a:r>
              <a:rPr lang="sv-SE" dirty="0">
                <a:solidFill>
                  <a:srgbClr val="0070C0"/>
                </a:solidFill>
                <a:latin typeface="Times New Roman" panose="02020603050405020304" pitchFamily="18" charset="0"/>
                <a:cs typeface="Times New Roman" panose="02020603050405020304" pitchFamily="18" charset="0"/>
              </a:rPr>
              <a:t>, gelir ve damga vergisi kesintisine tabi iken, tazminattan sadece </a:t>
            </a:r>
            <a:r>
              <a:rPr lang="sv-SE" dirty="0" smtClean="0">
                <a:solidFill>
                  <a:srgbClr val="0070C0"/>
                </a:solidFill>
                <a:latin typeface="Times New Roman" panose="02020603050405020304" pitchFamily="18" charset="0"/>
                <a:cs typeface="Times New Roman" panose="02020603050405020304" pitchFamily="18" charset="0"/>
              </a:rPr>
              <a:t>damga</a:t>
            </a:r>
            <a:r>
              <a:rPr lang="tr-TR" dirty="0" smtClean="0">
                <a:solidFill>
                  <a:srgbClr val="0070C0"/>
                </a:solidFill>
                <a:latin typeface="Times New Roman" panose="02020603050405020304" pitchFamily="18" charset="0"/>
                <a:cs typeface="Times New Roman" panose="02020603050405020304" pitchFamily="18" charset="0"/>
              </a:rPr>
              <a:t> vergisi </a:t>
            </a:r>
            <a:r>
              <a:rPr lang="tr-TR" dirty="0">
                <a:solidFill>
                  <a:srgbClr val="0070C0"/>
                </a:solidFill>
                <a:latin typeface="Times New Roman" panose="02020603050405020304" pitchFamily="18" charset="0"/>
                <a:cs typeface="Times New Roman" panose="02020603050405020304" pitchFamily="18" charset="0"/>
              </a:rPr>
              <a:t>kesintisi yapılmaktadır</a:t>
            </a:r>
            <a:r>
              <a:rPr lang="tr-TR" dirty="0" smtClean="0">
                <a:solidFill>
                  <a:srgbClr val="0070C0"/>
                </a:solidFill>
                <a:latin typeface="Times New Roman" panose="02020603050405020304" pitchFamily="18" charset="0"/>
                <a:cs typeface="Times New Roman" panose="02020603050405020304" pitchFamily="18" charset="0"/>
              </a:rPr>
              <a:t>.</a:t>
            </a:r>
          </a:p>
          <a:p>
            <a:pPr algn="ctr"/>
            <a:r>
              <a:rPr lang="tr-TR" b="1" spc="-35" dirty="0" smtClean="0">
                <a:solidFill>
                  <a:srgbClr val="053193"/>
                </a:solidFill>
                <a:latin typeface="Times New Roman"/>
                <a:cs typeface="Times New Roman"/>
              </a:rPr>
              <a:t>Ücret Göstergesi </a:t>
            </a:r>
            <a:r>
              <a:rPr lang="tr-TR" b="1" spc="-5" dirty="0" smtClean="0">
                <a:solidFill>
                  <a:srgbClr val="053193"/>
                </a:solidFill>
                <a:latin typeface="Times New Roman"/>
                <a:cs typeface="Times New Roman"/>
              </a:rPr>
              <a:t>= Oran</a:t>
            </a:r>
            <a:r>
              <a:rPr lang="tr-TR" b="1" spc="-25" dirty="0" smtClean="0">
                <a:solidFill>
                  <a:srgbClr val="053193"/>
                </a:solidFill>
                <a:latin typeface="Times New Roman"/>
                <a:cs typeface="Times New Roman"/>
              </a:rPr>
              <a:t> </a:t>
            </a:r>
            <a:r>
              <a:rPr lang="tr-TR" b="1" dirty="0">
                <a:solidFill>
                  <a:srgbClr val="053193"/>
                </a:solidFill>
                <a:latin typeface="Times New Roman"/>
                <a:cs typeface="Times New Roman"/>
              </a:rPr>
              <a:t>x </a:t>
            </a:r>
            <a:r>
              <a:rPr lang="tr-TR" b="1" spc="-25" dirty="0">
                <a:solidFill>
                  <a:srgbClr val="053193"/>
                </a:solidFill>
                <a:latin typeface="Times New Roman"/>
                <a:cs typeface="Times New Roman"/>
              </a:rPr>
              <a:t>Aylık</a:t>
            </a:r>
            <a:r>
              <a:rPr lang="tr-TR" b="1" spc="-80" dirty="0">
                <a:solidFill>
                  <a:srgbClr val="053193"/>
                </a:solidFill>
                <a:latin typeface="Times New Roman"/>
                <a:cs typeface="Times New Roman"/>
              </a:rPr>
              <a:t> </a:t>
            </a:r>
            <a:r>
              <a:rPr lang="tr-TR" b="1" dirty="0" smtClean="0">
                <a:solidFill>
                  <a:srgbClr val="053193"/>
                </a:solidFill>
                <a:latin typeface="Times New Roman"/>
                <a:cs typeface="Times New Roman"/>
              </a:rPr>
              <a:t>Katsayı</a:t>
            </a:r>
          </a:p>
          <a:p>
            <a:pPr algn="ctr"/>
            <a:r>
              <a:rPr lang="tr-TR" b="1" spc="-35" dirty="0" smtClean="0">
                <a:solidFill>
                  <a:srgbClr val="053193"/>
                </a:solidFill>
                <a:latin typeface="Times New Roman"/>
                <a:cs typeface="Times New Roman"/>
              </a:rPr>
              <a:t>Tazminat Göstergesi </a:t>
            </a:r>
            <a:r>
              <a:rPr lang="tr-TR" b="1" spc="-5" dirty="0" smtClean="0">
                <a:solidFill>
                  <a:srgbClr val="053193"/>
                </a:solidFill>
                <a:latin typeface="Times New Roman"/>
                <a:cs typeface="Times New Roman"/>
              </a:rPr>
              <a:t>= Oran</a:t>
            </a:r>
            <a:r>
              <a:rPr lang="tr-TR" b="1" spc="-25" dirty="0" smtClean="0">
                <a:solidFill>
                  <a:srgbClr val="053193"/>
                </a:solidFill>
                <a:latin typeface="Times New Roman"/>
                <a:cs typeface="Times New Roman"/>
              </a:rPr>
              <a:t> </a:t>
            </a:r>
            <a:r>
              <a:rPr lang="tr-TR" b="1" dirty="0">
                <a:solidFill>
                  <a:srgbClr val="053193"/>
                </a:solidFill>
                <a:latin typeface="Times New Roman"/>
                <a:cs typeface="Times New Roman"/>
              </a:rPr>
              <a:t>x </a:t>
            </a:r>
            <a:r>
              <a:rPr lang="tr-TR" b="1" spc="-25" dirty="0">
                <a:solidFill>
                  <a:srgbClr val="053193"/>
                </a:solidFill>
                <a:latin typeface="Times New Roman"/>
                <a:cs typeface="Times New Roman"/>
              </a:rPr>
              <a:t>Aylık</a:t>
            </a:r>
            <a:r>
              <a:rPr lang="tr-TR" b="1" spc="-80" dirty="0">
                <a:solidFill>
                  <a:srgbClr val="053193"/>
                </a:solidFill>
                <a:latin typeface="Times New Roman"/>
                <a:cs typeface="Times New Roman"/>
              </a:rPr>
              <a:t> </a:t>
            </a:r>
            <a:r>
              <a:rPr lang="tr-TR" b="1" dirty="0">
                <a:solidFill>
                  <a:srgbClr val="053193"/>
                </a:solidFill>
                <a:latin typeface="Times New Roman"/>
                <a:cs typeface="Times New Roman"/>
              </a:rPr>
              <a:t>Katsayı</a:t>
            </a:r>
            <a:endParaRPr lang="tr-TR" dirty="0">
              <a:latin typeface="Times New Roman"/>
              <a:cs typeface="Times New Roman"/>
            </a:endParaRPr>
          </a:p>
          <a:p>
            <a:pPr algn="just"/>
            <a:endParaRPr lang="tr-TR" b="1" dirty="0" smtClean="0">
              <a:solidFill>
                <a:srgbClr val="053193"/>
              </a:solidFill>
              <a:latin typeface="Times New Roman"/>
              <a:cs typeface="Times New Roman"/>
            </a:endParaRPr>
          </a:p>
          <a:p>
            <a:pPr algn="just"/>
            <a:endParaRPr lang="tr-TR" dirty="0">
              <a:latin typeface="Times New Roman"/>
              <a:cs typeface="Times New Roman"/>
            </a:endParaRPr>
          </a:p>
          <a:p>
            <a:pPr algn="just"/>
            <a:endParaRPr lang="tr-TR" dirty="0">
              <a:latin typeface="Times New Roman" panose="02020603050405020304" pitchFamily="18" charset="0"/>
              <a:cs typeface="Times New Roman" panose="02020603050405020304" pitchFamily="18" charset="0"/>
            </a:endParaRPr>
          </a:p>
        </p:txBody>
      </p:sp>
      <p:sp>
        <p:nvSpPr>
          <p:cNvPr id="3" name="Slayt Numarası Yer Tutucusu 2"/>
          <p:cNvSpPr>
            <a:spLocks noGrp="1"/>
          </p:cNvSpPr>
          <p:nvPr>
            <p:ph type="sldNum" sz="quarter" idx="7"/>
          </p:nvPr>
        </p:nvSpPr>
        <p:spPr/>
        <p:txBody>
          <a:bodyPr/>
          <a:lstStyle/>
          <a:p>
            <a:fld id="{B6F15528-21DE-4FAA-801E-634DDDAF4B2B}" type="slidenum">
              <a:rPr lang="tr-TR" smtClean="0"/>
              <a:t>33</a:t>
            </a:fld>
            <a:endParaRPr lang="tr-TR"/>
          </a:p>
        </p:txBody>
      </p:sp>
    </p:spTree>
    <p:extLst>
      <p:ext uri="{BB962C8B-B14F-4D97-AF65-F5344CB8AC3E}">
        <p14:creationId xmlns:p14="http://schemas.microsoft.com/office/powerpoint/2010/main" val="2148983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7173" y="171399"/>
            <a:ext cx="2397760" cy="483234"/>
          </a:xfrm>
          <a:prstGeom prst="rect">
            <a:avLst/>
          </a:prstGeom>
        </p:spPr>
        <p:txBody>
          <a:bodyPr vert="horz" wrap="square" lIns="0" tIns="12700" rIns="0" bIns="0" rtlCol="0">
            <a:spAutoFit/>
          </a:bodyPr>
          <a:lstStyle/>
          <a:p>
            <a:pPr marL="12700">
              <a:lnSpc>
                <a:spcPct val="100000"/>
              </a:lnSpc>
              <a:spcBef>
                <a:spcPts val="100"/>
              </a:spcBef>
            </a:pPr>
            <a:r>
              <a:rPr sz="3000" spc="-5" dirty="0"/>
              <a:t>KESİNTİLER</a:t>
            </a:r>
            <a:endParaRPr sz="3000"/>
          </a:p>
        </p:txBody>
      </p:sp>
      <p:sp>
        <p:nvSpPr>
          <p:cNvPr id="3" name="object 3"/>
          <p:cNvSpPr txBox="1"/>
          <p:nvPr/>
        </p:nvSpPr>
        <p:spPr>
          <a:xfrm>
            <a:off x="802640" y="800862"/>
            <a:ext cx="7730490" cy="4379595"/>
          </a:xfrm>
          <a:prstGeom prst="rect">
            <a:avLst/>
          </a:prstGeom>
        </p:spPr>
        <p:txBody>
          <a:bodyPr vert="horz" wrap="square" lIns="0" tIns="63500" rIns="0" bIns="0" rtlCol="0">
            <a:spAutoFit/>
          </a:bodyPr>
          <a:lstStyle/>
          <a:p>
            <a:pPr marL="12700" marR="5080" algn="just">
              <a:lnSpc>
                <a:spcPts val="1630"/>
              </a:lnSpc>
              <a:spcBef>
                <a:spcPts val="500"/>
              </a:spcBef>
              <a:buAutoNum type="arabicPlain"/>
              <a:tabLst>
                <a:tab pos="301625" algn="l"/>
              </a:tabLst>
            </a:pPr>
            <a:r>
              <a:rPr lang="tr-TR" sz="1700" b="1" spc="-5" dirty="0" smtClean="0">
                <a:solidFill>
                  <a:srgbClr val="FF0000"/>
                </a:solidFill>
                <a:latin typeface="Arial"/>
                <a:cs typeface="Arial"/>
              </a:rPr>
              <a:t>- </a:t>
            </a:r>
            <a:r>
              <a:rPr sz="1700" b="1" spc="-5" dirty="0" smtClean="0">
                <a:solidFill>
                  <a:srgbClr val="FF0000"/>
                </a:solidFill>
                <a:latin typeface="Arial"/>
                <a:cs typeface="Arial"/>
              </a:rPr>
              <a:t>SOSYAL </a:t>
            </a:r>
            <a:r>
              <a:rPr sz="1700" b="1" dirty="0">
                <a:solidFill>
                  <a:srgbClr val="FF0000"/>
                </a:solidFill>
                <a:latin typeface="Arial"/>
                <a:cs typeface="Arial"/>
              </a:rPr>
              <a:t>GÜVENLİK </a:t>
            </a:r>
            <a:r>
              <a:rPr sz="1700" b="1" spc="-5" dirty="0">
                <a:solidFill>
                  <a:srgbClr val="FF0000"/>
                </a:solidFill>
                <a:latin typeface="Arial"/>
                <a:cs typeface="Arial"/>
              </a:rPr>
              <a:t>KESİNTİSİ: </a:t>
            </a:r>
            <a:r>
              <a:rPr sz="1700" dirty="0">
                <a:solidFill>
                  <a:srgbClr val="053193"/>
                </a:solidFill>
                <a:latin typeface="Arial"/>
                <a:cs typeface="Arial"/>
              </a:rPr>
              <a:t>Tabi olunan sosyal güvenlik mevzuatına  bağlı olarak değişiklik </a:t>
            </a:r>
            <a:r>
              <a:rPr sz="1700" spc="-5" dirty="0">
                <a:solidFill>
                  <a:srgbClr val="053193"/>
                </a:solidFill>
                <a:latin typeface="Arial"/>
                <a:cs typeface="Arial"/>
              </a:rPr>
              <a:t>göstermektedir. </a:t>
            </a:r>
            <a:r>
              <a:rPr sz="1700" dirty="0">
                <a:solidFill>
                  <a:srgbClr val="053193"/>
                </a:solidFill>
                <a:latin typeface="Arial"/>
                <a:cs typeface="Arial"/>
              </a:rPr>
              <a:t>(5434 ve 5510 </a:t>
            </a:r>
            <a:r>
              <a:rPr sz="1700" spc="-5" dirty="0">
                <a:solidFill>
                  <a:srgbClr val="053193"/>
                </a:solidFill>
                <a:latin typeface="Arial"/>
                <a:cs typeface="Arial"/>
              </a:rPr>
              <a:t>sayılı</a:t>
            </a:r>
            <a:r>
              <a:rPr sz="1700" spc="15" dirty="0">
                <a:solidFill>
                  <a:srgbClr val="053193"/>
                </a:solidFill>
                <a:latin typeface="Arial"/>
                <a:cs typeface="Arial"/>
              </a:rPr>
              <a:t> </a:t>
            </a:r>
            <a:r>
              <a:rPr sz="1700" dirty="0">
                <a:solidFill>
                  <a:srgbClr val="053193"/>
                </a:solidFill>
                <a:latin typeface="Arial"/>
                <a:cs typeface="Arial"/>
              </a:rPr>
              <a:t>Kanunlar)</a:t>
            </a:r>
            <a:endParaRPr sz="1700" dirty="0">
              <a:latin typeface="Arial"/>
              <a:cs typeface="Arial"/>
            </a:endParaRPr>
          </a:p>
          <a:p>
            <a:pPr>
              <a:lnSpc>
                <a:spcPct val="100000"/>
              </a:lnSpc>
              <a:spcBef>
                <a:spcPts val="45"/>
              </a:spcBef>
              <a:buClr>
                <a:srgbClr val="FF0000"/>
              </a:buClr>
              <a:buFont typeface="Arial"/>
              <a:buAutoNum type="arabicPlain"/>
            </a:pPr>
            <a:endParaRPr sz="1750" dirty="0">
              <a:latin typeface="Arial"/>
              <a:cs typeface="Arial"/>
            </a:endParaRPr>
          </a:p>
          <a:p>
            <a:pPr marL="340360">
              <a:lnSpc>
                <a:spcPct val="100000"/>
              </a:lnSpc>
            </a:pPr>
            <a:r>
              <a:rPr sz="1700" b="1" spc="-20" dirty="0">
                <a:solidFill>
                  <a:srgbClr val="FF3300"/>
                </a:solidFill>
                <a:latin typeface="Arial"/>
                <a:cs typeface="Arial"/>
              </a:rPr>
              <a:t>A- </a:t>
            </a:r>
            <a:r>
              <a:rPr sz="1700" b="1" dirty="0">
                <a:solidFill>
                  <a:srgbClr val="FF3300"/>
                </a:solidFill>
                <a:latin typeface="Arial"/>
                <a:cs typeface="Arial"/>
              </a:rPr>
              <a:t>5434 </a:t>
            </a:r>
            <a:r>
              <a:rPr sz="1700" b="1" spc="-5" dirty="0">
                <a:solidFill>
                  <a:srgbClr val="FF3300"/>
                </a:solidFill>
                <a:latin typeface="Arial"/>
                <a:cs typeface="Arial"/>
              </a:rPr>
              <a:t>Sayılı </a:t>
            </a:r>
            <a:r>
              <a:rPr sz="1700" b="1" dirty="0">
                <a:solidFill>
                  <a:srgbClr val="FF3300"/>
                </a:solidFill>
                <a:latin typeface="Arial"/>
                <a:cs typeface="Arial"/>
              </a:rPr>
              <a:t>Kanun </a:t>
            </a:r>
            <a:r>
              <a:rPr sz="1700" b="1" spc="-5" dirty="0" err="1">
                <a:solidFill>
                  <a:srgbClr val="FF3300"/>
                </a:solidFill>
                <a:latin typeface="Arial"/>
                <a:cs typeface="Arial"/>
              </a:rPr>
              <a:t>Kapsamında</a:t>
            </a:r>
            <a:r>
              <a:rPr sz="1700" b="1" spc="-5" dirty="0">
                <a:solidFill>
                  <a:srgbClr val="FF3300"/>
                </a:solidFill>
                <a:latin typeface="Arial"/>
                <a:cs typeface="Arial"/>
              </a:rPr>
              <a:t> </a:t>
            </a:r>
            <a:r>
              <a:rPr lang="tr-TR" sz="1700" b="1" spc="-5" dirty="0" smtClean="0">
                <a:solidFill>
                  <a:srgbClr val="FF3300"/>
                </a:solidFill>
                <a:latin typeface="Arial"/>
                <a:cs typeface="Arial"/>
              </a:rPr>
              <a:t>(2008 Öncesi)</a:t>
            </a:r>
            <a:r>
              <a:rPr sz="1700" b="1" dirty="0" smtClean="0">
                <a:solidFill>
                  <a:srgbClr val="FF3300"/>
                </a:solidFill>
                <a:latin typeface="Arial"/>
                <a:cs typeface="Arial"/>
              </a:rPr>
              <a:t>: </a:t>
            </a:r>
            <a:r>
              <a:rPr sz="1700" dirty="0">
                <a:solidFill>
                  <a:srgbClr val="053193"/>
                </a:solidFill>
                <a:latin typeface="Arial"/>
                <a:cs typeface="Arial"/>
              </a:rPr>
              <a:t>Kamu</a:t>
            </a:r>
            <a:r>
              <a:rPr sz="1700" spc="60" dirty="0">
                <a:solidFill>
                  <a:srgbClr val="053193"/>
                </a:solidFill>
                <a:latin typeface="Arial"/>
                <a:cs typeface="Arial"/>
              </a:rPr>
              <a:t> </a:t>
            </a:r>
            <a:r>
              <a:rPr sz="1700" dirty="0">
                <a:solidFill>
                  <a:srgbClr val="053193"/>
                </a:solidFill>
                <a:latin typeface="Arial"/>
                <a:cs typeface="Arial"/>
              </a:rPr>
              <a:t>personelinin;</a:t>
            </a:r>
            <a:endParaRPr sz="1700" dirty="0">
              <a:latin typeface="Arial"/>
              <a:cs typeface="Arial"/>
            </a:endParaRPr>
          </a:p>
          <a:p>
            <a:pPr marL="728980" lvl="1" indent="-145415">
              <a:lnSpc>
                <a:spcPct val="100000"/>
              </a:lnSpc>
              <a:buChar char="*"/>
              <a:tabLst>
                <a:tab pos="729615" algn="l"/>
              </a:tabLst>
            </a:pPr>
            <a:r>
              <a:rPr sz="1700" spc="-5" dirty="0">
                <a:solidFill>
                  <a:srgbClr val="053193"/>
                </a:solidFill>
                <a:latin typeface="Arial"/>
                <a:cs typeface="Arial"/>
              </a:rPr>
              <a:t>Gösterge</a:t>
            </a:r>
            <a:r>
              <a:rPr sz="1700" spc="10" dirty="0">
                <a:solidFill>
                  <a:srgbClr val="053193"/>
                </a:solidFill>
                <a:latin typeface="Arial"/>
                <a:cs typeface="Arial"/>
              </a:rPr>
              <a:t> </a:t>
            </a:r>
            <a:r>
              <a:rPr sz="1700" spc="-10" dirty="0">
                <a:solidFill>
                  <a:srgbClr val="053193"/>
                </a:solidFill>
                <a:latin typeface="Arial"/>
                <a:cs typeface="Arial"/>
              </a:rPr>
              <a:t>aylığı,</a:t>
            </a:r>
            <a:endParaRPr sz="1700" dirty="0">
              <a:latin typeface="Arial"/>
              <a:cs typeface="Arial"/>
            </a:endParaRPr>
          </a:p>
          <a:p>
            <a:pPr marL="728980" lvl="1" indent="-145415">
              <a:lnSpc>
                <a:spcPct val="100000"/>
              </a:lnSpc>
              <a:buChar char="*"/>
              <a:tabLst>
                <a:tab pos="729615" algn="l"/>
              </a:tabLst>
            </a:pPr>
            <a:r>
              <a:rPr sz="1700" dirty="0">
                <a:solidFill>
                  <a:srgbClr val="053193"/>
                </a:solidFill>
                <a:latin typeface="Arial"/>
                <a:cs typeface="Arial"/>
              </a:rPr>
              <a:t>Ek </a:t>
            </a:r>
            <a:r>
              <a:rPr sz="1700" spc="-5" dirty="0">
                <a:solidFill>
                  <a:srgbClr val="053193"/>
                </a:solidFill>
                <a:latin typeface="Arial"/>
                <a:cs typeface="Arial"/>
              </a:rPr>
              <a:t>gösterge</a:t>
            </a:r>
            <a:r>
              <a:rPr sz="1700" spc="10" dirty="0">
                <a:solidFill>
                  <a:srgbClr val="053193"/>
                </a:solidFill>
                <a:latin typeface="Arial"/>
                <a:cs typeface="Arial"/>
              </a:rPr>
              <a:t> </a:t>
            </a:r>
            <a:r>
              <a:rPr sz="1700" spc="-10" dirty="0">
                <a:solidFill>
                  <a:srgbClr val="053193"/>
                </a:solidFill>
                <a:latin typeface="Arial"/>
                <a:cs typeface="Arial"/>
              </a:rPr>
              <a:t>aylığı,</a:t>
            </a:r>
            <a:endParaRPr sz="1700" dirty="0">
              <a:latin typeface="Arial"/>
              <a:cs typeface="Arial"/>
            </a:endParaRPr>
          </a:p>
          <a:p>
            <a:pPr marL="728980" lvl="1" indent="-145415">
              <a:lnSpc>
                <a:spcPct val="100000"/>
              </a:lnSpc>
              <a:buChar char="*"/>
              <a:tabLst>
                <a:tab pos="729615" algn="l"/>
              </a:tabLst>
            </a:pPr>
            <a:r>
              <a:rPr sz="1700" spc="5" dirty="0">
                <a:solidFill>
                  <a:srgbClr val="053193"/>
                </a:solidFill>
                <a:latin typeface="Arial"/>
                <a:cs typeface="Arial"/>
              </a:rPr>
              <a:t>Taban</a:t>
            </a:r>
            <a:r>
              <a:rPr sz="1700" spc="-95" dirty="0">
                <a:solidFill>
                  <a:srgbClr val="053193"/>
                </a:solidFill>
                <a:latin typeface="Arial"/>
                <a:cs typeface="Arial"/>
              </a:rPr>
              <a:t> </a:t>
            </a:r>
            <a:r>
              <a:rPr sz="1700" spc="-10" dirty="0">
                <a:solidFill>
                  <a:srgbClr val="053193"/>
                </a:solidFill>
                <a:latin typeface="Arial"/>
                <a:cs typeface="Arial"/>
              </a:rPr>
              <a:t>aylığı,</a:t>
            </a:r>
            <a:endParaRPr sz="1700" dirty="0">
              <a:latin typeface="Arial"/>
              <a:cs typeface="Arial"/>
            </a:endParaRPr>
          </a:p>
          <a:p>
            <a:pPr marL="728980" lvl="1" indent="-145415">
              <a:lnSpc>
                <a:spcPct val="100000"/>
              </a:lnSpc>
              <a:buChar char="*"/>
              <a:tabLst>
                <a:tab pos="729615" algn="l"/>
              </a:tabLst>
            </a:pPr>
            <a:r>
              <a:rPr sz="1700" dirty="0">
                <a:solidFill>
                  <a:srgbClr val="053193"/>
                </a:solidFill>
                <a:latin typeface="Arial"/>
                <a:cs typeface="Arial"/>
              </a:rPr>
              <a:t>Kıdem</a:t>
            </a:r>
            <a:r>
              <a:rPr sz="1700" spc="-60" dirty="0">
                <a:solidFill>
                  <a:srgbClr val="053193"/>
                </a:solidFill>
                <a:latin typeface="Arial"/>
                <a:cs typeface="Arial"/>
              </a:rPr>
              <a:t> </a:t>
            </a:r>
            <a:r>
              <a:rPr sz="1700" spc="-10" dirty="0">
                <a:solidFill>
                  <a:srgbClr val="053193"/>
                </a:solidFill>
                <a:latin typeface="Arial"/>
                <a:cs typeface="Arial"/>
              </a:rPr>
              <a:t>aylığı,</a:t>
            </a:r>
            <a:endParaRPr sz="1700" dirty="0">
              <a:latin typeface="Arial"/>
              <a:cs typeface="Arial"/>
            </a:endParaRPr>
          </a:p>
          <a:p>
            <a:pPr marL="12700" marR="6350" lvl="1" indent="571500">
              <a:lnSpc>
                <a:spcPct val="80000"/>
              </a:lnSpc>
              <a:spcBef>
                <a:spcPts val="409"/>
              </a:spcBef>
              <a:buChar char="*"/>
              <a:tabLst>
                <a:tab pos="730885" algn="l"/>
              </a:tabLst>
            </a:pPr>
            <a:r>
              <a:rPr sz="1700" dirty="0">
                <a:solidFill>
                  <a:srgbClr val="053193"/>
                </a:solidFill>
                <a:latin typeface="Arial"/>
                <a:cs typeface="Arial"/>
              </a:rPr>
              <a:t>En </a:t>
            </a:r>
            <a:r>
              <a:rPr sz="1700" spc="-5" dirty="0">
                <a:solidFill>
                  <a:srgbClr val="053193"/>
                </a:solidFill>
                <a:latin typeface="Arial"/>
                <a:cs typeface="Arial"/>
              </a:rPr>
              <a:t>yüksek </a:t>
            </a:r>
            <a:r>
              <a:rPr sz="1700" dirty="0">
                <a:solidFill>
                  <a:srgbClr val="053193"/>
                </a:solidFill>
                <a:latin typeface="Arial"/>
                <a:cs typeface="Arial"/>
              </a:rPr>
              <a:t>Devlet memuru </a:t>
            </a:r>
            <a:r>
              <a:rPr sz="1700" spc="-5" dirty="0">
                <a:solidFill>
                  <a:srgbClr val="053193"/>
                </a:solidFill>
                <a:latin typeface="Arial"/>
                <a:cs typeface="Arial"/>
              </a:rPr>
              <a:t>aylığı </a:t>
            </a:r>
            <a:r>
              <a:rPr sz="1700" dirty="0">
                <a:solidFill>
                  <a:srgbClr val="053193"/>
                </a:solidFill>
                <a:latin typeface="Arial"/>
                <a:cs typeface="Arial"/>
              </a:rPr>
              <a:t>brüt </a:t>
            </a:r>
            <a:r>
              <a:rPr sz="1700" spc="-5" dirty="0">
                <a:solidFill>
                  <a:srgbClr val="053193"/>
                </a:solidFill>
                <a:latin typeface="Arial"/>
                <a:cs typeface="Arial"/>
              </a:rPr>
              <a:t>tutarının </a:t>
            </a:r>
            <a:r>
              <a:rPr sz="1700" dirty="0">
                <a:solidFill>
                  <a:srgbClr val="053193"/>
                </a:solidFill>
                <a:latin typeface="Arial"/>
                <a:cs typeface="Arial"/>
              </a:rPr>
              <a:t>belli bir </a:t>
            </a:r>
            <a:r>
              <a:rPr sz="1700" spc="-5" dirty="0">
                <a:solidFill>
                  <a:srgbClr val="053193"/>
                </a:solidFill>
                <a:latin typeface="Arial"/>
                <a:cs typeface="Arial"/>
              </a:rPr>
              <a:t>oranına </a:t>
            </a:r>
            <a:r>
              <a:rPr sz="1700" dirty="0">
                <a:solidFill>
                  <a:srgbClr val="053193"/>
                </a:solidFill>
                <a:latin typeface="Arial"/>
                <a:cs typeface="Arial"/>
              </a:rPr>
              <a:t>(Tazminat  </a:t>
            </a:r>
            <a:r>
              <a:rPr sz="1700" spc="-5" dirty="0">
                <a:solidFill>
                  <a:srgbClr val="053193"/>
                </a:solidFill>
                <a:latin typeface="Arial"/>
                <a:cs typeface="Arial"/>
              </a:rPr>
              <a:t>Yansıtma Oranı) tekabül </a:t>
            </a:r>
            <a:r>
              <a:rPr sz="1700" dirty="0">
                <a:solidFill>
                  <a:srgbClr val="053193"/>
                </a:solidFill>
                <a:latin typeface="Arial"/>
                <a:cs typeface="Arial"/>
              </a:rPr>
              <a:t>eden</a:t>
            </a:r>
            <a:r>
              <a:rPr sz="1700" spc="60" dirty="0">
                <a:solidFill>
                  <a:srgbClr val="053193"/>
                </a:solidFill>
                <a:latin typeface="Arial"/>
                <a:cs typeface="Arial"/>
              </a:rPr>
              <a:t> </a:t>
            </a:r>
            <a:r>
              <a:rPr sz="1700" spc="-5" dirty="0">
                <a:solidFill>
                  <a:srgbClr val="053193"/>
                </a:solidFill>
                <a:latin typeface="Arial"/>
                <a:cs typeface="Arial"/>
              </a:rPr>
              <a:t>miktarın,</a:t>
            </a:r>
            <a:endParaRPr sz="1700" dirty="0">
              <a:latin typeface="Arial"/>
              <a:cs typeface="Arial"/>
            </a:endParaRPr>
          </a:p>
          <a:p>
            <a:pPr marL="12700" marR="6985" indent="571500">
              <a:lnSpc>
                <a:spcPct val="80000"/>
              </a:lnSpc>
              <a:spcBef>
                <a:spcPts val="405"/>
              </a:spcBef>
            </a:pPr>
            <a:r>
              <a:rPr sz="1700" spc="-5" dirty="0">
                <a:solidFill>
                  <a:srgbClr val="053193"/>
                </a:solidFill>
                <a:latin typeface="Arial"/>
                <a:cs typeface="Arial"/>
              </a:rPr>
              <a:t>toplamı </a:t>
            </a:r>
            <a:r>
              <a:rPr sz="1700" dirty="0">
                <a:solidFill>
                  <a:srgbClr val="053193"/>
                </a:solidFill>
                <a:latin typeface="Arial"/>
                <a:cs typeface="Arial"/>
              </a:rPr>
              <a:t>emekli keseneğine tabi olup %16 </a:t>
            </a:r>
            <a:r>
              <a:rPr sz="1700" spc="-5" dirty="0">
                <a:solidFill>
                  <a:srgbClr val="053193"/>
                </a:solidFill>
                <a:latin typeface="Arial"/>
                <a:cs typeface="Arial"/>
              </a:rPr>
              <a:t>oranında iştirakçiden </a:t>
            </a:r>
            <a:r>
              <a:rPr sz="1700" dirty="0">
                <a:solidFill>
                  <a:srgbClr val="053193"/>
                </a:solidFill>
                <a:latin typeface="Arial"/>
                <a:cs typeface="Arial"/>
              </a:rPr>
              <a:t>kesinti  </a:t>
            </a:r>
            <a:r>
              <a:rPr sz="1700" spc="-5" dirty="0">
                <a:solidFill>
                  <a:srgbClr val="053193"/>
                </a:solidFill>
                <a:latin typeface="Arial"/>
                <a:cs typeface="Arial"/>
              </a:rPr>
              <a:t>yapılırken, </a:t>
            </a:r>
            <a:r>
              <a:rPr sz="1700" dirty="0">
                <a:solidFill>
                  <a:srgbClr val="053193"/>
                </a:solidFill>
                <a:latin typeface="Arial"/>
                <a:cs typeface="Arial"/>
              </a:rPr>
              <a:t>%20 </a:t>
            </a:r>
            <a:r>
              <a:rPr sz="1700" spc="-5" dirty="0">
                <a:solidFill>
                  <a:srgbClr val="053193"/>
                </a:solidFill>
                <a:latin typeface="Arial"/>
                <a:cs typeface="Arial"/>
              </a:rPr>
              <a:t>oranında </a:t>
            </a:r>
            <a:r>
              <a:rPr sz="1700" dirty="0">
                <a:solidFill>
                  <a:srgbClr val="053193"/>
                </a:solidFill>
                <a:latin typeface="Arial"/>
                <a:cs typeface="Arial"/>
              </a:rPr>
              <a:t>ise Devlet </a:t>
            </a:r>
            <a:r>
              <a:rPr sz="1700" spc="-5" dirty="0">
                <a:solidFill>
                  <a:srgbClr val="053193"/>
                </a:solidFill>
                <a:latin typeface="Arial"/>
                <a:cs typeface="Arial"/>
              </a:rPr>
              <a:t>tarafından karşılık</a:t>
            </a:r>
            <a:r>
              <a:rPr sz="1700" spc="100" dirty="0">
                <a:solidFill>
                  <a:srgbClr val="053193"/>
                </a:solidFill>
                <a:latin typeface="Arial"/>
                <a:cs typeface="Arial"/>
              </a:rPr>
              <a:t> </a:t>
            </a:r>
            <a:r>
              <a:rPr sz="1700" spc="-5" dirty="0">
                <a:solidFill>
                  <a:srgbClr val="053193"/>
                </a:solidFill>
                <a:latin typeface="Arial"/>
                <a:cs typeface="Arial"/>
              </a:rPr>
              <a:t>yatırılmaktadır.</a:t>
            </a:r>
            <a:endParaRPr sz="1700" dirty="0">
              <a:latin typeface="Arial"/>
              <a:cs typeface="Arial"/>
            </a:endParaRPr>
          </a:p>
          <a:p>
            <a:pPr marL="12700">
              <a:lnSpc>
                <a:spcPct val="100000"/>
              </a:lnSpc>
              <a:spcBef>
                <a:spcPts val="5"/>
              </a:spcBef>
            </a:pPr>
            <a:r>
              <a:rPr sz="1700" dirty="0">
                <a:solidFill>
                  <a:srgbClr val="053193"/>
                </a:solidFill>
                <a:latin typeface="Arial"/>
                <a:cs typeface="Arial"/>
              </a:rPr>
              <a:t>Devlet %12 </a:t>
            </a:r>
            <a:r>
              <a:rPr sz="1700" spc="-5" dirty="0">
                <a:solidFill>
                  <a:srgbClr val="053193"/>
                </a:solidFill>
                <a:latin typeface="Arial"/>
                <a:cs typeface="Arial"/>
              </a:rPr>
              <a:t>oranında ayrıca GSS </a:t>
            </a:r>
            <a:r>
              <a:rPr sz="1700" dirty="0">
                <a:solidFill>
                  <a:srgbClr val="053193"/>
                </a:solidFill>
                <a:latin typeface="Arial"/>
                <a:cs typeface="Arial"/>
              </a:rPr>
              <a:t>primi</a:t>
            </a:r>
            <a:r>
              <a:rPr sz="1700" spc="40" dirty="0">
                <a:solidFill>
                  <a:srgbClr val="053193"/>
                </a:solidFill>
                <a:latin typeface="Arial"/>
                <a:cs typeface="Arial"/>
              </a:rPr>
              <a:t> </a:t>
            </a:r>
            <a:r>
              <a:rPr sz="1700" spc="-5" dirty="0">
                <a:solidFill>
                  <a:srgbClr val="053193"/>
                </a:solidFill>
                <a:latin typeface="Arial"/>
                <a:cs typeface="Arial"/>
              </a:rPr>
              <a:t>yatırmaktadır.</a:t>
            </a:r>
            <a:endParaRPr sz="1700" dirty="0">
              <a:latin typeface="Arial"/>
              <a:cs typeface="Arial"/>
            </a:endParaRPr>
          </a:p>
          <a:p>
            <a:pPr>
              <a:lnSpc>
                <a:spcPct val="100000"/>
              </a:lnSpc>
              <a:spcBef>
                <a:spcPts val="20"/>
              </a:spcBef>
            </a:pPr>
            <a:endParaRPr sz="2100" dirty="0">
              <a:latin typeface="Arial"/>
              <a:cs typeface="Arial"/>
            </a:endParaRPr>
          </a:p>
          <a:p>
            <a:pPr marL="12700" marR="5715" algn="just">
              <a:lnSpc>
                <a:spcPts val="1630"/>
              </a:lnSpc>
            </a:pPr>
            <a:r>
              <a:rPr sz="1700" b="1" dirty="0">
                <a:solidFill>
                  <a:srgbClr val="FF3300"/>
                </a:solidFill>
                <a:latin typeface="Arial"/>
                <a:cs typeface="Arial"/>
              </a:rPr>
              <a:t>Tazminat </a:t>
            </a:r>
            <a:r>
              <a:rPr sz="1700" b="1" spc="-5" dirty="0">
                <a:solidFill>
                  <a:srgbClr val="FF3300"/>
                </a:solidFill>
                <a:latin typeface="Arial"/>
                <a:cs typeface="Arial"/>
              </a:rPr>
              <a:t>Yansıtma; </a:t>
            </a:r>
            <a:r>
              <a:rPr lang="tr-TR" sz="1700" dirty="0">
                <a:solidFill>
                  <a:srgbClr val="053193"/>
                </a:solidFill>
                <a:latin typeface="Arial"/>
                <a:cs typeface="Arial"/>
              </a:rPr>
              <a:t>E</a:t>
            </a:r>
            <a:r>
              <a:rPr sz="1700" dirty="0" err="1" smtClean="0">
                <a:solidFill>
                  <a:srgbClr val="053193"/>
                </a:solidFill>
                <a:latin typeface="Arial"/>
                <a:cs typeface="Arial"/>
              </a:rPr>
              <a:t>mekli</a:t>
            </a:r>
            <a:r>
              <a:rPr sz="1700" dirty="0" smtClean="0">
                <a:solidFill>
                  <a:srgbClr val="053193"/>
                </a:solidFill>
                <a:latin typeface="Arial"/>
                <a:cs typeface="Arial"/>
              </a:rPr>
              <a:t> </a:t>
            </a:r>
            <a:r>
              <a:rPr sz="1700" dirty="0">
                <a:solidFill>
                  <a:srgbClr val="053193"/>
                </a:solidFill>
                <a:latin typeface="Arial"/>
                <a:cs typeface="Arial"/>
              </a:rPr>
              <a:t>keseneğine esas </a:t>
            </a:r>
            <a:r>
              <a:rPr sz="1700" spc="-5" dirty="0">
                <a:solidFill>
                  <a:srgbClr val="053193"/>
                </a:solidFill>
                <a:latin typeface="Arial"/>
                <a:cs typeface="Arial"/>
              </a:rPr>
              <a:t>aylığın </a:t>
            </a:r>
            <a:r>
              <a:rPr sz="1700" dirty="0">
                <a:solidFill>
                  <a:srgbClr val="053193"/>
                </a:solidFill>
                <a:latin typeface="Arial"/>
                <a:cs typeface="Arial"/>
              </a:rPr>
              <a:t>bir unsuru olup, </a:t>
            </a:r>
            <a:r>
              <a:rPr sz="1700" spc="15" dirty="0">
                <a:solidFill>
                  <a:srgbClr val="053193"/>
                </a:solidFill>
                <a:latin typeface="Arial"/>
                <a:cs typeface="Arial"/>
              </a:rPr>
              <a:t>ek  </a:t>
            </a:r>
            <a:r>
              <a:rPr sz="1700" spc="-5" dirty="0">
                <a:solidFill>
                  <a:srgbClr val="053193"/>
                </a:solidFill>
                <a:latin typeface="Arial"/>
                <a:cs typeface="Arial"/>
              </a:rPr>
              <a:t>göstergeye </a:t>
            </a:r>
            <a:r>
              <a:rPr sz="1700" dirty="0">
                <a:solidFill>
                  <a:srgbClr val="053193"/>
                </a:solidFill>
                <a:latin typeface="Arial"/>
                <a:cs typeface="Arial"/>
              </a:rPr>
              <a:t>bağlıdır. </a:t>
            </a:r>
            <a:r>
              <a:rPr sz="1700" spc="5" dirty="0">
                <a:solidFill>
                  <a:srgbClr val="053193"/>
                </a:solidFill>
                <a:latin typeface="Arial"/>
                <a:cs typeface="Arial"/>
              </a:rPr>
              <a:t>657 </a:t>
            </a:r>
            <a:r>
              <a:rPr sz="1700" spc="-5" dirty="0">
                <a:solidFill>
                  <a:srgbClr val="053193"/>
                </a:solidFill>
                <a:latin typeface="Arial"/>
                <a:cs typeface="Arial"/>
              </a:rPr>
              <a:t>sayılı </a:t>
            </a:r>
            <a:r>
              <a:rPr sz="1700" dirty="0">
                <a:solidFill>
                  <a:srgbClr val="053193"/>
                </a:solidFill>
                <a:latin typeface="Arial"/>
                <a:cs typeface="Arial"/>
              </a:rPr>
              <a:t>Kanuna tabi en </a:t>
            </a:r>
            <a:r>
              <a:rPr sz="1700" spc="-5" dirty="0">
                <a:solidFill>
                  <a:srgbClr val="053193"/>
                </a:solidFill>
                <a:latin typeface="Arial"/>
                <a:cs typeface="Arial"/>
              </a:rPr>
              <a:t>yüksek </a:t>
            </a:r>
            <a:r>
              <a:rPr sz="1700" dirty="0">
                <a:solidFill>
                  <a:srgbClr val="053193"/>
                </a:solidFill>
                <a:latin typeface="Arial"/>
                <a:cs typeface="Arial"/>
              </a:rPr>
              <a:t>Devlet memuru </a:t>
            </a:r>
            <a:r>
              <a:rPr sz="1700" spc="-5" dirty="0">
                <a:solidFill>
                  <a:srgbClr val="053193"/>
                </a:solidFill>
                <a:latin typeface="Arial"/>
                <a:cs typeface="Arial"/>
              </a:rPr>
              <a:t>aylığı </a:t>
            </a:r>
            <a:r>
              <a:rPr sz="1700" dirty="0">
                <a:solidFill>
                  <a:srgbClr val="053193"/>
                </a:solidFill>
                <a:latin typeface="Arial"/>
                <a:cs typeface="Arial"/>
              </a:rPr>
              <a:t>brüt  tutarına, ek </a:t>
            </a:r>
            <a:r>
              <a:rPr sz="1700" spc="-5" dirty="0">
                <a:solidFill>
                  <a:srgbClr val="053193"/>
                </a:solidFill>
                <a:latin typeface="Arial"/>
                <a:cs typeface="Arial"/>
              </a:rPr>
              <a:t>göstergeye </a:t>
            </a:r>
            <a:r>
              <a:rPr sz="1700" dirty="0">
                <a:solidFill>
                  <a:srgbClr val="053193"/>
                </a:solidFill>
                <a:latin typeface="Arial"/>
                <a:cs typeface="Arial"/>
              </a:rPr>
              <a:t>karşılık gelen </a:t>
            </a:r>
            <a:r>
              <a:rPr sz="1700" spc="-5" dirty="0">
                <a:solidFill>
                  <a:srgbClr val="053193"/>
                </a:solidFill>
                <a:latin typeface="Arial"/>
                <a:cs typeface="Arial"/>
              </a:rPr>
              <a:t>oranın uygulanması suretiyle  hesaplanmaktadır.</a:t>
            </a:r>
            <a:endParaRPr sz="1700" dirty="0">
              <a:latin typeface="Arial"/>
              <a:cs typeface="Arial"/>
            </a:endParaRPr>
          </a:p>
        </p:txBody>
      </p:sp>
      <p:sp>
        <p:nvSpPr>
          <p:cNvPr id="4" name="object 4"/>
          <p:cNvSpPr txBox="1"/>
          <p:nvPr/>
        </p:nvSpPr>
        <p:spPr>
          <a:xfrm>
            <a:off x="768858" y="5304282"/>
            <a:ext cx="7848600" cy="728980"/>
          </a:xfrm>
          <a:prstGeom prst="rect">
            <a:avLst/>
          </a:prstGeom>
          <a:solidFill>
            <a:srgbClr val="FFCCCC"/>
          </a:solidFill>
          <a:ln w="25400">
            <a:solidFill>
              <a:srgbClr val="946E00"/>
            </a:solidFill>
          </a:ln>
        </p:spPr>
        <p:txBody>
          <a:bodyPr vert="horz" wrap="square" lIns="0" tIns="220345" rIns="0" bIns="0" rtlCol="0">
            <a:spAutoFit/>
          </a:bodyPr>
          <a:lstStyle/>
          <a:p>
            <a:pPr marL="454025">
              <a:lnSpc>
                <a:spcPct val="100000"/>
              </a:lnSpc>
              <a:spcBef>
                <a:spcPts val="1735"/>
              </a:spcBef>
            </a:pPr>
            <a:r>
              <a:rPr sz="1800" b="1" spc="-5" dirty="0">
                <a:solidFill>
                  <a:srgbClr val="053193"/>
                </a:solidFill>
                <a:latin typeface="Times New Roman"/>
                <a:cs typeface="Times New Roman"/>
              </a:rPr>
              <a:t>Tazminat Yansıtma </a:t>
            </a:r>
            <a:r>
              <a:rPr sz="1800" b="1" dirty="0">
                <a:solidFill>
                  <a:srgbClr val="053193"/>
                </a:solidFill>
                <a:latin typeface="Times New Roman"/>
                <a:cs typeface="Times New Roman"/>
              </a:rPr>
              <a:t>Oranı= En </a:t>
            </a:r>
            <a:r>
              <a:rPr sz="1800" b="1" spc="-5" dirty="0">
                <a:solidFill>
                  <a:srgbClr val="053193"/>
                </a:solidFill>
                <a:latin typeface="Times New Roman"/>
                <a:cs typeface="Times New Roman"/>
              </a:rPr>
              <a:t>Yüksek Devlet </a:t>
            </a:r>
            <a:r>
              <a:rPr sz="1800" b="1" dirty="0">
                <a:solidFill>
                  <a:srgbClr val="053193"/>
                </a:solidFill>
                <a:latin typeface="Times New Roman"/>
                <a:cs typeface="Times New Roman"/>
              </a:rPr>
              <a:t>Memuru Aylığı X</a:t>
            </a:r>
            <a:r>
              <a:rPr sz="1800" b="1" spc="-30" dirty="0">
                <a:solidFill>
                  <a:srgbClr val="053193"/>
                </a:solidFill>
                <a:latin typeface="Times New Roman"/>
                <a:cs typeface="Times New Roman"/>
              </a:rPr>
              <a:t> </a:t>
            </a:r>
            <a:r>
              <a:rPr sz="1800" b="1" dirty="0">
                <a:solidFill>
                  <a:srgbClr val="053193"/>
                </a:solidFill>
                <a:latin typeface="Times New Roman"/>
                <a:cs typeface="Times New Roman"/>
              </a:rPr>
              <a:t>Oran</a:t>
            </a:r>
            <a:endParaRPr sz="1800">
              <a:latin typeface="Times New Roman"/>
              <a:cs typeface="Times New Roman"/>
            </a:endParaRPr>
          </a:p>
        </p:txBody>
      </p:sp>
      <p:sp>
        <p:nvSpPr>
          <p:cNvPr id="5" name="Slayt Numarası Yer Tutucusu 4"/>
          <p:cNvSpPr>
            <a:spLocks noGrp="1"/>
          </p:cNvSpPr>
          <p:nvPr>
            <p:ph type="sldNum" sz="quarter" idx="7"/>
          </p:nvPr>
        </p:nvSpPr>
        <p:spPr/>
        <p:txBody>
          <a:bodyPr/>
          <a:lstStyle/>
          <a:p>
            <a:fld id="{B6F15528-21DE-4FAA-801E-634DDDAF4B2B}" type="slidenum">
              <a:rPr lang="tr-TR" smtClean="0"/>
              <a:t>34</a:t>
            </a:fld>
            <a:endParaRPr lang="tr-T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336" y="228600"/>
            <a:ext cx="6025515" cy="452120"/>
          </a:xfrm>
          <a:prstGeom prst="rect">
            <a:avLst/>
          </a:prstGeom>
        </p:spPr>
        <p:txBody>
          <a:bodyPr vert="horz" wrap="square" lIns="0" tIns="12065" rIns="0" bIns="0" rtlCol="0">
            <a:spAutoFit/>
          </a:bodyPr>
          <a:lstStyle/>
          <a:p>
            <a:pPr marL="12700">
              <a:lnSpc>
                <a:spcPct val="100000"/>
              </a:lnSpc>
              <a:spcBef>
                <a:spcPts val="95"/>
              </a:spcBef>
            </a:pPr>
            <a:r>
              <a:rPr spc="-5" dirty="0"/>
              <a:t>TAZMİNAT </a:t>
            </a:r>
            <a:r>
              <a:rPr spc="-10" dirty="0"/>
              <a:t>YANSITMA</a:t>
            </a:r>
            <a:r>
              <a:rPr spc="-5" dirty="0"/>
              <a:t> </a:t>
            </a:r>
            <a:r>
              <a:rPr spc="-10" dirty="0"/>
              <a:t>ORANLARI</a:t>
            </a:r>
          </a:p>
        </p:txBody>
      </p:sp>
      <p:graphicFrame>
        <p:nvGraphicFramePr>
          <p:cNvPr id="3" name="object 3"/>
          <p:cNvGraphicFramePr>
            <a:graphicFrameLocks noGrp="1"/>
          </p:cNvGraphicFramePr>
          <p:nvPr>
            <p:extLst>
              <p:ext uri="{D42A27DB-BD31-4B8C-83A1-F6EECF244321}">
                <p14:modId xmlns:p14="http://schemas.microsoft.com/office/powerpoint/2010/main" val="2550176883"/>
              </p:ext>
            </p:extLst>
          </p:nvPr>
        </p:nvGraphicFramePr>
        <p:xfrm>
          <a:off x="827913" y="1447800"/>
          <a:ext cx="7488554" cy="4378567"/>
        </p:xfrm>
        <a:graphic>
          <a:graphicData uri="http://schemas.openxmlformats.org/drawingml/2006/table">
            <a:tbl>
              <a:tblPr firstRow="1" bandRow="1">
                <a:tableStyleId>{2D5ABB26-0587-4C30-8999-92F81FD0307C}</a:tableStyleId>
              </a:tblPr>
              <a:tblGrid>
                <a:gridCol w="5556885">
                  <a:extLst>
                    <a:ext uri="{9D8B030D-6E8A-4147-A177-3AD203B41FA5}">
                      <a16:colId xmlns:a16="http://schemas.microsoft.com/office/drawing/2014/main" val="20000"/>
                    </a:ext>
                  </a:extLst>
                </a:gridCol>
                <a:gridCol w="1931669">
                  <a:extLst>
                    <a:ext uri="{9D8B030D-6E8A-4147-A177-3AD203B41FA5}">
                      <a16:colId xmlns:a16="http://schemas.microsoft.com/office/drawing/2014/main" val="20001"/>
                    </a:ext>
                  </a:extLst>
                </a:gridCol>
              </a:tblGrid>
              <a:tr h="842381">
                <a:tc>
                  <a:txBody>
                    <a:bodyPr/>
                    <a:lstStyle/>
                    <a:p>
                      <a:pPr marR="3175" algn="ctr">
                        <a:lnSpc>
                          <a:spcPct val="100000"/>
                        </a:lnSpc>
                        <a:spcBef>
                          <a:spcPts val="960"/>
                        </a:spcBef>
                      </a:pPr>
                      <a:r>
                        <a:rPr sz="2500" b="1" spc="-335" dirty="0">
                          <a:solidFill>
                            <a:srgbClr val="FFFFFF"/>
                          </a:solidFill>
                          <a:latin typeface="Carlito"/>
                          <a:cs typeface="Carlito"/>
                        </a:rPr>
                        <a:t>EK</a:t>
                      </a:r>
                      <a:r>
                        <a:rPr sz="2500" b="1" spc="-160" dirty="0">
                          <a:solidFill>
                            <a:srgbClr val="FFFFFF"/>
                          </a:solidFill>
                          <a:latin typeface="Carlito"/>
                          <a:cs typeface="Carlito"/>
                        </a:rPr>
                        <a:t> </a:t>
                      </a:r>
                      <a:r>
                        <a:rPr sz="2500" b="1" spc="-365" dirty="0">
                          <a:solidFill>
                            <a:srgbClr val="FFFFFF"/>
                          </a:solidFill>
                          <a:latin typeface="Carlito"/>
                          <a:cs typeface="Carlito"/>
                        </a:rPr>
                        <a:t>GÖSTERGE</a:t>
                      </a:r>
                      <a:endParaRPr sz="2500" dirty="0">
                        <a:latin typeface="Carlito"/>
                        <a:cs typeface="Carlito"/>
                      </a:endParaRPr>
                    </a:p>
                  </a:txBody>
                  <a:tcPr marL="0" marR="0" marT="121920" marB="0">
                    <a:lnR w="28575">
                      <a:solidFill>
                        <a:srgbClr val="FFFFFF"/>
                      </a:solidFill>
                      <a:prstDash val="solid"/>
                    </a:lnR>
                    <a:lnB w="38100">
                      <a:solidFill>
                        <a:srgbClr val="FFFFFF"/>
                      </a:solidFill>
                      <a:prstDash val="solid"/>
                    </a:lnB>
                    <a:solidFill>
                      <a:srgbClr val="2E5395"/>
                    </a:solidFill>
                  </a:tcPr>
                </a:tc>
                <a:tc>
                  <a:txBody>
                    <a:bodyPr/>
                    <a:lstStyle/>
                    <a:p>
                      <a:pPr marL="434340" algn="ctr">
                        <a:lnSpc>
                          <a:spcPct val="100000"/>
                        </a:lnSpc>
                        <a:spcBef>
                          <a:spcPts val="960"/>
                        </a:spcBef>
                      </a:pPr>
                      <a:r>
                        <a:rPr sz="2500" b="1" spc="-409" dirty="0">
                          <a:solidFill>
                            <a:srgbClr val="FFFFFF"/>
                          </a:solidFill>
                          <a:latin typeface="Carlito"/>
                          <a:cs typeface="Carlito"/>
                        </a:rPr>
                        <a:t>ORAN</a:t>
                      </a:r>
                      <a:r>
                        <a:rPr sz="2500" b="1" spc="-325" dirty="0">
                          <a:solidFill>
                            <a:srgbClr val="FFFFFF"/>
                          </a:solidFill>
                          <a:latin typeface="Carlito"/>
                          <a:cs typeface="Carlito"/>
                        </a:rPr>
                        <a:t> </a:t>
                      </a:r>
                      <a:r>
                        <a:rPr sz="2500" b="1" spc="-295" dirty="0">
                          <a:solidFill>
                            <a:srgbClr val="FFFFFF"/>
                          </a:solidFill>
                          <a:latin typeface="Carlito"/>
                          <a:cs typeface="Carlito"/>
                        </a:rPr>
                        <a:t>(%)</a:t>
                      </a:r>
                      <a:endParaRPr sz="2500">
                        <a:latin typeface="Carlito"/>
                        <a:cs typeface="Carlito"/>
                      </a:endParaRPr>
                    </a:p>
                  </a:txBody>
                  <a:tcPr marL="0" marR="0" marT="121920" marB="0">
                    <a:lnL w="28575">
                      <a:solidFill>
                        <a:srgbClr val="FFFFFF"/>
                      </a:solidFill>
                      <a:prstDash val="solid"/>
                    </a:lnL>
                    <a:lnB w="38100">
                      <a:solidFill>
                        <a:srgbClr val="FFFFFF"/>
                      </a:solidFill>
                      <a:prstDash val="solid"/>
                    </a:lnB>
                    <a:solidFill>
                      <a:srgbClr val="2E5395"/>
                    </a:solidFill>
                  </a:tcPr>
                </a:tc>
                <a:extLst>
                  <a:ext uri="{0D108BD9-81ED-4DB2-BD59-A6C34878D82A}">
                    <a16:rowId xmlns:a16="http://schemas.microsoft.com/office/drawing/2014/main" val="10000"/>
                  </a:ext>
                </a:extLst>
              </a:tr>
              <a:tr h="510451">
                <a:tc>
                  <a:txBody>
                    <a:bodyPr/>
                    <a:lstStyle/>
                    <a:p>
                      <a:pPr marL="80010">
                        <a:lnSpc>
                          <a:spcPct val="100000"/>
                        </a:lnSpc>
                        <a:spcBef>
                          <a:spcPts val="20"/>
                        </a:spcBef>
                      </a:pPr>
                      <a:r>
                        <a:rPr sz="2500" b="1" spc="-300" dirty="0" smtClean="0">
                          <a:latin typeface="Carlito"/>
                          <a:cs typeface="Carlito"/>
                        </a:rPr>
                        <a:t>8400 </a:t>
                      </a:r>
                      <a:r>
                        <a:rPr sz="2500" b="1" spc="-320" dirty="0">
                          <a:latin typeface="Carlito"/>
                          <a:cs typeface="Carlito"/>
                        </a:rPr>
                        <a:t>ve </a:t>
                      </a:r>
                      <a:r>
                        <a:rPr sz="2500" b="1" spc="-350" dirty="0">
                          <a:latin typeface="Carlito"/>
                          <a:cs typeface="Carlito"/>
                        </a:rPr>
                        <a:t>Daha </a:t>
                      </a:r>
                      <a:r>
                        <a:rPr sz="2500" b="1" spc="-315" dirty="0" err="1">
                          <a:latin typeface="Carlito"/>
                          <a:cs typeface="Carlito"/>
                        </a:rPr>
                        <a:t>Yüksek</a:t>
                      </a:r>
                      <a:r>
                        <a:rPr sz="2500" b="1" spc="-390" dirty="0">
                          <a:latin typeface="Carlito"/>
                          <a:cs typeface="Carlito"/>
                        </a:rPr>
                        <a:t> </a:t>
                      </a:r>
                      <a:r>
                        <a:rPr sz="2500" b="1" spc="-295" dirty="0" err="1" smtClean="0">
                          <a:latin typeface="Carlito"/>
                          <a:cs typeface="Carlito"/>
                        </a:rPr>
                        <a:t>Olanlard</a:t>
                      </a:r>
                      <a:r>
                        <a:rPr lang="tr-TR" sz="2500" b="1" spc="-295" dirty="0" smtClean="0">
                          <a:latin typeface="Carlito"/>
                          <a:cs typeface="Carlito"/>
                        </a:rPr>
                        <a:t>a</a:t>
                      </a:r>
                      <a:endParaRPr sz="2500" dirty="0">
                        <a:latin typeface="Carlito"/>
                        <a:cs typeface="Carlito"/>
                      </a:endParaRPr>
                    </a:p>
                  </a:txBody>
                  <a:tcPr marL="0" marR="0" marT="2540" marB="0">
                    <a:lnR w="28575">
                      <a:solidFill>
                        <a:srgbClr val="FFFFFF"/>
                      </a:solidFill>
                      <a:prstDash val="solid"/>
                    </a:lnR>
                    <a:lnT w="38100">
                      <a:solidFill>
                        <a:srgbClr val="FFFFFF"/>
                      </a:solidFill>
                      <a:prstDash val="solid"/>
                    </a:lnT>
                    <a:lnB w="38100">
                      <a:solidFill>
                        <a:srgbClr val="FFFFFF"/>
                      </a:solidFill>
                      <a:prstDash val="solid"/>
                    </a:lnB>
                    <a:solidFill>
                      <a:srgbClr val="DBDBDB"/>
                    </a:solidFill>
                  </a:tcPr>
                </a:tc>
                <a:tc>
                  <a:txBody>
                    <a:bodyPr/>
                    <a:lstStyle/>
                    <a:p>
                      <a:pPr marL="436245" algn="ctr">
                        <a:lnSpc>
                          <a:spcPct val="100000"/>
                        </a:lnSpc>
                        <a:spcBef>
                          <a:spcPts val="20"/>
                        </a:spcBef>
                      </a:pPr>
                      <a:r>
                        <a:rPr sz="2500" b="1" spc="-330" dirty="0">
                          <a:latin typeface="Carlito"/>
                          <a:cs typeface="Carlito"/>
                        </a:rPr>
                        <a:t>255</a:t>
                      </a:r>
                      <a:endParaRPr sz="2500">
                        <a:latin typeface="Carlito"/>
                        <a:cs typeface="Carlito"/>
                      </a:endParaRPr>
                    </a:p>
                  </a:txBody>
                  <a:tcPr marL="0" marR="0" marT="2540" marB="0">
                    <a:lnL w="28575">
                      <a:solidFill>
                        <a:srgbClr val="FFFFFF"/>
                      </a:solidFill>
                      <a:prstDash val="solid"/>
                    </a:lnL>
                    <a:lnT w="38100">
                      <a:solidFill>
                        <a:srgbClr val="FFFFFF"/>
                      </a:solidFill>
                      <a:prstDash val="solid"/>
                    </a:lnT>
                    <a:lnB w="38100">
                      <a:solidFill>
                        <a:srgbClr val="FFFFFF"/>
                      </a:solidFill>
                      <a:prstDash val="solid"/>
                    </a:lnB>
                    <a:solidFill>
                      <a:srgbClr val="DBDBDB"/>
                    </a:solidFill>
                  </a:tcPr>
                </a:tc>
                <a:extLst>
                  <a:ext uri="{0D108BD9-81ED-4DB2-BD59-A6C34878D82A}">
                    <a16:rowId xmlns:a16="http://schemas.microsoft.com/office/drawing/2014/main" val="10001"/>
                  </a:ext>
                </a:extLst>
              </a:tr>
              <a:tr h="488685">
                <a:tc>
                  <a:txBody>
                    <a:bodyPr/>
                    <a:lstStyle/>
                    <a:p>
                      <a:pPr marL="80010">
                        <a:lnSpc>
                          <a:spcPct val="100000"/>
                        </a:lnSpc>
                        <a:spcBef>
                          <a:spcPts val="20"/>
                        </a:spcBef>
                      </a:pPr>
                      <a:r>
                        <a:rPr sz="2500" b="1" spc="-300" dirty="0" smtClean="0">
                          <a:latin typeface="Carlito"/>
                          <a:cs typeface="Carlito"/>
                        </a:rPr>
                        <a:t>7</a:t>
                      </a:r>
                      <a:r>
                        <a:rPr lang="tr-TR" sz="2500" b="1" spc="-300" dirty="0" smtClean="0">
                          <a:latin typeface="Carlito"/>
                          <a:cs typeface="Carlito"/>
                        </a:rPr>
                        <a:t>8</a:t>
                      </a:r>
                      <a:r>
                        <a:rPr sz="2500" b="1" spc="-300" dirty="0" smtClean="0">
                          <a:latin typeface="Carlito"/>
                          <a:cs typeface="Carlito"/>
                        </a:rPr>
                        <a:t>00 </a:t>
                      </a:r>
                      <a:r>
                        <a:rPr sz="2500" b="1" spc="-250" dirty="0">
                          <a:latin typeface="Carlito"/>
                          <a:cs typeface="Carlito"/>
                        </a:rPr>
                        <a:t>(dahil) </a:t>
                      </a:r>
                      <a:r>
                        <a:rPr sz="2500" b="1" spc="-200" dirty="0">
                          <a:latin typeface="Carlito"/>
                          <a:cs typeface="Carlito"/>
                        </a:rPr>
                        <a:t>- </a:t>
                      </a:r>
                      <a:r>
                        <a:rPr sz="2500" b="1" spc="-300" dirty="0" smtClean="0">
                          <a:latin typeface="Carlito"/>
                          <a:cs typeface="Carlito"/>
                        </a:rPr>
                        <a:t>8400 </a:t>
                      </a:r>
                      <a:r>
                        <a:rPr sz="2500" b="1" spc="-245" dirty="0">
                          <a:latin typeface="Carlito"/>
                          <a:cs typeface="Carlito"/>
                        </a:rPr>
                        <a:t>(hariç) </a:t>
                      </a:r>
                      <a:r>
                        <a:rPr sz="2500" b="1" spc="-300" dirty="0">
                          <a:latin typeface="Carlito"/>
                          <a:cs typeface="Carlito"/>
                        </a:rPr>
                        <a:t>Arasında</a:t>
                      </a:r>
                      <a:r>
                        <a:rPr sz="2500" b="1" spc="-160" dirty="0">
                          <a:latin typeface="Carlito"/>
                          <a:cs typeface="Carlito"/>
                        </a:rPr>
                        <a:t> </a:t>
                      </a:r>
                      <a:r>
                        <a:rPr sz="2500" b="1" spc="-300" dirty="0">
                          <a:latin typeface="Carlito"/>
                          <a:cs typeface="Carlito"/>
                        </a:rPr>
                        <a:t>Olanlarda</a:t>
                      </a:r>
                      <a:endParaRPr sz="2500" dirty="0">
                        <a:latin typeface="Carlito"/>
                        <a:cs typeface="Carlito"/>
                      </a:endParaRPr>
                    </a:p>
                  </a:txBody>
                  <a:tcPr marL="0" marR="0" marT="2540" marB="0">
                    <a:lnR w="28575">
                      <a:solidFill>
                        <a:srgbClr val="FFFFFF"/>
                      </a:solidFill>
                      <a:prstDash val="solid"/>
                    </a:lnR>
                    <a:lnT w="38100">
                      <a:solidFill>
                        <a:srgbClr val="FFFFFF"/>
                      </a:solidFill>
                      <a:prstDash val="solid"/>
                    </a:lnT>
                    <a:lnB w="38100">
                      <a:solidFill>
                        <a:srgbClr val="FFFFFF"/>
                      </a:solidFill>
                      <a:prstDash val="solid"/>
                    </a:lnB>
                    <a:solidFill>
                      <a:srgbClr val="D9D9D9"/>
                    </a:solidFill>
                  </a:tcPr>
                </a:tc>
                <a:tc>
                  <a:txBody>
                    <a:bodyPr/>
                    <a:lstStyle/>
                    <a:p>
                      <a:pPr marL="435609" algn="ctr">
                        <a:lnSpc>
                          <a:spcPct val="100000"/>
                        </a:lnSpc>
                        <a:spcBef>
                          <a:spcPts val="20"/>
                        </a:spcBef>
                      </a:pPr>
                      <a:r>
                        <a:rPr sz="2500" b="1" spc="-335" dirty="0">
                          <a:latin typeface="Carlito"/>
                          <a:cs typeface="Carlito"/>
                        </a:rPr>
                        <a:t>215</a:t>
                      </a:r>
                      <a:endParaRPr sz="2500">
                        <a:latin typeface="Carlito"/>
                        <a:cs typeface="Carlito"/>
                      </a:endParaRPr>
                    </a:p>
                  </a:txBody>
                  <a:tcPr marL="0" marR="0" marT="2540" marB="0">
                    <a:lnL w="28575">
                      <a:solidFill>
                        <a:srgbClr val="FFFFFF"/>
                      </a:solidFill>
                      <a:prstDash val="solid"/>
                    </a:lnL>
                    <a:lnT w="38100">
                      <a:solidFill>
                        <a:srgbClr val="FFFFFF"/>
                      </a:solidFill>
                      <a:prstDash val="solid"/>
                    </a:lnT>
                    <a:lnB w="38100">
                      <a:solidFill>
                        <a:srgbClr val="FFFFFF"/>
                      </a:solidFill>
                      <a:prstDash val="solid"/>
                    </a:lnB>
                    <a:solidFill>
                      <a:srgbClr val="D9D9D9"/>
                    </a:solidFill>
                  </a:tcPr>
                </a:tc>
                <a:extLst>
                  <a:ext uri="{0D108BD9-81ED-4DB2-BD59-A6C34878D82A}">
                    <a16:rowId xmlns:a16="http://schemas.microsoft.com/office/drawing/2014/main" val="10002"/>
                  </a:ext>
                </a:extLst>
              </a:tr>
              <a:tr h="510949">
                <a:tc>
                  <a:txBody>
                    <a:bodyPr/>
                    <a:lstStyle/>
                    <a:p>
                      <a:pPr marL="80010">
                        <a:lnSpc>
                          <a:spcPct val="100000"/>
                        </a:lnSpc>
                        <a:spcBef>
                          <a:spcPts val="25"/>
                        </a:spcBef>
                      </a:pPr>
                      <a:r>
                        <a:rPr lang="tr-TR" sz="2500" b="1" spc="-300" dirty="0" smtClean="0">
                          <a:latin typeface="Carlito"/>
                          <a:cs typeface="Carlito"/>
                        </a:rPr>
                        <a:t>70</a:t>
                      </a:r>
                      <a:r>
                        <a:rPr sz="2500" b="1" spc="-300" dirty="0" smtClean="0">
                          <a:latin typeface="Carlito"/>
                          <a:cs typeface="Carlito"/>
                        </a:rPr>
                        <a:t>00 </a:t>
                      </a:r>
                      <a:r>
                        <a:rPr sz="2500" b="1" spc="-250" dirty="0">
                          <a:latin typeface="Carlito"/>
                          <a:cs typeface="Carlito"/>
                        </a:rPr>
                        <a:t>(dahil) </a:t>
                      </a:r>
                      <a:r>
                        <a:rPr sz="2500" b="1" spc="-200" dirty="0">
                          <a:latin typeface="Carlito"/>
                          <a:cs typeface="Carlito"/>
                        </a:rPr>
                        <a:t>- </a:t>
                      </a:r>
                      <a:r>
                        <a:rPr sz="2500" b="1" spc="-300" dirty="0" smtClean="0">
                          <a:latin typeface="Carlito"/>
                          <a:cs typeface="Carlito"/>
                        </a:rPr>
                        <a:t>7</a:t>
                      </a:r>
                      <a:r>
                        <a:rPr lang="tr-TR" sz="2500" b="1" spc="-300" dirty="0" smtClean="0">
                          <a:latin typeface="Carlito"/>
                          <a:cs typeface="Carlito"/>
                        </a:rPr>
                        <a:t>8</a:t>
                      </a:r>
                      <a:r>
                        <a:rPr sz="2500" b="1" spc="-300" dirty="0" smtClean="0">
                          <a:latin typeface="Carlito"/>
                          <a:cs typeface="Carlito"/>
                        </a:rPr>
                        <a:t>00 </a:t>
                      </a:r>
                      <a:r>
                        <a:rPr sz="2500" b="1" spc="-245" dirty="0">
                          <a:latin typeface="Carlito"/>
                          <a:cs typeface="Carlito"/>
                        </a:rPr>
                        <a:t>(hariç) </a:t>
                      </a:r>
                      <a:r>
                        <a:rPr sz="2500" b="1" spc="-300" dirty="0">
                          <a:latin typeface="Carlito"/>
                          <a:cs typeface="Carlito"/>
                        </a:rPr>
                        <a:t>Arasında</a:t>
                      </a:r>
                      <a:r>
                        <a:rPr sz="2500" b="1" spc="-160" dirty="0">
                          <a:latin typeface="Carlito"/>
                          <a:cs typeface="Carlito"/>
                        </a:rPr>
                        <a:t> </a:t>
                      </a:r>
                      <a:r>
                        <a:rPr sz="2500" b="1" spc="-300" dirty="0">
                          <a:latin typeface="Carlito"/>
                          <a:cs typeface="Carlito"/>
                        </a:rPr>
                        <a:t>Olanlarda</a:t>
                      </a:r>
                      <a:endParaRPr sz="2500" dirty="0">
                        <a:latin typeface="Carlito"/>
                        <a:cs typeface="Carlito"/>
                      </a:endParaRPr>
                    </a:p>
                  </a:txBody>
                  <a:tcPr marL="0" marR="0" marT="3175" marB="0">
                    <a:lnR w="28575">
                      <a:solidFill>
                        <a:srgbClr val="FFFFFF"/>
                      </a:solidFill>
                      <a:prstDash val="solid"/>
                    </a:lnR>
                    <a:lnT w="38100">
                      <a:solidFill>
                        <a:srgbClr val="FFFFFF"/>
                      </a:solidFill>
                      <a:prstDash val="solid"/>
                    </a:lnT>
                    <a:lnB w="38100">
                      <a:solidFill>
                        <a:srgbClr val="FFFFFF"/>
                      </a:solidFill>
                      <a:prstDash val="solid"/>
                    </a:lnB>
                    <a:solidFill>
                      <a:srgbClr val="DBDBDB"/>
                    </a:solidFill>
                  </a:tcPr>
                </a:tc>
                <a:tc>
                  <a:txBody>
                    <a:bodyPr/>
                    <a:lstStyle/>
                    <a:p>
                      <a:pPr marL="435609" algn="ctr">
                        <a:lnSpc>
                          <a:spcPct val="100000"/>
                        </a:lnSpc>
                        <a:spcBef>
                          <a:spcPts val="25"/>
                        </a:spcBef>
                      </a:pPr>
                      <a:r>
                        <a:rPr sz="2500" b="1" spc="-335" dirty="0">
                          <a:latin typeface="Carlito"/>
                          <a:cs typeface="Carlito"/>
                        </a:rPr>
                        <a:t>195</a:t>
                      </a:r>
                      <a:endParaRPr sz="2500">
                        <a:latin typeface="Carlito"/>
                        <a:cs typeface="Carlito"/>
                      </a:endParaRPr>
                    </a:p>
                  </a:txBody>
                  <a:tcPr marL="0" marR="0" marT="3175" marB="0">
                    <a:lnL w="28575">
                      <a:solidFill>
                        <a:srgbClr val="FFFFFF"/>
                      </a:solidFill>
                      <a:prstDash val="solid"/>
                    </a:lnL>
                    <a:lnT w="38100">
                      <a:solidFill>
                        <a:srgbClr val="FFFFFF"/>
                      </a:solidFill>
                      <a:prstDash val="solid"/>
                    </a:lnT>
                    <a:lnB w="38100">
                      <a:solidFill>
                        <a:srgbClr val="FFFFFF"/>
                      </a:solidFill>
                      <a:prstDash val="solid"/>
                    </a:lnB>
                    <a:solidFill>
                      <a:srgbClr val="DBDBDB"/>
                    </a:solidFill>
                  </a:tcPr>
                </a:tc>
                <a:extLst>
                  <a:ext uri="{0D108BD9-81ED-4DB2-BD59-A6C34878D82A}">
                    <a16:rowId xmlns:a16="http://schemas.microsoft.com/office/drawing/2014/main" val="10003"/>
                  </a:ext>
                </a:extLst>
              </a:tr>
              <a:tr h="510496">
                <a:tc>
                  <a:txBody>
                    <a:bodyPr/>
                    <a:lstStyle/>
                    <a:p>
                      <a:pPr marL="80010">
                        <a:lnSpc>
                          <a:spcPct val="100000"/>
                        </a:lnSpc>
                        <a:spcBef>
                          <a:spcPts val="20"/>
                        </a:spcBef>
                      </a:pPr>
                      <a:r>
                        <a:rPr lang="tr-TR" sz="2500" b="1" spc="-300" dirty="0" smtClean="0">
                          <a:latin typeface="Carlito"/>
                          <a:cs typeface="Carlito"/>
                        </a:rPr>
                        <a:t>54</a:t>
                      </a:r>
                      <a:r>
                        <a:rPr sz="2500" b="1" spc="-300" dirty="0" smtClean="0">
                          <a:latin typeface="Carlito"/>
                          <a:cs typeface="Carlito"/>
                        </a:rPr>
                        <a:t>00 </a:t>
                      </a:r>
                      <a:r>
                        <a:rPr sz="2500" b="1" spc="-250" dirty="0">
                          <a:latin typeface="Carlito"/>
                          <a:cs typeface="Carlito"/>
                        </a:rPr>
                        <a:t>(dahil) </a:t>
                      </a:r>
                      <a:r>
                        <a:rPr sz="2500" b="1" spc="-200" dirty="0">
                          <a:latin typeface="Carlito"/>
                          <a:cs typeface="Carlito"/>
                        </a:rPr>
                        <a:t>- </a:t>
                      </a:r>
                      <a:r>
                        <a:rPr lang="tr-TR" sz="2500" b="1" spc="-300" dirty="0" smtClean="0">
                          <a:latin typeface="Carlito"/>
                          <a:cs typeface="Carlito"/>
                        </a:rPr>
                        <a:t>70</a:t>
                      </a:r>
                      <a:r>
                        <a:rPr sz="2500" b="1" spc="-300" dirty="0" smtClean="0">
                          <a:latin typeface="Carlito"/>
                          <a:cs typeface="Carlito"/>
                        </a:rPr>
                        <a:t>00 </a:t>
                      </a:r>
                      <a:r>
                        <a:rPr sz="2500" b="1" spc="-245" dirty="0">
                          <a:latin typeface="Carlito"/>
                          <a:cs typeface="Carlito"/>
                        </a:rPr>
                        <a:t>(hariç) </a:t>
                      </a:r>
                      <a:r>
                        <a:rPr sz="2500" b="1" spc="-300" dirty="0">
                          <a:latin typeface="Carlito"/>
                          <a:cs typeface="Carlito"/>
                        </a:rPr>
                        <a:t>Arasında</a:t>
                      </a:r>
                      <a:r>
                        <a:rPr sz="2500" b="1" spc="-160" dirty="0">
                          <a:latin typeface="Carlito"/>
                          <a:cs typeface="Carlito"/>
                        </a:rPr>
                        <a:t> </a:t>
                      </a:r>
                      <a:r>
                        <a:rPr sz="2500" b="1" spc="-300" dirty="0">
                          <a:latin typeface="Carlito"/>
                          <a:cs typeface="Carlito"/>
                        </a:rPr>
                        <a:t>Olanlarda</a:t>
                      </a:r>
                      <a:endParaRPr sz="2500" dirty="0">
                        <a:latin typeface="Carlito"/>
                        <a:cs typeface="Carlito"/>
                      </a:endParaRPr>
                    </a:p>
                  </a:txBody>
                  <a:tcPr marL="0" marR="0" marT="2540" marB="0">
                    <a:lnR w="28575">
                      <a:solidFill>
                        <a:srgbClr val="FFFFFF"/>
                      </a:solidFill>
                      <a:prstDash val="solid"/>
                    </a:lnR>
                    <a:lnT w="38100">
                      <a:solidFill>
                        <a:srgbClr val="FFFFFF"/>
                      </a:solidFill>
                      <a:prstDash val="solid"/>
                    </a:lnT>
                    <a:lnB w="38100">
                      <a:solidFill>
                        <a:srgbClr val="FFFFFF"/>
                      </a:solidFill>
                      <a:prstDash val="solid"/>
                    </a:lnB>
                    <a:solidFill>
                      <a:srgbClr val="D9D9D9"/>
                    </a:solidFill>
                  </a:tcPr>
                </a:tc>
                <a:tc>
                  <a:txBody>
                    <a:bodyPr/>
                    <a:lstStyle/>
                    <a:p>
                      <a:pPr marL="435609" algn="ctr">
                        <a:lnSpc>
                          <a:spcPct val="100000"/>
                        </a:lnSpc>
                        <a:spcBef>
                          <a:spcPts val="20"/>
                        </a:spcBef>
                      </a:pPr>
                      <a:r>
                        <a:rPr sz="2500" b="1" spc="-335" dirty="0">
                          <a:latin typeface="Carlito"/>
                          <a:cs typeface="Carlito"/>
                        </a:rPr>
                        <a:t>165</a:t>
                      </a:r>
                      <a:endParaRPr sz="2500">
                        <a:latin typeface="Carlito"/>
                        <a:cs typeface="Carlito"/>
                      </a:endParaRPr>
                    </a:p>
                  </a:txBody>
                  <a:tcPr marL="0" marR="0" marT="2540" marB="0">
                    <a:lnL w="28575">
                      <a:solidFill>
                        <a:srgbClr val="FFFFFF"/>
                      </a:solidFill>
                      <a:prstDash val="solid"/>
                    </a:lnL>
                    <a:lnT w="38100">
                      <a:solidFill>
                        <a:srgbClr val="FFFFFF"/>
                      </a:solidFill>
                      <a:prstDash val="solid"/>
                    </a:lnT>
                    <a:lnB w="38100">
                      <a:solidFill>
                        <a:srgbClr val="FFFFFF"/>
                      </a:solidFill>
                      <a:prstDash val="solid"/>
                    </a:lnB>
                    <a:solidFill>
                      <a:srgbClr val="D9D9D9"/>
                    </a:solidFill>
                  </a:tcPr>
                </a:tc>
                <a:extLst>
                  <a:ext uri="{0D108BD9-81ED-4DB2-BD59-A6C34878D82A}">
                    <a16:rowId xmlns:a16="http://schemas.microsoft.com/office/drawing/2014/main" val="10004"/>
                  </a:ext>
                </a:extLst>
              </a:tr>
              <a:tr h="510994">
                <a:tc>
                  <a:txBody>
                    <a:bodyPr/>
                    <a:lstStyle/>
                    <a:p>
                      <a:pPr marL="80010">
                        <a:lnSpc>
                          <a:spcPct val="100000"/>
                        </a:lnSpc>
                        <a:spcBef>
                          <a:spcPts val="25"/>
                        </a:spcBef>
                      </a:pPr>
                      <a:r>
                        <a:rPr sz="2500" b="1" spc="-300" dirty="0">
                          <a:latin typeface="Carlito"/>
                          <a:cs typeface="Carlito"/>
                        </a:rPr>
                        <a:t>3.600 </a:t>
                      </a:r>
                      <a:r>
                        <a:rPr sz="2500" b="1" spc="-250" dirty="0">
                          <a:latin typeface="Carlito"/>
                          <a:cs typeface="Carlito"/>
                        </a:rPr>
                        <a:t>(dahil) </a:t>
                      </a:r>
                      <a:r>
                        <a:rPr sz="2500" b="1" spc="-200" dirty="0">
                          <a:latin typeface="Carlito"/>
                          <a:cs typeface="Carlito"/>
                        </a:rPr>
                        <a:t>- </a:t>
                      </a:r>
                      <a:r>
                        <a:rPr lang="tr-TR" sz="2500" b="1" spc="-300" dirty="0" smtClean="0">
                          <a:latin typeface="Carlito"/>
                          <a:cs typeface="Carlito"/>
                        </a:rPr>
                        <a:t>54</a:t>
                      </a:r>
                      <a:r>
                        <a:rPr sz="2500" b="1" spc="-300" dirty="0" smtClean="0">
                          <a:latin typeface="Carlito"/>
                          <a:cs typeface="Carlito"/>
                        </a:rPr>
                        <a:t>00 </a:t>
                      </a:r>
                      <a:r>
                        <a:rPr sz="2500" b="1" spc="-245" dirty="0">
                          <a:latin typeface="Carlito"/>
                          <a:cs typeface="Carlito"/>
                        </a:rPr>
                        <a:t>(hariç) </a:t>
                      </a:r>
                      <a:r>
                        <a:rPr sz="2500" b="1" spc="-300" dirty="0">
                          <a:latin typeface="Carlito"/>
                          <a:cs typeface="Carlito"/>
                        </a:rPr>
                        <a:t>Arasında</a:t>
                      </a:r>
                      <a:r>
                        <a:rPr sz="2500" b="1" spc="-160" dirty="0">
                          <a:latin typeface="Carlito"/>
                          <a:cs typeface="Carlito"/>
                        </a:rPr>
                        <a:t> </a:t>
                      </a:r>
                      <a:r>
                        <a:rPr sz="2500" b="1" spc="-300" dirty="0">
                          <a:latin typeface="Carlito"/>
                          <a:cs typeface="Carlito"/>
                        </a:rPr>
                        <a:t>Olanlarda</a:t>
                      </a:r>
                      <a:endParaRPr sz="2500" dirty="0">
                        <a:latin typeface="Carlito"/>
                        <a:cs typeface="Carlito"/>
                      </a:endParaRPr>
                    </a:p>
                  </a:txBody>
                  <a:tcPr marL="0" marR="0" marT="3175" marB="0">
                    <a:lnR w="28575">
                      <a:solidFill>
                        <a:srgbClr val="FFFFFF"/>
                      </a:solidFill>
                      <a:prstDash val="solid"/>
                    </a:lnR>
                    <a:lnT w="38100">
                      <a:solidFill>
                        <a:srgbClr val="FFFFFF"/>
                      </a:solidFill>
                      <a:prstDash val="solid"/>
                    </a:lnT>
                    <a:lnB w="38100">
                      <a:solidFill>
                        <a:srgbClr val="FFFFFF"/>
                      </a:solidFill>
                      <a:prstDash val="solid"/>
                    </a:lnB>
                    <a:solidFill>
                      <a:srgbClr val="DBDBDB"/>
                    </a:solidFill>
                  </a:tcPr>
                </a:tc>
                <a:tc>
                  <a:txBody>
                    <a:bodyPr/>
                    <a:lstStyle/>
                    <a:p>
                      <a:pPr marL="435609" algn="ctr">
                        <a:lnSpc>
                          <a:spcPct val="100000"/>
                        </a:lnSpc>
                        <a:spcBef>
                          <a:spcPts val="25"/>
                        </a:spcBef>
                      </a:pPr>
                      <a:r>
                        <a:rPr sz="2500" b="1" spc="-335" dirty="0">
                          <a:latin typeface="Carlito"/>
                          <a:cs typeface="Carlito"/>
                        </a:rPr>
                        <a:t>145</a:t>
                      </a:r>
                      <a:endParaRPr sz="2500">
                        <a:latin typeface="Carlito"/>
                        <a:cs typeface="Carlito"/>
                      </a:endParaRPr>
                    </a:p>
                  </a:txBody>
                  <a:tcPr marL="0" marR="0" marT="3175" marB="0">
                    <a:lnL w="28575">
                      <a:solidFill>
                        <a:srgbClr val="FFFFFF"/>
                      </a:solidFill>
                      <a:prstDash val="solid"/>
                    </a:lnL>
                    <a:lnT w="38100">
                      <a:solidFill>
                        <a:srgbClr val="FFFFFF"/>
                      </a:solidFill>
                      <a:prstDash val="solid"/>
                    </a:lnT>
                    <a:lnB w="38100">
                      <a:solidFill>
                        <a:srgbClr val="FFFFFF"/>
                      </a:solidFill>
                      <a:prstDash val="solid"/>
                    </a:lnB>
                    <a:solidFill>
                      <a:srgbClr val="DBDBDB"/>
                    </a:solidFill>
                  </a:tcPr>
                </a:tc>
                <a:extLst>
                  <a:ext uri="{0D108BD9-81ED-4DB2-BD59-A6C34878D82A}">
                    <a16:rowId xmlns:a16="http://schemas.microsoft.com/office/drawing/2014/main" val="10005"/>
                  </a:ext>
                </a:extLst>
              </a:tr>
              <a:tr h="510451">
                <a:tc>
                  <a:txBody>
                    <a:bodyPr/>
                    <a:lstStyle/>
                    <a:p>
                      <a:pPr marL="80010">
                        <a:lnSpc>
                          <a:spcPct val="100000"/>
                        </a:lnSpc>
                      </a:pPr>
                      <a:r>
                        <a:rPr sz="2500" b="1" spc="-300" dirty="0" smtClean="0">
                          <a:latin typeface="Carlito"/>
                          <a:cs typeface="Carlito"/>
                        </a:rPr>
                        <a:t>2.</a:t>
                      </a:r>
                      <a:r>
                        <a:rPr lang="tr-TR" sz="2500" b="1" spc="-300" dirty="0" smtClean="0">
                          <a:latin typeface="Carlito"/>
                          <a:cs typeface="Carlito"/>
                        </a:rPr>
                        <a:t>8</a:t>
                      </a:r>
                      <a:r>
                        <a:rPr sz="2500" b="1" spc="-300" dirty="0" smtClean="0">
                          <a:latin typeface="Carlito"/>
                          <a:cs typeface="Carlito"/>
                        </a:rPr>
                        <a:t>00 </a:t>
                      </a:r>
                      <a:r>
                        <a:rPr sz="2500" b="1" spc="-250" dirty="0">
                          <a:latin typeface="Carlito"/>
                          <a:cs typeface="Carlito"/>
                        </a:rPr>
                        <a:t>(dahil) </a:t>
                      </a:r>
                      <a:r>
                        <a:rPr sz="2500" b="1" spc="-200" dirty="0">
                          <a:latin typeface="Carlito"/>
                          <a:cs typeface="Carlito"/>
                        </a:rPr>
                        <a:t>- </a:t>
                      </a:r>
                      <a:r>
                        <a:rPr sz="2500" b="1" spc="-330" dirty="0">
                          <a:latin typeface="Carlito"/>
                          <a:cs typeface="Carlito"/>
                        </a:rPr>
                        <a:t>3600 </a:t>
                      </a:r>
                      <a:r>
                        <a:rPr sz="2500" b="1" spc="-250" dirty="0">
                          <a:latin typeface="Carlito"/>
                          <a:cs typeface="Carlito"/>
                        </a:rPr>
                        <a:t>(hariç) </a:t>
                      </a:r>
                      <a:r>
                        <a:rPr sz="2500" b="1" spc="-300" dirty="0">
                          <a:latin typeface="Carlito"/>
                          <a:cs typeface="Carlito"/>
                        </a:rPr>
                        <a:t>Arasında</a:t>
                      </a:r>
                      <a:r>
                        <a:rPr sz="2500" b="1" spc="-80" dirty="0">
                          <a:latin typeface="Carlito"/>
                          <a:cs typeface="Carlito"/>
                        </a:rPr>
                        <a:t> </a:t>
                      </a:r>
                      <a:r>
                        <a:rPr sz="2500" b="1" spc="-300" dirty="0">
                          <a:latin typeface="Carlito"/>
                          <a:cs typeface="Carlito"/>
                        </a:rPr>
                        <a:t>Olanlarda</a:t>
                      </a:r>
                      <a:endParaRPr sz="2500" dirty="0">
                        <a:latin typeface="Carlito"/>
                        <a:cs typeface="Carlito"/>
                      </a:endParaRPr>
                    </a:p>
                  </a:txBody>
                  <a:tcPr marL="0" marR="0" marT="0" marB="0">
                    <a:lnR w="28575">
                      <a:solidFill>
                        <a:srgbClr val="FFFFFF"/>
                      </a:solidFill>
                      <a:prstDash val="solid"/>
                    </a:lnR>
                    <a:lnT w="38100">
                      <a:solidFill>
                        <a:srgbClr val="FFFFFF"/>
                      </a:solidFill>
                      <a:prstDash val="solid"/>
                    </a:lnT>
                    <a:lnB w="38100">
                      <a:solidFill>
                        <a:srgbClr val="FFFFFF"/>
                      </a:solidFill>
                      <a:prstDash val="solid"/>
                    </a:lnB>
                    <a:solidFill>
                      <a:srgbClr val="D9D9D9"/>
                    </a:solidFill>
                  </a:tcPr>
                </a:tc>
                <a:tc>
                  <a:txBody>
                    <a:bodyPr/>
                    <a:lstStyle/>
                    <a:p>
                      <a:pPr marL="433705" algn="ctr">
                        <a:lnSpc>
                          <a:spcPct val="100000"/>
                        </a:lnSpc>
                      </a:pPr>
                      <a:r>
                        <a:rPr sz="2500" b="1" spc="-335" dirty="0" smtClean="0">
                          <a:latin typeface="Carlito"/>
                          <a:cs typeface="Carlito"/>
                        </a:rPr>
                        <a:t>8</a:t>
                      </a:r>
                      <a:r>
                        <a:rPr lang="tr-TR" sz="2500" b="1" spc="-335" dirty="0" smtClean="0">
                          <a:latin typeface="Carlito"/>
                          <a:cs typeface="Carlito"/>
                        </a:rPr>
                        <a:t> </a:t>
                      </a:r>
                      <a:r>
                        <a:rPr sz="2500" b="1" spc="-335" dirty="0" smtClean="0">
                          <a:latin typeface="Carlito"/>
                          <a:cs typeface="Carlito"/>
                        </a:rPr>
                        <a:t>5</a:t>
                      </a:r>
                      <a:endParaRPr sz="2500" dirty="0">
                        <a:latin typeface="Carlito"/>
                        <a:cs typeface="Carlito"/>
                      </a:endParaRPr>
                    </a:p>
                  </a:txBody>
                  <a:tcPr marL="0" marR="0" marT="0" marB="0">
                    <a:lnL w="28575">
                      <a:solidFill>
                        <a:srgbClr val="FFFFFF"/>
                      </a:solidFill>
                      <a:prstDash val="solid"/>
                    </a:lnL>
                    <a:lnT w="38100">
                      <a:solidFill>
                        <a:srgbClr val="FFFFFF"/>
                      </a:solidFill>
                      <a:prstDash val="solid"/>
                    </a:lnT>
                    <a:lnB w="38100">
                      <a:solidFill>
                        <a:srgbClr val="FFFFFF"/>
                      </a:solidFill>
                      <a:prstDash val="solid"/>
                    </a:lnB>
                    <a:solidFill>
                      <a:srgbClr val="D9D9D9"/>
                    </a:solidFill>
                  </a:tcPr>
                </a:tc>
                <a:extLst>
                  <a:ext uri="{0D108BD9-81ED-4DB2-BD59-A6C34878D82A}">
                    <a16:rowId xmlns:a16="http://schemas.microsoft.com/office/drawing/2014/main" val="10006"/>
                  </a:ext>
                </a:extLst>
              </a:tr>
              <a:tr h="494160">
                <a:tc>
                  <a:txBody>
                    <a:bodyPr/>
                    <a:lstStyle/>
                    <a:p>
                      <a:pPr marL="80010">
                        <a:lnSpc>
                          <a:spcPct val="100000"/>
                        </a:lnSpc>
                      </a:pPr>
                      <a:r>
                        <a:rPr sz="2500" b="1" spc="-280" dirty="0">
                          <a:latin typeface="Carlito"/>
                          <a:cs typeface="Carlito"/>
                        </a:rPr>
                        <a:t>Diğerlerinde</a:t>
                      </a:r>
                      <a:endParaRPr sz="2500">
                        <a:latin typeface="Carlito"/>
                        <a:cs typeface="Carlito"/>
                      </a:endParaRPr>
                    </a:p>
                  </a:txBody>
                  <a:tcPr marL="0" marR="0" marT="0" marB="0">
                    <a:lnR w="28575">
                      <a:solidFill>
                        <a:srgbClr val="FFFFFF"/>
                      </a:solidFill>
                      <a:prstDash val="solid"/>
                    </a:lnR>
                    <a:lnT w="38100">
                      <a:solidFill>
                        <a:srgbClr val="FFFFFF"/>
                      </a:solidFill>
                      <a:prstDash val="solid"/>
                    </a:lnT>
                    <a:solidFill>
                      <a:srgbClr val="DBDBDB"/>
                    </a:solidFill>
                  </a:tcPr>
                </a:tc>
                <a:tc>
                  <a:txBody>
                    <a:bodyPr/>
                    <a:lstStyle/>
                    <a:p>
                      <a:pPr marL="433705" algn="ctr">
                        <a:lnSpc>
                          <a:spcPct val="100000"/>
                        </a:lnSpc>
                      </a:pPr>
                      <a:r>
                        <a:rPr sz="2500" b="1" spc="-335" dirty="0" smtClean="0">
                          <a:latin typeface="Carlito"/>
                          <a:cs typeface="Carlito"/>
                        </a:rPr>
                        <a:t>5</a:t>
                      </a:r>
                      <a:r>
                        <a:rPr lang="tr-TR" sz="2500" b="1" spc="-335" dirty="0" smtClean="0">
                          <a:latin typeface="Carlito"/>
                          <a:cs typeface="Carlito"/>
                        </a:rPr>
                        <a:t> </a:t>
                      </a:r>
                      <a:r>
                        <a:rPr sz="2500" b="1" spc="-335" dirty="0" smtClean="0">
                          <a:latin typeface="Carlito"/>
                          <a:cs typeface="Carlito"/>
                        </a:rPr>
                        <a:t>5</a:t>
                      </a:r>
                      <a:endParaRPr sz="2500" dirty="0">
                        <a:latin typeface="Carlito"/>
                        <a:cs typeface="Carlito"/>
                      </a:endParaRPr>
                    </a:p>
                  </a:txBody>
                  <a:tcPr marL="0" marR="0" marT="0" marB="0">
                    <a:lnL w="28575">
                      <a:solidFill>
                        <a:srgbClr val="FFFFFF"/>
                      </a:solidFill>
                      <a:prstDash val="solid"/>
                    </a:lnL>
                    <a:lnT w="38100">
                      <a:solidFill>
                        <a:srgbClr val="FFFFFF"/>
                      </a:solidFill>
                      <a:prstDash val="solid"/>
                    </a:lnT>
                    <a:solidFill>
                      <a:srgbClr val="DBDBDB"/>
                    </a:solidFill>
                  </a:tcPr>
                </a:tc>
                <a:extLst>
                  <a:ext uri="{0D108BD9-81ED-4DB2-BD59-A6C34878D82A}">
                    <a16:rowId xmlns:a16="http://schemas.microsoft.com/office/drawing/2014/main" val="10007"/>
                  </a:ext>
                </a:extLst>
              </a:tr>
            </a:tbl>
          </a:graphicData>
        </a:graphic>
      </p:graphicFrame>
      <p:sp>
        <p:nvSpPr>
          <p:cNvPr id="4" name="Metin kutusu 3"/>
          <p:cNvSpPr txBox="1"/>
          <p:nvPr/>
        </p:nvSpPr>
        <p:spPr>
          <a:xfrm>
            <a:off x="762000" y="680720"/>
            <a:ext cx="8087487" cy="615553"/>
          </a:xfrm>
          <a:prstGeom prst="rect">
            <a:avLst/>
          </a:prstGeom>
          <a:noFill/>
        </p:spPr>
        <p:txBody>
          <a:bodyPr wrap="square" rtlCol="0">
            <a:spAutoFit/>
          </a:bodyPr>
          <a:lstStyle/>
          <a:p>
            <a:r>
              <a:rPr lang="tr-TR" sz="1700" spc="-5" dirty="0">
                <a:solidFill>
                  <a:srgbClr val="053193"/>
                </a:solidFill>
                <a:latin typeface="Arial"/>
                <a:cs typeface="Arial"/>
              </a:rPr>
              <a:t>5434 Sayılı Türkiye Cumhuriyeti Emekli Sandığı Kanununun mülga ek 70 inci maddesinin birinci fıkrası ile belirlenen oranlar:</a:t>
            </a:r>
          </a:p>
        </p:txBody>
      </p:sp>
      <p:sp>
        <p:nvSpPr>
          <p:cNvPr id="6" name="Metin kutusu 5"/>
          <p:cNvSpPr txBox="1"/>
          <p:nvPr/>
        </p:nvSpPr>
        <p:spPr>
          <a:xfrm>
            <a:off x="914400" y="6121013"/>
            <a:ext cx="5410200" cy="276999"/>
          </a:xfrm>
          <a:prstGeom prst="rect">
            <a:avLst/>
          </a:prstGeom>
          <a:noFill/>
        </p:spPr>
        <p:txBody>
          <a:bodyPr wrap="square" rtlCol="0">
            <a:spAutoFit/>
          </a:bodyPr>
          <a:lstStyle/>
          <a:p>
            <a:r>
              <a:rPr lang="tr-TR" sz="1200" dirty="0" smtClean="0"/>
              <a:t>15/01/2023 tarihinde yürürlüğe giren 7417 sayılı kanun ile düzenlenmiştir.</a:t>
            </a:r>
            <a:endParaRPr lang="tr-TR" sz="1200" dirty="0"/>
          </a:p>
        </p:txBody>
      </p:sp>
      <p:graphicFrame>
        <p:nvGraphicFramePr>
          <p:cNvPr id="7" name="Nesne 6"/>
          <p:cNvGraphicFramePr>
            <a:graphicFrameLocks noChangeAspect="1"/>
          </p:cNvGraphicFramePr>
          <p:nvPr>
            <p:extLst>
              <p:ext uri="{D42A27DB-BD31-4B8C-83A1-F6EECF244321}">
                <p14:modId xmlns:p14="http://schemas.microsoft.com/office/powerpoint/2010/main" val="720709837"/>
              </p:ext>
            </p:extLst>
          </p:nvPr>
        </p:nvGraphicFramePr>
        <p:xfrm>
          <a:off x="4724400" y="5907962"/>
          <a:ext cx="5262562" cy="533400"/>
        </p:xfrm>
        <a:graphic>
          <a:graphicData uri="http://schemas.openxmlformats.org/presentationml/2006/ole">
            <mc:AlternateContent xmlns:mc="http://schemas.openxmlformats.org/markup-compatibility/2006">
              <mc:Choice xmlns:v="urn:schemas-microsoft-com:vml" Requires="v">
                <p:oleObj spid="_x0000_s19615" name="Paketleyici Kabuk Nesnesi" showAsIcon="1" r:id="rId4" imgW="3715200" imgH="532800" progId="Package">
                  <p:embed/>
                </p:oleObj>
              </mc:Choice>
              <mc:Fallback>
                <p:oleObj name="Paketleyici Kabuk Nesnesi" showAsIcon="1" r:id="rId4" imgW="3715200" imgH="532800" progId="Package">
                  <p:embed/>
                  <p:pic>
                    <p:nvPicPr>
                      <p:cNvPr id="0" name=""/>
                      <p:cNvPicPr/>
                      <p:nvPr/>
                    </p:nvPicPr>
                    <p:blipFill>
                      <a:blip r:embed="rId5"/>
                      <a:stretch>
                        <a:fillRect/>
                      </a:stretch>
                    </p:blipFill>
                    <p:spPr>
                      <a:xfrm>
                        <a:off x="4724400" y="5907962"/>
                        <a:ext cx="5262562" cy="533400"/>
                      </a:xfrm>
                      <a:prstGeom prst="rect">
                        <a:avLst/>
                      </a:prstGeom>
                    </p:spPr>
                  </p:pic>
                </p:oleObj>
              </mc:Fallback>
            </mc:AlternateContent>
          </a:graphicData>
        </a:graphic>
      </p:graphicFrame>
      <p:sp>
        <p:nvSpPr>
          <p:cNvPr id="5" name="Slayt Numarası Yer Tutucusu 4"/>
          <p:cNvSpPr>
            <a:spLocks noGrp="1"/>
          </p:cNvSpPr>
          <p:nvPr>
            <p:ph type="sldNum" sz="quarter" idx="7"/>
          </p:nvPr>
        </p:nvSpPr>
        <p:spPr/>
        <p:txBody>
          <a:bodyPr/>
          <a:lstStyle/>
          <a:p>
            <a:fld id="{B6F15528-21DE-4FAA-801E-634DDDAF4B2B}" type="slidenum">
              <a:rPr lang="tr-TR" smtClean="0"/>
              <a:t>35</a:t>
            </a:fld>
            <a:endParaRPr lang="tr-T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7173" y="171399"/>
            <a:ext cx="2397760" cy="483234"/>
          </a:xfrm>
          <a:prstGeom prst="rect">
            <a:avLst/>
          </a:prstGeom>
        </p:spPr>
        <p:txBody>
          <a:bodyPr vert="horz" wrap="square" lIns="0" tIns="12700" rIns="0" bIns="0" rtlCol="0">
            <a:spAutoFit/>
          </a:bodyPr>
          <a:lstStyle/>
          <a:p>
            <a:pPr marL="12700">
              <a:lnSpc>
                <a:spcPct val="100000"/>
              </a:lnSpc>
              <a:spcBef>
                <a:spcPts val="100"/>
              </a:spcBef>
            </a:pPr>
            <a:r>
              <a:rPr sz="3000" spc="-5" dirty="0"/>
              <a:t>KESİNTİLER</a:t>
            </a:r>
            <a:endParaRPr sz="3000"/>
          </a:p>
        </p:txBody>
      </p:sp>
      <p:sp>
        <p:nvSpPr>
          <p:cNvPr id="3" name="object 3"/>
          <p:cNvSpPr txBox="1"/>
          <p:nvPr/>
        </p:nvSpPr>
        <p:spPr>
          <a:xfrm>
            <a:off x="804162" y="962990"/>
            <a:ext cx="7654038" cy="2426305"/>
          </a:xfrm>
          <a:prstGeom prst="rect">
            <a:avLst/>
          </a:prstGeom>
        </p:spPr>
        <p:txBody>
          <a:bodyPr vert="horz" wrap="square" lIns="0" tIns="12700" rIns="0" bIns="0" rtlCol="0">
            <a:spAutoFit/>
          </a:bodyPr>
          <a:lstStyle/>
          <a:p>
            <a:pPr marL="339090">
              <a:lnSpc>
                <a:spcPct val="100000"/>
              </a:lnSpc>
              <a:spcBef>
                <a:spcPts val="100"/>
              </a:spcBef>
            </a:pPr>
            <a:r>
              <a:rPr sz="1800" b="1" spc="-5" dirty="0">
                <a:solidFill>
                  <a:srgbClr val="FF3300"/>
                </a:solidFill>
                <a:latin typeface="Times New Roman" panose="02020603050405020304" pitchFamily="18" charset="0"/>
                <a:cs typeface="Times New Roman" panose="02020603050405020304" pitchFamily="18" charset="0"/>
              </a:rPr>
              <a:t>B- </a:t>
            </a:r>
            <a:r>
              <a:rPr sz="1800" b="1" spc="-10" dirty="0">
                <a:solidFill>
                  <a:srgbClr val="FF3300"/>
                </a:solidFill>
                <a:latin typeface="Times New Roman" panose="02020603050405020304" pitchFamily="18" charset="0"/>
                <a:cs typeface="Times New Roman" panose="02020603050405020304" pitchFamily="18" charset="0"/>
              </a:rPr>
              <a:t>5510 </a:t>
            </a:r>
            <a:r>
              <a:rPr sz="1800" b="1" spc="-5" dirty="0">
                <a:solidFill>
                  <a:srgbClr val="FF3300"/>
                </a:solidFill>
                <a:latin typeface="Times New Roman" panose="02020603050405020304" pitchFamily="18" charset="0"/>
                <a:cs typeface="Times New Roman" panose="02020603050405020304" pitchFamily="18" charset="0"/>
              </a:rPr>
              <a:t>Sayılı </a:t>
            </a:r>
            <a:r>
              <a:rPr sz="1800" b="1" dirty="0">
                <a:solidFill>
                  <a:srgbClr val="FF3300"/>
                </a:solidFill>
                <a:latin typeface="Times New Roman" panose="02020603050405020304" pitchFamily="18" charset="0"/>
                <a:cs typeface="Times New Roman" panose="02020603050405020304" pitchFamily="18" charset="0"/>
              </a:rPr>
              <a:t>Kanun </a:t>
            </a:r>
            <a:r>
              <a:rPr sz="1800" b="1" spc="-5" dirty="0" err="1">
                <a:solidFill>
                  <a:srgbClr val="FF3300"/>
                </a:solidFill>
                <a:latin typeface="Times New Roman" panose="02020603050405020304" pitchFamily="18" charset="0"/>
                <a:cs typeface="Times New Roman" panose="02020603050405020304" pitchFamily="18" charset="0"/>
              </a:rPr>
              <a:t>Kapsamında</a:t>
            </a:r>
            <a:r>
              <a:rPr sz="1800" b="1" spc="-20" dirty="0">
                <a:solidFill>
                  <a:srgbClr val="FF3300"/>
                </a:solidFill>
                <a:latin typeface="Times New Roman" panose="02020603050405020304" pitchFamily="18" charset="0"/>
                <a:cs typeface="Times New Roman" panose="02020603050405020304" pitchFamily="18" charset="0"/>
              </a:rPr>
              <a:t> </a:t>
            </a:r>
            <a:r>
              <a:rPr lang="tr-TR" sz="1800" b="1" spc="-20" dirty="0" smtClean="0">
                <a:solidFill>
                  <a:srgbClr val="FF3300"/>
                </a:solidFill>
                <a:latin typeface="Times New Roman" panose="02020603050405020304" pitchFamily="18" charset="0"/>
                <a:cs typeface="Times New Roman" panose="02020603050405020304" pitchFamily="18" charset="0"/>
              </a:rPr>
              <a:t>(2008 Sonrası personel)</a:t>
            </a:r>
            <a:r>
              <a:rPr sz="1800" b="1" dirty="0" smtClean="0">
                <a:solidFill>
                  <a:srgbClr val="FF3300"/>
                </a:solidFill>
                <a:latin typeface="Times New Roman" panose="02020603050405020304" pitchFamily="18" charset="0"/>
                <a:cs typeface="Times New Roman" panose="02020603050405020304" pitchFamily="18" charset="0"/>
              </a:rPr>
              <a:t>:</a:t>
            </a:r>
            <a:endParaRPr sz="1800" dirty="0">
              <a:latin typeface="Times New Roman" panose="02020603050405020304" pitchFamily="18" charset="0"/>
              <a:cs typeface="Times New Roman" panose="02020603050405020304" pitchFamily="18" charset="0"/>
            </a:endParaRPr>
          </a:p>
          <a:p>
            <a:pPr>
              <a:lnSpc>
                <a:spcPct val="100000"/>
              </a:lnSpc>
              <a:spcBef>
                <a:spcPts val="5"/>
              </a:spcBef>
            </a:pPr>
            <a:endParaRPr sz="2250" dirty="0">
              <a:latin typeface="Times New Roman" panose="02020603050405020304" pitchFamily="18" charset="0"/>
              <a:cs typeface="Times New Roman" panose="02020603050405020304" pitchFamily="18" charset="0"/>
            </a:endParaRPr>
          </a:p>
          <a:p>
            <a:pPr marL="12700">
              <a:lnSpc>
                <a:spcPct val="100000"/>
              </a:lnSpc>
              <a:spcBef>
                <a:spcPts val="5"/>
              </a:spcBef>
            </a:pPr>
            <a:r>
              <a:rPr sz="1800" spc="-5" dirty="0">
                <a:solidFill>
                  <a:srgbClr val="053193"/>
                </a:solidFill>
                <a:latin typeface="Times New Roman" panose="02020603050405020304" pitchFamily="18" charset="0"/>
                <a:cs typeface="Times New Roman" panose="02020603050405020304" pitchFamily="18" charset="0"/>
              </a:rPr>
              <a:t>Kamu</a:t>
            </a:r>
            <a:r>
              <a:rPr sz="1800" spc="-10" dirty="0">
                <a:solidFill>
                  <a:srgbClr val="053193"/>
                </a:solidFill>
                <a:latin typeface="Times New Roman" panose="02020603050405020304" pitchFamily="18" charset="0"/>
                <a:cs typeface="Times New Roman" panose="02020603050405020304" pitchFamily="18" charset="0"/>
              </a:rPr>
              <a:t> </a:t>
            </a:r>
            <a:r>
              <a:rPr sz="1800" spc="-5" dirty="0">
                <a:solidFill>
                  <a:srgbClr val="053193"/>
                </a:solidFill>
                <a:latin typeface="Times New Roman" panose="02020603050405020304" pitchFamily="18" charset="0"/>
                <a:cs typeface="Times New Roman" panose="02020603050405020304" pitchFamily="18" charset="0"/>
              </a:rPr>
              <a:t>personelinin;</a:t>
            </a:r>
            <a:endParaRPr sz="1800" dirty="0">
              <a:latin typeface="Times New Roman" panose="02020603050405020304" pitchFamily="18" charset="0"/>
              <a:cs typeface="Times New Roman" panose="02020603050405020304" pitchFamily="18" charset="0"/>
            </a:endParaRPr>
          </a:p>
          <a:p>
            <a:pPr marL="735330" indent="-152400">
              <a:lnSpc>
                <a:spcPct val="100000"/>
              </a:lnSpc>
              <a:spcBef>
                <a:spcPts val="215"/>
              </a:spcBef>
              <a:buChar char="*"/>
              <a:tabLst>
                <a:tab pos="735330" algn="l"/>
              </a:tabLst>
            </a:pPr>
            <a:r>
              <a:rPr sz="1800" spc="-5" dirty="0">
                <a:solidFill>
                  <a:srgbClr val="053193"/>
                </a:solidFill>
                <a:latin typeface="Times New Roman" panose="02020603050405020304" pitchFamily="18" charset="0"/>
                <a:cs typeface="Times New Roman" panose="02020603050405020304" pitchFamily="18" charset="0"/>
              </a:rPr>
              <a:t>Gösterge</a:t>
            </a:r>
            <a:r>
              <a:rPr sz="1800" spc="-10" dirty="0">
                <a:solidFill>
                  <a:srgbClr val="053193"/>
                </a:solidFill>
                <a:latin typeface="Times New Roman" panose="02020603050405020304" pitchFamily="18" charset="0"/>
                <a:cs typeface="Times New Roman" panose="02020603050405020304" pitchFamily="18" charset="0"/>
              </a:rPr>
              <a:t> </a:t>
            </a:r>
            <a:r>
              <a:rPr sz="1800" spc="-15" dirty="0">
                <a:solidFill>
                  <a:srgbClr val="053193"/>
                </a:solidFill>
                <a:latin typeface="Times New Roman" panose="02020603050405020304" pitchFamily="18" charset="0"/>
                <a:cs typeface="Times New Roman" panose="02020603050405020304" pitchFamily="18" charset="0"/>
              </a:rPr>
              <a:t>aylığı,</a:t>
            </a:r>
            <a:endParaRPr sz="1800" dirty="0">
              <a:latin typeface="Times New Roman" panose="02020603050405020304" pitchFamily="18" charset="0"/>
              <a:cs typeface="Times New Roman" panose="02020603050405020304" pitchFamily="18" charset="0"/>
            </a:endParaRPr>
          </a:p>
          <a:p>
            <a:pPr marL="735330" indent="-152400">
              <a:lnSpc>
                <a:spcPct val="100000"/>
              </a:lnSpc>
              <a:spcBef>
                <a:spcPts val="215"/>
              </a:spcBef>
              <a:buChar char="*"/>
              <a:tabLst>
                <a:tab pos="735330" algn="l"/>
              </a:tabLst>
            </a:pPr>
            <a:r>
              <a:rPr sz="1800" spc="-5" dirty="0">
                <a:solidFill>
                  <a:srgbClr val="053193"/>
                </a:solidFill>
                <a:latin typeface="Times New Roman" panose="02020603050405020304" pitchFamily="18" charset="0"/>
                <a:cs typeface="Times New Roman" panose="02020603050405020304" pitchFamily="18" charset="0"/>
              </a:rPr>
              <a:t>Ek gösterge</a:t>
            </a:r>
            <a:r>
              <a:rPr sz="1800" spc="10" dirty="0">
                <a:solidFill>
                  <a:srgbClr val="053193"/>
                </a:solidFill>
                <a:latin typeface="Times New Roman" panose="02020603050405020304" pitchFamily="18" charset="0"/>
                <a:cs typeface="Times New Roman" panose="02020603050405020304" pitchFamily="18" charset="0"/>
              </a:rPr>
              <a:t> </a:t>
            </a:r>
            <a:r>
              <a:rPr sz="1800" spc="-15" dirty="0">
                <a:solidFill>
                  <a:srgbClr val="053193"/>
                </a:solidFill>
                <a:latin typeface="Times New Roman" panose="02020603050405020304" pitchFamily="18" charset="0"/>
                <a:cs typeface="Times New Roman" panose="02020603050405020304" pitchFamily="18" charset="0"/>
              </a:rPr>
              <a:t>aylığı,</a:t>
            </a:r>
            <a:endParaRPr sz="1800" dirty="0">
              <a:latin typeface="Times New Roman" panose="02020603050405020304" pitchFamily="18" charset="0"/>
              <a:cs typeface="Times New Roman" panose="02020603050405020304" pitchFamily="18" charset="0"/>
            </a:endParaRPr>
          </a:p>
          <a:p>
            <a:pPr marL="735330" indent="-152400">
              <a:lnSpc>
                <a:spcPct val="100000"/>
              </a:lnSpc>
              <a:spcBef>
                <a:spcPts val="220"/>
              </a:spcBef>
              <a:buChar char="*"/>
              <a:tabLst>
                <a:tab pos="735330" algn="l"/>
              </a:tabLst>
            </a:pPr>
            <a:r>
              <a:rPr sz="1800" spc="-5" dirty="0">
                <a:solidFill>
                  <a:srgbClr val="053193"/>
                </a:solidFill>
                <a:latin typeface="Times New Roman" panose="02020603050405020304" pitchFamily="18" charset="0"/>
                <a:cs typeface="Times New Roman" panose="02020603050405020304" pitchFamily="18" charset="0"/>
              </a:rPr>
              <a:t>Taban</a:t>
            </a:r>
            <a:r>
              <a:rPr sz="1800" spc="-55" dirty="0">
                <a:solidFill>
                  <a:srgbClr val="053193"/>
                </a:solidFill>
                <a:latin typeface="Times New Roman" panose="02020603050405020304" pitchFamily="18" charset="0"/>
                <a:cs typeface="Times New Roman" panose="02020603050405020304" pitchFamily="18" charset="0"/>
              </a:rPr>
              <a:t> </a:t>
            </a:r>
            <a:r>
              <a:rPr sz="1800" spc="-15" dirty="0">
                <a:solidFill>
                  <a:srgbClr val="053193"/>
                </a:solidFill>
                <a:latin typeface="Times New Roman" panose="02020603050405020304" pitchFamily="18" charset="0"/>
                <a:cs typeface="Times New Roman" panose="02020603050405020304" pitchFamily="18" charset="0"/>
              </a:rPr>
              <a:t>aylığı,</a:t>
            </a:r>
            <a:endParaRPr sz="1800" dirty="0">
              <a:latin typeface="Times New Roman" panose="02020603050405020304" pitchFamily="18" charset="0"/>
              <a:cs typeface="Times New Roman" panose="02020603050405020304" pitchFamily="18" charset="0"/>
            </a:endParaRPr>
          </a:p>
          <a:p>
            <a:pPr marL="735330" indent="-152400">
              <a:lnSpc>
                <a:spcPct val="100000"/>
              </a:lnSpc>
              <a:spcBef>
                <a:spcPts val="215"/>
              </a:spcBef>
              <a:buChar char="*"/>
              <a:tabLst>
                <a:tab pos="735330" algn="l"/>
              </a:tabLst>
            </a:pPr>
            <a:r>
              <a:rPr sz="1800" spc="-5" dirty="0">
                <a:solidFill>
                  <a:srgbClr val="053193"/>
                </a:solidFill>
                <a:latin typeface="Times New Roman" panose="02020603050405020304" pitchFamily="18" charset="0"/>
                <a:cs typeface="Times New Roman" panose="02020603050405020304" pitchFamily="18" charset="0"/>
              </a:rPr>
              <a:t>Kıdem</a:t>
            </a:r>
            <a:r>
              <a:rPr sz="1800" spc="-55" dirty="0">
                <a:solidFill>
                  <a:srgbClr val="053193"/>
                </a:solidFill>
                <a:latin typeface="Times New Roman" panose="02020603050405020304" pitchFamily="18" charset="0"/>
                <a:cs typeface="Times New Roman" panose="02020603050405020304" pitchFamily="18" charset="0"/>
              </a:rPr>
              <a:t> </a:t>
            </a:r>
            <a:r>
              <a:rPr sz="1800" spc="-15" dirty="0">
                <a:solidFill>
                  <a:srgbClr val="053193"/>
                </a:solidFill>
                <a:latin typeface="Times New Roman" panose="02020603050405020304" pitchFamily="18" charset="0"/>
                <a:cs typeface="Times New Roman" panose="02020603050405020304" pitchFamily="18" charset="0"/>
              </a:rPr>
              <a:t>aylığı,</a:t>
            </a:r>
            <a:endParaRPr sz="1800" dirty="0">
              <a:latin typeface="Times New Roman" panose="02020603050405020304" pitchFamily="18" charset="0"/>
              <a:cs typeface="Times New Roman" panose="02020603050405020304" pitchFamily="18" charset="0"/>
            </a:endParaRPr>
          </a:p>
          <a:p>
            <a:pPr marL="735330" indent="-152400">
              <a:lnSpc>
                <a:spcPct val="100000"/>
              </a:lnSpc>
              <a:spcBef>
                <a:spcPts val="215"/>
              </a:spcBef>
              <a:buChar char="*"/>
              <a:tabLst>
                <a:tab pos="735330" algn="l"/>
              </a:tabLst>
            </a:pPr>
            <a:r>
              <a:rPr sz="1800" spc="-5" dirty="0">
                <a:solidFill>
                  <a:srgbClr val="053193"/>
                </a:solidFill>
                <a:latin typeface="Times New Roman" panose="02020603050405020304" pitchFamily="18" charset="0"/>
                <a:cs typeface="Times New Roman" panose="02020603050405020304" pitchFamily="18" charset="0"/>
              </a:rPr>
              <a:t>Makam, temsil ve görev</a:t>
            </a:r>
            <a:r>
              <a:rPr sz="1800" spc="10" dirty="0">
                <a:solidFill>
                  <a:srgbClr val="053193"/>
                </a:solidFill>
                <a:latin typeface="Times New Roman" panose="02020603050405020304" pitchFamily="18" charset="0"/>
                <a:cs typeface="Times New Roman" panose="02020603050405020304" pitchFamily="18" charset="0"/>
              </a:rPr>
              <a:t> </a:t>
            </a:r>
            <a:r>
              <a:rPr sz="1800" spc="-5" dirty="0">
                <a:solidFill>
                  <a:srgbClr val="053193"/>
                </a:solidFill>
                <a:latin typeface="Times New Roman" panose="02020603050405020304" pitchFamily="18" charset="0"/>
                <a:cs typeface="Times New Roman" panose="02020603050405020304" pitchFamily="18" charset="0"/>
              </a:rPr>
              <a:t>tazminatı</a:t>
            </a:r>
            <a:endParaRPr sz="1800" dirty="0">
              <a:latin typeface="Times New Roman" panose="02020603050405020304" pitchFamily="18" charset="0"/>
              <a:cs typeface="Times New Roman" panose="02020603050405020304" pitchFamily="18" charset="0"/>
            </a:endParaRPr>
          </a:p>
        </p:txBody>
      </p:sp>
      <p:sp>
        <p:nvSpPr>
          <p:cNvPr id="4" name="object 4"/>
          <p:cNvSpPr txBox="1"/>
          <p:nvPr/>
        </p:nvSpPr>
        <p:spPr>
          <a:xfrm>
            <a:off x="802640" y="3377641"/>
            <a:ext cx="2988310" cy="551433"/>
          </a:xfrm>
          <a:prstGeom prst="rect">
            <a:avLst/>
          </a:prstGeom>
        </p:spPr>
        <p:txBody>
          <a:bodyPr vert="horz" wrap="square" lIns="0" tIns="12700" rIns="0" bIns="0" rtlCol="0">
            <a:spAutoFit/>
          </a:bodyPr>
          <a:lstStyle/>
          <a:p>
            <a:pPr marL="831215" indent="-247650">
              <a:lnSpc>
                <a:spcPts val="2055"/>
              </a:lnSpc>
              <a:spcBef>
                <a:spcPts val="100"/>
              </a:spcBef>
              <a:buChar char="*"/>
              <a:tabLst>
                <a:tab pos="831215" algn="l"/>
                <a:tab pos="831850" algn="l"/>
                <a:tab pos="1369060" algn="l"/>
                <a:tab pos="2061210" algn="l"/>
              </a:tabLst>
            </a:pPr>
            <a:r>
              <a:rPr sz="1800" spc="-10" dirty="0">
                <a:solidFill>
                  <a:srgbClr val="053193"/>
                </a:solidFill>
                <a:latin typeface="Arial"/>
                <a:cs typeface="Arial"/>
              </a:rPr>
              <a:t>65</a:t>
            </a:r>
            <a:r>
              <a:rPr sz="1800" dirty="0">
                <a:solidFill>
                  <a:srgbClr val="053193"/>
                </a:solidFill>
                <a:latin typeface="Arial"/>
                <a:cs typeface="Arial"/>
              </a:rPr>
              <a:t>7	sa</a:t>
            </a:r>
            <a:r>
              <a:rPr sz="1800" spc="-10" dirty="0">
                <a:solidFill>
                  <a:srgbClr val="053193"/>
                </a:solidFill>
                <a:latin typeface="Arial"/>
                <a:cs typeface="Arial"/>
              </a:rPr>
              <a:t>y</a:t>
            </a:r>
            <a:r>
              <a:rPr sz="1800" dirty="0">
                <a:solidFill>
                  <a:srgbClr val="053193"/>
                </a:solidFill>
                <a:latin typeface="Arial"/>
                <a:cs typeface="Arial"/>
              </a:rPr>
              <a:t>ı</a:t>
            </a:r>
            <a:r>
              <a:rPr sz="1800" spc="5" dirty="0">
                <a:solidFill>
                  <a:srgbClr val="053193"/>
                </a:solidFill>
                <a:latin typeface="Arial"/>
                <a:cs typeface="Arial"/>
              </a:rPr>
              <a:t>l</a:t>
            </a:r>
            <a:r>
              <a:rPr sz="1800" dirty="0">
                <a:solidFill>
                  <a:srgbClr val="053193"/>
                </a:solidFill>
                <a:latin typeface="Arial"/>
                <a:cs typeface="Arial"/>
              </a:rPr>
              <a:t>ı	K</a:t>
            </a:r>
            <a:r>
              <a:rPr sz="1800" spc="-10" dirty="0">
                <a:solidFill>
                  <a:srgbClr val="053193"/>
                </a:solidFill>
                <a:latin typeface="Arial"/>
                <a:cs typeface="Arial"/>
              </a:rPr>
              <a:t>anu</a:t>
            </a:r>
            <a:r>
              <a:rPr sz="1800" dirty="0">
                <a:solidFill>
                  <a:srgbClr val="053193"/>
                </a:solidFill>
                <a:latin typeface="Arial"/>
                <a:cs typeface="Arial"/>
              </a:rPr>
              <a:t>n</a:t>
            </a:r>
            <a:r>
              <a:rPr sz="1800" spc="-10" dirty="0">
                <a:solidFill>
                  <a:srgbClr val="053193"/>
                </a:solidFill>
                <a:latin typeface="Arial"/>
                <a:cs typeface="Arial"/>
              </a:rPr>
              <a:t>u</a:t>
            </a:r>
            <a:r>
              <a:rPr sz="1800" dirty="0">
                <a:solidFill>
                  <a:srgbClr val="053193"/>
                </a:solidFill>
                <a:latin typeface="Arial"/>
                <a:cs typeface="Arial"/>
              </a:rPr>
              <a:t>n</a:t>
            </a:r>
            <a:endParaRPr sz="1800" dirty="0">
              <a:latin typeface="Arial"/>
              <a:cs typeface="Arial"/>
            </a:endParaRPr>
          </a:p>
          <a:p>
            <a:pPr marL="12700">
              <a:lnSpc>
                <a:spcPts val="2055"/>
              </a:lnSpc>
            </a:pPr>
            <a:r>
              <a:rPr sz="1800" spc="-5" dirty="0" err="1">
                <a:solidFill>
                  <a:srgbClr val="053193"/>
                </a:solidFill>
                <a:latin typeface="Arial"/>
                <a:cs typeface="Arial"/>
              </a:rPr>
              <a:t>tazminatlar</a:t>
            </a:r>
            <a:r>
              <a:rPr sz="1800" spc="-5" dirty="0" smtClean="0">
                <a:solidFill>
                  <a:srgbClr val="053193"/>
                </a:solidFill>
                <a:latin typeface="Arial"/>
                <a:cs typeface="Arial"/>
              </a:rPr>
              <a:t>,</a:t>
            </a:r>
            <a:endParaRPr sz="1800" dirty="0">
              <a:latin typeface="Arial"/>
              <a:cs typeface="Arial"/>
            </a:endParaRPr>
          </a:p>
        </p:txBody>
      </p:sp>
      <p:sp>
        <p:nvSpPr>
          <p:cNvPr id="5" name="object 5"/>
          <p:cNvSpPr txBox="1"/>
          <p:nvPr/>
        </p:nvSpPr>
        <p:spPr>
          <a:xfrm>
            <a:off x="3922903" y="3377641"/>
            <a:ext cx="4609465" cy="300355"/>
          </a:xfrm>
          <a:prstGeom prst="rect">
            <a:avLst/>
          </a:prstGeom>
        </p:spPr>
        <p:txBody>
          <a:bodyPr vert="horz" wrap="square" lIns="0" tIns="12700" rIns="0" bIns="0" rtlCol="0">
            <a:spAutoFit/>
          </a:bodyPr>
          <a:lstStyle/>
          <a:p>
            <a:pPr marL="12700">
              <a:lnSpc>
                <a:spcPct val="100000"/>
              </a:lnSpc>
              <a:spcBef>
                <a:spcPts val="100"/>
              </a:spcBef>
              <a:tabLst>
                <a:tab pos="894715" algn="l"/>
                <a:tab pos="1917700" algn="l"/>
                <a:tab pos="3319779" algn="l"/>
                <a:tab pos="4239260" algn="l"/>
              </a:tabLst>
            </a:pPr>
            <a:r>
              <a:rPr sz="1800" spc="-10" dirty="0">
                <a:solidFill>
                  <a:srgbClr val="053193"/>
                </a:solidFill>
                <a:latin typeface="Arial"/>
                <a:cs typeface="Arial"/>
              </a:rPr>
              <a:t>1</a:t>
            </a:r>
            <a:r>
              <a:rPr sz="1800" dirty="0">
                <a:solidFill>
                  <a:srgbClr val="053193"/>
                </a:solidFill>
                <a:latin typeface="Arial"/>
                <a:cs typeface="Arial"/>
              </a:rPr>
              <a:t>5</a:t>
            </a:r>
            <a:r>
              <a:rPr sz="1800" spc="-5" dirty="0">
                <a:solidFill>
                  <a:srgbClr val="053193"/>
                </a:solidFill>
                <a:latin typeface="Arial"/>
                <a:cs typeface="Arial"/>
              </a:rPr>
              <a:t>2</a:t>
            </a:r>
            <a:r>
              <a:rPr sz="1800" spc="5" dirty="0">
                <a:solidFill>
                  <a:srgbClr val="053193"/>
                </a:solidFill>
                <a:latin typeface="Arial"/>
                <a:cs typeface="Arial"/>
              </a:rPr>
              <a:t>’</a:t>
            </a:r>
            <a:r>
              <a:rPr sz="1800" spc="-10" dirty="0">
                <a:solidFill>
                  <a:srgbClr val="053193"/>
                </a:solidFill>
                <a:latin typeface="Arial"/>
                <a:cs typeface="Arial"/>
              </a:rPr>
              <a:t>n</a:t>
            </a:r>
            <a:r>
              <a:rPr sz="1800" dirty="0">
                <a:solidFill>
                  <a:srgbClr val="053193"/>
                </a:solidFill>
                <a:latin typeface="Arial"/>
                <a:cs typeface="Arial"/>
              </a:rPr>
              <a:t>ci	m</a:t>
            </a:r>
            <a:r>
              <a:rPr sz="1800" spc="-10" dirty="0">
                <a:solidFill>
                  <a:srgbClr val="053193"/>
                </a:solidFill>
                <a:latin typeface="Arial"/>
                <a:cs typeface="Arial"/>
              </a:rPr>
              <a:t>ad</a:t>
            </a:r>
            <a:r>
              <a:rPr sz="1800" dirty="0">
                <a:solidFill>
                  <a:srgbClr val="053193"/>
                </a:solidFill>
                <a:latin typeface="Arial"/>
                <a:cs typeface="Arial"/>
              </a:rPr>
              <a:t>d</a:t>
            </a:r>
            <a:r>
              <a:rPr sz="1800" spc="-10" dirty="0">
                <a:solidFill>
                  <a:srgbClr val="053193"/>
                </a:solidFill>
                <a:latin typeface="Arial"/>
                <a:cs typeface="Arial"/>
              </a:rPr>
              <a:t>e</a:t>
            </a:r>
            <a:r>
              <a:rPr sz="1800" dirty="0">
                <a:solidFill>
                  <a:srgbClr val="053193"/>
                </a:solidFill>
                <a:latin typeface="Arial"/>
                <a:cs typeface="Arial"/>
              </a:rPr>
              <a:t>si	k</a:t>
            </a:r>
            <a:r>
              <a:rPr sz="1800" spc="-10" dirty="0">
                <a:solidFill>
                  <a:srgbClr val="053193"/>
                </a:solidFill>
                <a:latin typeface="Arial"/>
                <a:cs typeface="Arial"/>
              </a:rPr>
              <a:t>ap</a:t>
            </a:r>
            <a:r>
              <a:rPr sz="1800" dirty="0">
                <a:solidFill>
                  <a:srgbClr val="053193"/>
                </a:solidFill>
                <a:latin typeface="Arial"/>
                <a:cs typeface="Arial"/>
              </a:rPr>
              <a:t>s</a:t>
            </a:r>
            <a:r>
              <a:rPr sz="1800" spc="-10" dirty="0">
                <a:solidFill>
                  <a:srgbClr val="053193"/>
                </a:solidFill>
                <a:latin typeface="Arial"/>
                <a:cs typeface="Arial"/>
              </a:rPr>
              <a:t>a</a:t>
            </a:r>
            <a:r>
              <a:rPr sz="1800" spc="5" dirty="0">
                <a:solidFill>
                  <a:srgbClr val="053193"/>
                </a:solidFill>
                <a:latin typeface="Arial"/>
                <a:cs typeface="Arial"/>
              </a:rPr>
              <a:t>m</a:t>
            </a:r>
            <a:r>
              <a:rPr sz="1800" spc="-10" dirty="0">
                <a:solidFill>
                  <a:srgbClr val="053193"/>
                </a:solidFill>
                <a:latin typeface="Arial"/>
                <a:cs typeface="Arial"/>
              </a:rPr>
              <a:t>ın</a:t>
            </a:r>
            <a:r>
              <a:rPr sz="1800" dirty="0">
                <a:solidFill>
                  <a:srgbClr val="053193"/>
                </a:solidFill>
                <a:latin typeface="Arial"/>
                <a:cs typeface="Arial"/>
              </a:rPr>
              <a:t>da	ö</a:t>
            </a:r>
            <a:r>
              <a:rPr sz="1800" spc="-10" dirty="0">
                <a:solidFill>
                  <a:srgbClr val="053193"/>
                </a:solidFill>
                <a:latin typeface="Arial"/>
                <a:cs typeface="Arial"/>
              </a:rPr>
              <a:t>den</a:t>
            </a:r>
            <a:r>
              <a:rPr sz="1800" dirty="0">
                <a:solidFill>
                  <a:srgbClr val="053193"/>
                </a:solidFill>
                <a:latin typeface="Arial"/>
                <a:cs typeface="Arial"/>
              </a:rPr>
              <a:t>en	</a:t>
            </a:r>
            <a:r>
              <a:rPr sz="1800" u="heavy" spc="-445" dirty="0">
                <a:solidFill>
                  <a:srgbClr val="053193"/>
                </a:solidFill>
                <a:uFill>
                  <a:solidFill>
                    <a:srgbClr val="053193"/>
                  </a:solidFill>
                </a:uFill>
                <a:latin typeface="Times New Roman"/>
                <a:cs typeface="Times New Roman"/>
              </a:rPr>
              <a:t> </a:t>
            </a:r>
            <a:r>
              <a:rPr sz="1800" u="heavy" spc="-10" dirty="0">
                <a:solidFill>
                  <a:srgbClr val="053193"/>
                </a:solidFill>
                <a:uFill>
                  <a:solidFill>
                    <a:srgbClr val="053193"/>
                  </a:solidFill>
                </a:uFill>
                <a:latin typeface="Arial"/>
                <a:cs typeface="Arial"/>
              </a:rPr>
              <a:t>a</a:t>
            </a:r>
            <a:r>
              <a:rPr sz="1800" u="heavy" dirty="0">
                <a:solidFill>
                  <a:srgbClr val="053193"/>
                </a:solidFill>
                <a:uFill>
                  <a:solidFill>
                    <a:srgbClr val="053193"/>
                  </a:solidFill>
                </a:uFill>
                <a:latin typeface="Arial"/>
                <a:cs typeface="Arial"/>
              </a:rPr>
              <a:t>sıl</a:t>
            </a:r>
            <a:endParaRPr sz="1800" dirty="0">
              <a:latin typeface="Arial"/>
              <a:cs typeface="Arial"/>
            </a:endParaRPr>
          </a:p>
        </p:txBody>
      </p:sp>
      <p:sp>
        <p:nvSpPr>
          <p:cNvPr id="6" name="object 6"/>
          <p:cNvSpPr txBox="1"/>
          <p:nvPr/>
        </p:nvSpPr>
        <p:spPr>
          <a:xfrm>
            <a:off x="802640" y="4530344"/>
            <a:ext cx="7727950" cy="793750"/>
          </a:xfrm>
          <a:prstGeom prst="rect">
            <a:avLst/>
          </a:prstGeom>
        </p:spPr>
        <p:txBody>
          <a:bodyPr vert="horz" wrap="square" lIns="0" tIns="43180" rIns="0" bIns="0" rtlCol="0">
            <a:spAutoFit/>
          </a:bodyPr>
          <a:lstStyle/>
          <a:p>
            <a:pPr marL="12700" marR="5080" algn="just">
              <a:lnSpc>
                <a:spcPts val="1950"/>
              </a:lnSpc>
              <a:spcBef>
                <a:spcPts val="340"/>
              </a:spcBef>
            </a:pPr>
            <a:r>
              <a:rPr sz="1800" dirty="0">
                <a:solidFill>
                  <a:srgbClr val="053193"/>
                </a:solidFill>
                <a:latin typeface="Arial"/>
                <a:cs typeface="Arial"/>
              </a:rPr>
              <a:t>toplamı </a:t>
            </a:r>
            <a:r>
              <a:rPr sz="1800" spc="-5" dirty="0">
                <a:solidFill>
                  <a:srgbClr val="053193"/>
                </a:solidFill>
                <a:latin typeface="Arial"/>
                <a:cs typeface="Arial"/>
              </a:rPr>
              <a:t>prime esas kazanca tabi olup %14 (%9 </a:t>
            </a:r>
            <a:r>
              <a:rPr sz="1800" dirty="0">
                <a:solidFill>
                  <a:srgbClr val="053193"/>
                </a:solidFill>
                <a:latin typeface="Arial"/>
                <a:cs typeface="Arial"/>
              </a:rPr>
              <a:t>MYÖ + </a:t>
            </a:r>
            <a:r>
              <a:rPr sz="1800" spc="-5" dirty="0">
                <a:solidFill>
                  <a:srgbClr val="053193"/>
                </a:solidFill>
                <a:latin typeface="Arial"/>
                <a:cs typeface="Arial"/>
              </a:rPr>
              <a:t>%5 </a:t>
            </a:r>
            <a:r>
              <a:rPr sz="1800" dirty="0">
                <a:solidFill>
                  <a:srgbClr val="053193"/>
                </a:solidFill>
                <a:latin typeface="Arial"/>
                <a:cs typeface="Arial"/>
              </a:rPr>
              <a:t>GSS) </a:t>
            </a:r>
            <a:r>
              <a:rPr sz="1800" spc="-5" dirty="0">
                <a:solidFill>
                  <a:srgbClr val="053193"/>
                </a:solidFill>
                <a:latin typeface="Arial"/>
                <a:cs typeface="Arial"/>
              </a:rPr>
              <a:t>oranında  iştirakçiden kesinti yapılırken, %18.5 (%11 </a:t>
            </a:r>
            <a:r>
              <a:rPr sz="1800" dirty="0">
                <a:solidFill>
                  <a:srgbClr val="053193"/>
                </a:solidFill>
                <a:latin typeface="Arial"/>
                <a:cs typeface="Arial"/>
              </a:rPr>
              <a:t>MYÖ + </a:t>
            </a:r>
            <a:r>
              <a:rPr sz="1800" spc="-5" dirty="0">
                <a:solidFill>
                  <a:srgbClr val="053193"/>
                </a:solidFill>
                <a:latin typeface="Arial"/>
                <a:cs typeface="Arial"/>
              </a:rPr>
              <a:t>%7.5 </a:t>
            </a:r>
            <a:r>
              <a:rPr sz="1800" dirty="0">
                <a:solidFill>
                  <a:srgbClr val="053193"/>
                </a:solidFill>
                <a:latin typeface="Arial"/>
                <a:cs typeface="Arial"/>
              </a:rPr>
              <a:t>GSS) </a:t>
            </a:r>
            <a:r>
              <a:rPr sz="1800" spc="-10" dirty="0">
                <a:solidFill>
                  <a:srgbClr val="053193"/>
                </a:solidFill>
                <a:latin typeface="Arial"/>
                <a:cs typeface="Arial"/>
              </a:rPr>
              <a:t>oranında </a:t>
            </a:r>
            <a:r>
              <a:rPr sz="1800" dirty="0">
                <a:solidFill>
                  <a:srgbClr val="053193"/>
                </a:solidFill>
                <a:latin typeface="Arial"/>
                <a:cs typeface="Arial"/>
              </a:rPr>
              <a:t>ise  </a:t>
            </a:r>
            <a:r>
              <a:rPr sz="1800" spc="-5" dirty="0">
                <a:solidFill>
                  <a:srgbClr val="053193"/>
                </a:solidFill>
                <a:latin typeface="Arial"/>
                <a:cs typeface="Arial"/>
              </a:rPr>
              <a:t>devlet tarafından karşılık</a:t>
            </a:r>
            <a:r>
              <a:rPr sz="1800" spc="55" dirty="0">
                <a:solidFill>
                  <a:srgbClr val="053193"/>
                </a:solidFill>
                <a:latin typeface="Arial"/>
                <a:cs typeface="Arial"/>
              </a:rPr>
              <a:t> </a:t>
            </a:r>
            <a:r>
              <a:rPr sz="1800" spc="-10" dirty="0">
                <a:solidFill>
                  <a:srgbClr val="053193"/>
                </a:solidFill>
                <a:latin typeface="Arial"/>
                <a:cs typeface="Arial"/>
              </a:rPr>
              <a:t>yatırılmaktadır.</a:t>
            </a:r>
            <a:endParaRPr sz="1800" dirty="0">
              <a:latin typeface="Arial"/>
              <a:cs typeface="Arial"/>
            </a:endParaRPr>
          </a:p>
        </p:txBody>
      </p:sp>
      <p:sp>
        <p:nvSpPr>
          <p:cNvPr id="7" name="Slayt Numarası Yer Tutucusu 6"/>
          <p:cNvSpPr>
            <a:spLocks noGrp="1"/>
          </p:cNvSpPr>
          <p:nvPr>
            <p:ph type="sldNum" sz="quarter" idx="7"/>
          </p:nvPr>
        </p:nvSpPr>
        <p:spPr/>
        <p:txBody>
          <a:bodyPr/>
          <a:lstStyle/>
          <a:p>
            <a:fld id="{B6F15528-21DE-4FAA-801E-634DDDAF4B2B}" type="slidenum">
              <a:rPr lang="tr-TR" smtClean="0"/>
              <a:t>36</a:t>
            </a:fld>
            <a:endParaRPr lang="tr-T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6571" y="171399"/>
            <a:ext cx="2397760" cy="483234"/>
          </a:xfrm>
          <a:prstGeom prst="rect">
            <a:avLst/>
          </a:prstGeom>
        </p:spPr>
        <p:txBody>
          <a:bodyPr vert="horz" wrap="square" lIns="0" tIns="12700" rIns="0" bIns="0" rtlCol="0">
            <a:spAutoFit/>
          </a:bodyPr>
          <a:lstStyle/>
          <a:p>
            <a:pPr marL="12700">
              <a:lnSpc>
                <a:spcPct val="100000"/>
              </a:lnSpc>
              <a:spcBef>
                <a:spcPts val="100"/>
              </a:spcBef>
            </a:pPr>
            <a:r>
              <a:rPr sz="3000" spc="-5" dirty="0"/>
              <a:t>KESİNTİLER</a:t>
            </a:r>
            <a:endParaRPr sz="3000"/>
          </a:p>
        </p:txBody>
      </p:sp>
      <p:sp>
        <p:nvSpPr>
          <p:cNvPr id="3" name="object 3"/>
          <p:cNvSpPr txBox="1"/>
          <p:nvPr/>
        </p:nvSpPr>
        <p:spPr>
          <a:xfrm>
            <a:off x="802640" y="978153"/>
            <a:ext cx="7731125" cy="4637808"/>
          </a:xfrm>
          <a:prstGeom prst="rect">
            <a:avLst/>
          </a:prstGeom>
        </p:spPr>
        <p:txBody>
          <a:bodyPr vert="horz" wrap="square" lIns="0" tIns="13335" rIns="0" bIns="0" rtlCol="0">
            <a:spAutoFit/>
          </a:bodyPr>
          <a:lstStyle/>
          <a:p>
            <a:pPr marL="12700" marR="5715" algn="just">
              <a:lnSpc>
                <a:spcPct val="100000"/>
              </a:lnSpc>
              <a:spcBef>
                <a:spcPts val="105"/>
              </a:spcBef>
            </a:pPr>
            <a:r>
              <a:rPr b="1" dirty="0">
                <a:solidFill>
                  <a:srgbClr val="FF3300"/>
                </a:solidFill>
                <a:latin typeface="Times New Roman"/>
                <a:cs typeface="Times New Roman"/>
              </a:rPr>
              <a:t>2- </a:t>
            </a:r>
            <a:r>
              <a:rPr b="1" spc="-5" dirty="0">
                <a:solidFill>
                  <a:srgbClr val="FF3300"/>
                </a:solidFill>
                <a:latin typeface="Times New Roman"/>
                <a:cs typeface="Times New Roman"/>
              </a:rPr>
              <a:t>GELİR VERGİSİ: </a:t>
            </a:r>
            <a:r>
              <a:rPr spc="-5" dirty="0">
                <a:solidFill>
                  <a:srgbClr val="053193"/>
                </a:solidFill>
                <a:latin typeface="Times New Roman"/>
                <a:cs typeface="Times New Roman"/>
              </a:rPr>
              <a:t>193 sayılı GVK’na </a:t>
            </a:r>
            <a:r>
              <a:rPr dirty="0">
                <a:solidFill>
                  <a:srgbClr val="053193"/>
                </a:solidFill>
                <a:latin typeface="Times New Roman"/>
                <a:cs typeface="Times New Roman"/>
              </a:rPr>
              <a:t>göre </a:t>
            </a:r>
            <a:r>
              <a:rPr spc="-5" dirty="0">
                <a:solidFill>
                  <a:srgbClr val="053193"/>
                </a:solidFill>
                <a:latin typeface="Times New Roman"/>
                <a:cs typeface="Times New Roman"/>
              </a:rPr>
              <a:t>Devlet </a:t>
            </a:r>
            <a:r>
              <a:rPr spc="-10" dirty="0">
                <a:solidFill>
                  <a:srgbClr val="053193"/>
                </a:solidFill>
                <a:latin typeface="Times New Roman"/>
                <a:cs typeface="Times New Roman"/>
              </a:rPr>
              <a:t>memurlarının  </a:t>
            </a:r>
            <a:r>
              <a:rPr spc="-5" dirty="0">
                <a:solidFill>
                  <a:srgbClr val="053193"/>
                </a:solidFill>
                <a:latin typeface="Times New Roman"/>
                <a:cs typeface="Times New Roman"/>
              </a:rPr>
              <a:t>gelirleri </a:t>
            </a:r>
            <a:r>
              <a:rPr dirty="0">
                <a:solidFill>
                  <a:srgbClr val="053193"/>
                </a:solidFill>
                <a:latin typeface="Times New Roman"/>
                <a:cs typeface="Times New Roman"/>
              </a:rPr>
              <a:t>de </a:t>
            </a:r>
            <a:r>
              <a:rPr spc="-5" dirty="0">
                <a:solidFill>
                  <a:srgbClr val="053193"/>
                </a:solidFill>
                <a:latin typeface="Times New Roman"/>
                <a:cs typeface="Times New Roman"/>
              </a:rPr>
              <a:t>gelir vergisine tabidir. Gelir </a:t>
            </a:r>
            <a:r>
              <a:rPr spc="-10" dirty="0">
                <a:solidFill>
                  <a:srgbClr val="053193"/>
                </a:solidFill>
                <a:latin typeface="Times New Roman"/>
                <a:cs typeface="Times New Roman"/>
              </a:rPr>
              <a:t>bir </a:t>
            </a:r>
            <a:r>
              <a:rPr spc="-5" dirty="0">
                <a:solidFill>
                  <a:srgbClr val="053193"/>
                </a:solidFill>
                <a:latin typeface="Times New Roman"/>
                <a:cs typeface="Times New Roman"/>
              </a:rPr>
              <a:t>gerçek kişinin </a:t>
            </a:r>
            <a:r>
              <a:rPr dirty="0">
                <a:solidFill>
                  <a:srgbClr val="053193"/>
                </a:solidFill>
                <a:latin typeface="Times New Roman"/>
                <a:cs typeface="Times New Roman"/>
              </a:rPr>
              <a:t>bir </a:t>
            </a:r>
            <a:r>
              <a:rPr spc="-5" dirty="0">
                <a:solidFill>
                  <a:srgbClr val="053193"/>
                </a:solidFill>
                <a:latin typeface="Times New Roman"/>
                <a:cs typeface="Times New Roman"/>
              </a:rPr>
              <a:t>takvim </a:t>
            </a:r>
            <a:r>
              <a:rPr spc="-10" dirty="0">
                <a:solidFill>
                  <a:srgbClr val="053193"/>
                </a:solidFill>
                <a:latin typeface="Times New Roman"/>
                <a:cs typeface="Times New Roman"/>
              </a:rPr>
              <a:t>yılı  </a:t>
            </a:r>
            <a:r>
              <a:rPr spc="-5" dirty="0">
                <a:solidFill>
                  <a:srgbClr val="053193"/>
                </a:solidFill>
                <a:latin typeface="Times New Roman"/>
                <a:cs typeface="Times New Roman"/>
              </a:rPr>
              <a:t>içinde elde ettiği </a:t>
            </a:r>
            <a:r>
              <a:rPr dirty="0">
                <a:solidFill>
                  <a:srgbClr val="053193"/>
                </a:solidFill>
                <a:latin typeface="Times New Roman"/>
                <a:cs typeface="Times New Roman"/>
              </a:rPr>
              <a:t>kazanç ve </a:t>
            </a:r>
            <a:r>
              <a:rPr spc="-5" dirty="0">
                <a:solidFill>
                  <a:srgbClr val="053193"/>
                </a:solidFill>
                <a:latin typeface="Times New Roman"/>
                <a:cs typeface="Times New Roman"/>
              </a:rPr>
              <a:t>iratların safi tutarıdır. Kamu personelinin maaş  unsurlarından bir kısmı gelir vergisine tabidir. Mevzuatta gelir vergisine  </a:t>
            </a:r>
            <a:r>
              <a:rPr dirty="0">
                <a:solidFill>
                  <a:srgbClr val="053193"/>
                </a:solidFill>
                <a:latin typeface="Times New Roman"/>
                <a:cs typeface="Times New Roman"/>
              </a:rPr>
              <a:t>tabi </a:t>
            </a:r>
            <a:r>
              <a:rPr spc="-5" dirty="0">
                <a:solidFill>
                  <a:srgbClr val="053193"/>
                </a:solidFill>
                <a:latin typeface="Times New Roman"/>
                <a:cs typeface="Times New Roman"/>
              </a:rPr>
              <a:t>olmadığı belirtilmeyen ödemelerin </a:t>
            </a:r>
            <a:r>
              <a:rPr spc="-10" dirty="0">
                <a:solidFill>
                  <a:srgbClr val="053193"/>
                </a:solidFill>
                <a:latin typeface="Times New Roman"/>
                <a:cs typeface="Times New Roman"/>
              </a:rPr>
              <a:t>tamamı </a:t>
            </a:r>
            <a:r>
              <a:rPr dirty="0">
                <a:solidFill>
                  <a:srgbClr val="053193"/>
                </a:solidFill>
                <a:latin typeface="Times New Roman"/>
                <a:cs typeface="Times New Roman"/>
              </a:rPr>
              <a:t>gelir </a:t>
            </a:r>
            <a:r>
              <a:rPr spc="-5" dirty="0">
                <a:solidFill>
                  <a:srgbClr val="053193"/>
                </a:solidFill>
                <a:latin typeface="Times New Roman"/>
                <a:cs typeface="Times New Roman"/>
              </a:rPr>
              <a:t>vergisi kapsamına  girmektedir.</a:t>
            </a:r>
            <a:endParaRPr dirty="0">
              <a:latin typeface="Times New Roman"/>
              <a:cs typeface="Times New Roman"/>
            </a:endParaRPr>
          </a:p>
          <a:p>
            <a:pPr marL="12700" marR="5080" algn="just">
              <a:lnSpc>
                <a:spcPct val="100000"/>
              </a:lnSpc>
              <a:spcBef>
                <a:spcPts val="484"/>
              </a:spcBef>
            </a:pPr>
            <a:r>
              <a:rPr dirty="0">
                <a:solidFill>
                  <a:srgbClr val="053193"/>
                </a:solidFill>
                <a:latin typeface="Times New Roman"/>
                <a:cs typeface="Times New Roman"/>
              </a:rPr>
              <a:t>Vergi </a:t>
            </a:r>
            <a:r>
              <a:rPr spc="-10" dirty="0">
                <a:solidFill>
                  <a:srgbClr val="053193"/>
                </a:solidFill>
                <a:latin typeface="Times New Roman"/>
                <a:cs typeface="Times New Roman"/>
              </a:rPr>
              <a:t>matrahının </a:t>
            </a:r>
            <a:r>
              <a:rPr spc="-5" dirty="0">
                <a:solidFill>
                  <a:srgbClr val="053193"/>
                </a:solidFill>
                <a:latin typeface="Times New Roman"/>
                <a:cs typeface="Times New Roman"/>
              </a:rPr>
              <a:t>bulunabilmesi için vergiye tabi maaş unsurlarının  toplamından kişiden kesilen sosyal güvenlik kesintisinin, sendika  kesintisinin </a:t>
            </a:r>
            <a:r>
              <a:rPr dirty="0">
                <a:solidFill>
                  <a:srgbClr val="053193"/>
                </a:solidFill>
                <a:latin typeface="Times New Roman"/>
                <a:cs typeface="Times New Roman"/>
              </a:rPr>
              <a:t>ve </a:t>
            </a:r>
            <a:r>
              <a:rPr spc="-5" dirty="0">
                <a:solidFill>
                  <a:srgbClr val="053193"/>
                </a:solidFill>
                <a:latin typeface="Times New Roman"/>
                <a:cs typeface="Times New Roman"/>
              </a:rPr>
              <a:t>vergi </a:t>
            </a:r>
            <a:r>
              <a:rPr spc="-10" dirty="0">
                <a:solidFill>
                  <a:srgbClr val="053193"/>
                </a:solidFill>
                <a:latin typeface="Times New Roman"/>
                <a:cs typeface="Times New Roman"/>
              </a:rPr>
              <a:t>indirimlerinin </a:t>
            </a:r>
            <a:r>
              <a:rPr spc="-5" dirty="0">
                <a:solidFill>
                  <a:srgbClr val="053193"/>
                </a:solidFill>
                <a:latin typeface="Times New Roman"/>
                <a:cs typeface="Times New Roman"/>
              </a:rPr>
              <a:t>çıkarılması gerekmektedir. Vergi oranı,  </a:t>
            </a:r>
            <a:r>
              <a:rPr dirty="0">
                <a:solidFill>
                  <a:srgbClr val="053193"/>
                </a:solidFill>
                <a:latin typeface="Times New Roman"/>
                <a:cs typeface="Times New Roman"/>
              </a:rPr>
              <a:t>gelir </a:t>
            </a:r>
            <a:r>
              <a:rPr spc="-5" dirty="0">
                <a:solidFill>
                  <a:srgbClr val="053193"/>
                </a:solidFill>
                <a:latin typeface="Times New Roman"/>
                <a:cs typeface="Times New Roman"/>
              </a:rPr>
              <a:t>dilimlerine </a:t>
            </a:r>
            <a:r>
              <a:rPr dirty="0">
                <a:solidFill>
                  <a:srgbClr val="053193"/>
                </a:solidFill>
                <a:latin typeface="Times New Roman"/>
                <a:cs typeface="Times New Roman"/>
              </a:rPr>
              <a:t>göre farklılık</a:t>
            </a:r>
            <a:r>
              <a:rPr spc="-95" dirty="0">
                <a:solidFill>
                  <a:srgbClr val="053193"/>
                </a:solidFill>
                <a:latin typeface="Times New Roman"/>
                <a:cs typeface="Times New Roman"/>
              </a:rPr>
              <a:t> </a:t>
            </a:r>
            <a:r>
              <a:rPr spc="-5" dirty="0">
                <a:solidFill>
                  <a:srgbClr val="053193"/>
                </a:solidFill>
                <a:latin typeface="Times New Roman"/>
                <a:cs typeface="Times New Roman"/>
              </a:rPr>
              <a:t>göstermektedir.</a:t>
            </a:r>
            <a:endParaRPr dirty="0">
              <a:latin typeface="Times New Roman"/>
              <a:cs typeface="Times New Roman"/>
            </a:endParaRPr>
          </a:p>
          <a:p>
            <a:pPr marL="12700" marR="5080" indent="39370" algn="just">
              <a:lnSpc>
                <a:spcPct val="100000"/>
              </a:lnSpc>
              <a:spcBef>
                <a:spcPts val="480"/>
              </a:spcBef>
            </a:pPr>
            <a:r>
              <a:rPr spc="-5" dirty="0">
                <a:solidFill>
                  <a:srgbClr val="053193"/>
                </a:solidFill>
                <a:latin typeface="Times New Roman"/>
                <a:cs typeface="Times New Roman"/>
              </a:rPr>
              <a:t>Gelir Vergisi ile diğer şahsi vergiler </a:t>
            </a:r>
            <a:r>
              <a:rPr dirty="0">
                <a:solidFill>
                  <a:srgbClr val="053193"/>
                </a:solidFill>
                <a:latin typeface="Times New Roman"/>
                <a:cs typeface="Times New Roman"/>
              </a:rPr>
              <a:t>ve </a:t>
            </a:r>
            <a:r>
              <a:rPr spc="-5" dirty="0">
                <a:solidFill>
                  <a:srgbClr val="053193"/>
                </a:solidFill>
                <a:latin typeface="Times New Roman"/>
                <a:cs typeface="Times New Roman"/>
              </a:rPr>
              <a:t>her </a:t>
            </a:r>
            <a:r>
              <a:rPr dirty="0">
                <a:solidFill>
                  <a:srgbClr val="053193"/>
                </a:solidFill>
                <a:latin typeface="Times New Roman"/>
                <a:cs typeface="Times New Roman"/>
              </a:rPr>
              <a:t>ne </a:t>
            </a:r>
            <a:r>
              <a:rPr spc="-5" dirty="0">
                <a:solidFill>
                  <a:srgbClr val="053193"/>
                </a:solidFill>
                <a:latin typeface="Times New Roman"/>
                <a:cs typeface="Times New Roman"/>
              </a:rPr>
              <a:t>şekilde olursa olsun vergi  cezaları </a:t>
            </a:r>
            <a:r>
              <a:rPr dirty="0">
                <a:solidFill>
                  <a:srgbClr val="053193"/>
                </a:solidFill>
                <a:latin typeface="Times New Roman"/>
                <a:cs typeface="Times New Roman"/>
              </a:rPr>
              <a:t>ve </a:t>
            </a:r>
            <a:r>
              <a:rPr spc="-5" dirty="0">
                <a:solidFill>
                  <a:srgbClr val="053193"/>
                </a:solidFill>
                <a:latin typeface="Times New Roman"/>
                <a:cs typeface="Times New Roman"/>
              </a:rPr>
              <a:t>para cezaları, </a:t>
            </a:r>
            <a:r>
              <a:rPr spc="-10" dirty="0">
                <a:solidFill>
                  <a:srgbClr val="053193"/>
                </a:solidFill>
                <a:latin typeface="Times New Roman"/>
                <a:cs typeface="Times New Roman"/>
              </a:rPr>
              <a:t>Amme </a:t>
            </a:r>
            <a:r>
              <a:rPr spc="-5" dirty="0">
                <a:solidFill>
                  <a:srgbClr val="053193"/>
                </a:solidFill>
                <a:latin typeface="Times New Roman"/>
                <a:cs typeface="Times New Roman"/>
              </a:rPr>
              <a:t>Alacaklarının Tahsili Usulü hakkındaki  </a:t>
            </a:r>
            <a:r>
              <a:rPr dirty="0">
                <a:solidFill>
                  <a:srgbClr val="053193"/>
                </a:solidFill>
                <a:latin typeface="Times New Roman"/>
                <a:cs typeface="Times New Roman"/>
              </a:rPr>
              <a:t>Kanun </a:t>
            </a:r>
            <a:r>
              <a:rPr spc="-5" dirty="0">
                <a:solidFill>
                  <a:srgbClr val="053193"/>
                </a:solidFill>
                <a:latin typeface="Times New Roman"/>
                <a:cs typeface="Times New Roman"/>
              </a:rPr>
              <a:t>hükümlerine göre ödenen cezalar, gecikme zamları </a:t>
            </a:r>
            <a:r>
              <a:rPr dirty="0">
                <a:solidFill>
                  <a:srgbClr val="053193"/>
                </a:solidFill>
                <a:latin typeface="Times New Roman"/>
                <a:cs typeface="Times New Roman"/>
              </a:rPr>
              <a:t>ve </a:t>
            </a:r>
            <a:r>
              <a:rPr spc="-5" dirty="0">
                <a:solidFill>
                  <a:srgbClr val="053193"/>
                </a:solidFill>
                <a:latin typeface="Times New Roman"/>
                <a:cs typeface="Times New Roman"/>
              </a:rPr>
              <a:t>faizler gelir  </a:t>
            </a:r>
            <a:r>
              <a:rPr dirty="0">
                <a:solidFill>
                  <a:srgbClr val="053193"/>
                </a:solidFill>
                <a:latin typeface="Times New Roman"/>
                <a:cs typeface="Times New Roman"/>
              </a:rPr>
              <a:t>vergisinin matrahından ve gelir </a:t>
            </a:r>
            <a:r>
              <a:rPr spc="-5" dirty="0">
                <a:solidFill>
                  <a:srgbClr val="053193"/>
                </a:solidFill>
                <a:latin typeface="Times New Roman"/>
                <a:cs typeface="Times New Roman"/>
              </a:rPr>
              <a:t>unsurlarından</a:t>
            </a:r>
            <a:r>
              <a:rPr spc="-150" dirty="0">
                <a:solidFill>
                  <a:srgbClr val="053193"/>
                </a:solidFill>
                <a:latin typeface="Times New Roman"/>
                <a:cs typeface="Times New Roman"/>
              </a:rPr>
              <a:t> </a:t>
            </a:r>
            <a:r>
              <a:rPr spc="-5" dirty="0">
                <a:solidFill>
                  <a:srgbClr val="053193"/>
                </a:solidFill>
                <a:latin typeface="Times New Roman"/>
                <a:cs typeface="Times New Roman"/>
              </a:rPr>
              <a:t>indirilmez.</a:t>
            </a:r>
            <a:endParaRPr dirty="0">
              <a:latin typeface="Times New Roman"/>
              <a:cs typeface="Times New Roman"/>
            </a:endParaRPr>
          </a:p>
          <a:p>
            <a:pPr marL="12700" marR="6350" algn="just">
              <a:lnSpc>
                <a:spcPct val="100000"/>
              </a:lnSpc>
              <a:spcBef>
                <a:spcPts val="484"/>
              </a:spcBef>
            </a:pPr>
            <a:r>
              <a:rPr u="sng" spc="-5" dirty="0">
                <a:solidFill>
                  <a:srgbClr val="053193"/>
                </a:solidFill>
                <a:latin typeface="Times New Roman"/>
                <a:cs typeface="Times New Roman"/>
              </a:rPr>
              <a:t>01.01.2022 tarihinden itibaren asgari </a:t>
            </a:r>
            <a:r>
              <a:rPr u="sng" dirty="0">
                <a:solidFill>
                  <a:srgbClr val="053193"/>
                </a:solidFill>
                <a:latin typeface="Times New Roman"/>
                <a:cs typeface="Times New Roman"/>
              </a:rPr>
              <a:t>geçim </a:t>
            </a:r>
            <a:r>
              <a:rPr u="sng" spc="-5" dirty="0">
                <a:solidFill>
                  <a:srgbClr val="053193"/>
                </a:solidFill>
                <a:latin typeface="Times New Roman"/>
                <a:cs typeface="Times New Roman"/>
              </a:rPr>
              <a:t>indirimi </a:t>
            </a:r>
            <a:r>
              <a:rPr u="sng" spc="-10" dirty="0">
                <a:solidFill>
                  <a:srgbClr val="053193"/>
                </a:solidFill>
                <a:latin typeface="Times New Roman"/>
                <a:cs typeface="Times New Roman"/>
              </a:rPr>
              <a:t>kaldırılmış </a:t>
            </a:r>
            <a:r>
              <a:rPr u="sng" dirty="0">
                <a:solidFill>
                  <a:srgbClr val="053193"/>
                </a:solidFill>
                <a:latin typeface="Times New Roman"/>
                <a:cs typeface="Times New Roman"/>
              </a:rPr>
              <a:t>ve </a:t>
            </a:r>
            <a:r>
              <a:rPr u="sng" spc="-5" dirty="0">
                <a:solidFill>
                  <a:srgbClr val="053193"/>
                </a:solidFill>
                <a:latin typeface="Times New Roman"/>
                <a:cs typeface="Times New Roman"/>
              </a:rPr>
              <a:t>yapılan  düzenleme ile asgari ücretten alınan gelir vergisi </a:t>
            </a:r>
            <a:r>
              <a:rPr u="sng" dirty="0">
                <a:solidFill>
                  <a:srgbClr val="053193"/>
                </a:solidFill>
                <a:latin typeface="Times New Roman"/>
                <a:cs typeface="Times New Roman"/>
              </a:rPr>
              <a:t>ve </a:t>
            </a:r>
            <a:r>
              <a:rPr u="sng" spc="-5" dirty="0">
                <a:solidFill>
                  <a:srgbClr val="053193"/>
                </a:solidFill>
                <a:latin typeface="Times New Roman"/>
                <a:cs typeface="Times New Roman"/>
              </a:rPr>
              <a:t>damga vergisi tutarı  istisna kapsamına</a:t>
            </a:r>
            <a:r>
              <a:rPr u="sng" spc="-40" dirty="0">
                <a:solidFill>
                  <a:srgbClr val="053193"/>
                </a:solidFill>
                <a:latin typeface="Times New Roman"/>
                <a:cs typeface="Times New Roman"/>
              </a:rPr>
              <a:t> </a:t>
            </a:r>
            <a:r>
              <a:rPr u="sng" spc="-5" dirty="0">
                <a:solidFill>
                  <a:srgbClr val="053193"/>
                </a:solidFill>
                <a:latin typeface="Times New Roman"/>
                <a:cs typeface="Times New Roman"/>
              </a:rPr>
              <a:t>alınmıştır.</a:t>
            </a:r>
            <a:endParaRPr u="sng" dirty="0">
              <a:latin typeface="Times New Roman"/>
              <a:cs typeface="Times New Roman"/>
            </a:endParaRPr>
          </a:p>
        </p:txBody>
      </p:sp>
      <p:graphicFrame>
        <p:nvGraphicFramePr>
          <p:cNvPr id="4" name="Nesne 3"/>
          <p:cNvGraphicFramePr>
            <a:graphicFrameLocks noChangeAspect="1"/>
          </p:cNvGraphicFramePr>
          <p:nvPr>
            <p:extLst>
              <p:ext uri="{D42A27DB-BD31-4B8C-83A1-F6EECF244321}">
                <p14:modId xmlns:p14="http://schemas.microsoft.com/office/powerpoint/2010/main" val="1283576296"/>
              </p:ext>
            </p:extLst>
          </p:nvPr>
        </p:nvGraphicFramePr>
        <p:xfrm>
          <a:off x="7620000" y="6172200"/>
          <a:ext cx="1371600" cy="771525"/>
        </p:xfrm>
        <a:graphic>
          <a:graphicData uri="http://schemas.openxmlformats.org/presentationml/2006/ole">
            <mc:AlternateContent xmlns:mc="http://schemas.openxmlformats.org/markup-compatibility/2006">
              <mc:Choice xmlns:v="urn:schemas-microsoft-com:vml" Requires="v">
                <p:oleObj spid="_x0000_s17569" name="Acrobat Document" showAsIcon="1" r:id="rId4" imgW="914400" imgH="771480" progId="Acrobat.Document.DC">
                  <p:embed/>
                </p:oleObj>
              </mc:Choice>
              <mc:Fallback>
                <p:oleObj name="Acrobat Document" showAsIcon="1" r:id="rId4" imgW="914400" imgH="771480" progId="Acrobat.Document.DC">
                  <p:embed/>
                  <p:pic>
                    <p:nvPicPr>
                      <p:cNvPr id="6" name="Nesne 5"/>
                      <p:cNvPicPr/>
                      <p:nvPr/>
                    </p:nvPicPr>
                    <p:blipFill>
                      <a:blip r:embed="rId5"/>
                      <a:stretch>
                        <a:fillRect/>
                      </a:stretch>
                    </p:blipFill>
                    <p:spPr>
                      <a:xfrm>
                        <a:off x="7620000" y="6172200"/>
                        <a:ext cx="1371600" cy="771525"/>
                      </a:xfrm>
                      <a:prstGeom prst="rect">
                        <a:avLst/>
                      </a:prstGeom>
                    </p:spPr>
                  </p:pic>
                </p:oleObj>
              </mc:Fallback>
            </mc:AlternateContent>
          </a:graphicData>
        </a:graphic>
      </p:graphicFrame>
      <p:sp>
        <p:nvSpPr>
          <p:cNvPr id="5" name="Slayt Numarası Yer Tutucusu 4"/>
          <p:cNvSpPr>
            <a:spLocks noGrp="1"/>
          </p:cNvSpPr>
          <p:nvPr>
            <p:ph type="sldNum" sz="quarter" idx="7"/>
          </p:nvPr>
        </p:nvSpPr>
        <p:spPr/>
        <p:txBody>
          <a:bodyPr/>
          <a:lstStyle/>
          <a:p>
            <a:fld id="{B6F15528-21DE-4FAA-801E-634DDDAF4B2B}" type="slidenum">
              <a:rPr lang="tr-TR" smtClean="0"/>
              <a:t>37</a:t>
            </a:fld>
            <a:endParaRPr lang="tr-T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0077" y="325881"/>
            <a:ext cx="3322320" cy="45212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0000"/>
                </a:solidFill>
              </a:rPr>
              <a:t>Gelir Vergisi</a:t>
            </a:r>
            <a:r>
              <a:rPr spc="-45" dirty="0">
                <a:solidFill>
                  <a:srgbClr val="FF0000"/>
                </a:solidFill>
              </a:rPr>
              <a:t> </a:t>
            </a:r>
            <a:r>
              <a:rPr spc="-5" dirty="0">
                <a:solidFill>
                  <a:srgbClr val="FF0000"/>
                </a:solidFill>
              </a:rPr>
              <a:t>İstisnası</a:t>
            </a:r>
          </a:p>
        </p:txBody>
      </p:sp>
      <p:sp>
        <p:nvSpPr>
          <p:cNvPr id="3" name="object 3"/>
          <p:cNvSpPr txBox="1"/>
          <p:nvPr/>
        </p:nvSpPr>
        <p:spPr>
          <a:xfrm>
            <a:off x="533907" y="933767"/>
            <a:ext cx="8074659" cy="4786567"/>
          </a:xfrm>
          <a:prstGeom prst="rect">
            <a:avLst/>
          </a:prstGeom>
        </p:spPr>
        <p:txBody>
          <a:bodyPr vert="horz" wrap="square" lIns="0" tIns="13335" rIns="0" bIns="0" rtlCol="0">
            <a:spAutoFit/>
          </a:bodyPr>
          <a:lstStyle/>
          <a:p>
            <a:pPr marL="355600" marR="5080" indent="-343535" algn="just">
              <a:lnSpc>
                <a:spcPct val="100000"/>
              </a:lnSpc>
              <a:spcBef>
                <a:spcPts val="105"/>
              </a:spcBef>
              <a:buClr>
                <a:srgbClr val="CC9900"/>
              </a:buClr>
              <a:buSzPct val="65000"/>
              <a:buFont typeface="Wingdings"/>
              <a:buChar char="◼"/>
              <a:tabLst>
                <a:tab pos="356235" algn="l"/>
              </a:tabLst>
            </a:pPr>
            <a:r>
              <a:rPr spc="-5" dirty="0">
                <a:solidFill>
                  <a:srgbClr val="053193"/>
                </a:solidFill>
                <a:latin typeface="Times New Roman"/>
                <a:cs typeface="Times New Roman"/>
              </a:rPr>
              <a:t>Aylık vergi matrahının </a:t>
            </a:r>
            <a:r>
              <a:rPr dirty="0">
                <a:solidFill>
                  <a:srgbClr val="053193"/>
                </a:solidFill>
                <a:latin typeface="Times New Roman"/>
                <a:cs typeface="Times New Roman"/>
              </a:rPr>
              <a:t>net </a:t>
            </a:r>
            <a:r>
              <a:rPr spc="-5" dirty="0">
                <a:solidFill>
                  <a:srgbClr val="053193"/>
                </a:solidFill>
                <a:latin typeface="Times New Roman"/>
                <a:cs typeface="Times New Roman"/>
              </a:rPr>
              <a:t>asgari </a:t>
            </a:r>
            <a:r>
              <a:rPr dirty="0">
                <a:solidFill>
                  <a:srgbClr val="053193"/>
                </a:solidFill>
                <a:latin typeface="Times New Roman"/>
                <a:cs typeface="Times New Roman"/>
              </a:rPr>
              <a:t>ücrete </a:t>
            </a:r>
            <a:r>
              <a:rPr spc="-5" dirty="0">
                <a:solidFill>
                  <a:srgbClr val="053193"/>
                </a:solidFill>
                <a:latin typeface="Times New Roman"/>
                <a:cs typeface="Times New Roman"/>
              </a:rPr>
              <a:t>kadar </a:t>
            </a:r>
            <a:r>
              <a:rPr spc="-5" dirty="0" err="1">
                <a:solidFill>
                  <a:srgbClr val="053193"/>
                </a:solidFill>
                <a:latin typeface="Times New Roman"/>
                <a:cs typeface="Times New Roman"/>
              </a:rPr>
              <a:t>olan</a:t>
            </a:r>
            <a:r>
              <a:rPr spc="-5" dirty="0">
                <a:solidFill>
                  <a:srgbClr val="053193"/>
                </a:solidFill>
                <a:latin typeface="Times New Roman"/>
                <a:cs typeface="Times New Roman"/>
              </a:rPr>
              <a:t> </a:t>
            </a:r>
            <a:r>
              <a:rPr spc="-5" dirty="0" err="1" smtClean="0">
                <a:solidFill>
                  <a:srgbClr val="053193"/>
                </a:solidFill>
                <a:latin typeface="Times New Roman"/>
                <a:cs typeface="Times New Roman"/>
              </a:rPr>
              <a:t>kısmından</a:t>
            </a:r>
            <a:r>
              <a:rPr lang="tr-TR" spc="-5" dirty="0">
                <a:solidFill>
                  <a:srgbClr val="053193"/>
                </a:solidFill>
                <a:latin typeface="Times New Roman"/>
                <a:cs typeface="Times New Roman"/>
              </a:rPr>
              <a:t> </a:t>
            </a:r>
            <a:r>
              <a:rPr spc="-5" dirty="0" err="1" smtClean="0">
                <a:solidFill>
                  <a:srgbClr val="053193"/>
                </a:solidFill>
                <a:latin typeface="Times New Roman"/>
                <a:cs typeface="Times New Roman"/>
              </a:rPr>
              <a:t>herhangi</a:t>
            </a:r>
            <a:r>
              <a:rPr spc="-5" dirty="0" smtClean="0">
                <a:solidFill>
                  <a:srgbClr val="053193"/>
                </a:solidFill>
                <a:latin typeface="Times New Roman"/>
                <a:cs typeface="Times New Roman"/>
              </a:rPr>
              <a:t> </a:t>
            </a:r>
            <a:r>
              <a:rPr dirty="0">
                <a:solidFill>
                  <a:srgbClr val="053193"/>
                </a:solidFill>
                <a:latin typeface="Times New Roman"/>
                <a:cs typeface="Times New Roman"/>
              </a:rPr>
              <a:t>bir </a:t>
            </a:r>
            <a:r>
              <a:rPr spc="-5" dirty="0">
                <a:solidFill>
                  <a:srgbClr val="053193"/>
                </a:solidFill>
                <a:latin typeface="Times New Roman"/>
                <a:cs typeface="Times New Roman"/>
              </a:rPr>
              <a:t>kesinti </a:t>
            </a:r>
            <a:r>
              <a:rPr spc="-10" dirty="0">
                <a:solidFill>
                  <a:srgbClr val="053193"/>
                </a:solidFill>
                <a:latin typeface="Times New Roman"/>
                <a:cs typeface="Times New Roman"/>
              </a:rPr>
              <a:t>yapılmaz. </a:t>
            </a:r>
            <a:r>
              <a:rPr dirty="0">
                <a:solidFill>
                  <a:srgbClr val="053193"/>
                </a:solidFill>
                <a:latin typeface="Times New Roman"/>
                <a:cs typeface="Times New Roman"/>
              </a:rPr>
              <a:t>Aşan </a:t>
            </a:r>
            <a:r>
              <a:rPr spc="-5" dirty="0">
                <a:solidFill>
                  <a:srgbClr val="053193"/>
                </a:solidFill>
                <a:latin typeface="Times New Roman"/>
                <a:cs typeface="Times New Roman"/>
              </a:rPr>
              <a:t>kısım üzerinden toplam </a:t>
            </a:r>
            <a:r>
              <a:rPr dirty="0">
                <a:solidFill>
                  <a:srgbClr val="053193"/>
                </a:solidFill>
                <a:latin typeface="Times New Roman"/>
                <a:cs typeface="Times New Roman"/>
              </a:rPr>
              <a:t>vergi  </a:t>
            </a:r>
            <a:r>
              <a:rPr spc="-5" dirty="0">
                <a:solidFill>
                  <a:srgbClr val="053193"/>
                </a:solidFill>
                <a:latin typeface="Times New Roman"/>
                <a:cs typeface="Times New Roman"/>
              </a:rPr>
              <a:t>matrahına karşılık </a:t>
            </a:r>
            <a:r>
              <a:rPr dirty="0">
                <a:solidFill>
                  <a:srgbClr val="053193"/>
                </a:solidFill>
                <a:latin typeface="Times New Roman"/>
                <a:cs typeface="Times New Roman"/>
              </a:rPr>
              <a:t>gelen vergi </a:t>
            </a:r>
            <a:r>
              <a:rPr spc="-5" dirty="0">
                <a:solidFill>
                  <a:srgbClr val="053193"/>
                </a:solidFill>
                <a:latin typeface="Times New Roman"/>
                <a:cs typeface="Times New Roman"/>
              </a:rPr>
              <a:t>dilimi </a:t>
            </a:r>
            <a:r>
              <a:rPr dirty="0">
                <a:solidFill>
                  <a:srgbClr val="053193"/>
                </a:solidFill>
                <a:latin typeface="Times New Roman"/>
                <a:cs typeface="Times New Roman"/>
              </a:rPr>
              <a:t>oranına göre kesinti</a:t>
            </a:r>
            <a:r>
              <a:rPr spc="-150" dirty="0">
                <a:solidFill>
                  <a:srgbClr val="053193"/>
                </a:solidFill>
                <a:latin typeface="Times New Roman"/>
                <a:cs typeface="Times New Roman"/>
              </a:rPr>
              <a:t> </a:t>
            </a:r>
            <a:r>
              <a:rPr spc="-5" dirty="0">
                <a:solidFill>
                  <a:srgbClr val="053193"/>
                </a:solidFill>
                <a:latin typeface="Times New Roman"/>
                <a:cs typeface="Times New Roman"/>
              </a:rPr>
              <a:t>yapılır.</a:t>
            </a:r>
            <a:endParaRPr dirty="0">
              <a:latin typeface="Times New Roman"/>
              <a:cs typeface="Times New Roman"/>
            </a:endParaRPr>
          </a:p>
          <a:p>
            <a:pPr marL="355600" marR="5080" indent="-343535" algn="just">
              <a:lnSpc>
                <a:spcPct val="100000"/>
              </a:lnSpc>
              <a:spcBef>
                <a:spcPts val="480"/>
              </a:spcBef>
              <a:buClr>
                <a:srgbClr val="CC9900"/>
              </a:buClr>
              <a:buSzPct val="65000"/>
              <a:buFont typeface="Wingdings"/>
              <a:buChar char="◼"/>
              <a:tabLst>
                <a:tab pos="356235" algn="l"/>
              </a:tabLst>
            </a:pPr>
            <a:r>
              <a:rPr spc="-5" dirty="0">
                <a:solidFill>
                  <a:srgbClr val="053193"/>
                </a:solidFill>
                <a:latin typeface="Times New Roman"/>
                <a:cs typeface="Times New Roman"/>
              </a:rPr>
              <a:t>İstisna nedeniyle alınmayacak olan vergi ilgili ayda aylık </a:t>
            </a:r>
            <a:r>
              <a:rPr spc="-5" dirty="0" err="1">
                <a:solidFill>
                  <a:srgbClr val="053193"/>
                </a:solidFill>
                <a:latin typeface="Times New Roman"/>
                <a:cs typeface="Times New Roman"/>
              </a:rPr>
              <a:t>asgari</a:t>
            </a:r>
            <a:r>
              <a:rPr spc="-5" dirty="0">
                <a:solidFill>
                  <a:srgbClr val="053193"/>
                </a:solidFill>
                <a:latin typeface="Times New Roman"/>
                <a:cs typeface="Times New Roman"/>
              </a:rPr>
              <a:t> </a:t>
            </a:r>
            <a:r>
              <a:rPr spc="-330" dirty="0" smtClean="0">
                <a:solidFill>
                  <a:srgbClr val="053193"/>
                </a:solidFill>
                <a:latin typeface="Times New Roman"/>
                <a:cs typeface="Times New Roman"/>
              </a:rPr>
              <a:t>ü</a:t>
            </a:r>
            <a:r>
              <a:rPr lang="tr-TR" spc="-330" dirty="0" err="1" smtClean="0">
                <a:solidFill>
                  <a:srgbClr val="053193"/>
                </a:solidFill>
                <a:latin typeface="Times New Roman"/>
                <a:cs typeface="Times New Roman"/>
              </a:rPr>
              <a:t>cret</a:t>
            </a:r>
            <a:r>
              <a:rPr lang="tr-TR" spc="-330" dirty="0" smtClean="0">
                <a:solidFill>
                  <a:srgbClr val="053193"/>
                </a:solidFill>
                <a:latin typeface="Times New Roman"/>
                <a:cs typeface="Times New Roman"/>
              </a:rPr>
              <a:t> </a:t>
            </a:r>
            <a:r>
              <a:rPr spc="-5" dirty="0" err="1" smtClean="0">
                <a:solidFill>
                  <a:srgbClr val="053193"/>
                </a:solidFill>
                <a:latin typeface="Times New Roman"/>
                <a:cs typeface="Times New Roman"/>
              </a:rPr>
              <a:t>üzerinden</a:t>
            </a:r>
            <a:r>
              <a:rPr spc="-5" dirty="0" smtClean="0">
                <a:solidFill>
                  <a:srgbClr val="053193"/>
                </a:solidFill>
                <a:latin typeface="Times New Roman"/>
                <a:cs typeface="Times New Roman"/>
              </a:rPr>
              <a:t> </a:t>
            </a:r>
            <a:r>
              <a:rPr spc="-5" dirty="0">
                <a:solidFill>
                  <a:srgbClr val="053193"/>
                </a:solidFill>
                <a:latin typeface="Times New Roman"/>
                <a:cs typeface="Times New Roman"/>
              </a:rPr>
              <a:t>hesaplanması </a:t>
            </a:r>
            <a:r>
              <a:rPr dirty="0">
                <a:solidFill>
                  <a:srgbClr val="053193"/>
                </a:solidFill>
                <a:latin typeface="Times New Roman"/>
                <a:cs typeface="Times New Roman"/>
              </a:rPr>
              <a:t>gereken </a:t>
            </a:r>
            <a:r>
              <a:rPr spc="-5" dirty="0">
                <a:solidFill>
                  <a:srgbClr val="053193"/>
                </a:solidFill>
                <a:latin typeface="Times New Roman"/>
                <a:cs typeface="Times New Roman"/>
              </a:rPr>
              <a:t>vergiyi aşamaz. </a:t>
            </a:r>
            <a:r>
              <a:rPr dirty="0">
                <a:solidFill>
                  <a:srgbClr val="053193"/>
                </a:solidFill>
                <a:latin typeface="Times New Roman"/>
                <a:cs typeface="Times New Roman"/>
              </a:rPr>
              <a:t>Birden fazla </a:t>
            </a:r>
            <a:r>
              <a:rPr spc="-5" dirty="0">
                <a:solidFill>
                  <a:srgbClr val="053193"/>
                </a:solidFill>
                <a:latin typeface="Times New Roman"/>
                <a:cs typeface="Times New Roman"/>
              </a:rPr>
              <a:t>işverenden  </a:t>
            </a:r>
            <a:r>
              <a:rPr dirty="0">
                <a:solidFill>
                  <a:srgbClr val="053193"/>
                </a:solidFill>
                <a:latin typeface="Times New Roman"/>
                <a:cs typeface="Times New Roman"/>
              </a:rPr>
              <a:t>ücret alanlarda bu </a:t>
            </a:r>
            <a:r>
              <a:rPr spc="-5" dirty="0">
                <a:solidFill>
                  <a:srgbClr val="053193"/>
                </a:solidFill>
                <a:latin typeface="Times New Roman"/>
                <a:cs typeface="Times New Roman"/>
              </a:rPr>
              <a:t>istisna </a:t>
            </a:r>
            <a:r>
              <a:rPr dirty="0">
                <a:solidFill>
                  <a:srgbClr val="053193"/>
                </a:solidFill>
                <a:latin typeface="Times New Roman"/>
                <a:cs typeface="Times New Roman"/>
              </a:rPr>
              <a:t>sadece </a:t>
            </a:r>
            <a:r>
              <a:rPr spc="-5" dirty="0">
                <a:solidFill>
                  <a:srgbClr val="053193"/>
                </a:solidFill>
                <a:latin typeface="Times New Roman"/>
                <a:cs typeface="Times New Roman"/>
              </a:rPr>
              <a:t>en </a:t>
            </a:r>
            <a:r>
              <a:rPr dirty="0">
                <a:solidFill>
                  <a:srgbClr val="053193"/>
                </a:solidFill>
                <a:latin typeface="Times New Roman"/>
                <a:cs typeface="Times New Roman"/>
              </a:rPr>
              <a:t>yüksek olan ücrete</a:t>
            </a:r>
            <a:r>
              <a:rPr spc="-165" dirty="0">
                <a:solidFill>
                  <a:srgbClr val="053193"/>
                </a:solidFill>
                <a:latin typeface="Times New Roman"/>
                <a:cs typeface="Times New Roman"/>
              </a:rPr>
              <a:t> </a:t>
            </a:r>
            <a:r>
              <a:rPr dirty="0">
                <a:solidFill>
                  <a:srgbClr val="053193"/>
                </a:solidFill>
                <a:latin typeface="Times New Roman"/>
                <a:cs typeface="Times New Roman"/>
              </a:rPr>
              <a:t>uygulanır.</a:t>
            </a:r>
            <a:endParaRPr dirty="0">
              <a:latin typeface="Times New Roman"/>
              <a:cs typeface="Times New Roman"/>
            </a:endParaRPr>
          </a:p>
          <a:p>
            <a:pPr>
              <a:lnSpc>
                <a:spcPct val="100000"/>
              </a:lnSpc>
              <a:spcBef>
                <a:spcPts val="25"/>
              </a:spcBef>
            </a:pPr>
            <a:endParaRPr dirty="0">
              <a:latin typeface="Times New Roman"/>
              <a:cs typeface="Times New Roman"/>
            </a:endParaRPr>
          </a:p>
          <a:p>
            <a:pPr marL="355600" marR="5080" algn="just">
              <a:lnSpc>
                <a:spcPct val="100000"/>
              </a:lnSpc>
              <a:spcBef>
                <a:spcPts val="5"/>
              </a:spcBef>
            </a:pPr>
            <a:r>
              <a:rPr spc="-5" dirty="0">
                <a:solidFill>
                  <a:srgbClr val="053193"/>
                </a:solidFill>
                <a:latin typeface="Times New Roman"/>
                <a:cs typeface="Times New Roman"/>
              </a:rPr>
              <a:t>Gelir vergisi </a:t>
            </a:r>
            <a:r>
              <a:rPr spc="-10" dirty="0">
                <a:solidFill>
                  <a:srgbClr val="053193"/>
                </a:solidFill>
                <a:latin typeface="Times New Roman"/>
                <a:cs typeface="Times New Roman"/>
              </a:rPr>
              <a:t>istisnası </a:t>
            </a:r>
            <a:r>
              <a:rPr spc="-5" dirty="0">
                <a:solidFill>
                  <a:srgbClr val="053193"/>
                </a:solidFill>
                <a:latin typeface="Times New Roman"/>
                <a:cs typeface="Times New Roman"/>
              </a:rPr>
              <a:t>kapsamında olan ve </a:t>
            </a:r>
            <a:r>
              <a:rPr dirty="0">
                <a:solidFill>
                  <a:srgbClr val="053193"/>
                </a:solidFill>
                <a:latin typeface="Times New Roman"/>
                <a:cs typeface="Times New Roman"/>
              </a:rPr>
              <a:t>KBS </a:t>
            </a:r>
            <a:r>
              <a:rPr spc="-5" dirty="0">
                <a:solidFill>
                  <a:srgbClr val="053193"/>
                </a:solidFill>
                <a:latin typeface="Times New Roman"/>
                <a:cs typeface="Times New Roman"/>
              </a:rPr>
              <a:t>Üzerinden hesaplanan  ödemelerde </a:t>
            </a:r>
            <a:r>
              <a:rPr spc="-10" dirty="0">
                <a:solidFill>
                  <a:srgbClr val="053193"/>
                </a:solidFill>
                <a:latin typeface="Times New Roman"/>
                <a:cs typeface="Times New Roman"/>
              </a:rPr>
              <a:t>ilgili </a:t>
            </a:r>
            <a:r>
              <a:rPr dirty="0">
                <a:solidFill>
                  <a:srgbClr val="053193"/>
                </a:solidFill>
                <a:latin typeface="Times New Roman"/>
                <a:cs typeface="Times New Roman"/>
              </a:rPr>
              <a:t>ay </a:t>
            </a:r>
            <a:r>
              <a:rPr spc="-5" dirty="0">
                <a:solidFill>
                  <a:srgbClr val="053193"/>
                </a:solidFill>
                <a:latin typeface="Times New Roman"/>
                <a:cs typeface="Times New Roman"/>
              </a:rPr>
              <a:t>içerisinde ilk </a:t>
            </a:r>
            <a:r>
              <a:rPr spc="5" dirty="0">
                <a:solidFill>
                  <a:srgbClr val="053193"/>
                </a:solidFill>
                <a:latin typeface="Times New Roman"/>
                <a:cs typeface="Times New Roman"/>
              </a:rPr>
              <a:t>önce </a:t>
            </a:r>
            <a:r>
              <a:rPr spc="-5" dirty="0">
                <a:solidFill>
                  <a:srgbClr val="053193"/>
                </a:solidFill>
                <a:latin typeface="Times New Roman"/>
                <a:cs typeface="Times New Roman"/>
              </a:rPr>
              <a:t>hangi ödeme </a:t>
            </a:r>
            <a:r>
              <a:rPr dirty="0">
                <a:solidFill>
                  <a:srgbClr val="053193"/>
                </a:solidFill>
                <a:latin typeface="Times New Roman"/>
                <a:cs typeface="Times New Roman"/>
              </a:rPr>
              <a:t>türünde </a:t>
            </a:r>
            <a:r>
              <a:rPr spc="-5" dirty="0">
                <a:solidFill>
                  <a:srgbClr val="053193"/>
                </a:solidFill>
                <a:latin typeface="Times New Roman"/>
                <a:cs typeface="Times New Roman"/>
              </a:rPr>
              <a:t>hesaplama   yapılmışsa gelir </a:t>
            </a:r>
            <a:r>
              <a:rPr dirty="0">
                <a:solidFill>
                  <a:srgbClr val="053193"/>
                </a:solidFill>
                <a:latin typeface="Times New Roman"/>
                <a:cs typeface="Times New Roman"/>
              </a:rPr>
              <a:t>ve </a:t>
            </a:r>
            <a:r>
              <a:rPr spc="-5" dirty="0">
                <a:solidFill>
                  <a:srgbClr val="053193"/>
                </a:solidFill>
                <a:latin typeface="Times New Roman"/>
                <a:cs typeface="Times New Roman"/>
              </a:rPr>
              <a:t>damga vergisi </a:t>
            </a:r>
            <a:r>
              <a:rPr spc="-10" dirty="0">
                <a:solidFill>
                  <a:srgbClr val="053193"/>
                </a:solidFill>
                <a:latin typeface="Times New Roman"/>
                <a:cs typeface="Times New Roman"/>
              </a:rPr>
              <a:t>istisnası ilk </a:t>
            </a:r>
            <a:r>
              <a:rPr dirty="0">
                <a:solidFill>
                  <a:srgbClr val="053193"/>
                </a:solidFill>
                <a:latin typeface="Times New Roman"/>
                <a:cs typeface="Times New Roman"/>
              </a:rPr>
              <a:t>önce o </a:t>
            </a:r>
            <a:r>
              <a:rPr spc="-5" dirty="0">
                <a:solidFill>
                  <a:srgbClr val="053193"/>
                </a:solidFill>
                <a:latin typeface="Times New Roman"/>
                <a:cs typeface="Times New Roman"/>
              </a:rPr>
              <a:t>ödeme türünde  </a:t>
            </a:r>
            <a:r>
              <a:rPr dirty="0">
                <a:solidFill>
                  <a:srgbClr val="053193"/>
                </a:solidFill>
                <a:latin typeface="Times New Roman"/>
                <a:cs typeface="Times New Roman"/>
              </a:rPr>
              <a:t>uygulanacak, </a:t>
            </a:r>
            <a:r>
              <a:rPr spc="-5" dirty="0">
                <a:solidFill>
                  <a:srgbClr val="053193"/>
                </a:solidFill>
                <a:latin typeface="Times New Roman"/>
                <a:cs typeface="Times New Roman"/>
              </a:rPr>
              <a:t>kalan </a:t>
            </a:r>
            <a:r>
              <a:rPr spc="-10" dirty="0">
                <a:solidFill>
                  <a:srgbClr val="053193"/>
                </a:solidFill>
                <a:latin typeface="Times New Roman"/>
                <a:cs typeface="Times New Roman"/>
              </a:rPr>
              <a:t>istisna </a:t>
            </a:r>
            <a:r>
              <a:rPr spc="-5" dirty="0">
                <a:solidFill>
                  <a:srgbClr val="053193"/>
                </a:solidFill>
                <a:latin typeface="Times New Roman"/>
                <a:cs typeface="Times New Roman"/>
              </a:rPr>
              <a:t>tutarı olursa diğer ödemelerde </a:t>
            </a:r>
            <a:r>
              <a:rPr dirty="0">
                <a:solidFill>
                  <a:srgbClr val="053193"/>
                </a:solidFill>
                <a:latin typeface="Times New Roman"/>
                <a:cs typeface="Times New Roman"/>
              </a:rPr>
              <a:t>de </a:t>
            </a:r>
            <a:r>
              <a:rPr spc="-5" dirty="0">
                <a:solidFill>
                  <a:srgbClr val="053193"/>
                </a:solidFill>
                <a:latin typeface="Times New Roman"/>
                <a:cs typeface="Times New Roman"/>
              </a:rPr>
              <a:t>istisna  uygulanmaya </a:t>
            </a:r>
            <a:r>
              <a:rPr dirty="0">
                <a:solidFill>
                  <a:srgbClr val="053193"/>
                </a:solidFill>
                <a:latin typeface="Times New Roman"/>
                <a:cs typeface="Times New Roman"/>
              </a:rPr>
              <a:t>devam</a:t>
            </a:r>
            <a:r>
              <a:rPr spc="-40" dirty="0">
                <a:solidFill>
                  <a:srgbClr val="053193"/>
                </a:solidFill>
                <a:latin typeface="Times New Roman"/>
                <a:cs typeface="Times New Roman"/>
              </a:rPr>
              <a:t> </a:t>
            </a:r>
            <a:r>
              <a:rPr dirty="0" err="1">
                <a:solidFill>
                  <a:srgbClr val="053193"/>
                </a:solidFill>
                <a:latin typeface="Times New Roman"/>
                <a:cs typeface="Times New Roman"/>
              </a:rPr>
              <a:t>edilecektir</a:t>
            </a:r>
            <a:r>
              <a:rPr dirty="0" smtClean="0">
                <a:solidFill>
                  <a:srgbClr val="053193"/>
                </a:solidFill>
                <a:latin typeface="Times New Roman"/>
                <a:cs typeface="Times New Roman"/>
              </a:rPr>
              <a:t>.</a:t>
            </a:r>
            <a:endParaRPr lang="tr-TR" dirty="0" smtClean="0">
              <a:solidFill>
                <a:srgbClr val="053193"/>
              </a:solidFill>
              <a:latin typeface="Times New Roman"/>
              <a:cs typeface="Times New Roman"/>
            </a:endParaRPr>
          </a:p>
          <a:p>
            <a:pPr marL="355600" marR="5080" algn="just">
              <a:lnSpc>
                <a:spcPct val="100000"/>
              </a:lnSpc>
              <a:spcBef>
                <a:spcPts val="5"/>
              </a:spcBef>
            </a:pPr>
            <a:endParaRPr lang="tr-TR" dirty="0">
              <a:solidFill>
                <a:srgbClr val="053193"/>
              </a:solidFill>
              <a:latin typeface="Times New Roman"/>
              <a:cs typeface="Times New Roman"/>
            </a:endParaRPr>
          </a:p>
          <a:p>
            <a:pPr marL="355600" marR="5080" algn="just">
              <a:lnSpc>
                <a:spcPct val="100000"/>
              </a:lnSpc>
              <a:spcBef>
                <a:spcPts val="5"/>
              </a:spcBef>
            </a:pPr>
            <a:r>
              <a:rPr lang="tr-TR" dirty="0" smtClean="0">
                <a:solidFill>
                  <a:srgbClr val="053193"/>
                </a:solidFill>
                <a:latin typeface="Times New Roman"/>
                <a:cs typeface="Times New Roman"/>
              </a:rPr>
              <a:t>Örnek: %15 oranında vergi dilimine giren personel için aylık istisna tutarı:</a:t>
            </a:r>
          </a:p>
          <a:p>
            <a:pPr marL="355600" marR="5080" algn="just">
              <a:lnSpc>
                <a:spcPct val="100000"/>
              </a:lnSpc>
              <a:spcBef>
                <a:spcPts val="5"/>
              </a:spcBef>
            </a:pPr>
            <a:r>
              <a:rPr lang="tr-TR" dirty="0" smtClean="0">
                <a:solidFill>
                  <a:srgbClr val="053193"/>
                </a:solidFill>
                <a:latin typeface="Times New Roman"/>
                <a:cs typeface="Times New Roman"/>
              </a:rPr>
              <a:t>Kasım 2024 Net Asgari Ücret: 17002,12.TL x %15 = 2.550,31.TL GV İstisna Tutar</a:t>
            </a:r>
          </a:p>
          <a:p>
            <a:pPr marL="355600" marR="5080" algn="just">
              <a:lnSpc>
                <a:spcPct val="100000"/>
              </a:lnSpc>
              <a:spcBef>
                <a:spcPts val="5"/>
              </a:spcBef>
            </a:pPr>
            <a:r>
              <a:rPr lang="tr-TR" dirty="0" smtClean="0">
                <a:solidFill>
                  <a:srgbClr val="053193"/>
                </a:solidFill>
                <a:latin typeface="Times New Roman"/>
                <a:cs typeface="Times New Roman"/>
              </a:rPr>
              <a:t>Bu tutar Aylık Vergi Matrahının %15’inden düşülerek yansıyan Gelir Vergisi Bulunur.</a:t>
            </a:r>
          </a:p>
          <a:p>
            <a:pPr marL="355600" marR="5080" algn="just">
              <a:lnSpc>
                <a:spcPct val="100000"/>
              </a:lnSpc>
              <a:spcBef>
                <a:spcPts val="5"/>
              </a:spcBef>
            </a:pPr>
            <a:r>
              <a:rPr lang="tr-TR" dirty="0" smtClean="0">
                <a:solidFill>
                  <a:srgbClr val="053193"/>
                </a:solidFill>
                <a:latin typeface="Times New Roman"/>
                <a:cs typeface="Times New Roman"/>
              </a:rPr>
              <a:t>Aylık Vergi Matrahının %15’i – GV İstisna Tutar : Gelir Vergisi</a:t>
            </a:r>
            <a:endParaRPr dirty="0">
              <a:latin typeface="Times New Roman"/>
              <a:cs typeface="Times New Roman"/>
            </a:endParaRPr>
          </a:p>
        </p:txBody>
      </p:sp>
      <p:graphicFrame>
        <p:nvGraphicFramePr>
          <p:cNvPr id="6" name="Nesne 5"/>
          <p:cNvGraphicFramePr>
            <a:graphicFrameLocks noChangeAspect="1"/>
          </p:cNvGraphicFramePr>
          <p:nvPr>
            <p:extLst>
              <p:ext uri="{D42A27DB-BD31-4B8C-83A1-F6EECF244321}">
                <p14:modId xmlns:p14="http://schemas.microsoft.com/office/powerpoint/2010/main" val="499266684"/>
              </p:ext>
            </p:extLst>
          </p:nvPr>
        </p:nvGraphicFramePr>
        <p:xfrm>
          <a:off x="7391400" y="5766500"/>
          <a:ext cx="1371600" cy="771525"/>
        </p:xfrm>
        <a:graphic>
          <a:graphicData uri="http://schemas.openxmlformats.org/presentationml/2006/ole">
            <mc:AlternateContent xmlns:mc="http://schemas.openxmlformats.org/markup-compatibility/2006">
              <mc:Choice xmlns:v="urn:schemas-microsoft-com:vml" Requires="v">
                <p:oleObj spid="_x0000_s16546"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391400" y="5766500"/>
                        <a:ext cx="1371600" cy="771525"/>
                      </a:xfrm>
                      <a:prstGeom prst="rect">
                        <a:avLst/>
                      </a:prstGeom>
                    </p:spPr>
                  </p:pic>
                </p:oleObj>
              </mc:Fallback>
            </mc:AlternateContent>
          </a:graphicData>
        </a:graphic>
      </p:graphicFrame>
      <p:sp>
        <p:nvSpPr>
          <p:cNvPr id="4" name="Slayt Numarası Yer Tutucusu 3"/>
          <p:cNvSpPr>
            <a:spLocks noGrp="1"/>
          </p:cNvSpPr>
          <p:nvPr>
            <p:ph type="sldNum" sz="quarter" idx="7"/>
          </p:nvPr>
        </p:nvSpPr>
        <p:spPr/>
        <p:txBody>
          <a:bodyPr/>
          <a:lstStyle/>
          <a:p>
            <a:fld id="{B6F15528-21DE-4FAA-801E-634DDDAF4B2B}" type="slidenum">
              <a:rPr lang="tr-TR" smtClean="0"/>
              <a:t>38</a:t>
            </a:fld>
            <a:endParaRPr lang="tr-T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1041" y="325881"/>
            <a:ext cx="6198870" cy="452120"/>
          </a:xfrm>
          <a:prstGeom prst="rect">
            <a:avLst/>
          </a:prstGeom>
        </p:spPr>
        <p:txBody>
          <a:bodyPr vert="horz" wrap="square" lIns="0" tIns="12065" rIns="0" bIns="0" rtlCol="0">
            <a:spAutoFit/>
          </a:bodyPr>
          <a:lstStyle/>
          <a:p>
            <a:pPr marL="12700">
              <a:lnSpc>
                <a:spcPct val="100000"/>
              </a:lnSpc>
              <a:spcBef>
                <a:spcPts val="95"/>
              </a:spcBef>
            </a:pPr>
            <a:r>
              <a:rPr spc="-5" dirty="0" smtClean="0"/>
              <a:t>202</a:t>
            </a:r>
            <a:r>
              <a:rPr lang="tr-TR" spc="-5" dirty="0" smtClean="0"/>
              <a:t>4</a:t>
            </a:r>
            <a:r>
              <a:rPr spc="-5" dirty="0" smtClean="0"/>
              <a:t> </a:t>
            </a:r>
            <a:r>
              <a:rPr spc="-10" dirty="0"/>
              <a:t>YILI VERGİ DİLİMİ</a:t>
            </a:r>
            <a:r>
              <a:rPr spc="15" dirty="0"/>
              <a:t> </a:t>
            </a:r>
            <a:r>
              <a:rPr spc="-10" dirty="0"/>
              <a:t>ORANLARI</a:t>
            </a:r>
          </a:p>
        </p:txBody>
      </p:sp>
      <p:graphicFrame>
        <p:nvGraphicFramePr>
          <p:cNvPr id="3" name="object 3"/>
          <p:cNvGraphicFramePr>
            <a:graphicFrameLocks noGrp="1"/>
          </p:cNvGraphicFramePr>
          <p:nvPr>
            <p:extLst>
              <p:ext uri="{D42A27DB-BD31-4B8C-83A1-F6EECF244321}">
                <p14:modId xmlns:p14="http://schemas.microsoft.com/office/powerpoint/2010/main" val="3026367675"/>
              </p:ext>
            </p:extLst>
          </p:nvPr>
        </p:nvGraphicFramePr>
        <p:xfrm>
          <a:off x="839126" y="1095192"/>
          <a:ext cx="7466965" cy="4869010"/>
        </p:xfrm>
        <a:graphic>
          <a:graphicData uri="http://schemas.openxmlformats.org/drawingml/2006/table">
            <a:tbl>
              <a:tblPr firstRow="1" bandRow="1">
                <a:tableStyleId>{2D5ABB26-0587-4C30-8999-92F81FD0307C}</a:tableStyleId>
              </a:tblPr>
              <a:tblGrid>
                <a:gridCol w="5604510">
                  <a:extLst>
                    <a:ext uri="{9D8B030D-6E8A-4147-A177-3AD203B41FA5}">
                      <a16:colId xmlns:a16="http://schemas.microsoft.com/office/drawing/2014/main" val="20000"/>
                    </a:ext>
                  </a:extLst>
                </a:gridCol>
                <a:gridCol w="1862455">
                  <a:extLst>
                    <a:ext uri="{9D8B030D-6E8A-4147-A177-3AD203B41FA5}">
                      <a16:colId xmlns:a16="http://schemas.microsoft.com/office/drawing/2014/main" val="20001"/>
                    </a:ext>
                  </a:extLst>
                </a:gridCol>
              </a:tblGrid>
              <a:tr h="1062158">
                <a:tc>
                  <a:txBody>
                    <a:bodyPr/>
                    <a:lstStyle/>
                    <a:p>
                      <a:pPr>
                        <a:lnSpc>
                          <a:spcPct val="100000"/>
                        </a:lnSpc>
                        <a:spcBef>
                          <a:spcPts val="45"/>
                        </a:spcBef>
                      </a:pPr>
                      <a:endParaRPr sz="2350">
                        <a:latin typeface="Times New Roman"/>
                        <a:cs typeface="Times New Roman"/>
                      </a:endParaRPr>
                    </a:p>
                    <a:p>
                      <a:pPr marR="5080" algn="ctr">
                        <a:lnSpc>
                          <a:spcPct val="100000"/>
                        </a:lnSpc>
                      </a:pPr>
                      <a:r>
                        <a:rPr sz="2150" b="1" spc="-150" dirty="0">
                          <a:solidFill>
                            <a:srgbClr val="FFFFFF"/>
                          </a:solidFill>
                          <a:latin typeface="Carlito"/>
                          <a:cs typeface="Carlito"/>
                        </a:rPr>
                        <a:t>TOPLAM </a:t>
                      </a:r>
                      <a:r>
                        <a:rPr sz="2150" b="1" spc="-155" dirty="0">
                          <a:solidFill>
                            <a:srgbClr val="FFFFFF"/>
                          </a:solidFill>
                          <a:latin typeface="Carlito"/>
                          <a:cs typeface="Carlito"/>
                        </a:rPr>
                        <a:t>MATRAH</a:t>
                      </a:r>
                      <a:r>
                        <a:rPr sz="2150" b="1" spc="15" dirty="0">
                          <a:solidFill>
                            <a:srgbClr val="FFFFFF"/>
                          </a:solidFill>
                          <a:latin typeface="Carlito"/>
                          <a:cs typeface="Carlito"/>
                        </a:rPr>
                        <a:t> </a:t>
                      </a:r>
                      <a:r>
                        <a:rPr sz="2150" b="1" spc="-135" dirty="0">
                          <a:solidFill>
                            <a:srgbClr val="FFFFFF"/>
                          </a:solidFill>
                          <a:latin typeface="Carlito"/>
                          <a:cs typeface="Carlito"/>
                        </a:rPr>
                        <a:t>TUTARI</a:t>
                      </a:r>
                      <a:endParaRPr sz="2150">
                        <a:latin typeface="Carlito"/>
                        <a:cs typeface="Carlito"/>
                      </a:endParaRPr>
                    </a:p>
                  </a:txBody>
                  <a:tcPr marL="0" marR="0" marT="5715" marB="0">
                    <a:lnR w="28575">
                      <a:solidFill>
                        <a:srgbClr val="FFFFFF"/>
                      </a:solidFill>
                      <a:prstDash val="solid"/>
                    </a:lnR>
                    <a:lnB w="28575">
                      <a:solidFill>
                        <a:srgbClr val="FFFFFF"/>
                      </a:solidFill>
                      <a:prstDash val="solid"/>
                    </a:lnB>
                    <a:solidFill>
                      <a:srgbClr val="2E5395"/>
                    </a:solidFill>
                  </a:tcPr>
                </a:tc>
                <a:tc>
                  <a:txBody>
                    <a:bodyPr/>
                    <a:lstStyle/>
                    <a:p>
                      <a:pPr>
                        <a:lnSpc>
                          <a:spcPct val="100000"/>
                        </a:lnSpc>
                        <a:spcBef>
                          <a:spcPts val="45"/>
                        </a:spcBef>
                      </a:pPr>
                      <a:endParaRPr sz="2350">
                        <a:latin typeface="Times New Roman"/>
                        <a:cs typeface="Times New Roman"/>
                      </a:endParaRPr>
                    </a:p>
                    <a:p>
                      <a:pPr marL="344805" algn="ctr">
                        <a:lnSpc>
                          <a:spcPct val="100000"/>
                        </a:lnSpc>
                      </a:pPr>
                      <a:r>
                        <a:rPr sz="2150" b="1" spc="-155" dirty="0">
                          <a:solidFill>
                            <a:srgbClr val="FFFFFF"/>
                          </a:solidFill>
                          <a:latin typeface="Carlito"/>
                          <a:cs typeface="Carlito"/>
                        </a:rPr>
                        <a:t>ORAN</a:t>
                      </a:r>
                      <a:r>
                        <a:rPr sz="2150" b="1" spc="-80" dirty="0">
                          <a:solidFill>
                            <a:srgbClr val="FFFFFF"/>
                          </a:solidFill>
                          <a:latin typeface="Carlito"/>
                          <a:cs typeface="Carlito"/>
                        </a:rPr>
                        <a:t> </a:t>
                      </a:r>
                      <a:r>
                        <a:rPr sz="2150" b="1" spc="-114" dirty="0">
                          <a:solidFill>
                            <a:srgbClr val="FFFFFF"/>
                          </a:solidFill>
                          <a:latin typeface="Carlito"/>
                          <a:cs typeface="Carlito"/>
                        </a:rPr>
                        <a:t>(%)</a:t>
                      </a:r>
                      <a:endParaRPr sz="2150">
                        <a:latin typeface="Carlito"/>
                        <a:cs typeface="Carlito"/>
                      </a:endParaRPr>
                    </a:p>
                  </a:txBody>
                  <a:tcPr marL="0" marR="0" marT="5715" marB="0">
                    <a:lnL w="28575">
                      <a:solidFill>
                        <a:srgbClr val="FFFFFF"/>
                      </a:solidFill>
                      <a:prstDash val="solid"/>
                    </a:lnL>
                    <a:lnB w="28575">
                      <a:solidFill>
                        <a:srgbClr val="FFFFFF"/>
                      </a:solidFill>
                      <a:prstDash val="solid"/>
                    </a:lnB>
                    <a:solidFill>
                      <a:srgbClr val="2E5395"/>
                    </a:solidFill>
                  </a:tcPr>
                </a:tc>
                <a:extLst>
                  <a:ext uri="{0D108BD9-81ED-4DB2-BD59-A6C34878D82A}">
                    <a16:rowId xmlns:a16="http://schemas.microsoft.com/office/drawing/2014/main" val="10000"/>
                  </a:ext>
                </a:extLst>
              </a:tr>
              <a:tr h="686464">
                <a:tc>
                  <a:txBody>
                    <a:bodyPr/>
                    <a:lstStyle/>
                    <a:p>
                      <a:pPr marL="80645">
                        <a:lnSpc>
                          <a:spcPct val="100000"/>
                        </a:lnSpc>
                        <a:spcBef>
                          <a:spcPts val="969"/>
                        </a:spcBef>
                      </a:pPr>
                      <a:r>
                        <a:rPr lang="tr-TR" sz="2150" b="1" spc="-120" dirty="0" smtClean="0">
                          <a:latin typeface="Carlito"/>
                          <a:cs typeface="Carlito"/>
                        </a:rPr>
                        <a:t>110</a:t>
                      </a:r>
                      <a:r>
                        <a:rPr sz="2150" b="1" spc="-120" dirty="0" smtClean="0">
                          <a:latin typeface="Carlito"/>
                          <a:cs typeface="Carlito"/>
                        </a:rPr>
                        <a:t>.000 </a:t>
                      </a:r>
                      <a:r>
                        <a:rPr sz="2150" b="1" spc="-110" dirty="0">
                          <a:latin typeface="Carlito"/>
                          <a:cs typeface="Carlito"/>
                        </a:rPr>
                        <a:t>TL’ye</a:t>
                      </a:r>
                      <a:r>
                        <a:rPr sz="2150" b="1" spc="-20" dirty="0">
                          <a:latin typeface="Carlito"/>
                          <a:cs typeface="Carlito"/>
                        </a:rPr>
                        <a:t> </a:t>
                      </a:r>
                      <a:r>
                        <a:rPr sz="2150" b="1" spc="-120" dirty="0">
                          <a:latin typeface="Carlito"/>
                          <a:cs typeface="Carlito"/>
                        </a:rPr>
                        <a:t>Kadar</a:t>
                      </a:r>
                      <a:endParaRPr sz="2150" dirty="0">
                        <a:latin typeface="Carlito"/>
                        <a:cs typeface="Carlito"/>
                      </a:endParaRPr>
                    </a:p>
                  </a:txBody>
                  <a:tcPr marL="0" marR="0" marT="123189" marB="0">
                    <a:lnR w="28575">
                      <a:solidFill>
                        <a:srgbClr val="FFFFFF"/>
                      </a:solidFill>
                      <a:prstDash val="solid"/>
                    </a:lnR>
                    <a:lnT w="28575">
                      <a:solidFill>
                        <a:srgbClr val="FFFFFF"/>
                      </a:solidFill>
                      <a:prstDash val="solid"/>
                    </a:lnT>
                    <a:lnB w="28575">
                      <a:solidFill>
                        <a:srgbClr val="FFFFFF"/>
                      </a:solidFill>
                      <a:prstDash val="solid"/>
                    </a:lnB>
                    <a:solidFill>
                      <a:srgbClr val="D9E1F3"/>
                    </a:solidFill>
                  </a:tcPr>
                </a:tc>
                <a:tc>
                  <a:txBody>
                    <a:bodyPr/>
                    <a:lstStyle/>
                    <a:p>
                      <a:pPr marL="344170" algn="ctr">
                        <a:lnSpc>
                          <a:spcPct val="100000"/>
                        </a:lnSpc>
                        <a:spcBef>
                          <a:spcPts val="969"/>
                        </a:spcBef>
                      </a:pPr>
                      <a:r>
                        <a:rPr sz="2150" b="1" spc="-130" dirty="0">
                          <a:latin typeface="Carlito"/>
                          <a:cs typeface="Carlito"/>
                        </a:rPr>
                        <a:t>15</a:t>
                      </a:r>
                      <a:endParaRPr sz="2150">
                        <a:latin typeface="Carlito"/>
                        <a:cs typeface="Carlito"/>
                      </a:endParaRPr>
                    </a:p>
                  </a:txBody>
                  <a:tcPr marL="0" marR="0" marT="123189" marB="0">
                    <a:lnL w="28575">
                      <a:solidFill>
                        <a:srgbClr val="FFFFFF"/>
                      </a:solidFill>
                      <a:prstDash val="solid"/>
                    </a:lnL>
                    <a:lnT w="28575">
                      <a:solidFill>
                        <a:srgbClr val="FFFFFF"/>
                      </a:solidFill>
                      <a:prstDash val="solid"/>
                    </a:lnT>
                    <a:lnB w="28575">
                      <a:solidFill>
                        <a:srgbClr val="FFFFFF"/>
                      </a:solidFill>
                      <a:prstDash val="solid"/>
                    </a:lnB>
                    <a:solidFill>
                      <a:srgbClr val="D9E1F3"/>
                    </a:solidFill>
                  </a:tcPr>
                </a:tc>
                <a:extLst>
                  <a:ext uri="{0D108BD9-81ED-4DB2-BD59-A6C34878D82A}">
                    <a16:rowId xmlns:a16="http://schemas.microsoft.com/office/drawing/2014/main" val="10001"/>
                  </a:ext>
                </a:extLst>
              </a:tr>
              <a:tr h="656178">
                <a:tc>
                  <a:txBody>
                    <a:bodyPr/>
                    <a:lstStyle/>
                    <a:p>
                      <a:pPr marL="80645">
                        <a:lnSpc>
                          <a:spcPct val="100000"/>
                        </a:lnSpc>
                        <a:spcBef>
                          <a:spcPts val="975"/>
                        </a:spcBef>
                      </a:pPr>
                      <a:r>
                        <a:rPr lang="tr-TR" sz="2150" b="1" spc="-120" dirty="0" smtClean="0">
                          <a:latin typeface="Carlito"/>
                          <a:cs typeface="Carlito"/>
                        </a:rPr>
                        <a:t>230.000</a:t>
                      </a:r>
                      <a:r>
                        <a:rPr sz="2150" b="1" spc="-120" dirty="0" smtClean="0">
                          <a:latin typeface="Carlito"/>
                          <a:cs typeface="Carlito"/>
                        </a:rPr>
                        <a:t> </a:t>
                      </a:r>
                      <a:r>
                        <a:rPr sz="2150" b="1" spc="-100" dirty="0" err="1">
                          <a:latin typeface="Carlito"/>
                          <a:cs typeface="Carlito"/>
                        </a:rPr>
                        <a:t>TL’nin</a:t>
                      </a:r>
                      <a:r>
                        <a:rPr sz="2150" b="1" spc="-100" dirty="0">
                          <a:latin typeface="Carlito"/>
                          <a:cs typeface="Carlito"/>
                        </a:rPr>
                        <a:t> </a:t>
                      </a:r>
                      <a:r>
                        <a:rPr lang="tr-TR" sz="2150" b="1" spc="-100" dirty="0" smtClean="0">
                          <a:latin typeface="Carlito"/>
                          <a:cs typeface="Carlito"/>
                        </a:rPr>
                        <a:t>110</a:t>
                      </a:r>
                      <a:r>
                        <a:rPr lang="tr-TR" sz="2150" b="1" spc="-120" dirty="0" smtClean="0">
                          <a:latin typeface="Carlito"/>
                          <a:cs typeface="Carlito"/>
                        </a:rPr>
                        <a:t>.000</a:t>
                      </a:r>
                      <a:r>
                        <a:rPr sz="2150" b="1" spc="-120" dirty="0" smtClean="0">
                          <a:latin typeface="Carlito"/>
                          <a:cs typeface="Carlito"/>
                        </a:rPr>
                        <a:t> </a:t>
                      </a:r>
                      <a:r>
                        <a:rPr sz="2150" b="1" spc="-90" dirty="0">
                          <a:latin typeface="Carlito"/>
                          <a:cs typeface="Carlito"/>
                        </a:rPr>
                        <a:t>TL’si </a:t>
                      </a:r>
                      <a:r>
                        <a:rPr sz="2150" b="1" spc="-90" dirty="0" err="1">
                          <a:latin typeface="Carlito"/>
                          <a:cs typeface="Carlito"/>
                        </a:rPr>
                        <a:t>için</a:t>
                      </a:r>
                      <a:r>
                        <a:rPr sz="2150" b="1" spc="-90" dirty="0">
                          <a:latin typeface="Carlito"/>
                          <a:cs typeface="Carlito"/>
                        </a:rPr>
                        <a:t> </a:t>
                      </a:r>
                      <a:r>
                        <a:rPr lang="tr-TR" sz="2150" b="1" spc="-105" dirty="0" smtClean="0">
                          <a:latin typeface="Carlito"/>
                          <a:cs typeface="Carlito"/>
                        </a:rPr>
                        <a:t>16.500</a:t>
                      </a:r>
                      <a:r>
                        <a:rPr sz="2150" b="1" spc="-105" dirty="0" smtClean="0">
                          <a:latin typeface="Carlito"/>
                          <a:cs typeface="Carlito"/>
                        </a:rPr>
                        <a:t>, </a:t>
                      </a:r>
                      <a:r>
                        <a:rPr sz="2150" b="1" spc="-90" dirty="0">
                          <a:latin typeface="Carlito"/>
                          <a:cs typeface="Carlito"/>
                        </a:rPr>
                        <a:t>fazlası</a:t>
                      </a:r>
                      <a:r>
                        <a:rPr sz="2150" b="1" spc="170" dirty="0">
                          <a:latin typeface="Carlito"/>
                          <a:cs typeface="Carlito"/>
                        </a:rPr>
                        <a:t> </a:t>
                      </a:r>
                      <a:r>
                        <a:rPr sz="2150" b="1" spc="-90" dirty="0">
                          <a:latin typeface="Carlito"/>
                          <a:cs typeface="Carlito"/>
                        </a:rPr>
                        <a:t>için</a:t>
                      </a:r>
                      <a:endParaRPr sz="2150" dirty="0">
                        <a:latin typeface="Carlito"/>
                        <a:cs typeface="Carlito"/>
                      </a:endParaRPr>
                    </a:p>
                  </a:txBody>
                  <a:tcPr marL="0" marR="0" marT="123825" marB="0">
                    <a:lnR w="28575">
                      <a:solidFill>
                        <a:srgbClr val="FFFFFF"/>
                      </a:solidFill>
                      <a:prstDash val="solid"/>
                    </a:lnR>
                    <a:lnT w="28575">
                      <a:solidFill>
                        <a:srgbClr val="FFFFFF"/>
                      </a:solidFill>
                      <a:prstDash val="solid"/>
                    </a:lnT>
                    <a:lnB w="28575">
                      <a:solidFill>
                        <a:srgbClr val="FFFFFF"/>
                      </a:solidFill>
                      <a:prstDash val="solid"/>
                    </a:lnB>
                    <a:solidFill>
                      <a:srgbClr val="D9E1F3"/>
                    </a:solidFill>
                  </a:tcPr>
                </a:tc>
                <a:tc>
                  <a:txBody>
                    <a:bodyPr/>
                    <a:lstStyle/>
                    <a:p>
                      <a:pPr marL="344170" algn="ctr">
                        <a:lnSpc>
                          <a:spcPct val="100000"/>
                        </a:lnSpc>
                        <a:spcBef>
                          <a:spcPts val="975"/>
                        </a:spcBef>
                      </a:pPr>
                      <a:r>
                        <a:rPr sz="2150" b="1" spc="-130" dirty="0">
                          <a:latin typeface="Carlito"/>
                          <a:cs typeface="Carlito"/>
                        </a:rPr>
                        <a:t>20</a:t>
                      </a:r>
                      <a:endParaRPr sz="2150">
                        <a:latin typeface="Carlito"/>
                        <a:cs typeface="Carlito"/>
                      </a:endParaRPr>
                    </a:p>
                  </a:txBody>
                  <a:tcPr marL="0" marR="0" marT="123825" marB="0">
                    <a:lnL w="28575">
                      <a:solidFill>
                        <a:srgbClr val="FFFFFF"/>
                      </a:solidFill>
                      <a:prstDash val="solid"/>
                    </a:lnL>
                    <a:lnT w="28575">
                      <a:solidFill>
                        <a:srgbClr val="FFFFFF"/>
                      </a:solidFill>
                      <a:prstDash val="solid"/>
                    </a:lnT>
                    <a:lnB w="28575">
                      <a:solidFill>
                        <a:srgbClr val="FFFFFF"/>
                      </a:solidFill>
                      <a:prstDash val="solid"/>
                    </a:lnB>
                    <a:solidFill>
                      <a:srgbClr val="D9E1F3"/>
                    </a:solidFill>
                  </a:tcPr>
                </a:tc>
                <a:extLst>
                  <a:ext uri="{0D108BD9-81ED-4DB2-BD59-A6C34878D82A}">
                    <a16:rowId xmlns:a16="http://schemas.microsoft.com/office/drawing/2014/main" val="10002"/>
                  </a:ext>
                </a:extLst>
              </a:tr>
              <a:tr h="686424">
                <a:tc>
                  <a:txBody>
                    <a:bodyPr/>
                    <a:lstStyle/>
                    <a:p>
                      <a:pPr marL="80645">
                        <a:lnSpc>
                          <a:spcPct val="100000"/>
                        </a:lnSpc>
                        <a:spcBef>
                          <a:spcPts val="990"/>
                        </a:spcBef>
                      </a:pPr>
                      <a:r>
                        <a:rPr lang="tr-TR" sz="2150" b="1" spc="-120" dirty="0" smtClean="0">
                          <a:latin typeface="Carlito"/>
                          <a:cs typeface="Carlito"/>
                        </a:rPr>
                        <a:t>58</a:t>
                      </a:r>
                      <a:r>
                        <a:rPr sz="2150" b="1" spc="-120" dirty="0" smtClean="0">
                          <a:latin typeface="Carlito"/>
                          <a:cs typeface="Carlito"/>
                        </a:rPr>
                        <a:t>0.000 </a:t>
                      </a:r>
                      <a:r>
                        <a:rPr sz="2150" b="1" spc="-100" dirty="0" err="1">
                          <a:latin typeface="Carlito"/>
                          <a:cs typeface="Carlito"/>
                        </a:rPr>
                        <a:t>TL’nin</a:t>
                      </a:r>
                      <a:r>
                        <a:rPr sz="2150" b="1" spc="-100" dirty="0">
                          <a:latin typeface="Carlito"/>
                          <a:cs typeface="Carlito"/>
                        </a:rPr>
                        <a:t> </a:t>
                      </a:r>
                      <a:r>
                        <a:rPr lang="tr-TR" sz="2150" b="1" spc="-100" dirty="0" smtClean="0">
                          <a:latin typeface="Carlito"/>
                          <a:cs typeface="Carlito"/>
                        </a:rPr>
                        <a:t>23</a:t>
                      </a:r>
                      <a:r>
                        <a:rPr sz="2150" b="1" spc="-120" dirty="0" smtClean="0">
                          <a:latin typeface="Carlito"/>
                          <a:cs typeface="Carlito"/>
                        </a:rPr>
                        <a:t>0.000 </a:t>
                      </a:r>
                      <a:r>
                        <a:rPr sz="2150" b="1" spc="-90" dirty="0">
                          <a:latin typeface="Carlito"/>
                          <a:cs typeface="Carlito"/>
                        </a:rPr>
                        <a:t>TL’si </a:t>
                      </a:r>
                      <a:r>
                        <a:rPr sz="2150" b="1" spc="-95" dirty="0" err="1">
                          <a:latin typeface="Carlito"/>
                          <a:cs typeface="Carlito"/>
                        </a:rPr>
                        <a:t>için</a:t>
                      </a:r>
                      <a:r>
                        <a:rPr sz="2150" b="1" spc="-95" dirty="0">
                          <a:latin typeface="Carlito"/>
                          <a:cs typeface="Carlito"/>
                        </a:rPr>
                        <a:t> </a:t>
                      </a:r>
                      <a:r>
                        <a:rPr lang="tr-TR" sz="2150" b="1" spc="-95" dirty="0" smtClean="0">
                          <a:latin typeface="Carlito"/>
                          <a:cs typeface="Carlito"/>
                        </a:rPr>
                        <a:t>40</a:t>
                      </a:r>
                      <a:r>
                        <a:rPr sz="2150" b="1" spc="-120" dirty="0" smtClean="0">
                          <a:latin typeface="Carlito"/>
                          <a:cs typeface="Carlito"/>
                        </a:rPr>
                        <a:t>.</a:t>
                      </a:r>
                      <a:r>
                        <a:rPr lang="tr-TR" sz="2150" b="1" spc="-120" dirty="0" smtClean="0">
                          <a:latin typeface="Carlito"/>
                          <a:cs typeface="Carlito"/>
                        </a:rPr>
                        <a:t>5</a:t>
                      </a:r>
                      <a:r>
                        <a:rPr sz="2150" b="1" spc="-120" dirty="0" smtClean="0">
                          <a:latin typeface="Carlito"/>
                          <a:cs typeface="Carlito"/>
                        </a:rPr>
                        <a:t>00 </a:t>
                      </a:r>
                      <a:r>
                        <a:rPr sz="2150" b="1" spc="-95" dirty="0">
                          <a:latin typeface="Carlito"/>
                          <a:cs typeface="Carlito"/>
                        </a:rPr>
                        <a:t>TL, fazlası</a:t>
                      </a:r>
                      <a:r>
                        <a:rPr sz="2150" b="1" spc="275" dirty="0">
                          <a:latin typeface="Carlito"/>
                          <a:cs typeface="Carlito"/>
                        </a:rPr>
                        <a:t> </a:t>
                      </a:r>
                      <a:r>
                        <a:rPr sz="2150" b="1" spc="-95" dirty="0">
                          <a:latin typeface="Carlito"/>
                          <a:cs typeface="Carlito"/>
                        </a:rPr>
                        <a:t>için</a:t>
                      </a:r>
                      <a:endParaRPr sz="2150" dirty="0">
                        <a:latin typeface="Carlito"/>
                        <a:cs typeface="Carlito"/>
                      </a:endParaRPr>
                    </a:p>
                  </a:txBody>
                  <a:tcPr marL="0" marR="0" marT="125730" marB="0">
                    <a:lnR w="28575">
                      <a:solidFill>
                        <a:srgbClr val="FFFFFF"/>
                      </a:solidFill>
                      <a:prstDash val="solid"/>
                    </a:lnR>
                    <a:lnT w="28575">
                      <a:solidFill>
                        <a:srgbClr val="FFFFFF"/>
                      </a:solidFill>
                      <a:prstDash val="solid"/>
                    </a:lnT>
                    <a:lnB w="28575">
                      <a:solidFill>
                        <a:srgbClr val="FFFFFF"/>
                      </a:solidFill>
                      <a:prstDash val="solid"/>
                    </a:lnB>
                    <a:solidFill>
                      <a:srgbClr val="D9E1F3"/>
                    </a:solidFill>
                  </a:tcPr>
                </a:tc>
                <a:tc>
                  <a:txBody>
                    <a:bodyPr/>
                    <a:lstStyle/>
                    <a:p>
                      <a:pPr marL="344170" algn="ctr">
                        <a:lnSpc>
                          <a:spcPct val="100000"/>
                        </a:lnSpc>
                        <a:spcBef>
                          <a:spcPts val="990"/>
                        </a:spcBef>
                      </a:pPr>
                      <a:r>
                        <a:rPr sz="2150" b="1" spc="-130" dirty="0">
                          <a:latin typeface="Carlito"/>
                          <a:cs typeface="Carlito"/>
                        </a:rPr>
                        <a:t>27</a:t>
                      </a:r>
                      <a:endParaRPr sz="2150">
                        <a:latin typeface="Carlito"/>
                        <a:cs typeface="Carlito"/>
                      </a:endParaRPr>
                    </a:p>
                  </a:txBody>
                  <a:tcPr marL="0" marR="0" marT="125730" marB="0">
                    <a:lnL w="28575">
                      <a:solidFill>
                        <a:srgbClr val="FFFFFF"/>
                      </a:solidFill>
                      <a:prstDash val="solid"/>
                    </a:lnL>
                    <a:lnT w="28575">
                      <a:solidFill>
                        <a:srgbClr val="FFFFFF"/>
                      </a:solidFill>
                      <a:prstDash val="solid"/>
                    </a:lnT>
                    <a:lnB w="28575">
                      <a:solidFill>
                        <a:srgbClr val="FFFFFF"/>
                      </a:solidFill>
                      <a:prstDash val="solid"/>
                    </a:lnB>
                    <a:solidFill>
                      <a:srgbClr val="D9E1F3"/>
                    </a:solidFill>
                  </a:tcPr>
                </a:tc>
                <a:extLst>
                  <a:ext uri="{0D108BD9-81ED-4DB2-BD59-A6C34878D82A}">
                    <a16:rowId xmlns:a16="http://schemas.microsoft.com/office/drawing/2014/main" val="10003"/>
                  </a:ext>
                </a:extLst>
              </a:tr>
              <a:tr h="686939">
                <a:tc>
                  <a:txBody>
                    <a:bodyPr/>
                    <a:lstStyle/>
                    <a:p>
                      <a:pPr marL="80645">
                        <a:lnSpc>
                          <a:spcPct val="100000"/>
                        </a:lnSpc>
                        <a:spcBef>
                          <a:spcPts val="994"/>
                        </a:spcBef>
                      </a:pPr>
                      <a:r>
                        <a:rPr lang="tr-TR" sz="2150" b="1" spc="-120" dirty="0" smtClean="0">
                          <a:latin typeface="Carlito"/>
                          <a:cs typeface="Carlito"/>
                        </a:rPr>
                        <a:t>3.000.0</a:t>
                      </a:r>
                      <a:r>
                        <a:rPr sz="2150" b="1" spc="-120" dirty="0" smtClean="0">
                          <a:latin typeface="Carlito"/>
                          <a:cs typeface="Carlito"/>
                        </a:rPr>
                        <a:t>00 </a:t>
                      </a:r>
                      <a:r>
                        <a:rPr sz="2150" b="1" spc="-100" dirty="0" err="1">
                          <a:latin typeface="Carlito"/>
                          <a:cs typeface="Carlito"/>
                        </a:rPr>
                        <a:t>TL’nin</a:t>
                      </a:r>
                      <a:r>
                        <a:rPr sz="2150" b="1" spc="-100" dirty="0">
                          <a:latin typeface="Carlito"/>
                          <a:cs typeface="Carlito"/>
                        </a:rPr>
                        <a:t> </a:t>
                      </a:r>
                      <a:r>
                        <a:rPr lang="tr-TR" sz="2150" b="1" spc="-120" dirty="0" smtClean="0">
                          <a:latin typeface="Carlito"/>
                          <a:cs typeface="Carlito"/>
                        </a:rPr>
                        <a:t>58</a:t>
                      </a:r>
                      <a:r>
                        <a:rPr sz="2150" b="1" spc="-120" dirty="0" smtClean="0">
                          <a:latin typeface="Carlito"/>
                          <a:cs typeface="Carlito"/>
                        </a:rPr>
                        <a:t>0.000 </a:t>
                      </a:r>
                      <a:r>
                        <a:rPr sz="2150" b="1" spc="-90" dirty="0">
                          <a:latin typeface="Carlito"/>
                          <a:cs typeface="Carlito"/>
                        </a:rPr>
                        <a:t>TL’si </a:t>
                      </a:r>
                      <a:r>
                        <a:rPr sz="2150" b="1" spc="-95" dirty="0" err="1">
                          <a:latin typeface="Carlito"/>
                          <a:cs typeface="Carlito"/>
                        </a:rPr>
                        <a:t>için</a:t>
                      </a:r>
                      <a:r>
                        <a:rPr sz="2150" b="1" spc="-95" dirty="0">
                          <a:latin typeface="Carlito"/>
                          <a:cs typeface="Carlito"/>
                        </a:rPr>
                        <a:t> </a:t>
                      </a:r>
                      <a:r>
                        <a:rPr lang="tr-TR" sz="2150" b="1" spc="-120" dirty="0" smtClean="0">
                          <a:latin typeface="Carlito"/>
                          <a:cs typeface="Carlito"/>
                        </a:rPr>
                        <a:t>135</a:t>
                      </a:r>
                      <a:r>
                        <a:rPr sz="2150" b="1" spc="-120" dirty="0" smtClean="0">
                          <a:latin typeface="Carlito"/>
                          <a:cs typeface="Carlito"/>
                        </a:rPr>
                        <a:t>.000 </a:t>
                      </a:r>
                      <a:r>
                        <a:rPr sz="2150" b="1" spc="-90" dirty="0">
                          <a:latin typeface="Carlito"/>
                          <a:cs typeface="Carlito"/>
                        </a:rPr>
                        <a:t>TL, </a:t>
                      </a:r>
                      <a:r>
                        <a:rPr sz="2150" b="1" spc="-95" dirty="0">
                          <a:latin typeface="Carlito"/>
                          <a:cs typeface="Carlito"/>
                        </a:rPr>
                        <a:t>fazlası</a:t>
                      </a:r>
                      <a:r>
                        <a:rPr sz="2150" b="1" spc="265" dirty="0">
                          <a:latin typeface="Carlito"/>
                          <a:cs typeface="Carlito"/>
                        </a:rPr>
                        <a:t> </a:t>
                      </a:r>
                      <a:r>
                        <a:rPr sz="2150" b="1" spc="-95" dirty="0">
                          <a:latin typeface="Carlito"/>
                          <a:cs typeface="Carlito"/>
                        </a:rPr>
                        <a:t>için</a:t>
                      </a:r>
                      <a:endParaRPr sz="2150" dirty="0">
                        <a:latin typeface="Carlito"/>
                        <a:cs typeface="Carlito"/>
                      </a:endParaRPr>
                    </a:p>
                  </a:txBody>
                  <a:tcPr marL="0" marR="0" marT="126364" marB="0">
                    <a:lnR w="28575">
                      <a:solidFill>
                        <a:srgbClr val="FFFFFF"/>
                      </a:solidFill>
                      <a:prstDash val="solid"/>
                    </a:lnR>
                    <a:lnT w="28575">
                      <a:solidFill>
                        <a:srgbClr val="FFFFFF"/>
                      </a:solidFill>
                      <a:prstDash val="solid"/>
                    </a:lnT>
                    <a:lnB w="28575">
                      <a:solidFill>
                        <a:srgbClr val="FFFFFF"/>
                      </a:solidFill>
                      <a:prstDash val="solid"/>
                    </a:lnB>
                    <a:solidFill>
                      <a:srgbClr val="D9E1F3"/>
                    </a:solidFill>
                  </a:tcPr>
                </a:tc>
                <a:tc>
                  <a:txBody>
                    <a:bodyPr/>
                    <a:lstStyle/>
                    <a:p>
                      <a:pPr marL="344170" algn="ctr">
                        <a:lnSpc>
                          <a:spcPct val="100000"/>
                        </a:lnSpc>
                        <a:spcBef>
                          <a:spcPts val="994"/>
                        </a:spcBef>
                      </a:pPr>
                      <a:r>
                        <a:rPr sz="2150" b="1" spc="-130" dirty="0">
                          <a:latin typeface="Carlito"/>
                          <a:cs typeface="Carlito"/>
                        </a:rPr>
                        <a:t>35</a:t>
                      </a:r>
                      <a:endParaRPr sz="2150">
                        <a:latin typeface="Carlito"/>
                        <a:cs typeface="Carlito"/>
                      </a:endParaRPr>
                    </a:p>
                  </a:txBody>
                  <a:tcPr marL="0" marR="0" marT="126364" marB="0">
                    <a:lnL w="28575">
                      <a:solidFill>
                        <a:srgbClr val="FFFFFF"/>
                      </a:solidFill>
                      <a:prstDash val="solid"/>
                    </a:lnL>
                    <a:lnT w="28575">
                      <a:solidFill>
                        <a:srgbClr val="FFFFFF"/>
                      </a:solidFill>
                      <a:prstDash val="solid"/>
                    </a:lnT>
                    <a:lnB w="28575">
                      <a:solidFill>
                        <a:srgbClr val="FFFFFF"/>
                      </a:solidFill>
                      <a:prstDash val="solid"/>
                    </a:lnB>
                    <a:solidFill>
                      <a:srgbClr val="D9E1F3"/>
                    </a:solidFill>
                  </a:tcPr>
                </a:tc>
                <a:extLst>
                  <a:ext uri="{0D108BD9-81ED-4DB2-BD59-A6C34878D82A}">
                    <a16:rowId xmlns:a16="http://schemas.microsoft.com/office/drawing/2014/main" val="10004"/>
                  </a:ext>
                </a:extLst>
              </a:tr>
              <a:tr h="672212">
                <a:tc>
                  <a:txBody>
                    <a:bodyPr/>
                    <a:lstStyle/>
                    <a:p>
                      <a:pPr marL="80645">
                        <a:lnSpc>
                          <a:spcPct val="100000"/>
                        </a:lnSpc>
                        <a:spcBef>
                          <a:spcPts val="969"/>
                        </a:spcBef>
                      </a:pPr>
                      <a:r>
                        <a:rPr lang="tr-TR" sz="2150" b="1" spc="-120" dirty="0" smtClean="0">
                          <a:latin typeface="Carlito"/>
                          <a:cs typeface="Carlito"/>
                        </a:rPr>
                        <a:t>3.000.</a:t>
                      </a:r>
                      <a:r>
                        <a:rPr sz="2150" b="1" spc="-120" dirty="0" smtClean="0">
                          <a:latin typeface="Carlito"/>
                          <a:cs typeface="Carlito"/>
                        </a:rPr>
                        <a:t>000 </a:t>
                      </a:r>
                      <a:r>
                        <a:rPr sz="2150" b="1" spc="-114" dirty="0">
                          <a:latin typeface="Carlito"/>
                          <a:cs typeface="Carlito"/>
                        </a:rPr>
                        <a:t>TL’den </a:t>
                      </a:r>
                      <a:r>
                        <a:rPr sz="2150" b="1" spc="-100" dirty="0" err="1">
                          <a:latin typeface="Carlito"/>
                          <a:cs typeface="Carlito"/>
                        </a:rPr>
                        <a:t>fazlasının</a:t>
                      </a:r>
                      <a:r>
                        <a:rPr sz="2150" b="1" spc="-100" dirty="0">
                          <a:latin typeface="Carlito"/>
                          <a:cs typeface="Carlito"/>
                        </a:rPr>
                        <a:t> </a:t>
                      </a:r>
                      <a:r>
                        <a:rPr lang="tr-TR" sz="2150" b="1" spc="-100" dirty="0" smtClean="0">
                          <a:latin typeface="Carlito"/>
                          <a:cs typeface="Carlito"/>
                        </a:rPr>
                        <a:t>3</a:t>
                      </a:r>
                      <a:r>
                        <a:rPr lang="tr-TR" sz="2150" b="1" spc="-110" dirty="0" smtClean="0">
                          <a:latin typeface="Carlito"/>
                          <a:cs typeface="Carlito"/>
                        </a:rPr>
                        <a:t>.000.0</a:t>
                      </a:r>
                      <a:r>
                        <a:rPr sz="2150" b="1" spc="-110" dirty="0" smtClean="0">
                          <a:latin typeface="Carlito"/>
                          <a:cs typeface="Carlito"/>
                        </a:rPr>
                        <a:t>00</a:t>
                      </a:r>
                      <a:r>
                        <a:rPr sz="2150" b="1" spc="-110" dirty="0">
                          <a:latin typeface="Carlito"/>
                          <a:cs typeface="Carlito"/>
                        </a:rPr>
                        <a:t>, </a:t>
                      </a:r>
                      <a:r>
                        <a:rPr sz="2150" b="1" spc="-90" dirty="0">
                          <a:latin typeface="Carlito"/>
                          <a:cs typeface="Carlito"/>
                        </a:rPr>
                        <a:t>fazlası</a:t>
                      </a:r>
                      <a:r>
                        <a:rPr sz="2150" b="1" spc="120" dirty="0">
                          <a:latin typeface="Carlito"/>
                          <a:cs typeface="Carlito"/>
                        </a:rPr>
                        <a:t> </a:t>
                      </a:r>
                      <a:r>
                        <a:rPr sz="2150" b="1" spc="-85" dirty="0">
                          <a:latin typeface="Carlito"/>
                          <a:cs typeface="Carlito"/>
                        </a:rPr>
                        <a:t>için</a:t>
                      </a:r>
                      <a:endParaRPr sz="2150" dirty="0">
                        <a:latin typeface="Carlito"/>
                        <a:cs typeface="Carlito"/>
                      </a:endParaRPr>
                    </a:p>
                  </a:txBody>
                  <a:tcPr marL="0" marR="0" marT="123189" marB="0">
                    <a:lnR w="28575">
                      <a:solidFill>
                        <a:srgbClr val="FFFFFF"/>
                      </a:solidFill>
                      <a:prstDash val="solid"/>
                    </a:lnR>
                    <a:lnT w="28575">
                      <a:solidFill>
                        <a:srgbClr val="FFFFFF"/>
                      </a:solidFill>
                      <a:prstDash val="solid"/>
                    </a:lnT>
                    <a:solidFill>
                      <a:srgbClr val="D9E1F3"/>
                    </a:solidFill>
                  </a:tcPr>
                </a:tc>
                <a:tc>
                  <a:txBody>
                    <a:bodyPr/>
                    <a:lstStyle/>
                    <a:p>
                      <a:pPr marL="344170" algn="ctr">
                        <a:lnSpc>
                          <a:spcPct val="100000"/>
                        </a:lnSpc>
                        <a:spcBef>
                          <a:spcPts val="969"/>
                        </a:spcBef>
                      </a:pPr>
                      <a:r>
                        <a:rPr sz="2150" b="1" spc="-130" dirty="0">
                          <a:latin typeface="Carlito"/>
                          <a:cs typeface="Carlito"/>
                        </a:rPr>
                        <a:t>40</a:t>
                      </a:r>
                      <a:endParaRPr sz="2150" dirty="0">
                        <a:latin typeface="Carlito"/>
                        <a:cs typeface="Carlito"/>
                      </a:endParaRPr>
                    </a:p>
                  </a:txBody>
                  <a:tcPr marL="0" marR="0" marT="123189" marB="0">
                    <a:lnL w="28575">
                      <a:solidFill>
                        <a:srgbClr val="FFFFFF"/>
                      </a:solidFill>
                      <a:prstDash val="solid"/>
                    </a:lnL>
                    <a:lnT w="28575">
                      <a:solidFill>
                        <a:srgbClr val="FFFFFF"/>
                      </a:solidFill>
                      <a:prstDash val="solid"/>
                    </a:lnT>
                    <a:solidFill>
                      <a:srgbClr val="D9E1F3"/>
                    </a:solidFill>
                  </a:tcPr>
                </a:tc>
                <a:extLst>
                  <a:ext uri="{0D108BD9-81ED-4DB2-BD59-A6C34878D82A}">
                    <a16:rowId xmlns:a16="http://schemas.microsoft.com/office/drawing/2014/main" val="10005"/>
                  </a:ext>
                </a:extLst>
              </a:tr>
            </a:tbl>
          </a:graphicData>
        </a:graphic>
      </p:graphicFrame>
      <p:sp>
        <p:nvSpPr>
          <p:cNvPr id="4" name="Slayt Numarası Yer Tutucusu 3"/>
          <p:cNvSpPr>
            <a:spLocks noGrp="1"/>
          </p:cNvSpPr>
          <p:nvPr>
            <p:ph type="sldNum" sz="quarter" idx="7"/>
          </p:nvPr>
        </p:nvSpPr>
        <p:spPr/>
        <p:txBody>
          <a:bodyPr/>
          <a:lstStyle/>
          <a:p>
            <a:fld id="{B6F15528-21DE-4FAA-801E-634DDDAF4B2B}" type="slidenum">
              <a:rPr lang="tr-TR" smtClean="0"/>
              <a:t>39</a:t>
            </a:fld>
            <a:endParaRPr lang="tr-T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0694" y="125679"/>
            <a:ext cx="7432675" cy="940435"/>
          </a:xfrm>
          <a:prstGeom prst="rect">
            <a:avLst/>
          </a:prstGeom>
        </p:spPr>
        <p:txBody>
          <a:bodyPr vert="horz" wrap="square" lIns="0" tIns="12700" rIns="0" bIns="0" rtlCol="0">
            <a:spAutoFit/>
          </a:bodyPr>
          <a:lstStyle/>
          <a:p>
            <a:pPr marL="2175510" marR="5080" indent="-2163445">
              <a:lnSpc>
                <a:spcPct val="100000"/>
              </a:lnSpc>
              <a:spcBef>
                <a:spcPts val="100"/>
              </a:spcBef>
            </a:pPr>
            <a:r>
              <a:rPr sz="3000" dirty="0"/>
              <a:t>MAAŞ </a:t>
            </a:r>
            <a:r>
              <a:rPr sz="3000" spc="-5" dirty="0"/>
              <a:t>VE </a:t>
            </a:r>
            <a:r>
              <a:rPr sz="3000" dirty="0"/>
              <a:t>ÜCRET HESABINDA</a:t>
            </a:r>
            <a:r>
              <a:rPr sz="3000" spc="-145" dirty="0"/>
              <a:t> </a:t>
            </a:r>
            <a:r>
              <a:rPr sz="3000" dirty="0"/>
              <a:t>GEREKLİ  OLAN</a:t>
            </a:r>
            <a:r>
              <a:rPr sz="3000" spc="-20" dirty="0"/>
              <a:t> </a:t>
            </a:r>
            <a:r>
              <a:rPr sz="3000" dirty="0"/>
              <a:t>BİLGİLER</a:t>
            </a:r>
            <a:endParaRPr sz="3000"/>
          </a:p>
        </p:txBody>
      </p:sp>
      <p:grpSp>
        <p:nvGrpSpPr>
          <p:cNvPr id="3" name="object 3"/>
          <p:cNvGrpSpPr/>
          <p:nvPr/>
        </p:nvGrpSpPr>
        <p:grpSpPr>
          <a:xfrm>
            <a:off x="980186" y="1920494"/>
            <a:ext cx="7185659" cy="2496820"/>
            <a:chOff x="980186" y="1920494"/>
            <a:chExt cx="7185659" cy="2496820"/>
          </a:xfrm>
        </p:grpSpPr>
        <p:sp>
          <p:nvSpPr>
            <p:cNvPr id="4" name="object 4"/>
            <p:cNvSpPr/>
            <p:nvPr/>
          </p:nvSpPr>
          <p:spPr>
            <a:xfrm>
              <a:off x="992886" y="2672334"/>
              <a:ext cx="7160259" cy="311150"/>
            </a:xfrm>
            <a:custGeom>
              <a:avLst/>
              <a:gdLst/>
              <a:ahLst/>
              <a:cxnLst/>
              <a:rect l="l" t="t" r="r" b="b"/>
              <a:pathLst>
                <a:path w="7160259" h="311150">
                  <a:moveTo>
                    <a:pt x="3579876" y="0"/>
                  </a:moveTo>
                  <a:lnTo>
                    <a:pt x="3579876" y="155320"/>
                  </a:lnTo>
                  <a:lnTo>
                    <a:pt x="7159879" y="155320"/>
                  </a:lnTo>
                  <a:lnTo>
                    <a:pt x="7159879" y="310641"/>
                  </a:lnTo>
                </a:path>
                <a:path w="7160259" h="311150">
                  <a:moveTo>
                    <a:pt x="3579876" y="0"/>
                  </a:moveTo>
                  <a:lnTo>
                    <a:pt x="3579876" y="155320"/>
                  </a:lnTo>
                  <a:lnTo>
                    <a:pt x="5369814" y="155320"/>
                  </a:lnTo>
                  <a:lnTo>
                    <a:pt x="5369814" y="310641"/>
                  </a:lnTo>
                </a:path>
                <a:path w="7160259" h="311150">
                  <a:moveTo>
                    <a:pt x="3579876" y="0"/>
                  </a:moveTo>
                  <a:lnTo>
                    <a:pt x="3579876" y="310641"/>
                  </a:lnTo>
                </a:path>
                <a:path w="7160259" h="311150">
                  <a:moveTo>
                    <a:pt x="3579114" y="0"/>
                  </a:moveTo>
                  <a:lnTo>
                    <a:pt x="3579114" y="155320"/>
                  </a:lnTo>
                  <a:lnTo>
                    <a:pt x="1789176" y="155320"/>
                  </a:lnTo>
                  <a:lnTo>
                    <a:pt x="1789176" y="310641"/>
                  </a:lnTo>
                </a:path>
                <a:path w="7160259" h="311150">
                  <a:moveTo>
                    <a:pt x="3580003" y="0"/>
                  </a:moveTo>
                  <a:lnTo>
                    <a:pt x="3580003" y="155320"/>
                  </a:lnTo>
                  <a:lnTo>
                    <a:pt x="0" y="155320"/>
                  </a:lnTo>
                  <a:lnTo>
                    <a:pt x="0" y="310641"/>
                  </a:lnTo>
                </a:path>
              </a:pathLst>
            </a:custGeom>
            <a:ln w="25400">
              <a:solidFill>
                <a:srgbClr val="A17900"/>
              </a:solidFill>
            </a:ln>
          </p:spPr>
          <p:txBody>
            <a:bodyPr wrap="square" lIns="0" tIns="0" rIns="0" bIns="0" rtlCol="0"/>
            <a:lstStyle/>
            <a:p>
              <a:endParaRPr/>
            </a:p>
          </p:txBody>
        </p:sp>
        <p:sp>
          <p:nvSpPr>
            <p:cNvPr id="5" name="object 5"/>
            <p:cNvSpPr/>
            <p:nvPr/>
          </p:nvSpPr>
          <p:spPr>
            <a:xfrm>
              <a:off x="3833621" y="1933194"/>
              <a:ext cx="1478280" cy="739140"/>
            </a:xfrm>
            <a:custGeom>
              <a:avLst/>
              <a:gdLst/>
              <a:ahLst/>
              <a:cxnLst/>
              <a:rect l="l" t="t" r="r" b="b"/>
              <a:pathLst>
                <a:path w="1478279" h="739139">
                  <a:moveTo>
                    <a:pt x="1478279" y="0"/>
                  </a:moveTo>
                  <a:lnTo>
                    <a:pt x="0" y="0"/>
                  </a:lnTo>
                  <a:lnTo>
                    <a:pt x="0" y="739139"/>
                  </a:lnTo>
                  <a:lnTo>
                    <a:pt x="1478279" y="739139"/>
                  </a:lnTo>
                  <a:lnTo>
                    <a:pt x="1478279" y="0"/>
                  </a:lnTo>
                  <a:close/>
                </a:path>
              </a:pathLst>
            </a:custGeom>
            <a:solidFill>
              <a:srgbClr val="6F2F9F"/>
            </a:solidFill>
          </p:spPr>
          <p:txBody>
            <a:bodyPr wrap="square" lIns="0" tIns="0" rIns="0" bIns="0" rtlCol="0"/>
            <a:lstStyle/>
            <a:p>
              <a:endParaRPr/>
            </a:p>
          </p:txBody>
        </p:sp>
        <p:sp>
          <p:nvSpPr>
            <p:cNvPr id="6" name="object 6"/>
            <p:cNvSpPr/>
            <p:nvPr/>
          </p:nvSpPr>
          <p:spPr>
            <a:xfrm>
              <a:off x="3833621" y="1933194"/>
              <a:ext cx="1478280" cy="739140"/>
            </a:xfrm>
            <a:custGeom>
              <a:avLst/>
              <a:gdLst/>
              <a:ahLst/>
              <a:cxnLst/>
              <a:rect l="l" t="t" r="r" b="b"/>
              <a:pathLst>
                <a:path w="1478279" h="739139">
                  <a:moveTo>
                    <a:pt x="0" y="739139"/>
                  </a:moveTo>
                  <a:lnTo>
                    <a:pt x="1478279" y="739139"/>
                  </a:lnTo>
                  <a:lnTo>
                    <a:pt x="1478279" y="0"/>
                  </a:lnTo>
                  <a:lnTo>
                    <a:pt x="0" y="0"/>
                  </a:lnTo>
                  <a:lnTo>
                    <a:pt x="0" y="739139"/>
                  </a:lnTo>
                  <a:close/>
                </a:path>
              </a:pathLst>
            </a:custGeom>
            <a:ln w="25400">
              <a:solidFill>
                <a:srgbClr val="FFFFFF"/>
              </a:solidFill>
            </a:ln>
          </p:spPr>
          <p:txBody>
            <a:bodyPr wrap="square" lIns="0" tIns="0" rIns="0" bIns="0" rtlCol="0"/>
            <a:lstStyle/>
            <a:p>
              <a:endParaRPr/>
            </a:p>
          </p:txBody>
        </p:sp>
        <p:sp>
          <p:nvSpPr>
            <p:cNvPr id="7" name="object 7"/>
            <p:cNvSpPr/>
            <p:nvPr/>
          </p:nvSpPr>
          <p:spPr>
            <a:xfrm>
              <a:off x="4417314" y="3723894"/>
              <a:ext cx="1946275" cy="680720"/>
            </a:xfrm>
            <a:custGeom>
              <a:avLst/>
              <a:gdLst/>
              <a:ahLst/>
              <a:cxnLst/>
              <a:rect l="l" t="t" r="r" b="b"/>
              <a:pathLst>
                <a:path w="1946275" h="680720">
                  <a:moveTo>
                    <a:pt x="155321" y="0"/>
                  </a:moveTo>
                  <a:lnTo>
                    <a:pt x="155321" y="680465"/>
                  </a:lnTo>
                  <a:lnTo>
                    <a:pt x="0" y="680465"/>
                  </a:lnTo>
                </a:path>
                <a:path w="1946275" h="680720">
                  <a:moveTo>
                    <a:pt x="1946021" y="0"/>
                  </a:moveTo>
                  <a:lnTo>
                    <a:pt x="1946021" y="680465"/>
                  </a:lnTo>
                  <a:lnTo>
                    <a:pt x="1790700" y="680465"/>
                  </a:lnTo>
                </a:path>
              </a:pathLst>
            </a:custGeom>
            <a:ln w="25400">
              <a:solidFill>
                <a:srgbClr val="B88900"/>
              </a:solidFill>
            </a:ln>
          </p:spPr>
          <p:txBody>
            <a:bodyPr wrap="square" lIns="0" tIns="0" rIns="0" bIns="0" rtlCol="0"/>
            <a:lstStyle/>
            <a:p>
              <a:endParaRPr/>
            </a:p>
          </p:txBody>
        </p:sp>
      </p:grpSp>
      <p:sp>
        <p:nvSpPr>
          <p:cNvPr id="8" name="object 8"/>
          <p:cNvSpPr txBox="1"/>
          <p:nvPr/>
        </p:nvSpPr>
        <p:spPr>
          <a:xfrm>
            <a:off x="3833621" y="1933194"/>
            <a:ext cx="1478280" cy="739140"/>
          </a:xfrm>
          <a:prstGeom prst="rect">
            <a:avLst/>
          </a:prstGeom>
        </p:spPr>
        <p:txBody>
          <a:bodyPr vert="horz" wrap="square" lIns="0" tIns="223520" rIns="0" bIns="0" rtlCol="0">
            <a:spAutoFit/>
          </a:bodyPr>
          <a:lstStyle/>
          <a:p>
            <a:pPr marL="320040">
              <a:lnSpc>
                <a:spcPct val="100000"/>
              </a:lnSpc>
              <a:spcBef>
                <a:spcPts val="1760"/>
              </a:spcBef>
            </a:pPr>
            <a:r>
              <a:rPr sz="1800" b="1" dirty="0">
                <a:solidFill>
                  <a:srgbClr val="FFFFFF"/>
                </a:solidFill>
                <a:latin typeface="Arial"/>
                <a:cs typeface="Arial"/>
              </a:rPr>
              <a:t>Statüsü</a:t>
            </a:r>
            <a:endParaRPr sz="1800">
              <a:latin typeface="Arial"/>
              <a:cs typeface="Arial"/>
            </a:endParaRPr>
          </a:p>
        </p:txBody>
      </p:sp>
      <p:grpSp>
        <p:nvGrpSpPr>
          <p:cNvPr id="9" name="object 9"/>
          <p:cNvGrpSpPr/>
          <p:nvPr/>
        </p:nvGrpSpPr>
        <p:grpSpPr>
          <a:xfrm>
            <a:off x="234695" y="2964179"/>
            <a:ext cx="1516380" cy="779145"/>
            <a:chOff x="234695" y="2964179"/>
            <a:chExt cx="1516380" cy="779145"/>
          </a:xfrm>
        </p:grpSpPr>
        <p:sp>
          <p:nvSpPr>
            <p:cNvPr id="10" name="object 10"/>
            <p:cNvSpPr/>
            <p:nvPr/>
          </p:nvSpPr>
          <p:spPr>
            <a:xfrm>
              <a:off x="253745" y="2983229"/>
              <a:ext cx="1478280" cy="741045"/>
            </a:xfrm>
            <a:custGeom>
              <a:avLst/>
              <a:gdLst/>
              <a:ahLst/>
              <a:cxnLst/>
              <a:rect l="l" t="t" r="r" b="b"/>
              <a:pathLst>
                <a:path w="1478280" h="741045">
                  <a:moveTo>
                    <a:pt x="1478280" y="0"/>
                  </a:moveTo>
                  <a:lnTo>
                    <a:pt x="0" y="0"/>
                  </a:lnTo>
                  <a:lnTo>
                    <a:pt x="0" y="740664"/>
                  </a:lnTo>
                  <a:lnTo>
                    <a:pt x="1478280" y="740664"/>
                  </a:lnTo>
                  <a:lnTo>
                    <a:pt x="1478280" y="0"/>
                  </a:lnTo>
                  <a:close/>
                </a:path>
              </a:pathLst>
            </a:custGeom>
            <a:solidFill>
              <a:srgbClr val="6F2F9F"/>
            </a:solidFill>
          </p:spPr>
          <p:txBody>
            <a:bodyPr wrap="square" lIns="0" tIns="0" rIns="0" bIns="0" rtlCol="0"/>
            <a:lstStyle/>
            <a:p>
              <a:endParaRPr/>
            </a:p>
          </p:txBody>
        </p:sp>
        <p:sp>
          <p:nvSpPr>
            <p:cNvPr id="11" name="object 11"/>
            <p:cNvSpPr/>
            <p:nvPr/>
          </p:nvSpPr>
          <p:spPr>
            <a:xfrm>
              <a:off x="253745" y="2983229"/>
              <a:ext cx="1478280" cy="741045"/>
            </a:xfrm>
            <a:custGeom>
              <a:avLst/>
              <a:gdLst/>
              <a:ahLst/>
              <a:cxnLst/>
              <a:rect l="l" t="t" r="r" b="b"/>
              <a:pathLst>
                <a:path w="1478280" h="741045">
                  <a:moveTo>
                    <a:pt x="0" y="740664"/>
                  </a:moveTo>
                  <a:lnTo>
                    <a:pt x="1478280" y="740664"/>
                  </a:lnTo>
                  <a:lnTo>
                    <a:pt x="1478280" y="0"/>
                  </a:lnTo>
                  <a:lnTo>
                    <a:pt x="0" y="0"/>
                  </a:lnTo>
                  <a:lnTo>
                    <a:pt x="0" y="740664"/>
                  </a:lnTo>
                  <a:close/>
                </a:path>
              </a:pathLst>
            </a:custGeom>
            <a:ln w="38100">
              <a:solidFill>
                <a:srgbClr val="FFFFFF"/>
              </a:solidFill>
            </a:ln>
          </p:spPr>
          <p:txBody>
            <a:bodyPr wrap="square" lIns="0" tIns="0" rIns="0" bIns="0" rtlCol="0"/>
            <a:lstStyle/>
            <a:p>
              <a:endParaRPr/>
            </a:p>
          </p:txBody>
        </p:sp>
      </p:grpSp>
      <p:sp>
        <p:nvSpPr>
          <p:cNvPr id="12" name="object 12"/>
          <p:cNvSpPr txBox="1"/>
          <p:nvPr/>
        </p:nvSpPr>
        <p:spPr>
          <a:xfrm>
            <a:off x="253745" y="2983229"/>
            <a:ext cx="1478280" cy="741045"/>
          </a:xfrm>
          <a:prstGeom prst="rect">
            <a:avLst/>
          </a:prstGeom>
        </p:spPr>
        <p:txBody>
          <a:bodyPr vert="horz" wrap="square" lIns="0" tIns="635" rIns="0" bIns="0" rtlCol="0">
            <a:spAutoFit/>
          </a:bodyPr>
          <a:lstStyle/>
          <a:p>
            <a:pPr>
              <a:lnSpc>
                <a:spcPct val="100000"/>
              </a:lnSpc>
              <a:spcBef>
                <a:spcPts val="5"/>
              </a:spcBef>
            </a:pPr>
            <a:endParaRPr sz="1650">
              <a:latin typeface="Times New Roman"/>
              <a:cs typeface="Times New Roman"/>
            </a:endParaRPr>
          </a:p>
          <a:p>
            <a:pPr marL="403225">
              <a:lnSpc>
                <a:spcPct val="100000"/>
              </a:lnSpc>
            </a:pPr>
            <a:r>
              <a:rPr sz="1600" b="1" spc="-15" dirty="0">
                <a:solidFill>
                  <a:srgbClr val="FFFFFF"/>
                </a:solidFill>
                <a:latin typeface="Arial"/>
                <a:cs typeface="Arial"/>
              </a:rPr>
              <a:t>Unvanı</a:t>
            </a:r>
            <a:endParaRPr sz="1600">
              <a:latin typeface="Arial"/>
              <a:cs typeface="Arial"/>
            </a:endParaRPr>
          </a:p>
        </p:txBody>
      </p:sp>
      <p:grpSp>
        <p:nvGrpSpPr>
          <p:cNvPr id="13" name="object 13"/>
          <p:cNvGrpSpPr/>
          <p:nvPr/>
        </p:nvGrpSpPr>
        <p:grpSpPr>
          <a:xfrm>
            <a:off x="2023872" y="2964179"/>
            <a:ext cx="1518285" cy="779145"/>
            <a:chOff x="2023872" y="2964179"/>
            <a:chExt cx="1518285" cy="779145"/>
          </a:xfrm>
        </p:grpSpPr>
        <p:sp>
          <p:nvSpPr>
            <p:cNvPr id="14" name="object 14"/>
            <p:cNvSpPr/>
            <p:nvPr/>
          </p:nvSpPr>
          <p:spPr>
            <a:xfrm>
              <a:off x="2042922" y="2983229"/>
              <a:ext cx="1480185" cy="741045"/>
            </a:xfrm>
            <a:custGeom>
              <a:avLst/>
              <a:gdLst/>
              <a:ahLst/>
              <a:cxnLst/>
              <a:rect l="l" t="t" r="r" b="b"/>
              <a:pathLst>
                <a:path w="1480185" h="741045">
                  <a:moveTo>
                    <a:pt x="1479803" y="0"/>
                  </a:moveTo>
                  <a:lnTo>
                    <a:pt x="0" y="0"/>
                  </a:lnTo>
                  <a:lnTo>
                    <a:pt x="0" y="740664"/>
                  </a:lnTo>
                  <a:lnTo>
                    <a:pt x="1479803" y="740664"/>
                  </a:lnTo>
                  <a:lnTo>
                    <a:pt x="1479803" y="0"/>
                  </a:lnTo>
                  <a:close/>
                </a:path>
              </a:pathLst>
            </a:custGeom>
            <a:solidFill>
              <a:srgbClr val="6F2F9F"/>
            </a:solidFill>
          </p:spPr>
          <p:txBody>
            <a:bodyPr wrap="square" lIns="0" tIns="0" rIns="0" bIns="0" rtlCol="0"/>
            <a:lstStyle/>
            <a:p>
              <a:endParaRPr/>
            </a:p>
          </p:txBody>
        </p:sp>
        <p:sp>
          <p:nvSpPr>
            <p:cNvPr id="15" name="object 15"/>
            <p:cNvSpPr/>
            <p:nvPr/>
          </p:nvSpPr>
          <p:spPr>
            <a:xfrm>
              <a:off x="2042922" y="2983229"/>
              <a:ext cx="1480185" cy="741045"/>
            </a:xfrm>
            <a:custGeom>
              <a:avLst/>
              <a:gdLst/>
              <a:ahLst/>
              <a:cxnLst/>
              <a:rect l="l" t="t" r="r" b="b"/>
              <a:pathLst>
                <a:path w="1480185" h="741045">
                  <a:moveTo>
                    <a:pt x="0" y="740664"/>
                  </a:moveTo>
                  <a:lnTo>
                    <a:pt x="1479803" y="740664"/>
                  </a:lnTo>
                  <a:lnTo>
                    <a:pt x="1479803" y="0"/>
                  </a:lnTo>
                  <a:lnTo>
                    <a:pt x="0" y="0"/>
                  </a:lnTo>
                  <a:lnTo>
                    <a:pt x="0" y="740664"/>
                  </a:lnTo>
                  <a:close/>
                </a:path>
              </a:pathLst>
            </a:custGeom>
            <a:ln w="38100">
              <a:solidFill>
                <a:srgbClr val="FFFFFF"/>
              </a:solidFill>
            </a:ln>
          </p:spPr>
          <p:txBody>
            <a:bodyPr wrap="square" lIns="0" tIns="0" rIns="0" bIns="0" rtlCol="0"/>
            <a:lstStyle/>
            <a:p>
              <a:endParaRPr/>
            </a:p>
          </p:txBody>
        </p:sp>
      </p:grpSp>
      <p:sp>
        <p:nvSpPr>
          <p:cNvPr id="16" name="object 16"/>
          <p:cNvSpPr txBox="1"/>
          <p:nvPr/>
        </p:nvSpPr>
        <p:spPr>
          <a:xfrm>
            <a:off x="2042922" y="2983229"/>
            <a:ext cx="1480185" cy="741045"/>
          </a:xfrm>
          <a:prstGeom prst="rect">
            <a:avLst/>
          </a:prstGeom>
        </p:spPr>
        <p:txBody>
          <a:bodyPr vert="horz" wrap="square" lIns="0" tIns="158750" rIns="0" bIns="0" rtlCol="0">
            <a:spAutoFit/>
          </a:bodyPr>
          <a:lstStyle/>
          <a:p>
            <a:pPr marL="259715" marR="255270" indent="112395">
              <a:lnSpc>
                <a:spcPts val="1660"/>
              </a:lnSpc>
              <a:spcBef>
                <a:spcPts val="1250"/>
              </a:spcBef>
            </a:pPr>
            <a:r>
              <a:rPr sz="1600" b="1" spc="-5" dirty="0">
                <a:solidFill>
                  <a:srgbClr val="FFFFFF"/>
                </a:solidFill>
                <a:latin typeface="Arial"/>
                <a:cs typeface="Arial"/>
              </a:rPr>
              <a:t>Derece/  Kade</a:t>
            </a:r>
            <a:r>
              <a:rPr sz="1600" b="1" spc="-10" dirty="0">
                <a:solidFill>
                  <a:srgbClr val="FFFFFF"/>
                </a:solidFill>
                <a:latin typeface="Arial"/>
                <a:cs typeface="Arial"/>
              </a:rPr>
              <a:t>m</a:t>
            </a:r>
            <a:r>
              <a:rPr sz="1600" b="1" spc="-5" dirty="0">
                <a:solidFill>
                  <a:srgbClr val="FFFFFF"/>
                </a:solidFill>
                <a:latin typeface="Arial"/>
                <a:cs typeface="Arial"/>
              </a:rPr>
              <a:t>esi</a:t>
            </a:r>
            <a:endParaRPr sz="1600">
              <a:latin typeface="Arial"/>
              <a:cs typeface="Arial"/>
            </a:endParaRPr>
          </a:p>
        </p:txBody>
      </p:sp>
      <p:grpSp>
        <p:nvGrpSpPr>
          <p:cNvPr id="17" name="object 17"/>
          <p:cNvGrpSpPr/>
          <p:nvPr/>
        </p:nvGrpSpPr>
        <p:grpSpPr>
          <a:xfrm>
            <a:off x="3814571" y="2964179"/>
            <a:ext cx="1516380" cy="779145"/>
            <a:chOff x="3814571" y="2964179"/>
            <a:chExt cx="1516380" cy="779145"/>
          </a:xfrm>
        </p:grpSpPr>
        <p:sp>
          <p:nvSpPr>
            <p:cNvPr id="18" name="object 18"/>
            <p:cNvSpPr/>
            <p:nvPr/>
          </p:nvSpPr>
          <p:spPr>
            <a:xfrm>
              <a:off x="3833621" y="2983229"/>
              <a:ext cx="1478280" cy="741045"/>
            </a:xfrm>
            <a:custGeom>
              <a:avLst/>
              <a:gdLst/>
              <a:ahLst/>
              <a:cxnLst/>
              <a:rect l="l" t="t" r="r" b="b"/>
              <a:pathLst>
                <a:path w="1478279" h="741045">
                  <a:moveTo>
                    <a:pt x="1478279" y="0"/>
                  </a:moveTo>
                  <a:lnTo>
                    <a:pt x="0" y="0"/>
                  </a:lnTo>
                  <a:lnTo>
                    <a:pt x="0" y="740664"/>
                  </a:lnTo>
                  <a:lnTo>
                    <a:pt x="1478279" y="740664"/>
                  </a:lnTo>
                  <a:lnTo>
                    <a:pt x="1478279" y="0"/>
                  </a:lnTo>
                  <a:close/>
                </a:path>
              </a:pathLst>
            </a:custGeom>
            <a:solidFill>
              <a:srgbClr val="6F2F9F"/>
            </a:solidFill>
          </p:spPr>
          <p:txBody>
            <a:bodyPr wrap="square" lIns="0" tIns="0" rIns="0" bIns="0" rtlCol="0"/>
            <a:lstStyle/>
            <a:p>
              <a:endParaRPr/>
            </a:p>
          </p:txBody>
        </p:sp>
        <p:sp>
          <p:nvSpPr>
            <p:cNvPr id="19" name="object 19"/>
            <p:cNvSpPr/>
            <p:nvPr/>
          </p:nvSpPr>
          <p:spPr>
            <a:xfrm>
              <a:off x="3833621" y="2983229"/>
              <a:ext cx="1478280" cy="741045"/>
            </a:xfrm>
            <a:custGeom>
              <a:avLst/>
              <a:gdLst/>
              <a:ahLst/>
              <a:cxnLst/>
              <a:rect l="l" t="t" r="r" b="b"/>
              <a:pathLst>
                <a:path w="1478279" h="741045">
                  <a:moveTo>
                    <a:pt x="0" y="740664"/>
                  </a:moveTo>
                  <a:lnTo>
                    <a:pt x="1478279" y="740664"/>
                  </a:lnTo>
                  <a:lnTo>
                    <a:pt x="1478279" y="0"/>
                  </a:lnTo>
                  <a:lnTo>
                    <a:pt x="0" y="0"/>
                  </a:lnTo>
                  <a:lnTo>
                    <a:pt x="0" y="740664"/>
                  </a:lnTo>
                  <a:close/>
                </a:path>
              </a:pathLst>
            </a:custGeom>
            <a:ln w="38100">
              <a:solidFill>
                <a:srgbClr val="FFFFFF"/>
              </a:solidFill>
            </a:ln>
          </p:spPr>
          <p:txBody>
            <a:bodyPr wrap="square" lIns="0" tIns="0" rIns="0" bIns="0" rtlCol="0"/>
            <a:lstStyle/>
            <a:p>
              <a:endParaRPr/>
            </a:p>
          </p:txBody>
        </p:sp>
      </p:grpSp>
      <p:sp>
        <p:nvSpPr>
          <p:cNvPr id="20" name="object 20"/>
          <p:cNvSpPr txBox="1"/>
          <p:nvPr/>
        </p:nvSpPr>
        <p:spPr>
          <a:xfrm>
            <a:off x="3833621" y="2983229"/>
            <a:ext cx="1478280" cy="741045"/>
          </a:xfrm>
          <a:prstGeom prst="rect">
            <a:avLst/>
          </a:prstGeom>
        </p:spPr>
        <p:txBody>
          <a:bodyPr vert="horz" wrap="square" lIns="0" tIns="635" rIns="0" bIns="0" rtlCol="0">
            <a:spAutoFit/>
          </a:bodyPr>
          <a:lstStyle/>
          <a:p>
            <a:pPr>
              <a:lnSpc>
                <a:spcPct val="100000"/>
              </a:lnSpc>
              <a:spcBef>
                <a:spcPts val="5"/>
              </a:spcBef>
            </a:pPr>
            <a:endParaRPr sz="1650">
              <a:latin typeface="Times New Roman"/>
              <a:cs typeface="Times New Roman"/>
            </a:endParaRPr>
          </a:p>
          <a:p>
            <a:pPr marL="226695">
              <a:lnSpc>
                <a:spcPct val="100000"/>
              </a:lnSpc>
            </a:pPr>
            <a:r>
              <a:rPr sz="1600" b="1" spc="-10" dirty="0">
                <a:solidFill>
                  <a:srgbClr val="FFFFFF"/>
                </a:solidFill>
                <a:latin typeface="Arial"/>
                <a:cs typeface="Arial"/>
              </a:rPr>
              <a:t>Hizmet</a:t>
            </a:r>
            <a:r>
              <a:rPr sz="1600" b="1" spc="-35" dirty="0">
                <a:solidFill>
                  <a:srgbClr val="FFFFFF"/>
                </a:solidFill>
                <a:latin typeface="Arial"/>
                <a:cs typeface="Arial"/>
              </a:rPr>
              <a:t> </a:t>
            </a:r>
            <a:r>
              <a:rPr sz="1600" b="1" spc="-5" dirty="0">
                <a:solidFill>
                  <a:srgbClr val="FFFFFF"/>
                </a:solidFill>
                <a:latin typeface="Arial"/>
                <a:cs typeface="Arial"/>
              </a:rPr>
              <a:t>Yılı</a:t>
            </a:r>
            <a:endParaRPr sz="1600">
              <a:latin typeface="Arial"/>
              <a:cs typeface="Arial"/>
            </a:endParaRPr>
          </a:p>
        </p:txBody>
      </p:sp>
      <p:grpSp>
        <p:nvGrpSpPr>
          <p:cNvPr id="21" name="object 21"/>
          <p:cNvGrpSpPr/>
          <p:nvPr/>
        </p:nvGrpSpPr>
        <p:grpSpPr>
          <a:xfrm>
            <a:off x="2924810" y="4022090"/>
            <a:ext cx="1505585" cy="764540"/>
            <a:chOff x="2924810" y="4022090"/>
            <a:chExt cx="1505585" cy="764540"/>
          </a:xfrm>
        </p:grpSpPr>
        <p:sp>
          <p:nvSpPr>
            <p:cNvPr id="22" name="object 22"/>
            <p:cNvSpPr/>
            <p:nvPr/>
          </p:nvSpPr>
          <p:spPr>
            <a:xfrm>
              <a:off x="2937510" y="4034790"/>
              <a:ext cx="1480185" cy="739140"/>
            </a:xfrm>
            <a:custGeom>
              <a:avLst/>
              <a:gdLst/>
              <a:ahLst/>
              <a:cxnLst/>
              <a:rect l="l" t="t" r="r" b="b"/>
              <a:pathLst>
                <a:path w="1480185" h="739139">
                  <a:moveTo>
                    <a:pt x="1479803" y="0"/>
                  </a:moveTo>
                  <a:lnTo>
                    <a:pt x="0" y="0"/>
                  </a:lnTo>
                  <a:lnTo>
                    <a:pt x="0" y="739140"/>
                  </a:lnTo>
                  <a:lnTo>
                    <a:pt x="1479803" y="739140"/>
                  </a:lnTo>
                  <a:lnTo>
                    <a:pt x="1479803" y="0"/>
                  </a:lnTo>
                  <a:close/>
                </a:path>
              </a:pathLst>
            </a:custGeom>
            <a:solidFill>
              <a:srgbClr val="6F2F9F"/>
            </a:solidFill>
          </p:spPr>
          <p:txBody>
            <a:bodyPr wrap="square" lIns="0" tIns="0" rIns="0" bIns="0" rtlCol="0"/>
            <a:lstStyle/>
            <a:p>
              <a:endParaRPr/>
            </a:p>
          </p:txBody>
        </p:sp>
        <p:sp>
          <p:nvSpPr>
            <p:cNvPr id="23" name="object 23"/>
            <p:cNvSpPr/>
            <p:nvPr/>
          </p:nvSpPr>
          <p:spPr>
            <a:xfrm>
              <a:off x="2937510" y="4034790"/>
              <a:ext cx="1480185" cy="739140"/>
            </a:xfrm>
            <a:custGeom>
              <a:avLst/>
              <a:gdLst/>
              <a:ahLst/>
              <a:cxnLst/>
              <a:rect l="l" t="t" r="r" b="b"/>
              <a:pathLst>
                <a:path w="1480185" h="739139">
                  <a:moveTo>
                    <a:pt x="0" y="739140"/>
                  </a:moveTo>
                  <a:lnTo>
                    <a:pt x="1479803" y="739140"/>
                  </a:lnTo>
                  <a:lnTo>
                    <a:pt x="1479803" y="0"/>
                  </a:lnTo>
                  <a:lnTo>
                    <a:pt x="0" y="0"/>
                  </a:lnTo>
                  <a:lnTo>
                    <a:pt x="0" y="739140"/>
                  </a:lnTo>
                  <a:close/>
                </a:path>
              </a:pathLst>
            </a:custGeom>
            <a:ln w="25400">
              <a:solidFill>
                <a:srgbClr val="FFFFFF"/>
              </a:solidFill>
            </a:ln>
          </p:spPr>
          <p:txBody>
            <a:bodyPr wrap="square" lIns="0" tIns="0" rIns="0" bIns="0" rtlCol="0"/>
            <a:lstStyle/>
            <a:p>
              <a:endParaRPr/>
            </a:p>
          </p:txBody>
        </p:sp>
      </p:grpSp>
      <p:sp>
        <p:nvSpPr>
          <p:cNvPr id="24" name="object 24"/>
          <p:cNvSpPr txBox="1"/>
          <p:nvPr/>
        </p:nvSpPr>
        <p:spPr>
          <a:xfrm>
            <a:off x="2937510" y="4034790"/>
            <a:ext cx="1480185" cy="739140"/>
          </a:xfrm>
          <a:prstGeom prst="rect">
            <a:avLst/>
          </a:prstGeom>
        </p:spPr>
        <p:txBody>
          <a:bodyPr vert="horz" wrap="square" lIns="0" tIns="152400" rIns="0" bIns="0" rtlCol="0">
            <a:spAutoFit/>
          </a:bodyPr>
          <a:lstStyle/>
          <a:p>
            <a:pPr marL="458470" marR="80645" indent="-372110">
              <a:lnSpc>
                <a:spcPts val="1850"/>
              </a:lnSpc>
              <a:spcBef>
                <a:spcPts val="1200"/>
              </a:spcBef>
            </a:pPr>
            <a:r>
              <a:rPr sz="1600" b="1" spc="-5" dirty="0">
                <a:solidFill>
                  <a:srgbClr val="FFFFFF"/>
                </a:solidFill>
                <a:latin typeface="Arial"/>
                <a:cs typeface="Arial"/>
              </a:rPr>
              <a:t>Görev</a:t>
            </a:r>
            <a:r>
              <a:rPr sz="1600" b="1" spc="-80" dirty="0">
                <a:solidFill>
                  <a:srgbClr val="FFFFFF"/>
                </a:solidFill>
                <a:latin typeface="Arial"/>
                <a:cs typeface="Arial"/>
              </a:rPr>
              <a:t> </a:t>
            </a:r>
            <a:r>
              <a:rPr sz="1600" b="1" spc="-20" dirty="0">
                <a:solidFill>
                  <a:srgbClr val="FFFFFF"/>
                </a:solidFill>
                <a:latin typeface="Arial"/>
                <a:cs typeface="Arial"/>
              </a:rPr>
              <a:t>Yaptığı  </a:t>
            </a:r>
            <a:r>
              <a:rPr sz="1600" b="1" spc="-10" dirty="0">
                <a:solidFill>
                  <a:srgbClr val="FFFFFF"/>
                </a:solidFill>
                <a:latin typeface="Arial"/>
                <a:cs typeface="Arial"/>
              </a:rPr>
              <a:t>Bölge</a:t>
            </a:r>
            <a:endParaRPr sz="1600">
              <a:latin typeface="Arial"/>
              <a:cs typeface="Arial"/>
            </a:endParaRPr>
          </a:p>
        </p:txBody>
      </p:sp>
      <p:grpSp>
        <p:nvGrpSpPr>
          <p:cNvPr id="25" name="object 25"/>
          <p:cNvGrpSpPr/>
          <p:nvPr/>
        </p:nvGrpSpPr>
        <p:grpSpPr>
          <a:xfrm>
            <a:off x="5603747" y="2964179"/>
            <a:ext cx="1518285" cy="779145"/>
            <a:chOff x="5603747" y="2964179"/>
            <a:chExt cx="1518285" cy="779145"/>
          </a:xfrm>
        </p:grpSpPr>
        <p:sp>
          <p:nvSpPr>
            <p:cNvPr id="26" name="object 26"/>
            <p:cNvSpPr/>
            <p:nvPr/>
          </p:nvSpPr>
          <p:spPr>
            <a:xfrm>
              <a:off x="5622797" y="2983229"/>
              <a:ext cx="1480185" cy="741045"/>
            </a:xfrm>
            <a:custGeom>
              <a:avLst/>
              <a:gdLst/>
              <a:ahLst/>
              <a:cxnLst/>
              <a:rect l="l" t="t" r="r" b="b"/>
              <a:pathLst>
                <a:path w="1480184" h="741045">
                  <a:moveTo>
                    <a:pt x="1479803" y="0"/>
                  </a:moveTo>
                  <a:lnTo>
                    <a:pt x="0" y="0"/>
                  </a:lnTo>
                  <a:lnTo>
                    <a:pt x="0" y="740664"/>
                  </a:lnTo>
                  <a:lnTo>
                    <a:pt x="1479803" y="740664"/>
                  </a:lnTo>
                  <a:lnTo>
                    <a:pt x="1479803" y="0"/>
                  </a:lnTo>
                  <a:close/>
                </a:path>
              </a:pathLst>
            </a:custGeom>
            <a:solidFill>
              <a:srgbClr val="6F2F9F"/>
            </a:solidFill>
          </p:spPr>
          <p:txBody>
            <a:bodyPr wrap="square" lIns="0" tIns="0" rIns="0" bIns="0" rtlCol="0"/>
            <a:lstStyle/>
            <a:p>
              <a:endParaRPr/>
            </a:p>
          </p:txBody>
        </p:sp>
        <p:sp>
          <p:nvSpPr>
            <p:cNvPr id="27" name="object 27"/>
            <p:cNvSpPr/>
            <p:nvPr/>
          </p:nvSpPr>
          <p:spPr>
            <a:xfrm>
              <a:off x="5622797" y="2983229"/>
              <a:ext cx="1480185" cy="741045"/>
            </a:xfrm>
            <a:custGeom>
              <a:avLst/>
              <a:gdLst/>
              <a:ahLst/>
              <a:cxnLst/>
              <a:rect l="l" t="t" r="r" b="b"/>
              <a:pathLst>
                <a:path w="1480184" h="741045">
                  <a:moveTo>
                    <a:pt x="0" y="740664"/>
                  </a:moveTo>
                  <a:lnTo>
                    <a:pt x="1479803" y="740664"/>
                  </a:lnTo>
                  <a:lnTo>
                    <a:pt x="1479803" y="0"/>
                  </a:lnTo>
                  <a:lnTo>
                    <a:pt x="0" y="0"/>
                  </a:lnTo>
                  <a:lnTo>
                    <a:pt x="0" y="740664"/>
                  </a:lnTo>
                  <a:close/>
                </a:path>
              </a:pathLst>
            </a:custGeom>
            <a:ln w="38100">
              <a:solidFill>
                <a:srgbClr val="FFFFFF"/>
              </a:solidFill>
            </a:ln>
          </p:spPr>
          <p:txBody>
            <a:bodyPr wrap="square" lIns="0" tIns="0" rIns="0" bIns="0" rtlCol="0"/>
            <a:lstStyle/>
            <a:p>
              <a:endParaRPr/>
            </a:p>
          </p:txBody>
        </p:sp>
      </p:grpSp>
      <p:sp>
        <p:nvSpPr>
          <p:cNvPr id="28" name="object 28"/>
          <p:cNvSpPr txBox="1"/>
          <p:nvPr/>
        </p:nvSpPr>
        <p:spPr>
          <a:xfrm>
            <a:off x="5622797" y="2983229"/>
            <a:ext cx="1480185" cy="741045"/>
          </a:xfrm>
          <a:prstGeom prst="rect">
            <a:avLst/>
          </a:prstGeom>
        </p:spPr>
        <p:txBody>
          <a:bodyPr vert="horz" wrap="square" lIns="0" tIns="635" rIns="0" bIns="0" rtlCol="0">
            <a:spAutoFit/>
          </a:bodyPr>
          <a:lstStyle/>
          <a:p>
            <a:pPr>
              <a:lnSpc>
                <a:spcPct val="100000"/>
              </a:lnSpc>
              <a:spcBef>
                <a:spcPts val="5"/>
              </a:spcBef>
            </a:pPr>
            <a:endParaRPr sz="1650">
              <a:latin typeface="Times New Roman"/>
              <a:cs typeface="Times New Roman"/>
            </a:endParaRPr>
          </a:p>
          <a:p>
            <a:pPr marL="130810">
              <a:lnSpc>
                <a:spcPct val="100000"/>
              </a:lnSpc>
            </a:pPr>
            <a:r>
              <a:rPr sz="1600" b="1" spc="-10" dirty="0">
                <a:solidFill>
                  <a:srgbClr val="FFFFFF"/>
                </a:solidFill>
                <a:latin typeface="Arial"/>
                <a:cs typeface="Arial"/>
              </a:rPr>
              <a:t>Hizmet</a:t>
            </a:r>
            <a:r>
              <a:rPr sz="1600" b="1" spc="-20" dirty="0">
                <a:solidFill>
                  <a:srgbClr val="FFFFFF"/>
                </a:solidFill>
                <a:latin typeface="Arial"/>
                <a:cs typeface="Arial"/>
              </a:rPr>
              <a:t> </a:t>
            </a:r>
            <a:r>
              <a:rPr sz="1600" b="1" spc="-5" dirty="0">
                <a:solidFill>
                  <a:srgbClr val="FFFFFF"/>
                </a:solidFill>
                <a:latin typeface="Arial"/>
                <a:cs typeface="Arial"/>
              </a:rPr>
              <a:t>Sınıfı</a:t>
            </a:r>
            <a:endParaRPr sz="1600">
              <a:latin typeface="Arial"/>
              <a:cs typeface="Arial"/>
            </a:endParaRPr>
          </a:p>
        </p:txBody>
      </p:sp>
      <p:grpSp>
        <p:nvGrpSpPr>
          <p:cNvPr id="29" name="object 29"/>
          <p:cNvGrpSpPr/>
          <p:nvPr/>
        </p:nvGrpSpPr>
        <p:grpSpPr>
          <a:xfrm>
            <a:off x="4715509" y="4022090"/>
            <a:ext cx="1505585" cy="764540"/>
            <a:chOff x="4715509" y="4022090"/>
            <a:chExt cx="1505585" cy="764540"/>
          </a:xfrm>
        </p:grpSpPr>
        <p:sp>
          <p:nvSpPr>
            <p:cNvPr id="30" name="object 30"/>
            <p:cNvSpPr/>
            <p:nvPr/>
          </p:nvSpPr>
          <p:spPr>
            <a:xfrm>
              <a:off x="4728209" y="4034790"/>
              <a:ext cx="1480185" cy="739140"/>
            </a:xfrm>
            <a:custGeom>
              <a:avLst/>
              <a:gdLst/>
              <a:ahLst/>
              <a:cxnLst/>
              <a:rect l="l" t="t" r="r" b="b"/>
              <a:pathLst>
                <a:path w="1480185" h="739139">
                  <a:moveTo>
                    <a:pt x="1479803" y="0"/>
                  </a:moveTo>
                  <a:lnTo>
                    <a:pt x="0" y="0"/>
                  </a:lnTo>
                  <a:lnTo>
                    <a:pt x="0" y="739140"/>
                  </a:lnTo>
                  <a:lnTo>
                    <a:pt x="1479803" y="739140"/>
                  </a:lnTo>
                  <a:lnTo>
                    <a:pt x="1479803" y="0"/>
                  </a:lnTo>
                  <a:close/>
                </a:path>
              </a:pathLst>
            </a:custGeom>
            <a:solidFill>
              <a:srgbClr val="6F2F9F"/>
            </a:solidFill>
          </p:spPr>
          <p:txBody>
            <a:bodyPr wrap="square" lIns="0" tIns="0" rIns="0" bIns="0" rtlCol="0"/>
            <a:lstStyle/>
            <a:p>
              <a:endParaRPr/>
            </a:p>
          </p:txBody>
        </p:sp>
        <p:sp>
          <p:nvSpPr>
            <p:cNvPr id="31" name="object 31"/>
            <p:cNvSpPr/>
            <p:nvPr/>
          </p:nvSpPr>
          <p:spPr>
            <a:xfrm>
              <a:off x="4728209" y="4034790"/>
              <a:ext cx="1480185" cy="739140"/>
            </a:xfrm>
            <a:custGeom>
              <a:avLst/>
              <a:gdLst/>
              <a:ahLst/>
              <a:cxnLst/>
              <a:rect l="l" t="t" r="r" b="b"/>
              <a:pathLst>
                <a:path w="1480185" h="739139">
                  <a:moveTo>
                    <a:pt x="0" y="739140"/>
                  </a:moveTo>
                  <a:lnTo>
                    <a:pt x="1479803" y="739140"/>
                  </a:lnTo>
                  <a:lnTo>
                    <a:pt x="1479803" y="0"/>
                  </a:lnTo>
                  <a:lnTo>
                    <a:pt x="0" y="0"/>
                  </a:lnTo>
                  <a:lnTo>
                    <a:pt x="0" y="739140"/>
                  </a:lnTo>
                  <a:close/>
                </a:path>
              </a:pathLst>
            </a:custGeom>
            <a:ln w="25400">
              <a:solidFill>
                <a:srgbClr val="FFFFFF"/>
              </a:solidFill>
            </a:ln>
          </p:spPr>
          <p:txBody>
            <a:bodyPr wrap="square" lIns="0" tIns="0" rIns="0" bIns="0" rtlCol="0"/>
            <a:lstStyle/>
            <a:p>
              <a:endParaRPr/>
            </a:p>
          </p:txBody>
        </p:sp>
      </p:grpSp>
      <p:sp>
        <p:nvSpPr>
          <p:cNvPr id="32" name="object 32"/>
          <p:cNvSpPr txBox="1"/>
          <p:nvPr/>
        </p:nvSpPr>
        <p:spPr>
          <a:xfrm>
            <a:off x="4728209" y="4034790"/>
            <a:ext cx="1480185" cy="739140"/>
          </a:xfrm>
          <a:prstGeom prst="rect">
            <a:avLst/>
          </a:prstGeom>
        </p:spPr>
        <p:txBody>
          <a:bodyPr vert="horz" wrap="square" lIns="0" tIns="57150" rIns="0" bIns="0" rtlCol="0">
            <a:spAutoFit/>
          </a:bodyPr>
          <a:lstStyle/>
          <a:p>
            <a:pPr marL="259715" marR="254000" indent="635" algn="ctr">
              <a:lnSpc>
                <a:spcPts val="1850"/>
              </a:lnSpc>
              <a:spcBef>
                <a:spcPts val="450"/>
              </a:spcBef>
            </a:pPr>
            <a:r>
              <a:rPr sz="1600" b="1" spc="-10" dirty="0">
                <a:solidFill>
                  <a:srgbClr val="FFFFFF"/>
                </a:solidFill>
                <a:latin typeface="Arial"/>
                <a:cs typeface="Arial"/>
              </a:rPr>
              <a:t>Kişisel  </a:t>
            </a:r>
            <a:r>
              <a:rPr sz="1600" b="1" spc="-15" dirty="0">
                <a:solidFill>
                  <a:srgbClr val="FFFFFF"/>
                </a:solidFill>
                <a:latin typeface="Arial"/>
                <a:cs typeface="Arial"/>
              </a:rPr>
              <a:t>Ö</a:t>
            </a:r>
            <a:r>
              <a:rPr sz="1600" b="1" spc="-5" dirty="0">
                <a:solidFill>
                  <a:srgbClr val="FFFFFF"/>
                </a:solidFill>
                <a:latin typeface="Arial"/>
                <a:cs typeface="Arial"/>
              </a:rPr>
              <a:t>z</a:t>
            </a:r>
            <a:r>
              <a:rPr sz="1600" b="1" spc="-10" dirty="0">
                <a:solidFill>
                  <a:srgbClr val="FFFFFF"/>
                </a:solidFill>
                <a:latin typeface="Arial"/>
                <a:cs typeface="Arial"/>
              </a:rPr>
              <a:t>ellikle</a:t>
            </a:r>
            <a:r>
              <a:rPr sz="1600" b="1" spc="-5" dirty="0">
                <a:solidFill>
                  <a:srgbClr val="FFFFFF"/>
                </a:solidFill>
                <a:latin typeface="Arial"/>
                <a:cs typeface="Arial"/>
              </a:rPr>
              <a:t>ri</a:t>
            </a:r>
            <a:endParaRPr sz="1600">
              <a:latin typeface="Arial"/>
              <a:cs typeface="Arial"/>
            </a:endParaRPr>
          </a:p>
          <a:p>
            <a:pPr algn="ctr">
              <a:lnSpc>
                <a:spcPts val="1215"/>
              </a:lnSpc>
            </a:pPr>
            <a:r>
              <a:rPr sz="1100" b="1" spc="-10" dirty="0">
                <a:solidFill>
                  <a:srgbClr val="FFFFFF"/>
                </a:solidFill>
                <a:latin typeface="Arial"/>
                <a:cs typeface="Arial"/>
              </a:rPr>
              <a:t>(Aile, </a:t>
            </a:r>
            <a:r>
              <a:rPr sz="1100" b="1" spc="-5" dirty="0">
                <a:solidFill>
                  <a:srgbClr val="FFFFFF"/>
                </a:solidFill>
                <a:latin typeface="Arial"/>
                <a:cs typeface="Arial"/>
              </a:rPr>
              <a:t>Yab.</a:t>
            </a:r>
            <a:r>
              <a:rPr sz="1100" b="1" spc="-10" dirty="0">
                <a:solidFill>
                  <a:srgbClr val="FFFFFF"/>
                </a:solidFill>
                <a:latin typeface="Arial"/>
                <a:cs typeface="Arial"/>
              </a:rPr>
              <a:t> </a:t>
            </a:r>
            <a:r>
              <a:rPr sz="1100" b="1" spc="-5" dirty="0">
                <a:solidFill>
                  <a:srgbClr val="FFFFFF"/>
                </a:solidFill>
                <a:latin typeface="Arial"/>
                <a:cs typeface="Arial"/>
              </a:rPr>
              <a:t>Dil)</a:t>
            </a:r>
            <a:endParaRPr sz="1100">
              <a:latin typeface="Arial"/>
              <a:cs typeface="Arial"/>
            </a:endParaRPr>
          </a:p>
        </p:txBody>
      </p:sp>
      <p:grpSp>
        <p:nvGrpSpPr>
          <p:cNvPr id="33" name="object 33"/>
          <p:cNvGrpSpPr/>
          <p:nvPr/>
        </p:nvGrpSpPr>
        <p:grpSpPr>
          <a:xfrm>
            <a:off x="7394447" y="2964179"/>
            <a:ext cx="1516380" cy="779145"/>
            <a:chOff x="7394447" y="2964179"/>
            <a:chExt cx="1516380" cy="779145"/>
          </a:xfrm>
        </p:grpSpPr>
        <p:sp>
          <p:nvSpPr>
            <p:cNvPr id="34" name="object 34"/>
            <p:cNvSpPr/>
            <p:nvPr/>
          </p:nvSpPr>
          <p:spPr>
            <a:xfrm>
              <a:off x="7413497" y="2983229"/>
              <a:ext cx="1478280" cy="741045"/>
            </a:xfrm>
            <a:custGeom>
              <a:avLst/>
              <a:gdLst/>
              <a:ahLst/>
              <a:cxnLst/>
              <a:rect l="l" t="t" r="r" b="b"/>
              <a:pathLst>
                <a:path w="1478279" h="741045">
                  <a:moveTo>
                    <a:pt x="1478279" y="0"/>
                  </a:moveTo>
                  <a:lnTo>
                    <a:pt x="0" y="0"/>
                  </a:lnTo>
                  <a:lnTo>
                    <a:pt x="0" y="740664"/>
                  </a:lnTo>
                  <a:lnTo>
                    <a:pt x="1478279" y="740664"/>
                  </a:lnTo>
                  <a:lnTo>
                    <a:pt x="1478279" y="0"/>
                  </a:lnTo>
                  <a:close/>
                </a:path>
              </a:pathLst>
            </a:custGeom>
            <a:solidFill>
              <a:srgbClr val="6F2F9F"/>
            </a:solidFill>
          </p:spPr>
          <p:txBody>
            <a:bodyPr wrap="square" lIns="0" tIns="0" rIns="0" bIns="0" rtlCol="0"/>
            <a:lstStyle/>
            <a:p>
              <a:endParaRPr/>
            </a:p>
          </p:txBody>
        </p:sp>
        <p:sp>
          <p:nvSpPr>
            <p:cNvPr id="35" name="object 35"/>
            <p:cNvSpPr/>
            <p:nvPr/>
          </p:nvSpPr>
          <p:spPr>
            <a:xfrm>
              <a:off x="7413497" y="2983229"/>
              <a:ext cx="1478280" cy="741045"/>
            </a:xfrm>
            <a:custGeom>
              <a:avLst/>
              <a:gdLst/>
              <a:ahLst/>
              <a:cxnLst/>
              <a:rect l="l" t="t" r="r" b="b"/>
              <a:pathLst>
                <a:path w="1478279" h="741045">
                  <a:moveTo>
                    <a:pt x="0" y="740664"/>
                  </a:moveTo>
                  <a:lnTo>
                    <a:pt x="1478279" y="740664"/>
                  </a:lnTo>
                  <a:lnTo>
                    <a:pt x="1478279" y="0"/>
                  </a:lnTo>
                  <a:lnTo>
                    <a:pt x="0" y="0"/>
                  </a:lnTo>
                  <a:lnTo>
                    <a:pt x="0" y="740664"/>
                  </a:lnTo>
                  <a:close/>
                </a:path>
              </a:pathLst>
            </a:custGeom>
            <a:ln w="38100">
              <a:solidFill>
                <a:srgbClr val="FFFFFF"/>
              </a:solidFill>
            </a:ln>
          </p:spPr>
          <p:txBody>
            <a:bodyPr wrap="square" lIns="0" tIns="0" rIns="0" bIns="0" rtlCol="0"/>
            <a:lstStyle/>
            <a:p>
              <a:endParaRPr/>
            </a:p>
          </p:txBody>
        </p:sp>
      </p:grpSp>
      <p:sp>
        <p:nvSpPr>
          <p:cNvPr id="36" name="object 36"/>
          <p:cNvSpPr txBox="1"/>
          <p:nvPr/>
        </p:nvSpPr>
        <p:spPr>
          <a:xfrm>
            <a:off x="7413497" y="2983229"/>
            <a:ext cx="1478280" cy="741045"/>
          </a:xfrm>
          <a:prstGeom prst="rect">
            <a:avLst/>
          </a:prstGeom>
        </p:spPr>
        <p:txBody>
          <a:bodyPr vert="horz" wrap="square" lIns="0" tIns="6985" rIns="0" bIns="0" rtlCol="0">
            <a:spAutoFit/>
          </a:bodyPr>
          <a:lstStyle/>
          <a:p>
            <a:pPr>
              <a:lnSpc>
                <a:spcPct val="100000"/>
              </a:lnSpc>
              <a:spcBef>
                <a:spcPts val="55"/>
              </a:spcBef>
            </a:pPr>
            <a:endParaRPr sz="1600">
              <a:latin typeface="Times New Roman"/>
              <a:cs typeface="Times New Roman"/>
            </a:endParaRPr>
          </a:p>
          <a:p>
            <a:pPr marL="351155">
              <a:lnSpc>
                <a:spcPct val="100000"/>
              </a:lnSpc>
            </a:pPr>
            <a:r>
              <a:rPr sz="1600" b="1" spc="-5" dirty="0">
                <a:solidFill>
                  <a:srgbClr val="FFFFFF"/>
                </a:solidFill>
                <a:latin typeface="Arial"/>
                <a:cs typeface="Arial"/>
              </a:rPr>
              <a:t>Kurumu</a:t>
            </a:r>
            <a:endParaRPr sz="1600">
              <a:latin typeface="Arial"/>
              <a:cs typeface="Arial"/>
            </a:endParaRPr>
          </a:p>
        </p:txBody>
      </p:sp>
      <p:sp>
        <p:nvSpPr>
          <p:cNvPr id="37" name="Slayt Numarası Yer Tutucusu 36"/>
          <p:cNvSpPr>
            <a:spLocks noGrp="1"/>
          </p:cNvSpPr>
          <p:nvPr>
            <p:ph type="sldNum" sz="quarter" idx="7"/>
          </p:nvPr>
        </p:nvSpPr>
        <p:spPr/>
        <p:txBody>
          <a:bodyPr/>
          <a:lstStyle/>
          <a:p>
            <a:fld id="{B6F15528-21DE-4FAA-801E-634DDDAF4B2B}" type="slidenum">
              <a:rPr lang="tr-TR" smtClean="0"/>
              <a:t>4</a:t>
            </a:fld>
            <a:endParaRPr lang="tr-T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KESİNTİL</a:t>
            </a:r>
            <a:r>
              <a:rPr spc="-20" dirty="0"/>
              <a:t>E</a:t>
            </a:r>
            <a:r>
              <a:rPr spc="-5" dirty="0"/>
              <a:t>R</a:t>
            </a:r>
          </a:p>
        </p:txBody>
      </p:sp>
      <p:sp>
        <p:nvSpPr>
          <p:cNvPr id="3" name="object 3"/>
          <p:cNvSpPr txBox="1"/>
          <p:nvPr/>
        </p:nvSpPr>
        <p:spPr>
          <a:xfrm>
            <a:off x="535940" y="990600"/>
            <a:ext cx="8150860" cy="1259319"/>
          </a:xfrm>
          <a:prstGeom prst="rect">
            <a:avLst/>
          </a:prstGeom>
        </p:spPr>
        <p:txBody>
          <a:bodyPr vert="horz" wrap="square" lIns="0" tIns="12700" rIns="0" bIns="0" rtlCol="0">
            <a:spAutoFit/>
          </a:bodyPr>
          <a:lstStyle/>
          <a:p>
            <a:pPr marL="12700" marR="5080" algn="just">
              <a:lnSpc>
                <a:spcPct val="150000"/>
              </a:lnSpc>
              <a:spcBef>
                <a:spcPts val="100"/>
              </a:spcBef>
            </a:pPr>
            <a:r>
              <a:rPr sz="1800" b="1" dirty="0">
                <a:solidFill>
                  <a:srgbClr val="FF3300"/>
                </a:solidFill>
                <a:latin typeface="Times New Roman"/>
                <a:cs typeface="Times New Roman"/>
              </a:rPr>
              <a:t>3- DAMGA </a:t>
            </a:r>
            <a:r>
              <a:rPr sz="1800" b="1" spc="-5" dirty="0">
                <a:solidFill>
                  <a:srgbClr val="FF3300"/>
                </a:solidFill>
                <a:latin typeface="Times New Roman"/>
                <a:cs typeface="Times New Roman"/>
              </a:rPr>
              <a:t>VERGİSİ: </a:t>
            </a:r>
            <a:r>
              <a:rPr sz="1800" dirty="0">
                <a:solidFill>
                  <a:srgbClr val="053193"/>
                </a:solidFill>
                <a:latin typeface="Times New Roman"/>
                <a:cs typeface="Times New Roman"/>
              </a:rPr>
              <a:t>Aile yardımı </a:t>
            </a:r>
            <a:r>
              <a:rPr sz="1800" spc="-5" dirty="0">
                <a:solidFill>
                  <a:srgbClr val="053193"/>
                </a:solidFill>
                <a:latin typeface="Times New Roman"/>
                <a:cs typeface="Times New Roman"/>
              </a:rPr>
              <a:t>ödeneği, çocuk </a:t>
            </a:r>
            <a:r>
              <a:rPr sz="1800" dirty="0" err="1">
                <a:solidFill>
                  <a:srgbClr val="053193"/>
                </a:solidFill>
                <a:latin typeface="Times New Roman"/>
                <a:cs typeface="Times New Roman"/>
              </a:rPr>
              <a:t>yardımı</a:t>
            </a:r>
            <a:r>
              <a:rPr sz="1800" dirty="0">
                <a:solidFill>
                  <a:srgbClr val="053193"/>
                </a:solidFill>
                <a:latin typeface="Times New Roman"/>
                <a:cs typeface="Times New Roman"/>
              </a:rPr>
              <a:t> </a:t>
            </a:r>
            <a:r>
              <a:rPr sz="1800" spc="-5" dirty="0" err="1" smtClean="0">
                <a:solidFill>
                  <a:srgbClr val="053193"/>
                </a:solidFill>
                <a:latin typeface="Times New Roman"/>
                <a:cs typeface="Times New Roman"/>
              </a:rPr>
              <a:t>hariç</a:t>
            </a:r>
            <a:r>
              <a:rPr sz="1800" spc="-5" dirty="0">
                <a:solidFill>
                  <a:srgbClr val="053193"/>
                </a:solidFill>
                <a:latin typeface="Times New Roman"/>
                <a:cs typeface="Times New Roman"/>
              </a:rPr>
              <a:t>, </a:t>
            </a:r>
            <a:r>
              <a:rPr sz="1800" dirty="0">
                <a:solidFill>
                  <a:srgbClr val="053193"/>
                </a:solidFill>
                <a:latin typeface="Times New Roman"/>
                <a:cs typeface="Times New Roman"/>
              </a:rPr>
              <a:t>tüm </a:t>
            </a:r>
            <a:r>
              <a:rPr sz="1800" spc="-5" dirty="0">
                <a:solidFill>
                  <a:srgbClr val="053193"/>
                </a:solidFill>
                <a:latin typeface="Times New Roman"/>
                <a:cs typeface="Times New Roman"/>
              </a:rPr>
              <a:t>maaş unsurlarından </a:t>
            </a:r>
            <a:r>
              <a:rPr sz="1800" dirty="0">
                <a:solidFill>
                  <a:srgbClr val="053193"/>
                </a:solidFill>
                <a:latin typeface="Times New Roman"/>
                <a:cs typeface="Times New Roman"/>
              </a:rPr>
              <a:t>488 </a:t>
            </a:r>
            <a:r>
              <a:rPr sz="1800" spc="-5" dirty="0">
                <a:solidFill>
                  <a:srgbClr val="053193"/>
                </a:solidFill>
                <a:latin typeface="Times New Roman"/>
                <a:cs typeface="Times New Roman"/>
              </a:rPr>
              <a:t>sayılı  Damga </a:t>
            </a:r>
            <a:r>
              <a:rPr sz="1800" dirty="0">
                <a:solidFill>
                  <a:srgbClr val="053193"/>
                </a:solidFill>
                <a:latin typeface="Times New Roman"/>
                <a:cs typeface="Times New Roman"/>
              </a:rPr>
              <a:t>Vergisi Kanunu uyarınca binde 7,59 oranında damga vergisi</a:t>
            </a:r>
            <a:r>
              <a:rPr sz="1800" spc="-55" dirty="0">
                <a:solidFill>
                  <a:srgbClr val="053193"/>
                </a:solidFill>
                <a:latin typeface="Times New Roman"/>
                <a:cs typeface="Times New Roman"/>
              </a:rPr>
              <a:t> </a:t>
            </a:r>
            <a:r>
              <a:rPr sz="1800" dirty="0">
                <a:solidFill>
                  <a:srgbClr val="053193"/>
                </a:solidFill>
                <a:latin typeface="Times New Roman"/>
                <a:cs typeface="Times New Roman"/>
              </a:rPr>
              <a:t>kesilmektedir.</a:t>
            </a:r>
            <a:endParaRPr sz="1800" dirty="0">
              <a:latin typeface="Times New Roman"/>
              <a:cs typeface="Times New Roman"/>
            </a:endParaRPr>
          </a:p>
        </p:txBody>
      </p:sp>
      <p:sp>
        <p:nvSpPr>
          <p:cNvPr id="4" name="object 4"/>
          <p:cNvSpPr txBox="1"/>
          <p:nvPr/>
        </p:nvSpPr>
        <p:spPr>
          <a:xfrm>
            <a:off x="536575" y="3795649"/>
            <a:ext cx="8072120" cy="3001463"/>
          </a:xfrm>
          <a:prstGeom prst="rect">
            <a:avLst/>
          </a:prstGeom>
        </p:spPr>
        <p:txBody>
          <a:bodyPr vert="horz" wrap="square" lIns="0" tIns="173355" rIns="0" bIns="0" rtlCol="0">
            <a:spAutoFit/>
          </a:bodyPr>
          <a:lstStyle/>
          <a:p>
            <a:pPr marL="2751455">
              <a:lnSpc>
                <a:spcPct val="100000"/>
              </a:lnSpc>
              <a:spcBef>
                <a:spcPts val="1365"/>
              </a:spcBef>
            </a:pPr>
            <a:r>
              <a:rPr sz="2000" b="1" dirty="0">
                <a:solidFill>
                  <a:srgbClr val="FF0000"/>
                </a:solidFill>
                <a:latin typeface="Times New Roman"/>
                <a:cs typeface="Times New Roman"/>
              </a:rPr>
              <a:t>Damga Vergisi</a:t>
            </a:r>
            <a:r>
              <a:rPr sz="2000" b="1" spc="-60" dirty="0">
                <a:solidFill>
                  <a:srgbClr val="FF0000"/>
                </a:solidFill>
                <a:latin typeface="Times New Roman"/>
                <a:cs typeface="Times New Roman"/>
              </a:rPr>
              <a:t> </a:t>
            </a:r>
            <a:r>
              <a:rPr sz="2000" b="1" spc="-5" dirty="0">
                <a:solidFill>
                  <a:srgbClr val="FF0000"/>
                </a:solidFill>
                <a:latin typeface="Times New Roman"/>
                <a:cs typeface="Times New Roman"/>
              </a:rPr>
              <a:t>İstisnası</a:t>
            </a:r>
            <a:endParaRPr sz="2000" dirty="0">
              <a:latin typeface="Times New Roman"/>
              <a:cs typeface="Times New Roman"/>
            </a:endParaRPr>
          </a:p>
          <a:p>
            <a:pPr marL="12700" marR="5080">
              <a:lnSpc>
                <a:spcPct val="150100"/>
              </a:lnSpc>
              <a:spcBef>
                <a:spcPts val="55"/>
              </a:spcBef>
            </a:pPr>
            <a:r>
              <a:rPr sz="1800" dirty="0">
                <a:solidFill>
                  <a:srgbClr val="053193"/>
                </a:solidFill>
                <a:latin typeface="Times New Roman"/>
                <a:cs typeface="Times New Roman"/>
              </a:rPr>
              <a:t>Aylık damga </a:t>
            </a:r>
            <a:r>
              <a:rPr sz="1800" spc="-5" dirty="0">
                <a:solidFill>
                  <a:srgbClr val="053193"/>
                </a:solidFill>
                <a:latin typeface="Times New Roman"/>
                <a:cs typeface="Times New Roman"/>
              </a:rPr>
              <a:t>vergisi </a:t>
            </a:r>
            <a:r>
              <a:rPr sz="1800" spc="-5" dirty="0" err="1">
                <a:solidFill>
                  <a:srgbClr val="053193"/>
                </a:solidFill>
                <a:latin typeface="Times New Roman"/>
                <a:cs typeface="Times New Roman"/>
              </a:rPr>
              <a:t>matrahının</a:t>
            </a:r>
            <a:r>
              <a:rPr sz="1800" spc="-5" dirty="0">
                <a:solidFill>
                  <a:srgbClr val="053193"/>
                </a:solidFill>
                <a:latin typeface="Times New Roman"/>
                <a:cs typeface="Times New Roman"/>
              </a:rPr>
              <a:t> </a:t>
            </a:r>
            <a:r>
              <a:rPr lang="tr-TR" sz="1800" spc="-5" dirty="0" smtClean="0">
                <a:solidFill>
                  <a:srgbClr val="053193"/>
                </a:solidFill>
                <a:latin typeface="Times New Roman"/>
                <a:cs typeface="Times New Roman"/>
              </a:rPr>
              <a:t>Ocak 2024 Yılı </a:t>
            </a:r>
            <a:r>
              <a:rPr sz="1800" dirty="0" err="1" smtClean="0">
                <a:solidFill>
                  <a:srgbClr val="053193"/>
                </a:solidFill>
                <a:latin typeface="Times New Roman"/>
                <a:cs typeface="Times New Roman"/>
              </a:rPr>
              <a:t>brüt</a:t>
            </a:r>
            <a:r>
              <a:rPr sz="1800" dirty="0" smtClean="0">
                <a:solidFill>
                  <a:srgbClr val="053193"/>
                </a:solidFill>
                <a:latin typeface="Times New Roman"/>
                <a:cs typeface="Times New Roman"/>
              </a:rPr>
              <a:t> </a:t>
            </a:r>
            <a:r>
              <a:rPr sz="1800" dirty="0">
                <a:solidFill>
                  <a:srgbClr val="053193"/>
                </a:solidFill>
                <a:latin typeface="Times New Roman"/>
                <a:cs typeface="Times New Roman"/>
              </a:rPr>
              <a:t>asgari </a:t>
            </a:r>
            <a:r>
              <a:rPr sz="1800" spc="-5" dirty="0">
                <a:solidFill>
                  <a:srgbClr val="053193"/>
                </a:solidFill>
                <a:latin typeface="Times New Roman"/>
                <a:cs typeface="Times New Roman"/>
              </a:rPr>
              <a:t>ücret tutarına kadar olan </a:t>
            </a:r>
            <a:r>
              <a:rPr sz="1800" spc="-5" dirty="0" err="1">
                <a:solidFill>
                  <a:srgbClr val="053193"/>
                </a:solidFill>
                <a:latin typeface="Times New Roman"/>
                <a:cs typeface="Times New Roman"/>
              </a:rPr>
              <a:t>kısmından</a:t>
            </a:r>
            <a:r>
              <a:rPr sz="1800" spc="-5" dirty="0">
                <a:solidFill>
                  <a:srgbClr val="053193"/>
                </a:solidFill>
                <a:latin typeface="Times New Roman"/>
                <a:cs typeface="Times New Roman"/>
              </a:rPr>
              <a:t> </a:t>
            </a:r>
            <a:r>
              <a:rPr sz="1800" spc="-5" dirty="0" smtClean="0">
                <a:solidFill>
                  <a:srgbClr val="053193"/>
                </a:solidFill>
                <a:latin typeface="Times New Roman"/>
                <a:cs typeface="Times New Roman"/>
              </a:rPr>
              <a:t>(</a:t>
            </a:r>
            <a:r>
              <a:rPr lang="tr-TR" spc="-5" dirty="0" smtClean="0">
                <a:solidFill>
                  <a:srgbClr val="053193"/>
                </a:solidFill>
                <a:latin typeface="Times New Roman"/>
                <a:cs typeface="Times New Roman"/>
              </a:rPr>
              <a:t>20002,50.</a:t>
            </a:r>
            <a:r>
              <a:rPr lang="tr-TR" sz="1800" spc="-5" dirty="0" smtClean="0">
                <a:solidFill>
                  <a:srgbClr val="053193"/>
                </a:solidFill>
                <a:latin typeface="Times New Roman"/>
                <a:cs typeface="Times New Roman"/>
              </a:rPr>
              <a:t> TL</a:t>
            </a:r>
            <a:r>
              <a:rPr sz="1800" spc="-5" dirty="0" smtClean="0">
                <a:solidFill>
                  <a:srgbClr val="053193"/>
                </a:solidFill>
                <a:latin typeface="Times New Roman"/>
                <a:cs typeface="Times New Roman"/>
              </a:rPr>
              <a:t>)  </a:t>
            </a:r>
            <a:r>
              <a:rPr sz="1800" dirty="0">
                <a:solidFill>
                  <a:srgbClr val="053193"/>
                </a:solidFill>
                <a:latin typeface="Times New Roman"/>
                <a:cs typeface="Times New Roman"/>
              </a:rPr>
              <a:t>herhangi bir kesinti yapılmaz. </a:t>
            </a:r>
            <a:r>
              <a:rPr sz="1800" spc="-5" dirty="0">
                <a:solidFill>
                  <a:srgbClr val="053193"/>
                </a:solidFill>
                <a:latin typeface="Times New Roman"/>
                <a:cs typeface="Times New Roman"/>
              </a:rPr>
              <a:t>Aşan </a:t>
            </a:r>
            <a:r>
              <a:rPr sz="1800" dirty="0">
                <a:solidFill>
                  <a:srgbClr val="053193"/>
                </a:solidFill>
                <a:latin typeface="Times New Roman"/>
                <a:cs typeface="Times New Roman"/>
              </a:rPr>
              <a:t>kısım üzerinden damga vergisi</a:t>
            </a:r>
            <a:r>
              <a:rPr sz="1800" spc="-70" dirty="0">
                <a:solidFill>
                  <a:srgbClr val="053193"/>
                </a:solidFill>
                <a:latin typeface="Times New Roman"/>
                <a:cs typeface="Times New Roman"/>
              </a:rPr>
              <a:t> </a:t>
            </a:r>
            <a:r>
              <a:rPr sz="1800" dirty="0" err="1">
                <a:solidFill>
                  <a:srgbClr val="053193"/>
                </a:solidFill>
                <a:latin typeface="Times New Roman"/>
                <a:cs typeface="Times New Roman"/>
              </a:rPr>
              <a:t>kesilir</a:t>
            </a:r>
            <a:r>
              <a:rPr sz="1800" dirty="0" smtClean="0">
                <a:solidFill>
                  <a:srgbClr val="053193"/>
                </a:solidFill>
                <a:latin typeface="Times New Roman"/>
                <a:cs typeface="Times New Roman"/>
              </a:rPr>
              <a:t>.</a:t>
            </a:r>
            <a:endParaRPr lang="tr-TR" sz="1800" dirty="0" smtClean="0">
              <a:solidFill>
                <a:srgbClr val="053193"/>
              </a:solidFill>
              <a:latin typeface="Times New Roman"/>
              <a:cs typeface="Times New Roman"/>
            </a:endParaRPr>
          </a:p>
          <a:p>
            <a:pPr marL="12700" marR="5080">
              <a:lnSpc>
                <a:spcPct val="150100"/>
              </a:lnSpc>
              <a:spcBef>
                <a:spcPts val="55"/>
              </a:spcBef>
            </a:pPr>
            <a:r>
              <a:rPr lang="tr-TR" dirty="0" smtClean="0">
                <a:solidFill>
                  <a:srgbClr val="053193"/>
                </a:solidFill>
                <a:latin typeface="Times New Roman"/>
                <a:cs typeface="Times New Roman"/>
              </a:rPr>
              <a:t>Aylık damga vergisi istisna tutarı: 20002,50.TL </a:t>
            </a:r>
            <a:r>
              <a:rPr lang="tr-TR" dirty="0">
                <a:solidFill>
                  <a:srgbClr val="053193"/>
                </a:solidFill>
                <a:latin typeface="Times New Roman"/>
                <a:cs typeface="Times New Roman"/>
              </a:rPr>
              <a:t>x</a:t>
            </a:r>
            <a:r>
              <a:rPr lang="tr-TR" dirty="0" smtClean="0">
                <a:solidFill>
                  <a:srgbClr val="053193"/>
                </a:solidFill>
                <a:latin typeface="Times New Roman"/>
                <a:cs typeface="Times New Roman"/>
              </a:rPr>
              <a:t> Binde 7,59 = 151,81.TL (Tutarı aşan kısım damga vergisi olarak kesilir.) </a:t>
            </a:r>
            <a:r>
              <a:rPr lang="tr-TR" dirty="0" smtClean="0">
                <a:solidFill>
                  <a:srgbClr val="053193"/>
                </a:solidFill>
                <a:latin typeface="Times New Roman"/>
                <a:cs typeface="Times New Roman"/>
                <a:hlinkClick r:id="rId4" action="ppaction://hlinkfile"/>
              </a:rPr>
              <a:t>193 sayılı Gelir Vergisi Kanunu 23. madde 18. bent 22.12.2021.pdf</a:t>
            </a:r>
            <a:endParaRPr sz="1800" dirty="0">
              <a:latin typeface="Times New Roman"/>
              <a:cs typeface="Times New Roman"/>
            </a:endParaRPr>
          </a:p>
        </p:txBody>
      </p:sp>
      <p:sp>
        <p:nvSpPr>
          <p:cNvPr id="5" name="object 5"/>
          <p:cNvSpPr txBox="1"/>
          <p:nvPr/>
        </p:nvSpPr>
        <p:spPr>
          <a:xfrm>
            <a:off x="648017" y="2895600"/>
            <a:ext cx="7848600" cy="728980"/>
          </a:xfrm>
          <a:prstGeom prst="rect">
            <a:avLst/>
          </a:prstGeom>
          <a:solidFill>
            <a:srgbClr val="FFCCCC"/>
          </a:solidFill>
          <a:ln w="25400">
            <a:solidFill>
              <a:srgbClr val="946E00"/>
            </a:solidFill>
          </a:ln>
        </p:spPr>
        <p:txBody>
          <a:bodyPr vert="horz" wrap="square" lIns="0" tIns="82550" rIns="0" bIns="0" rtlCol="0">
            <a:spAutoFit/>
          </a:bodyPr>
          <a:lstStyle/>
          <a:p>
            <a:pPr marL="2383790" marR="479425" indent="-1898014">
              <a:lnSpc>
                <a:spcPct val="100000"/>
              </a:lnSpc>
              <a:spcBef>
                <a:spcPts val="650"/>
              </a:spcBef>
            </a:pPr>
            <a:r>
              <a:rPr sz="1800" b="1" spc="-5" dirty="0">
                <a:solidFill>
                  <a:srgbClr val="053193"/>
                </a:solidFill>
                <a:latin typeface="Times New Roman"/>
                <a:cs typeface="Times New Roman"/>
              </a:rPr>
              <a:t>Damga Vergisi </a:t>
            </a:r>
            <a:r>
              <a:rPr sz="1800" b="1" dirty="0">
                <a:solidFill>
                  <a:srgbClr val="053193"/>
                </a:solidFill>
                <a:latin typeface="Times New Roman"/>
                <a:cs typeface="Times New Roman"/>
              </a:rPr>
              <a:t>Matrahı= (Brüt Maaş – </a:t>
            </a:r>
            <a:r>
              <a:rPr sz="1800" b="1" spc="-5" dirty="0">
                <a:solidFill>
                  <a:srgbClr val="053193"/>
                </a:solidFill>
                <a:latin typeface="Times New Roman"/>
                <a:cs typeface="Times New Roman"/>
              </a:rPr>
              <a:t>Aile Yardımı </a:t>
            </a:r>
            <a:r>
              <a:rPr sz="1800" b="1" dirty="0">
                <a:solidFill>
                  <a:srgbClr val="053193"/>
                </a:solidFill>
                <a:latin typeface="Times New Roman"/>
                <a:cs typeface="Times New Roman"/>
              </a:rPr>
              <a:t>Ödeneği – </a:t>
            </a:r>
            <a:r>
              <a:rPr sz="1800" b="1" spc="-5" dirty="0">
                <a:solidFill>
                  <a:srgbClr val="053193"/>
                </a:solidFill>
                <a:latin typeface="Times New Roman"/>
                <a:cs typeface="Times New Roman"/>
              </a:rPr>
              <a:t>Çocuk  Yardımı </a:t>
            </a:r>
            <a:r>
              <a:rPr sz="1800" b="1" dirty="0">
                <a:solidFill>
                  <a:srgbClr val="053193"/>
                </a:solidFill>
                <a:latin typeface="Times New Roman"/>
                <a:cs typeface="Times New Roman"/>
              </a:rPr>
              <a:t>Ödeneği) X </a:t>
            </a:r>
            <a:r>
              <a:rPr sz="1800" b="1" spc="-5" dirty="0">
                <a:solidFill>
                  <a:srgbClr val="053193"/>
                </a:solidFill>
                <a:latin typeface="Times New Roman"/>
                <a:cs typeface="Times New Roman"/>
              </a:rPr>
              <a:t>Binde</a:t>
            </a:r>
            <a:r>
              <a:rPr sz="1800" b="1" spc="-20" dirty="0">
                <a:solidFill>
                  <a:srgbClr val="053193"/>
                </a:solidFill>
                <a:latin typeface="Times New Roman"/>
                <a:cs typeface="Times New Roman"/>
              </a:rPr>
              <a:t> </a:t>
            </a:r>
            <a:r>
              <a:rPr sz="1800" b="1" dirty="0">
                <a:solidFill>
                  <a:srgbClr val="053193"/>
                </a:solidFill>
                <a:latin typeface="Times New Roman"/>
                <a:cs typeface="Times New Roman"/>
              </a:rPr>
              <a:t>7,59</a:t>
            </a:r>
            <a:endParaRPr sz="1800" dirty="0">
              <a:latin typeface="Times New Roman"/>
              <a:cs typeface="Times New Roman"/>
            </a:endParaRPr>
          </a:p>
        </p:txBody>
      </p:sp>
      <p:graphicFrame>
        <p:nvGraphicFramePr>
          <p:cNvPr id="6" name="Nesne 5"/>
          <p:cNvGraphicFramePr>
            <a:graphicFrameLocks noChangeAspect="1"/>
          </p:cNvGraphicFramePr>
          <p:nvPr>
            <p:extLst>
              <p:ext uri="{D42A27DB-BD31-4B8C-83A1-F6EECF244321}">
                <p14:modId xmlns:p14="http://schemas.microsoft.com/office/powerpoint/2010/main" val="4200525163"/>
              </p:ext>
            </p:extLst>
          </p:nvPr>
        </p:nvGraphicFramePr>
        <p:xfrm>
          <a:off x="8608695" y="6374680"/>
          <a:ext cx="381000" cy="437086"/>
        </p:xfrm>
        <a:graphic>
          <a:graphicData uri="http://schemas.openxmlformats.org/presentationml/2006/ole">
            <mc:AlternateContent xmlns:mc="http://schemas.openxmlformats.org/markup-compatibility/2006">
              <mc:Choice xmlns:v="urn:schemas-microsoft-com:vml" Requires="v">
                <p:oleObj spid="_x0000_s18592" name="Acrobat Document" showAsIcon="1" r:id="rId5" imgW="914400" imgH="771480" progId="Acrobat.Document.DC">
                  <p:embed/>
                </p:oleObj>
              </mc:Choice>
              <mc:Fallback>
                <p:oleObj name="Acrobat Document" showAsIcon="1" r:id="rId5" imgW="914400" imgH="771480" progId="Acrobat.Document.DC">
                  <p:embed/>
                  <p:pic>
                    <p:nvPicPr>
                      <p:cNvPr id="6" name="Nesne 5"/>
                      <p:cNvPicPr/>
                      <p:nvPr/>
                    </p:nvPicPr>
                    <p:blipFill>
                      <a:blip r:embed="rId6"/>
                      <a:stretch>
                        <a:fillRect/>
                      </a:stretch>
                    </p:blipFill>
                    <p:spPr>
                      <a:xfrm>
                        <a:off x="8608695" y="6374680"/>
                        <a:ext cx="381000" cy="437086"/>
                      </a:xfrm>
                      <a:prstGeom prst="rect">
                        <a:avLst/>
                      </a:prstGeom>
                    </p:spPr>
                  </p:pic>
                </p:oleObj>
              </mc:Fallback>
            </mc:AlternateContent>
          </a:graphicData>
        </a:graphic>
      </p:graphicFrame>
      <p:sp>
        <p:nvSpPr>
          <p:cNvPr id="7" name="Slayt Numarası Yer Tutucusu 6"/>
          <p:cNvSpPr>
            <a:spLocks noGrp="1"/>
          </p:cNvSpPr>
          <p:nvPr>
            <p:ph type="sldNum" sz="quarter" idx="7"/>
          </p:nvPr>
        </p:nvSpPr>
        <p:spPr/>
        <p:txBody>
          <a:bodyPr/>
          <a:lstStyle/>
          <a:p>
            <a:fld id="{B6F15528-21DE-4FAA-801E-634DDDAF4B2B}" type="slidenum">
              <a:rPr lang="tr-TR" smtClean="0"/>
              <a:t>40</a:t>
            </a:fld>
            <a:endParaRPr lang="tr-T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KESİNTİL</a:t>
            </a:r>
            <a:r>
              <a:rPr spc="-20" dirty="0"/>
              <a:t>E</a:t>
            </a:r>
            <a:r>
              <a:rPr spc="-5" dirty="0"/>
              <a:t>R</a:t>
            </a:r>
          </a:p>
        </p:txBody>
      </p:sp>
      <p:sp>
        <p:nvSpPr>
          <p:cNvPr id="3" name="object 3"/>
          <p:cNvSpPr txBox="1"/>
          <p:nvPr/>
        </p:nvSpPr>
        <p:spPr>
          <a:xfrm>
            <a:off x="457200" y="753362"/>
            <a:ext cx="7922895" cy="2048911"/>
          </a:xfrm>
          <a:prstGeom prst="rect">
            <a:avLst/>
          </a:prstGeom>
        </p:spPr>
        <p:txBody>
          <a:bodyPr vert="horz" wrap="square" lIns="0" tIns="112395" rIns="0" bIns="0" rtlCol="0">
            <a:spAutoFit/>
          </a:bodyPr>
          <a:lstStyle/>
          <a:p>
            <a:pPr marL="12700" algn="just">
              <a:lnSpc>
                <a:spcPct val="100000"/>
              </a:lnSpc>
              <a:spcBef>
                <a:spcPts val="885"/>
              </a:spcBef>
            </a:pPr>
            <a:r>
              <a:rPr sz="3000" dirty="0">
                <a:solidFill>
                  <a:srgbClr val="FF0000"/>
                </a:solidFill>
                <a:latin typeface="Arial"/>
                <a:cs typeface="Arial"/>
              </a:rPr>
              <a:t>BES</a:t>
            </a:r>
            <a:r>
              <a:rPr sz="3000" spc="-5" dirty="0">
                <a:solidFill>
                  <a:srgbClr val="FF0000"/>
                </a:solidFill>
                <a:latin typeface="Arial"/>
                <a:cs typeface="Arial"/>
              </a:rPr>
              <a:t> </a:t>
            </a:r>
            <a:r>
              <a:rPr sz="3000" dirty="0">
                <a:solidFill>
                  <a:srgbClr val="FF0000"/>
                </a:solidFill>
                <a:latin typeface="Arial"/>
                <a:cs typeface="Arial"/>
              </a:rPr>
              <a:t>Kesintisi</a:t>
            </a:r>
            <a:endParaRPr sz="3000" dirty="0">
              <a:latin typeface="Arial"/>
              <a:cs typeface="Arial"/>
            </a:endParaRPr>
          </a:p>
          <a:p>
            <a:pPr marL="12700" marR="5080" algn="just">
              <a:lnSpc>
                <a:spcPct val="100000"/>
              </a:lnSpc>
              <a:spcBef>
                <a:spcPts val="470"/>
              </a:spcBef>
            </a:pPr>
            <a:r>
              <a:rPr sz="1800" dirty="0">
                <a:solidFill>
                  <a:srgbClr val="053193"/>
                </a:solidFill>
                <a:latin typeface="Times New Roman"/>
                <a:cs typeface="Times New Roman"/>
              </a:rPr>
              <a:t>5510 </a:t>
            </a:r>
            <a:r>
              <a:rPr sz="1800" spc="-5" dirty="0">
                <a:solidFill>
                  <a:srgbClr val="053193"/>
                </a:solidFill>
                <a:latin typeface="Times New Roman"/>
                <a:cs typeface="Times New Roman"/>
              </a:rPr>
              <a:t>sayılı Sosyal </a:t>
            </a:r>
            <a:r>
              <a:rPr sz="1800" dirty="0">
                <a:solidFill>
                  <a:srgbClr val="053193"/>
                </a:solidFill>
                <a:latin typeface="Times New Roman"/>
                <a:cs typeface="Times New Roman"/>
              </a:rPr>
              <a:t>Sigortalar ve Genel </a:t>
            </a:r>
            <a:r>
              <a:rPr sz="1800" spc="-5" dirty="0">
                <a:solidFill>
                  <a:srgbClr val="053193"/>
                </a:solidFill>
                <a:latin typeface="Times New Roman"/>
                <a:cs typeface="Times New Roman"/>
              </a:rPr>
              <a:t>Sağlık Sigortası </a:t>
            </a:r>
            <a:r>
              <a:rPr sz="1800" dirty="0">
                <a:solidFill>
                  <a:srgbClr val="053193"/>
                </a:solidFill>
                <a:latin typeface="Times New Roman"/>
                <a:cs typeface="Times New Roman"/>
              </a:rPr>
              <a:t>Kanununun 4’üncü  </a:t>
            </a:r>
            <a:r>
              <a:rPr sz="1800" spc="-5" dirty="0">
                <a:solidFill>
                  <a:srgbClr val="053193"/>
                </a:solidFill>
                <a:latin typeface="Times New Roman"/>
                <a:cs typeface="Times New Roman"/>
              </a:rPr>
              <a:t>maddesine göre, kamu </a:t>
            </a:r>
            <a:r>
              <a:rPr sz="1800" dirty="0">
                <a:solidFill>
                  <a:srgbClr val="053193"/>
                </a:solidFill>
                <a:latin typeface="Times New Roman"/>
                <a:cs typeface="Times New Roman"/>
              </a:rPr>
              <a:t>ve </a:t>
            </a:r>
            <a:r>
              <a:rPr sz="1800" spc="-5" dirty="0">
                <a:solidFill>
                  <a:srgbClr val="053193"/>
                </a:solidFill>
                <a:latin typeface="Times New Roman"/>
                <a:cs typeface="Times New Roman"/>
              </a:rPr>
              <a:t>özel sektörde çalışan </a:t>
            </a:r>
            <a:r>
              <a:rPr sz="1800" dirty="0">
                <a:solidFill>
                  <a:srgbClr val="053193"/>
                </a:solidFill>
                <a:latin typeface="Times New Roman"/>
                <a:cs typeface="Times New Roman"/>
              </a:rPr>
              <a:t>45 yaşını </a:t>
            </a:r>
            <a:r>
              <a:rPr sz="1800" spc="-5" dirty="0">
                <a:solidFill>
                  <a:srgbClr val="053193"/>
                </a:solidFill>
                <a:latin typeface="Times New Roman"/>
                <a:cs typeface="Times New Roman"/>
              </a:rPr>
              <a:t>doldurmamış mevcut  çalışanlar </a:t>
            </a:r>
            <a:r>
              <a:rPr sz="1800" dirty="0">
                <a:solidFill>
                  <a:srgbClr val="053193"/>
                </a:solidFill>
                <a:latin typeface="Times New Roman"/>
                <a:cs typeface="Times New Roman"/>
              </a:rPr>
              <a:t>ile işe </a:t>
            </a:r>
            <a:r>
              <a:rPr sz="1800" spc="-5" dirty="0">
                <a:solidFill>
                  <a:srgbClr val="053193"/>
                </a:solidFill>
                <a:latin typeface="Times New Roman"/>
                <a:cs typeface="Times New Roman"/>
              </a:rPr>
              <a:t>başlayan </a:t>
            </a:r>
            <a:r>
              <a:rPr sz="1800" dirty="0">
                <a:solidFill>
                  <a:srgbClr val="053193"/>
                </a:solidFill>
                <a:latin typeface="Times New Roman"/>
                <a:cs typeface="Times New Roman"/>
              </a:rPr>
              <a:t>45 </a:t>
            </a:r>
            <a:r>
              <a:rPr sz="1800" spc="-5" dirty="0">
                <a:solidFill>
                  <a:srgbClr val="053193"/>
                </a:solidFill>
                <a:latin typeface="Times New Roman"/>
                <a:cs typeface="Times New Roman"/>
              </a:rPr>
              <a:t>yaşını doldurmamış çalışanlar, 01.01.2017 tarihinden  itibaren işverenleri aracılığıyla bireysel emeklilik </a:t>
            </a:r>
            <a:r>
              <a:rPr sz="1800" dirty="0">
                <a:solidFill>
                  <a:srgbClr val="053193"/>
                </a:solidFill>
                <a:latin typeface="Times New Roman"/>
                <a:cs typeface="Times New Roman"/>
              </a:rPr>
              <a:t>sistemine </a:t>
            </a:r>
            <a:r>
              <a:rPr sz="1800" spc="-5" dirty="0">
                <a:solidFill>
                  <a:srgbClr val="053193"/>
                </a:solidFill>
                <a:latin typeface="Times New Roman"/>
                <a:cs typeface="Times New Roman"/>
              </a:rPr>
              <a:t>otomatik olarak dahil  </a:t>
            </a:r>
            <a:r>
              <a:rPr sz="1800" dirty="0">
                <a:solidFill>
                  <a:srgbClr val="053193"/>
                </a:solidFill>
                <a:latin typeface="Times New Roman"/>
                <a:cs typeface="Times New Roman"/>
              </a:rPr>
              <a:t>edilmiştir.</a:t>
            </a:r>
            <a:endParaRPr sz="1800" dirty="0">
              <a:latin typeface="Times New Roman"/>
              <a:cs typeface="Times New Roman"/>
            </a:endParaRPr>
          </a:p>
        </p:txBody>
      </p:sp>
      <p:sp>
        <p:nvSpPr>
          <p:cNvPr id="4" name="object 4"/>
          <p:cNvSpPr txBox="1"/>
          <p:nvPr/>
        </p:nvSpPr>
        <p:spPr>
          <a:xfrm>
            <a:off x="535940" y="4061536"/>
            <a:ext cx="7844790" cy="200152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053193"/>
                </a:solidFill>
                <a:latin typeface="Times New Roman"/>
                <a:cs typeface="Times New Roman"/>
              </a:rPr>
              <a:t>Kuruma </a:t>
            </a:r>
            <a:r>
              <a:rPr sz="1800" dirty="0">
                <a:solidFill>
                  <a:srgbClr val="053193"/>
                </a:solidFill>
                <a:latin typeface="Times New Roman"/>
                <a:cs typeface="Times New Roman"/>
              </a:rPr>
              <a:t>yeni </a:t>
            </a:r>
            <a:r>
              <a:rPr sz="1800" spc="-5" dirty="0">
                <a:solidFill>
                  <a:srgbClr val="053193"/>
                </a:solidFill>
                <a:latin typeface="Times New Roman"/>
                <a:cs typeface="Times New Roman"/>
              </a:rPr>
              <a:t>başlayan </a:t>
            </a:r>
            <a:r>
              <a:rPr sz="1800" dirty="0">
                <a:solidFill>
                  <a:srgbClr val="053193"/>
                </a:solidFill>
                <a:latin typeface="Times New Roman"/>
                <a:cs typeface="Times New Roman"/>
              </a:rPr>
              <a:t>tüm </a:t>
            </a:r>
            <a:r>
              <a:rPr sz="1800" spc="-5" dirty="0">
                <a:solidFill>
                  <a:srgbClr val="053193"/>
                </a:solidFill>
                <a:latin typeface="Times New Roman"/>
                <a:cs typeface="Times New Roman"/>
              </a:rPr>
              <a:t>45 </a:t>
            </a:r>
            <a:r>
              <a:rPr sz="1800" dirty="0">
                <a:solidFill>
                  <a:srgbClr val="053193"/>
                </a:solidFill>
                <a:latin typeface="Times New Roman"/>
                <a:cs typeface="Times New Roman"/>
              </a:rPr>
              <a:t>yaş altı </a:t>
            </a:r>
            <a:r>
              <a:rPr sz="1800" spc="-5" dirty="0">
                <a:solidFill>
                  <a:srgbClr val="053193"/>
                </a:solidFill>
                <a:latin typeface="Times New Roman"/>
                <a:cs typeface="Times New Roman"/>
              </a:rPr>
              <a:t>personelin, (mevcut </a:t>
            </a:r>
            <a:r>
              <a:rPr sz="1800" dirty="0">
                <a:solidFill>
                  <a:srgbClr val="053193"/>
                </a:solidFill>
                <a:latin typeface="Times New Roman"/>
                <a:cs typeface="Times New Roman"/>
              </a:rPr>
              <a:t>BES </a:t>
            </a:r>
            <a:r>
              <a:rPr sz="1800" spc="-5" dirty="0">
                <a:solidFill>
                  <a:srgbClr val="053193"/>
                </a:solidFill>
                <a:latin typeface="Times New Roman"/>
                <a:cs typeface="Times New Roman"/>
              </a:rPr>
              <a:t>sözleşmesi </a:t>
            </a:r>
            <a:r>
              <a:rPr sz="1800" dirty="0">
                <a:solidFill>
                  <a:srgbClr val="053193"/>
                </a:solidFill>
                <a:latin typeface="Times New Roman"/>
                <a:cs typeface="Times New Roman"/>
              </a:rPr>
              <a:t>olan </a:t>
            </a:r>
            <a:r>
              <a:rPr sz="1800" spc="-5" dirty="0">
                <a:solidFill>
                  <a:srgbClr val="053193"/>
                </a:solidFill>
                <a:latin typeface="Times New Roman"/>
                <a:cs typeface="Times New Roman"/>
              </a:rPr>
              <a:t>ve  </a:t>
            </a:r>
            <a:r>
              <a:rPr sz="1800" dirty="0">
                <a:solidFill>
                  <a:srgbClr val="053193"/>
                </a:solidFill>
                <a:latin typeface="Times New Roman"/>
                <a:cs typeface="Times New Roman"/>
              </a:rPr>
              <a:t>daha </a:t>
            </a:r>
            <a:r>
              <a:rPr sz="1800" spc="-5" dirty="0">
                <a:solidFill>
                  <a:srgbClr val="053193"/>
                </a:solidFill>
                <a:latin typeface="Times New Roman"/>
                <a:cs typeface="Times New Roman"/>
              </a:rPr>
              <a:t>önce BES’e </a:t>
            </a:r>
            <a:r>
              <a:rPr sz="1800" dirty="0">
                <a:solidFill>
                  <a:srgbClr val="053193"/>
                </a:solidFill>
                <a:latin typeface="Times New Roman"/>
                <a:cs typeface="Times New Roman"/>
              </a:rPr>
              <a:t>dahil </a:t>
            </a:r>
            <a:r>
              <a:rPr sz="1800" spc="-5" dirty="0">
                <a:solidFill>
                  <a:srgbClr val="053193"/>
                </a:solidFill>
                <a:latin typeface="Times New Roman"/>
                <a:cs typeface="Times New Roman"/>
              </a:rPr>
              <a:t>edilmiş </a:t>
            </a:r>
            <a:r>
              <a:rPr sz="1800" dirty="0">
                <a:solidFill>
                  <a:srgbClr val="053193"/>
                </a:solidFill>
                <a:latin typeface="Times New Roman"/>
                <a:cs typeface="Times New Roman"/>
              </a:rPr>
              <a:t>ancak </a:t>
            </a:r>
            <a:r>
              <a:rPr sz="1800" spc="-5" dirty="0">
                <a:solidFill>
                  <a:srgbClr val="053193"/>
                </a:solidFill>
                <a:latin typeface="Times New Roman"/>
                <a:cs typeface="Times New Roman"/>
              </a:rPr>
              <a:t>sitemden ayrılmış olanlar </a:t>
            </a:r>
            <a:r>
              <a:rPr sz="1800" dirty="0">
                <a:solidFill>
                  <a:srgbClr val="053193"/>
                </a:solidFill>
                <a:latin typeface="Times New Roman"/>
                <a:cs typeface="Times New Roman"/>
              </a:rPr>
              <a:t>dahil) </a:t>
            </a:r>
            <a:r>
              <a:rPr sz="1800" spc="-5" dirty="0">
                <a:solidFill>
                  <a:srgbClr val="053193"/>
                </a:solidFill>
                <a:latin typeface="Times New Roman"/>
                <a:cs typeface="Times New Roman"/>
              </a:rPr>
              <a:t>Kurum  </a:t>
            </a:r>
            <a:r>
              <a:rPr sz="1800" dirty="0">
                <a:solidFill>
                  <a:srgbClr val="053193"/>
                </a:solidFill>
                <a:latin typeface="Times New Roman"/>
                <a:cs typeface="Times New Roman"/>
              </a:rPr>
              <a:t>üzerinden BES’e dahil edilmesi</a:t>
            </a:r>
            <a:r>
              <a:rPr sz="1800" spc="-35" dirty="0">
                <a:solidFill>
                  <a:srgbClr val="053193"/>
                </a:solidFill>
                <a:latin typeface="Times New Roman"/>
                <a:cs typeface="Times New Roman"/>
              </a:rPr>
              <a:t> </a:t>
            </a:r>
            <a:r>
              <a:rPr sz="1800" dirty="0">
                <a:solidFill>
                  <a:srgbClr val="053193"/>
                </a:solidFill>
                <a:latin typeface="Times New Roman"/>
                <a:cs typeface="Times New Roman"/>
              </a:rPr>
              <a:t>zorunludur.</a:t>
            </a:r>
            <a:endParaRPr sz="1800" dirty="0">
              <a:latin typeface="Times New Roman"/>
              <a:cs typeface="Times New Roman"/>
            </a:endParaRPr>
          </a:p>
          <a:p>
            <a:pPr marL="12700" marR="5080" algn="just">
              <a:lnSpc>
                <a:spcPct val="100000"/>
              </a:lnSpc>
              <a:spcBef>
                <a:spcPts val="434"/>
              </a:spcBef>
            </a:pPr>
            <a:r>
              <a:rPr sz="1800" dirty="0">
                <a:solidFill>
                  <a:srgbClr val="053193"/>
                </a:solidFill>
                <a:latin typeface="Times New Roman"/>
                <a:cs typeface="Times New Roman"/>
              </a:rPr>
              <a:t>20 Ocak 2022 </a:t>
            </a:r>
            <a:r>
              <a:rPr sz="1800" spc="-5" dirty="0">
                <a:solidFill>
                  <a:srgbClr val="053193"/>
                </a:solidFill>
                <a:latin typeface="Times New Roman"/>
                <a:cs typeface="Times New Roman"/>
              </a:rPr>
              <a:t>tarihli Resmi Gazetede yayınlanan değişiklikle </a:t>
            </a:r>
            <a:r>
              <a:rPr sz="1800" dirty="0">
                <a:solidFill>
                  <a:srgbClr val="053193"/>
                </a:solidFill>
                <a:latin typeface="Times New Roman"/>
                <a:cs typeface="Times New Roman"/>
              </a:rPr>
              <a:t>birlikte, 4632 </a:t>
            </a:r>
            <a:r>
              <a:rPr sz="1800" spc="-5" dirty="0">
                <a:solidFill>
                  <a:srgbClr val="053193"/>
                </a:solidFill>
                <a:latin typeface="Times New Roman"/>
                <a:cs typeface="Times New Roman"/>
              </a:rPr>
              <a:t>sayılı  Kanun’un </a:t>
            </a:r>
            <a:r>
              <a:rPr sz="1800" dirty="0">
                <a:solidFill>
                  <a:srgbClr val="053193"/>
                </a:solidFill>
                <a:latin typeface="Times New Roman"/>
                <a:cs typeface="Times New Roman"/>
              </a:rPr>
              <a:t>Ek 2’inci </a:t>
            </a:r>
            <a:r>
              <a:rPr sz="1800" spc="-5" dirty="0">
                <a:solidFill>
                  <a:srgbClr val="053193"/>
                </a:solidFill>
                <a:latin typeface="Times New Roman"/>
                <a:cs typeface="Times New Roman"/>
              </a:rPr>
              <a:t>maddesine ekleme </a:t>
            </a:r>
            <a:r>
              <a:rPr sz="1800" dirty="0">
                <a:solidFill>
                  <a:srgbClr val="053193"/>
                </a:solidFill>
                <a:latin typeface="Times New Roman"/>
                <a:cs typeface="Times New Roman"/>
              </a:rPr>
              <a:t>yapılarak, </a:t>
            </a:r>
            <a:r>
              <a:rPr sz="1800" spc="-5" dirty="0">
                <a:solidFill>
                  <a:srgbClr val="053193"/>
                </a:solidFill>
                <a:latin typeface="Times New Roman"/>
                <a:cs typeface="Times New Roman"/>
              </a:rPr>
              <a:t>talepleri halinde </a:t>
            </a:r>
            <a:r>
              <a:rPr sz="1800" dirty="0">
                <a:solidFill>
                  <a:srgbClr val="053193"/>
                </a:solidFill>
                <a:latin typeface="Times New Roman"/>
                <a:cs typeface="Times New Roman"/>
              </a:rPr>
              <a:t>kırk beş yaş </a:t>
            </a:r>
            <a:r>
              <a:rPr sz="1800" spc="-5" dirty="0">
                <a:solidFill>
                  <a:srgbClr val="053193"/>
                </a:solidFill>
                <a:latin typeface="Times New Roman"/>
                <a:cs typeface="Times New Roman"/>
              </a:rPr>
              <a:t>üstü  çalışanların </a:t>
            </a:r>
            <a:r>
              <a:rPr sz="1800" dirty="0">
                <a:solidFill>
                  <a:srgbClr val="053193"/>
                </a:solidFill>
                <a:latin typeface="Times New Roman"/>
                <a:cs typeface="Times New Roman"/>
              </a:rPr>
              <a:t>da </a:t>
            </a:r>
            <a:r>
              <a:rPr sz="1800" spc="-5" dirty="0">
                <a:solidFill>
                  <a:srgbClr val="053193"/>
                </a:solidFill>
                <a:latin typeface="Times New Roman"/>
                <a:cs typeface="Times New Roman"/>
              </a:rPr>
              <a:t>otomatik katılım </a:t>
            </a:r>
            <a:r>
              <a:rPr sz="1800" dirty="0">
                <a:solidFill>
                  <a:srgbClr val="053193"/>
                </a:solidFill>
                <a:latin typeface="Times New Roman"/>
                <a:cs typeface="Times New Roman"/>
              </a:rPr>
              <a:t>sistemine </a:t>
            </a:r>
            <a:r>
              <a:rPr sz="1800" spc="-5" dirty="0">
                <a:solidFill>
                  <a:srgbClr val="053193"/>
                </a:solidFill>
                <a:latin typeface="Times New Roman"/>
                <a:cs typeface="Times New Roman"/>
              </a:rPr>
              <a:t>dahil edilebilmesine imkan sunulmuştur.  Minimum </a:t>
            </a:r>
            <a:r>
              <a:rPr sz="1800" dirty="0">
                <a:solidFill>
                  <a:srgbClr val="053193"/>
                </a:solidFill>
                <a:latin typeface="Times New Roman"/>
                <a:cs typeface="Times New Roman"/>
              </a:rPr>
              <a:t>BES kesinti oranı %3’tür.</a:t>
            </a:r>
            <a:endParaRPr sz="1800" dirty="0">
              <a:latin typeface="Times New Roman"/>
              <a:cs typeface="Times New Roman"/>
            </a:endParaRPr>
          </a:p>
        </p:txBody>
      </p:sp>
      <p:sp>
        <p:nvSpPr>
          <p:cNvPr id="5" name="object 5"/>
          <p:cNvSpPr txBox="1"/>
          <p:nvPr/>
        </p:nvSpPr>
        <p:spPr>
          <a:xfrm>
            <a:off x="534162" y="3201161"/>
            <a:ext cx="7848600" cy="728980"/>
          </a:xfrm>
          <a:prstGeom prst="rect">
            <a:avLst/>
          </a:prstGeom>
          <a:solidFill>
            <a:srgbClr val="FFCCCC"/>
          </a:solidFill>
          <a:ln w="25400">
            <a:solidFill>
              <a:srgbClr val="946E00"/>
            </a:solidFill>
          </a:ln>
        </p:spPr>
        <p:txBody>
          <a:bodyPr vert="horz" wrap="square" lIns="0" tIns="219710" rIns="0" bIns="0" rtlCol="0">
            <a:spAutoFit/>
          </a:bodyPr>
          <a:lstStyle/>
          <a:p>
            <a:pPr marL="208915">
              <a:lnSpc>
                <a:spcPct val="100000"/>
              </a:lnSpc>
              <a:spcBef>
                <a:spcPts val="1730"/>
              </a:spcBef>
            </a:pPr>
            <a:r>
              <a:rPr sz="1800" b="1" dirty="0">
                <a:solidFill>
                  <a:srgbClr val="053193"/>
                </a:solidFill>
                <a:latin typeface="Times New Roman"/>
                <a:cs typeface="Times New Roman"/>
              </a:rPr>
              <a:t>BES </a:t>
            </a:r>
            <a:r>
              <a:rPr sz="1800" b="1" spc="-5" dirty="0">
                <a:solidFill>
                  <a:srgbClr val="053193"/>
                </a:solidFill>
                <a:latin typeface="Times New Roman"/>
                <a:cs typeface="Times New Roman"/>
              </a:rPr>
              <a:t>Kesintisi </a:t>
            </a:r>
            <a:r>
              <a:rPr sz="1800" b="1" dirty="0">
                <a:solidFill>
                  <a:srgbClr val="053193"/>
                </a:solidFill>
                <a:latin typeface="Times New Roman"/>
                <a:cs typeface="Times New Roman"/>
              </a:rPr>
              <a:t>= Emekli </a:t>
            </a:r>
            <a:r>
              <a:rPr sz="1800" b="1" spc="-5" dirty="0">
                <a:solidFill>
                  <a:srgbClr val="053193"/>
                </a:solidFill>
                <a:latin typeface="Times New Roman"/>
                <a:cs typeface="Times New Roman"/>
              </a:rPr>
              <a:t>Keseneği Hesabına </a:t>
            </a:r>
            <a:r>
              <a:rPr sz="1800" b="1" dirty="0">
                <a:solidFill>
                  <a:srgbClr val="053193"/>
                </a:solidFill>
                <a:latin typeface="Times New Roman"/>
                <a:cs typeface="Times New Roman"/>
              </a:rPr>
              <a:t>Esas </a:t>
            </a:r>
            <a:r>
              <a:rPr sz="1800" b="1" spc="-5" dirty="0">
                <a:solidFill>
                  <a:srgbClr val="053193"/>
                </a:solidFill>
                <a:latin typeface="Times New Roman"/>
                <a:cs typeface="Times New Roman"/>
              </a:rPr>
              <a:t>Tutar </a:t>
            </a:r>
            <a:r>
              <a:rPr sz="1800" b="1" dirty="0">
                <a:solidFill>
                  <a:srgbClr val="053193"/>
                </a:solidFill>
                <a:latin typeface="Times New Roman"/>
                <a:cs typeface="Times New Roman"/>
              </a:rPr>
              <a:t>X BES </a:t>
            </a:r>
            <a:r>
              <a:rPr sz="1800" b="1" spc="-5" dirty="0">
                <a:solidFill>
                  <a:srgbClr val="053193"/>
                </a:solidFill>
                <a:latin typeface="Times New Roman"/>
                <a:cs typeface="Times New Roman"/>
              </a:rPr>
              <a:t>Kesinti</a:t>
            </a:r>
            <a:r>
              <a:rPr sz="1800" b="1" spc="-25" dirty="0">
                <a:solidFill>
                  <a:srgbClr val="053193"/>
                </a:solidFill>
                <a:latin typeface="Times New Roman"/>
                <a:cs typeface="Times New Roman"/>
              </a:rPr>
              <a:t> </a:t>
            </a:r>
            <a:r>
              <a:rPr sz="1800" b="1" dirty="0">
                <a:solidFill>
                  <a:srgbClr val="053193"/>
                </a:solidFill>
                <a:latin typeface="Times New Roman"/>
                <a:cs typeface="Times New Roman"/>
              </a:rPr>
              <a:t>Oranı</a:t>
            </a:r>
            <a:endParaRPr sz="1800">
              <a:latin typeface="Times New Roman"/>
              <a:cs typeface="Times New Roman"/>
            </a:endParaRPr>
          </a:p>
        </p:txBody>
      </p:sp>
      <p:sp>
        <p:nvSpPr>
          <p:cNvPr id="6" name="Slayt Numarası Yer Tutucusu 5"/>
          <p:cNvSpPr>
            <a:spLocks noGrp="1"/>
          </p:cNvSpPr>
          <p:nvPr>
            <p:ph type="sldNum" sz="quarter" idx="7"/>
          </p:nvPr>
        </p:nvSpPr>
        <p:spPr/>
        <p:txBody>
          <a:bodyPr/>
          <a:lstStyle/>
          <a:p>
            <a:fld id="{B6F15528-21DE-4FAA-801E-634DDDAF4B2B}" type="slidenum">
              <a:rPr lang="tr-TR" smtClean="0"/>
              <a:t>41</a:t>
            </a:fld>
            <a:endParaRPr lang="tr-T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KESİNTİL</a:t>
            </a:r>
            <a:r>
              <a:rPr spc="-20" dirty="0"/>
              <a:t>E</a:t>
            </a:r>
            <a:r>
              <a:rPr spc="-5" dirty="0"/>
              <a:t>R</a:t>
            </a:r>
          </a:p>
        </p:txBody>
      </p:sp>
      <p:sp>
        <p:nvSpPr>
          <p:cNvPr id="3" name="object 3"/>
          <p:cNvSpPr txBox="1"/>
          <p:nvPr/>
        </p:nvSpPr>
        <p:spPr>
          <a:xfrm>
            <a:off x="503394" y="1023132"/>
            <a:ext cx="8455660" cy="1225977"/>
          </a:xfrm>
          <a:prstGeom prst="rect">
            <a:avLst/>
          </a:prstGeom>
        </p:spPr>
        <p:txBody>
          <a:bodyPr vert="horz" wrap="square" lIns="0" tIns="66040" rIns="0" bIns="0" rtlCol="0">
            <a:spAutoFit/>
          </a:bodyPr>
          <a:lstStyle/>
          <a:p>
            <a:pPr marL="12700">
              <a:lnSpc>
                <a:spcPct val="100000"/>
              </a:lnSpc>
              <a:spcBef>
                <a:spcPts val="520"/>
              </a:spcBef>
            </a:pPr>
            <a:r>
              <a:rPr sz="1800" b="1" spc="-5" dirty="0">
                <a:solidFill>
                  <a:srgbClr val="FF0000"/>
                </a:solidFill>
                <a:latin typeface="Arial"/>
                <a:cs typeface="Arial"/>
              </a:rPr>
              <a:t>Sendika</a:t>
            </a:r>
            <a:r>
              <a:rPr sz="1800" b="1" spc="-15" dirty="0">
                <a:solidFill>
                  <a:srgbClr val="FF0000"/>
                </a:solidFill>
                <a:latin typeface="Arial"/>
                <a:cs typeface="Arial"/>
              </a:rPr>
              <a:t> </a:t>
            </a:r>
            <a:r>
              <a:rPr sz="1800" b="1" spc="-5" dirty="0">
                <a:solidFill>
                  <a:srgbClr val="FF0000"/>
                </a:solidFill>
                <a:latin typeface="Arial"/>
                <a:cs typeface="Arial"/>
              </a:rPr>
              <a:t>Kesintisi</a:t>
            </a:r>
            <a:endParaRPr sz="1800" dirty="0">
              <a:latin typeface="Arial"/>
              <a:cs typeface="Arial"/>
            </a:endParaRPr>
          </a:p>
          <a:p>
            <a:pPr marL="12700" marR="5080">
              <a:lnSpc>
                <a:spcPct val="100000"/>
              </a:lnSpc>
              <a:spcBef>
                <a:spcPts val="420"/>
              </a:spcBef>
              <a:tabLst>
                <a:tab pos="5370195" algn="l"/>
              </a:tabLst>
            </a:pPr>
            <a:r>
              <a:rPr sz="1800" spc="-5" dirty="0">
                <a:solidFill>
                  <a:srgbClr val="053193"/>
                </a:solidFill>
                <a:latin typeface="Times New Roman"/>
                <a:cs typeface="Times New Roman"/>
              </a:rPr>
              <a:t>Da</a:t>
            </a:r>
            <a:r>
              <a:rPr sz="1800" spc="-15" dirty="0">
                <a:solidFill>
                  <a:srgbClr val="053193"/>
                </a:solidFill>
                <a:latin typeface="Times New Roman"/>
                <a:cs typeface="Times New Roman"/>
              </a:rPr>
              <a:t>m</a:t>
            </a:r>
            <a:r>
              <a:rPr sz="1800" spc="-5" dirty="0">
                <a:solidFill>
                  <a:srgbClr val="053193"/>
                </a:solidFill>
                <a:latin typeface="Times New Roman"/>
                <a:cs typeface="Times New Roman"/>
              </a:rPr>
              <a:t>ga</a:t>
            </a:r>
            <a:r>
              <a:rPr sz="1800" spc="120" dirty="0">
                <a:solidFill>
                  <a:srgbClr val="053193"/>
                </a:solidFill>
                <a:latin typeface="Times New Roman"/>
                <a:cs typeface="Times New Roman"/>
              </a:rPr>
              <a:t> </a:t>
            </a:r>
            <a:r>
              <a:rPr sz="1800" spc="-5" dirty="0">
                <a:solidFill>
                  <a:srgbClr val="053193"/>
                </a:solidFill>
                <a:latin typeface="Times New Roman"/>
                <a:cs typeface="Times New Roman"/>
              </a:rPr>
              <a:t>vergisine</a:t>
            </a:r>
            <a:r>
              <a:rPr sz="1800" spc="120" dirty="0">
                <a:solidFill>
                  <a:srgbClr val="053193"/>
                </a:solidFill>
                <a:latin typeface="Times New Roman"/>
                <a:cs typeface="Times New Roman"/>
              </a:rPr>
              <a:t> </a:t>
            </a:r>
            <a:r>
              <a:rPr sz="1800" dirty="0">
                <a:solidFill>
                  <a:srgbClr val="053193"/>
                </a:solidFill>
                <a:latin typeface="Times New Roman"/>
                <a:cs typeface="Times New Roman"/>
              </a:rPr>
              <a:t>ta</a:t>
            </a:r>
            <a:r>
              <a:rPr sz="1800" spc="-5" dirty="0">
                <a:solidFill>
                  <a:srgbClr val="053193"/>
                </a:solidFill>
                <a:latin typeface="Times New Roman"/>
                <a:cs typeface="Times New Roman"/>
              </a:rPr>
              <a:t>bi</a:t>
            </a:r>
            <a:r>
              <a:rPr sz="1800" spc="105" dirty="0">
                <a:solidFill>
                  <a:srgbClr val="053193"/>
                </a:solidFill>
                <a:latin typeface="Times New Roman"/>
                <a:cs typeface="Times New Roman"/>
              </a:rPr>
              <a:t> </a:t>
            </a:r>
            <a:r>
              <a:rPr sz="1800" spc="-5" dirty="0">
                <a:solidFill>
                  <a:srgbClr val="053193"/>
                </a:solidFill>
                <a:latin typeface="Times New Roman"/>
                <a:cs typeface="Times New Roman"/>
              </a:rPr>
              <a:t>ol</a:t>
            </a:r>
            <a:r>
              <a:rPr sz="1800" dirty="0">
                <a:solidFill>
                  <a:srgbClr val="053193"/>
                </a:solidFill>
                <a:latin typeface="Times New Roman"/>
                <a:cs typeface="Times New Roman"/>
              </a:rPr>
              <a:t>a</a:t>
            </a:r>
            <a:r>
              <a:rPr sz="1800" spc="-5" dirty="0">
                <a:solidFill>
                  <a:srgbClr val="053193"/>
                </a:solidFill>
                <a:latin typeface="Times New Roman"/>
                <a:cs typeface="Times New Roman"/>
              </a:rPr>
              <a:t>n</a:t>
            </a:r>
            <a:r>
              <a:rPr sz="1800" spc="105" dirty="0">
                <a:solidFill>
                  <a:srgbClr val="053193"/>
                </a:solidFill>
                <a:latin typeface="Times New Roman"/>
                <a:cs typeface="Times New Roman"/>
              </a:rPr>
              <a:t> </a:t>
            </a:r>
            <a:r>
              <a:rPr sz="1800" spc="-15" dirty="0">
                <a:solidFill>
                  <a:srgbClr val="053193"/>
                </a:solidFill>
                <a:latin typeface="Times New Roman"/>
                <a:cs typeface="Times New Roman"/>
              </a:rPr>
              <a:t>a</a:t>
            </a:r>
            <a:r>
              <a:rPr sz="1800" spc="5" dirty="0">
                <a:solidFill>
                  <a:srgbClr val="053193"/>
                </a:solidFill>
                <a:latin typeface="Times New Roman"/>
                <a:cs typeface="Times New Roman"/>
              </a:rPr>
              <a:t>y</a:t>
            </a:r>
            <a:r>
              <a:rPr sz="1800" dirty="0">
                <a:solidFill>
                  <a:srgbClr val="053193"/>
                </a:solidFill>
                <a:latin typeface="Times New Roman"/>
                <a:cs typeface="Times New Roman"/>
              </a:rPr>
              <a:t>l</a:t>
            </a:r>
            <a:r>
              <a:rPr sz="1800" spc="5" dirty="0">
                <a:solidFill>
                  <a:srgbClr val="053193"/>
                </a:solidFill>
                <a:latin typeface="Times New Roman"/>
                <a:cs typeface="Times New Roman"/>
              </a:rPr>
              <a:t>ı</a:t>
            </a:r>
            <a:r>
              <a:rPr sz="1800" spc="-5" dirty="0">
                <a:solidFill>
                  <a:srgbClr val="053193"/>
                </a:solidFill>
                <a:latin typeface="Times New Roman"/>
                <a:cs typeface="Times New Roman"/>
              </a:rPr>
              <a:t>k</a:t>
            </a:r>
            <a:r>
              <a:rPr sz="1800" spc="105" dirty="0">
                <a:solidFill>
                  <a:srgbClr val="053193"/>
                </a:solidFill>
                <a:latin typeface="Times New Roman"/>
                <a:cs typeface="Times New Roman"/>
              </a:rPr>
              <a:t> </a:t>
            </a:r>
            <a:r>
              <a:rPr sz="1800" spc="-5" dirty="0">
                <a:solidFill>
                  <a:srgbClr val="053193"/>
                </a:solidFill>
                <a:latin typeface="Times New Roman"/>
                <a:cs typeface="Times New Roman"/>
              </a:rPr>
              <a:t>brüt</a:t>
            </a:r>
            <a:r>
              <a:rPr sz="1800" spc="114" dirty="0">
                <a:solidFill>
                  <a:srgbClr val="053193"/>
                </a:solidFill>
                <a:latin typeface="Times New Roman"/>
                <a:cs typeface="Times New Roman"/>
              </a:rPr>
              <a:t> </a:t>
            </a:r>
            <a:r>
              <a:rPr sz="1800" spc="-5" dirty="0" err="1">
                <a:solidFill>
                  <a:srgbClr val="053193"/>
                </a:solidFill>
                <a:latin typeface="Times New Roman"/>
                <a:cs typeface="Times New Roman"/>
              </a:rPr>
              <a:t>gelirl</a:t>
            </a:r>
            <a:r>
              <a:rPr sz="1800" dirty="0" err="1">
                <a:solidFill>
                  <a:srgbClr val="053193"/>
                </a:solidFill>
                <a:latin typeface="Times New Roman"/>
                <a:cs typeface="Times New Roman"/>
              </a:rPr>
              <a:t>e</a:t>
            </a:r>
            <a:r>
              <a:rPr sz="1800" spc="-5" dirty="0" err="1">
                <a:solidFill>
                  <a:srgbClr val="053193"/>
                </a:solidFill>
                <a:latin typeface="Times New Roman"/>
                <a:cs typeface="Times New Roman"/>
              </a:rPr>
              <a:t>r</a:t>
            </a:r>
            <a:r>
              <a:rPr sz="1800" spc="105" dirty="0">
                <a:solidFill>
                  <a:srgbClr val="053193"/>
                </a:solidFill>
                <a:latin typeface="Times New Roman"/>
                <a:cs typeface="Times New Roman"/>
              </a:rPr>
              <a:t> </a:t>
            </a:r>
            <a:r>
              <a:rPr sz="1800" spc="-5" dirty="0" err="1" smtClean="0">
                <a:solidFill>
                  <a:srgbClr val="053193"/>
                </a:solidFill>
                <a:latin typeface="Times New Roman"/>
                <a:cs typeface="Times New Roman"/>
              </a:rPr>
              <a:t>to</a:t>
            </a:r>
            <a:r>
              <a:rPr sz="1800" spc="-15" dirty="0" err="1" smtClean="0">
                <a:solidFill>
                  <a:srgbClr val="053193"/>
                </a:solidFill>
                <a:latin typeface="Times New Roman"/>
                <a:cs typeface="Times New Roman"/>
              </a:rPr>
              <a:t>p</a:t>
            </a:r>
            <a:r>
              <a:rPr sz="1800" dirty="0" err="1" smtClean="0">
                <a:solidFill>
                  <a:srgbClr val="053193"/>
                </a:solidFill>
                <a:latin typeface="Times New Roman"/>
                <a:cs typeface="Times New Roman"/>
              </a:rPr>
              <a:t>la</a:t>
            </a:r>
            <a:r>
              <a:rPr sz="1800" spc="-15" dirty="0" err="1" smtClean="0">
                <a:solidFill>
                  <a:srgbClr val="053193"/>
                </a:solidFill>
                <a:latin typeface="Times New Roman"/>
                <a:cs typeface="Times New Roman"/>
              </a:rPr>
              <a:t>m</a:t>
            </a:r>
            <a:r>
              <a:rPr sz="1800" spc="-5" dirty="0" err="1" smtClean="0">
                <a:solidFill>
                  <a:srgbClr val="053193"/>
                </a:solidFill>
                <a:latin typeface="Times New Roman"/>
                <a:cs typeface="Times New Roman"/>
              </a:rPr>
              <a:t>ın</a:t>
            </a:r>
            <a:r>
              <a:rPr sz="1800" spc="5" dirty="0" err="1" smtClean="0">
                <a:solidFill>
                  <a:srgbClr val="053193"/>
                </a:solidFill>
                <a:latin typeface="Times New Roman"/>
                <a:cs typeface="Times New Roman"/>
              </a:rPr>
              <a:t>ı</a:t>
            </a:r>
            <a:r>
              <a:rPr sz="1800" spc="-5" dirty="0" err="1" smtClean="0">
                <a:solidFill>
                  <a:srgbClr val="053193"/>
                </a:solidFill>
                <a:latin typeface="Times New Roman"/>
                <a:cs typeface="Times New Roman"/>
              </a:rPr>
              <a:t>n</a:t>
            </a:r>
            <a:r>
              <a:rPr lang="tr-TR" sz="1800" spc="-5" dirty="0" smtClean="0">
                <a:solidFill>
                  <a:srgbClr val="053193"/>
                </a:solidFill>
                <a:latin typeface="Times New Roman"/>
                <a:cs typeface="Times New Roman"/>
              </a:rPr>
              <a:t> </a:t>
            </a:r>
            <a:r>
              <a:rPr sz="1800" spc="-5" dirty="0" err="1" smtClean="0">
                <a:solidFill>
                  <a:srgbClr val="053193"/>
                </a:solidFill>
                <a:latin typeface="Times New Roman"/>
                <a:cs typeface="Times New Roman"/>
              </a:rPr>
              <a:t>Sendi</a:t>
            </a:r>
            <a:r>
              <a:rPr sz="1800" spc="-15" dirty="0" err="1" smtClean="0">
                <a:solidFill>
                  <a:srgbClr val="053193"/>
                </a:solidFill>
                <a:latin typeface="Times New Roman"/>
                <a:cs typeface="Times New Roman"/>
              </a:rPr>
              <a:t>k</a:t>
            </a:r>
            <a:r>
              <a:rPr sz="1800" spc="-5" dirty="0" err="1" smtClean="0">
                <a:solidFill>
                  <a:srgbClr val="053193"/>
                </a:solidFill>
                <a:latin typeface="Times New Roman"/>
                <a:cs typeface="Times New Roman"/>
              </a:rPr>
              <a:t>a</a:t>
            </a:r>
            <a:r>
              <a:rPr lang="tr-TR" sz="1800" spc="-5" dirty="0" smtClean="0">
                <a:solidFill>
                  <a:srgbClr val="053193"/>
                </a:solidFill>
                <a:latin typeface="Times New Roman"/>
                <a:cs typeface="Times New Roman"/>
              </a:rPr>
              <a:t> tüzüğünde</a:t>
            </a:r>
            <a:r>
              <a:rPr sz="1800" spc="-5" dirty="0" smtClean="0">
                <a:solidFill>
                  <a:srgbClr val="053193"/>
                </a:solidFill>
                <a:latin typeface="Times New Roman"/>
                <a:cs typeface="Times New Roman"/>
              </a:rPr>
              <a:t>  </a:t>
            </a:r>
            <a:r>
              <a:rPr sz="1800" dirty="0">
                <a:solidFill>
                  <a:srgbClr val="053193"/>
                </a:solidFill>
                <a:latin typeface="Times New Roman"/>
                <a:cs typeface="Times New Roman"/>
              </a:rPr>
              <a:t>belirtilen </a:t>
            </a:r>
            <a:r>
              <a:rPr sz="1800" spc="-5" dirty="0">
                <a:solidFill>
                  <a:srgbClr val="053193"/>
                </a:solidFill>
                <a:latin typeface="Times New Roman"/>
                <a:cs typeface="Times New Roman"/>
              </a:rPr>
              <a:t>oranla çarpılması sonucu </a:t>
            </a:r>
            <a:r>
              <a:rPr sz="1800" dirty="0">
                <a:solidFill>
                  <a:srgbClr val="053193"/>
                </a:solidFill>
                <a:latin typeface="Times New Roman"/>
                <a:cs typeface="Times New Roman"/>
              </a:rPr>
              <a:t>bulunacak</a:t>
            </a:r>
            <a:r>
              <a:rPr sz="1800" spc="-10" dirty="0">
                <a:solidFill>
                  <a:srgbClr val="053193"/>
                </a:solidFill>
                <a:latin typeface="Times New Roman"/>
                <a:cs typeface="Times New Roman"/>
              </a:rPr>
              <a:t> </a:t>
            </a:r>
            <a:r>
              <a:rPr sz="1800" dirty="0" err="1">
                <a:solidFill>
                  <a:srgbClr val="053193"/>
                </a:solidFill>
                <a:latin typeface="Times New Roman"/>
                <a:cs typeface="Times New Roman"/>
              </a:rPr>
              <a:t>tutardır</a:t>
            </a:r>
            <a:r>
              <a:rPr sz="1800" dirty="0" smtClean="0">
                <a:solidFill>
                  <a:srgbClr val="053193"/>
                </a:solidFill>
                <a:latin typeface="Times New Roman"/>
                <a:cs typeface="Times New Roman"/>
              </a:rPr>
              <a:t>.</a:t>
            </a:r>
            <a:r>
              <a:rPr lang="tr-TR" sz="1800" dirty="0" smtClean="0">
                <a:solidFill>
                  <a:srgbClr val="053193"/>
                </a:solidFill>
                <a:latin typeface="Times New Roman"/>
                <a:cs typeface="Times New Roman"/>
              </a:rPr>
              <a:t> Sendika aidatı oranı Binde 3 </a:t>
            </a:r>
            <a:r>
              <a:rPr lang="tr-TR" sz="1800" smtClean="0">
                <a:solidFill>
                  <a:srgbClr val="053193"/>
                </a:solidFill>
                <a:latin typeface="Times New Roman"/>
                <a:cs typeface="Times New Roman"/>
              </a:rPr>
              <a:t>ile Binde 5 </a:t>
            </a:r>
            <a:r>
              <a:rPr lang="tr-TR" sz="1800" dirty="0" smtClean="0">
                <a:solidFill>
                  <a:srgbClr val="053193"/>
                </a:solidFill>
                <a:latin typeface="Times New Roman"/>
                <a:cs typeface="Times New Roman"/>
              </a:rPr>
              <a:t>arasında değişmektedir.</a:t>
            </a:r>
            <a:endParaRPr sz="1800" dirty="0">
              <a:latin typeface="Times New Roman"/>
              <a:cs typeface="Times New Roman"/>
            </a:endParaRPr>
          </a:p>
        </p:txBody>
      </p:sp>
      <p:sp>
        <p:nvSpPr>
          <p:cNvPr id="5" name="object 5"/>
          <p:cNvSpPr txBox="1"/>
          <p:nvPr/>
        </p:nvSpPr>
        <p:spPr>
          <a:xfrm>
            <a:off x="503394" y="3048000"/>
            <a:ext cx="7971282" cy="3421449"/>
          </a:xfrm>
          <a:prstGeom prst="rect">
            <a:avLst/>
          </a:prstGeom>
        </p:spPr>
        <p:txBody>
          <a:bodyPr vert="horz" wrap="square" lIns="0" tIns="66040" rIns="0" bIns="0" rtlCol="0">
            <a:spAutoFit/>
          </a:bodyPr>
          <a:lstStyle/>
          <a:p>
            <a:pPr marL="12700" algn="just">
              <a:lnSpc>
                <a:spcPct val="100000"/>
              </a:lnSpc>
              <a:spcBef>
                <a:spcPts val="520"/>
              </a:spcBef>
            </a:pPr>
            <a:r>
              <a:rPr sz="1800" b="1" spc="-5" dirty="0">
                <a:solidFill>
                  <a:srgbClr val="FF0000"/>
                </a:solidFill>
                <a:latin typeface="Arial"/>
                <a:cs typeface="Arial"/>
              </a:rPr>
              <a:t>Rapor Kesintisi</a:t>
            </a:r>
            <a:endParaRPr sz="1800" dirty="0">
              <a:latin typeface="Arial"/>
              <a:cs typeface="Arial"/>
            </a:endParaRPr>
          </a:p>
          <a:p>
            <a:pPr marL="12700" algn="just">
              <a:lnSpc>
                <a:spcPct val="100000"/>
              </a:lnSpc>
              <a:spcBef>
                <a:spcPts val="420"/>
              </a:spcBef>
            </a:pPr>
            <a:r>
              <a:rPr sz="1800" spc="-5" dirty="0">
                <a:solidFill>
                  <a:srgbClr val="053193"/>
                </a:solidFill>
                <a:latin typeface="Times New Roman"/>
                <a:cs typeface="Times New Roman"/>
              </a:rPr>
              <a:t>-Sağlık </a:t>
            </a:r>
            <a:r>
              <a:rPr sz="1800" dirty="0">
                <a:solidFill>
                  <a:srgbClr val="053193"/>
                </a:solidFill>
                <a:latin typeface="Times New Roman"/>
                <a:cs typeface="Times New Roman"/>
              </a:rPr>
              <a:t>kurulu raporu üzerine verilen hastalık</a:t>
            </a:r>
            <a:r>
              <a:rPr sz="1800" spc="-45" dirty="0">
                <a:solidFill>
                  <a:srgbClr val="053193"/>
                </a:solidFill>
                <a:latin typeface="Times New Roman"/>
                <a:cs typeface="Times New Roman"/>
              </a:rPr>
              <a:t> </a:t>
            </a:r>
            <a:r>
              <a:rPr sz="1800" dirty="0">
                <a:solidFill>
                  <a:srgbClr val="053193"/>
                </a:solidFill>
                <a:latin typeface="Times New Roman"/>
                <a:cs typeface="Times New Roman"/>
              </a:rPr>
              <a:t>izinleri</a:t>
            </a:r>
            <a:endParaRPr sz="1800" dirty="0">
              <a:latin typeface="Times New Roman"/>
              <a:cs typeface="Times New Roman"/>
            </a:endParaRPr>
          </a:p>
          <a:p>
            <a:pPr marL="12700" algn="just">
              <a:lnSpc>
                <a:spcPct val="100000"/>
              </a:lnSpc>
              <a:spcBef>
                <a:spcPts val="430"/>
              </a:spcBef>
            </a:pPr>
            <a:r>
              <a:rPr sz="1800" spc="-5" dirty="0">
                <a:solidFill>
                  <a:srgbClr val="053193"/>
                </a:solidFill>
                <a:latin typeface="Times New Roman"/>
                <a:cs typeface="Times New Roman"/>
              </a:rPr>
              <a:t>-Kanser,</a:t>
            </a:r>
            <a:r>
              <a:rPr sz="1800" spc="114" dirty="0">
                <a:solidFill>
                  <a:srgbClr val="053193"/>
                </a:solidFill>
                <a:latin typeface="Times New Roman"/>
                <a:cs typeface="Times New Roman"/>
              </a:rPr>
              <a:t> </a:t>
            </a:r>
            <a:r>
              <a:rPr sz="1800" spc="-5" dirty="0">
                <a:solidFill>
                  <a:srgbClr val="053193"/>
                </a:solidFill>
                <a:latin typeface="Times New Roman"/>
                <a:cs typeface="Times New Roman"/>
              </a:rPr>
              <a:t>verem</a:t>
            </a:r>
            <a:r>
              <a:rPr sz="1800" spc="100" dirty="0">
                <a:solidFill>
                  <a:srgbClr val="053193"/>
                </a:solidFill>
                <a:latin typeface="Times New Roman"/>
                <a:cs typeface="Times New Roman"/>
              </a:rPr>
              <a:t> </a:t>
            </a:r>
            <a:r>
              <a:rPr sz="1800" spc="-5" dirty="0">
                <a:solidFill>
                  <a:srgbClr val="053193"/>
                </a:solidFill>
                <a:latin typeface="Times New Roman"/>
                <a:cs typeface="Times New Roman"/>
              </a:rPr>
              <a:t>ve</a:t>
            </a:r>
            <a:r>
              <a:rPr sz="1800" spc="100" dirty="0">
                <a:solidFill>
                  <a:srgbClr val="053193"/>
                </a:solidFill>
                <a:latin typeface="Times New Roman"/>
                <a:cs typeface="Times New Roman"/>
              </a:rPr>
              <a:t> </a:t>
            </a:r>
            <a:r>
              <a:rPr sz="1800" dirty="0">
                <a:solidFill>
                  <a:srgbClr val="053193"/>
                </a:solidFill>
                <a:latin typeface="Times New Roman"/>
                <a:cs typeface="Times New Roman"/>
              </a:rPr>
              <a:t>akıl</a:t>
            </a:r>
            <a:r>
              <a:rPr sz="1800" spc="100" dirty="0">
                <a:solidFill>
                  <a:srgbClr val="053193"/>
                </a:solidFill>
                <a:latin typeface="Times New Roman"/>
                <a:cs typeface="Times New Roman"/>
              </a:rPr>
              <a:t> </a:t>
            </a:r>
            <a:r>
              <a:rPr sz="1800" spc="-5" dirty="0">
                <a:solidFill>
                  <a:srgbClr val="053193"/>
                </a:solidFill>
                <a:latin typeface="Times New Roman"/>
                <a:cs typeface="Times New Roman"/>
              </a:rPr>
              <a:t>hastalıkları</a:t>
            </a:r>
            <a:r>
              <a:rPr sz="1800" spc="114" dirty="0">
                <a:solidFill>
                  <a:srgbClr val="053193"/>
                </a:solidFill>
                <a:latin typeface="Times New Roman"/>
                <a:cs typeface="Times New Roman"/>
              </a:rPr>
              <a:t> </a:t>
            </a:r>
            <a:r>
              <a:rPr sz="1800" spc="-5" dirty="0">
                <a:solidFill>
                  <a:srgbClr val="053193"/>
                </a:solidFill>
                <a:latin typeface="Times New Roman"/>
                <a:cs typeface="Times New Roman"/>
              </a:rPr>
              <a:t>gibi</a:t>
            </a:r>
            <a:r>
              <a:rPr sz="1800" spc="100" dirty="0">
                <a:solidFill>
                  <a:srgbClr val="053193"/>
                </a:solidFill>
                <a:latin typeface="Times New Roman"/>
                <a:cs typeface="Times New Roman"/>
              </a:rPr>
              <a:t> </a:t>
            </a:r>
            <a:r>
              <a:rPr sz="1800" dirty="0">
                <a:solidFill>
                  <a:srgbClr val="053193"/>
                </a:solidFill>
                <a:latin typeface="Times New Roman"/>
                <a:cs typeface="Times New Roman"/>
              </a:rPr>
              <a:t>uzun</a:t>
            </a:r>
            <a:r>
              <a:rPr sz="1800" spc="90" dirty="0">
                <a:solidFill>
                  <a:srgbClr val="053193"/>
                </a:solidFill>
                <a:latin typeface="Times New Roman"/>
                <a:cs typeface="Times New Roman"/>
              </a:rPr>
              <a:t> </a:t>
            </a:r>
            <a:r>
              <a:rPr sz="1800" spc="-5" dirty="0">
                <a:solidFill>
                  <a:srgbClr val="053193"/>
                </a:solidFill>
                <a:latin typeface="Times New Roman"/>
                <a:cs typeface="Times New Roman"/>
              </a:rPr>
              <a:t>süreli</a:t>
            </a:r>
            <a:r>
              <a:rPr sz="1800" spc="105" dirty="0">
                <a:solidFill>
                  <a:srgbClr val="053193"/>
                </a:solidFill>
                <a:latin typeface="Times New Roman"/>
                <a:cs typeface="Times New Roman"/>
              </a:rPr>
              <a:t> </a:t>
            </a:r>
            <a:r>
              <a:rPr sz="1800" dirty="0">
                <a:solidFill>
                  <a:srgbClr val="053193"/>
                </a:solidFill>
                <a:latin typeface="Times New Roman"/>
                <a:cs typeface="Times New Roman"/>
              </a:rPr>
              <a:t>bir</a:t>
            </a:r>
            <a:r>
              <a:rPr sz="1800" spc="95" dirty="0">
                <a:solidFill>
                  <a:srgbClr val="053193"/>
                </a:solidFill>
                <a:latin typeface="Times New Roman"/>
                <a:cs typeface="Times New Roman"/>
              </a:rPr>
              <a:t> </a:t>
            </a:r>
            <a:r>
              <a:rPr sz="1800" spc="-5" dirty="0">
                <a:solidFill>
                  <a:srgbClr val="053193"/>
                </a:solidFill>
                <a:latin typeface="Times New Roman"/>
                <a:cs typeface="Times New Roman"/>
              </a:rPr>
              <a:t>tedaviye</a:t>
            </a:r>
            <a:r>
              <a:rPr sz="1800" spc="120" dirty="0">
                <a:solidFill>
                  <a:srgbClr val="053193"/>
                </a:solidFill>
                <a:latin typeface="Times New Roman"/>
                <a:cs typeface="Times New Roman"/>
              </a:rPr>
              <a:t> </a:t>
            </a:r>
            <a:r>
              <a:rPr sz="1800" spc="-5" dirty="0">
                <a:solidFill>
                  <a:srgbClr val="053193"/>
                </a:solidFill>
                <a:latin typeface="Times New Roman"/>
                <a:cs typeface="Times New Roman"/>
              </a:rPr>
              <a:t>ihtiyaç</a:t>
            </a:r>
            <a:r>
              <a:rPr sz="1800" spc="114" dirty="0">
                <a:solidFill>
                  <a:srgbClr val="053193"/>
                </a:solidFill>
                <a:latin typeface="Times New Roman"/>
                <a:cs typeface="Times New Roman"/>
              </a:rPr>
              <a:t> </a:t>
            </a:r>
            <a:r>
              <a:rPr sz="1800" spc="-5" dirty="0">
                <a:solidFill>
                  <a:srgbClr val="053193"/>
                </a:solidFill>
                <a:latin typeface="Times New Roman"/>
                <a:cs typeface="Times New Roman"/>
              </a:rPr>
              <a:t>gösteren</a:t>
            </a:r>
            <a:endParaRPr sz="1800" dirty="0">
              <a:latin typeface="Times New Roman"/>
              <a:cs typeface="Times New Roman"/>
            </a:endParaRPr>
          </a:p>
          <a:p>
            <a:pPr marL="12700" algn="just">
              <a:lnSpc>
                <a:spcPct val="100000"/>
              </a:lnSpc>
              <a:spcBef>
                <a:spcPts val="5"/>
              </a:spcBef>
            </a:pPr>
            <a:r>
              <a:rPr sz="1800" dirty="0">
                <a:solidFill>
                  <a:srgbClr val="053193"/>
                </a:solidFill>
                <a:latin typeface="Times New Roman"/>
                <a:cs typeface="Times New Roman"/>
              </a:rPr>
              <a:t>hastalığa yakalananların kullandığı hastalık</a:t>
            </a:r>
            <a:r>
              <a:rPr sz="1800" spc="-70" dirty="0">
                <a:solidFill>
                  <a:srgbClr val="053193"/>
                </a:solidFill>
                <a:latin typeface="Times New Roman"/>
                <a:cs typeface="Times New Roman"/>
              </a:rPr>
              <a:t> </a:t>
            </a:r>
            <a:r>
              <a:rPr sz="1800" dirty="0">
                <a:solidFill>
                  <a:srgbClr val="053193"/>
                </a:solidFill>
                <a:latin typeface="Times New Roman"/>
                <a:cs typeface="Times New Roman"/>
              </a:rPr>
              <a:t>izinleri</a:t>
            </a:r>
            <a:endParaRPr sz="1800" dirty="0">
              <a:latin typeface="Times New Roman"/>
              <a:cs typeface="Times New Roman"/>
            </a:endParaRPr>
          </a:p>
          <a:p>
            <a:pPr marL="12700" marR="5715" algn="just">
              <a:lnSpc>
                <a:spcPct val="100000"/>
              </a:lnSpc>
              <a:spcBef>
                <a:spcPts val="430"/>
              </a:spcBef>
            </a:pPr>
            <a:r>
              <a:rPr sz="1800" spc="-5" dirty="0">
                <a:solidFill>
                  <a:srgbClr val="053193"/>
                </a:solidFill>
                <a:latin typeface="Times New Roman"/>
                <a:cs typeface="Times New Roman"/>
              </a:rPr>
              <a:t>-Hastalıkları sebebiyle resmi </a:t>
            </a:r>
            <a:r>
              <a:rPr sz="1800" dirty="0">
                <a:solidFill>
                  <a:srgbClr val="053193"/>
                </a:solidFill>
                <a:latin typeface="Times New Roman"/>
                <a:cs typeface="Times New Roman"/>
              </a:rPr>
              <a:t>yataklı </a:t>
            </a:r>
            <a:r>
              <a:rPr sz="1800" spc="-5" dirty="0">
                <a:solidFill>
                  <a:srgbClr val="053193"/>
                </a:solidFill>
                <a:latin typeface="Times New Roman"/>
                <a:cs typeface="Times New Roman"/>
              </a:rPr>
              <a:t>tedavi kurumlarında </a:t>
            </a:r>
            <a:r>
              <a:rPr sz="1800" dirty="0">
                <a:solidFill>
                  <a:srgbClr val="053193"/>
                </a:solidFill>
                <a:latin typeface="Times New Roman"/>
                <a:cs typeface="Times New Roman"/>
              </a:rPr>
              <a:t>yatarak </a:t>
            </a:r>
            <a:r>
              <a:rPr sz="1800" spc="-5" dirty="0">
                <a:solidFill>
                  <a:srgbClr val="053193"/>
                </a:solidFill>
                <a:latin typeface="Times New Roman"/>
                <a:cs typeface="Times New Roman"/>
              </a:rPr>
              <a:t>tedavi gördükleri  </a:t>
            </a:r>
            <a:r>
              <a:rPr sz="1800" dirty="0">
                <a:solidFill>
                  <a:srgbClr val="053193"/>
                </a:solidFill>
                <a:latin typeface="Times New Roman"/>
                <a:cs typeface="Times New Roman"/>
              </a:rPr>
              <a:t>tedavi</a:t>
            </a:r>
            <a:r>
              <a:rPr sz="1800" spc="-15" dirty="0">
                <a:solidFill>
                  <a:srgbClr val="053193"/>
                </a:solidFill>
                <a:latin typeface="Times New Roman"/>
                <a:cs typeface="Times New Roman"/>
              </a:rPr>
              <a:t> </a:t>
            </a:r>
            <a:r>
              <a:rPr sz="1800" spc="-5" dirty="0">
                <a:solidFill>
                  <a:srgbClr val="053193"/>
                </a:solidFill>
                <a:latin typeface="Times New Roman"/>
                <a:cs typeface="Times New Roman"/>
              </a:rPr>
              <a:t>süreleri</a:t>
            </a:r>
            <a:endParaRPr sz="1800" dirty="0">
              <a:latin typeface="Times New Roman"/>
              <a:cs typeface="Times New Roman"/>
            </a:endParaRPr>
          </a:p>
          <a:p>
            <a:pPr marL="12700" marR="5080" algn="just">
              <a:lnSpc>
                <a:spcPct val="100000"/>
              </a:lnSpc>
              <a:spcBef>
                <a:spcPts val="434"/>
              </a:spcBef>
            </a:pPr>
            <a:r>
              <a:rPr sz="1800" spc="-5" dirty="0">
                <a:solidFill>
                  <a:srgbClr val="053193"/>
                </a:solidFill>
                <a:latin typeface="Times New Roman"/>
                <a:cs typeface="Times New Roman"/>
              </a:rPr>
              <a:t>Hariç olmak üzere </a:t>
            </a:r>
            <a:r>
              <a:rPr sz="1800" dirty="0">
                <a:solidFill>
                  <a:srgbClr val="053193"/>
                </a:solidFill>
                <a:latin typeface="Times New Roman"/>
                <a:cs typeface="Times New Roman"/>
              </a:rPr>
              <a:t>bir </a:t>
            </a:r>
            <a:r>
              <a:rPr sz="1800" spc="-5" dirty="0">
                <a:solidFill>
                  <a:srgbClr val="053193"/>
                </a:solidFill>
                <a:latin typeface="Times New Roman"/>
                <a:cs typeface="Times New Roman"/>
              </a:rPr>
              <a:t>takvim yılı </a:t>
            </a:r>
            <a:r>
              <a:rPr sz="1800" dirty="0">
                <a:solidFill>
                  <a:srgbClr val="053193"/>
                </a:solidFill>
                <a:latin typeface="Times New Roman"/>
                <a:cs typeface="Times New Roman"/>
              </a:rPr>
              <a:t>içinde </a:t>
            </a:r>
            <a:r>
              <a:rPr sz="1800" spc="-5" dirty="0">
                <a:solidFill>
                  <a:srgbClr val="053193"/>
                </a:solidFill>
                <a:latin typeface="Times New Roman"/>
                <a:cs typeface="Times New Roman"/>
              </a:rPr>
              <a:t>kullanılan hastalık </a:t>
            </a:r>
            <a:r>
              <a:rPr sz="1800" dirty="0">
                <a:solidFill>
                  <a:srgbClr val="053193"/>
                </a:solidFill>
                <a:latin typeface="Times New Roman"/>
                <a:cs typeface="Times New Roman"/>
              </a:rPr>
              <a:t>izin </a:t>
            </a:r>
            <a:r>
              <a:rPr sz="1800" spc="-5" dirty="0">
                <a:solidFill>
                  <a:srgbClr val="053193"/>
                </a:solidFill>
                <a:latin typeface="Times New Roman"/>
                <a:cs typeface="Times New Roman"/>
              </a:rPr>
              <a:t>süreleri toplamının </a:t>
            </a:r>
            <a:r>
              <a:rPr sz="1800" dirty="0">
                <a:solidFill>
                  <a:srgbClr val="053193"/>
                </a:solidFill>
                <a:latin typeface="Times New Roman"/>
                <a:cs typeface="Times New Roman"/>
              </a:rPr>
              <a:t>7  günü </a:t>
            </a:r>
            <a:r>
              <a:rPr sz="1800" spc="-5" dirty="0">
                <a:solidFill>
                  <a:srgbClr val="053193"/>
                </a:solidFill>
                <a:latin typeface="Times New Roman"/>
                <a:cs typeface="Times New Roman"/>
              </a:rPr>
              <a:t>aşması halinde, </a:t>
            </a:r>
            <a:r>
              <a:rPr sz="1800" dirty="0">
                <a:solidFill>
                  <a:srgbClr val="053193"/>
                </a:solidFill>
                <a:latin typeface="Times New Roman"/>
                <a:cs typeface="Times New Roman"/>
              </a:rPr>
              <a:t>aşan </a:t>
            </a:r>
            <a:r>
              <a:rPr sz="1800" spc="-5" dirty="0">
                <a:solidFill>
                  <a:srgbClr val="053193"/>
                </a:solidFill>
                <a:latin typeface="Times New Roman"/>
                <a:cs typeface="Times New Roman"/>
              </a:rPr>
              <a:t>sürelere isabet </a:t>
            </a:r>
            <a:r>
              <a:rPr sz="1800" dirty="0">
                <a:solidFill>
                  <a:srgbClr val="053193"/>
                </a:solidFill>
                <a:latin typeface="Times New Roman"/>
                <a:cs typeface="Times New Roman"/>
              </a:rPr>
              <a:t>eden zam (yan </a:t>
            </a:r>
            <a:r>
              <a:rPr sz="1800" spc="-5" dirty="0">
                <a:solidFill>
                  <a:srgbClr val="053193"/>
                </a:solidFill>
                <a:latin typeface="Times New Roman"/>
                <a:cs typeface="Times New Roman"/>
              </a:rPr>
              <a:t>ödemeler) </a:t>
            </a:r>
            <a:r>
              <a:rPr sz="1800" dirty="0">
                <a:solidFill>
                  <a:srgbClr val="053193"/>
                </a:solidFill>
                <a:latin typeface="Times New Roman"/>
                <a:cs typeface="Times New Roman"/>
              </a:rPr>
              <a:t>ve tazminatlar % 25  eksik</a:t>
            </a:r>
            <a:r>
              <a:rPr sz="1800" spc="-5" dirty="0">
                <a:solidFill>
                  <a:srgbClr val="053193"/>
                </a:solidFill>
                <a:latin typeface="Times New Roman"/>
                <a:cs typeface="Times New Roman"/>
              </a:rPr>
              <a:t> </a:t>
            </a:r>
            <a:r>
              <a:rPr sz="1800" dirty="0" err="1">
                <a:solidFill>
                  <a:srgbClr val="053193"/>
                </a:solidFill>
                <a:latin typeface="Times New Roman"/>
                <a:cs typeface="Times New Roman"/>
              </a:rPr>
              <a:t>ödenir</a:t>
            </a:r>
            <a:r>
              <a:rPr sz="1800" dirty="0" smtClean="0">
                <a:solidFill>
                  <a:srgbClr val="053193"/>
                </a:solidFill>
                <a:latin typeface="Times New Roman"/>
                <a:cs typeface="Times New Roman"/>
              </a:rPr>
              <a:t>.</a:t>
            </a:r>
            <a:endParaRPr lang="tr-TR" sz="1800" dirty="0" smtClean="0">
              <a:solidFill>
                <a:srgbClr val="053193"/>
              </a:solidFill>
              <a:latin typeface="Times New Roman"/>
              <a:cs typeface="Times New Roman"/>
            </a:endParaRPr>
          </a:p>
          <a:p>
            <a:pPr marL="12700" marR="5080" algn="just">
              <a:lnSpc>
                <a:spcPct val="100000"/>
              </a:lnSpc>
              <a:spcBef>
                <a:spcPts val="434"/>
              </a:spcBef>
            </a:pPr>
            <a:r>
              <a:rPr lang="tr-TR" dirty="0">
                <a:solidFill>
                  <a:srgbClr val="053193"/>
                </a:solidFill>
                <a:latin typeface="Times New Roman"/>
                <a:cs typeface="Times New Roman"/>
              </a:rPr>
              <a:t>-(Özel Hizmet Tazminatı / 30 ) x Rapor Gün Sayısı x %25</a:t>
            </a:r>
          </a:p>
          <a:p>
            <a:pPr marL="12700" marR="5080" algn="just">
              <a:lnSpc>
                <a:spcPct val="100000"/>
              </a:lnSpc>
              <a:spcBef>
                <a:spcPts val="434"/>
              </a:spcBef>
            </a:pPr>
            <a:r>
              <a:rPr lang="tr-TR" dirty="0">
                <a:solidFill>
                  <a:srgbClr val="053193"/>
                </a:solidFill>
                <a:latin typeface="Times New Roman"/>
                <a:cs typeface="Times New Roman"/>
              </a:rPr>
              <a:t>-(Yan Ödeme / 30 ) x Rapor Gün Sayısı x %25</a:t>
            </a:r>
            <a:endParaRPr dirty="0">
              <a:solidFill>
                <a:srgbClr val="053193"/>
              </a:solidFill>
              <a:latin typeface="Times New Roman"/>
              <a:cs typeface="Times New Roman"/>
            </a:endParaRPr>
          </a:p>
        </p:txBody>
      </p:sp>
      <p:sp>
        <p:nvSpPr>
          <p:cNvPr id="6" name="object 6"/>
          <p:cNvSpPr txBox="1"/>
          <p:nvPr/>
        </p:nvSpPr>
        <p:spPr>
          <a:xfrm>
            <a:off x="503394" y="2399127"/>
            <a:ext cx="7742682" cy="498855"/>
          </a:xfrm>
          <a:prstGeom prst="rect">
            <a:avLst/>
          </a:prstGeom>
          <a:solidFill>
            <a:srgbClr val="FFCCCC"/>
          </a:solidFill>
          <a:ln w="25400">
            <a:solidFill>
              <a:srgbClr val="946E00"/>
            </a:solidFill>
          </a:ln>
        </p:spPr>
        <p:txBody>
          <a:bodyPr vert="horz" wrap="square" lIns="0" tIns="219710" rIns="0" bIns="0" rtlCol="0">
            <a:spAutoFit/>
          </a:bodyPr>
          <a:lstStyle/>
          <a:p>
            <a:pPr marL="142240">
              <a:lnSpc>
                <a:spcPct val="100000"/>
              </a:lnSpc>
              <a:spcBef>
                <a:spcPts val="1730"/>
              </a:spcBef>
            </a:pPr>
            <a:r>
              <a:rPr sz="1800" b="1" spc="-5" dirty="0">
                <a:solidFill>
                  <a:srgbClr val="053193"/>
                </a:solidFill>
                <a:latin typeface="Times New Roman"/>
                <a:cs typeface="Times New Roman"/>
              </a:rPr>
              <a:t>Sendika </a:t>
            </a:r>
            <a:r>
              <a:rPr sz="1800" b="1" dirty="0">
                <a:solidFill>
                  <a:srgbClr val="053193"/>
                </a:solidFill>
                <a:latin typeface="Times New Roman"/>
                <a:cs typeface="Times New Roman"/>
              </a:rPr>
              <a:t>Kesintisi = </a:t>
            </a:r>
            <a:r>
              <a:rPr sz="1800" b="1" spc="-5" dirty="0">
                <a:solidFill>
                  <a:srgbClr val="053193"/>
                </a:solidFill>
                <a:latin typeface="Times New Roman"/>
                <a:cs typeface="Times New Roman"/>
              </a:rPr>
              <a:t>Damga Vergisi </a:t>
            </a:r>
            <a:r>
              <a:rPr sz="1800" b="1" dirty="0">
                <a:solidFill>
                  <a:srgbClr val="053193"/>
                </a:solidFill>
                <a:latin typeface="Times New Roman"/>
                <a:cs typeface="Times New Roman"/>
              </a:rPr>
              <a:t>Matrahı X </a:t>
            </a:r>
            <a:r>
              <a:rPr sz="1800" b="1" spc="-5" dirty="0">
                <a:solidFill>
                  <a:srgbClr val="053193"/>
                </a:solidFill>
                <a:latin typeface="Times New Roman"/>
                <a:cs typeface="Times New Roman"/>
              </a:rPr>
              <a:t>İlgili Sendikanın Kesinti </a:t>
            </a:r>
            <a:r>
              <a:rPr sz="1800" b="1" dirty="0">
                <a:solidFill>
                  <a:srgbClr val="053193"/>
                </a:solidFill>
                <a:latin typeface="Times New Roman"/>
                <a:cs typeface="Times New Roman"/>
              </a:rPr>
              <a:t>Oranı</a:t>
            </a:r>
            <a:endParaRPr sz="1800" dirty="0">
              <a:latin typeface="Times New Roman"/>
              <a:cs typeface="Times New Roman"/>
            </a:endParaRPr>
          </a:p>
        </p:txBody>
      </p:sp>
      <p:sp>
        <p:nvSpPr>
          <p:cNvPr id="4" name="Slayt Numarası Yer Tutucusu 3"/>
          <p:cNvSpPr>
            <a:spLocks noGrp="1"/>
          </p:cNvSpPr>
          <p:nvPr>
            <p:ph type="sldNum" sz="quarter" idx="7"/>
          </p:nvPr>
        </p:nvSpPr>
        <p:spPr/>
        <p:txBody>
          <a:bodyPr/>
          <a:lstStyle/>
          <a:p>
            <a:fld id="{B6F15528-21DE-4FAA-801E-634DDDAF4B2B}" type="slidenum">
              <a:rPr lang="tr-TR" smtClean="0"/>
              <a:t>42</a:t>
            </a:fld>
            <a:endParaRPr lang="tr-T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KESİNTİL</a:t>
            </a:r>
            <a:r>
              <a:rPr spc="-20" dirty="0"/>
              <a:t>E</a:t>
            </a:r>
            <a:r>
              <a:rPr spc="-5" dirty="0"/>
              <a:t>R</a:t>
            </a:r>
          </a:p>
        </p:txBody>
      </p:sp>
      <p:sp>
        <p:nvSpPr>
          <p:cNvPr id="3" name="object 3"/>
          <p:cNvSpPr txBox="1"/>
          <p:nvPr/>
        </p:nvSpPr>
        <p:spPr>
          <a:xfrm>
            <a:off x="535305" y="695978"/>
            <a:ext cx="8075930" cy="3299621"/>
          </a:xfrm>
          <a:prstGeom prst="rect">
            <a:avLst/>
          </a:prstGeom>
        </p:spPr>
        <p:txBody>
          <a:bodyPr vert="horz" wrap="square" lIns="0" tIns="67310" rIns="0" bIns="0" rtlCol="0">
            <a:spAutoFit/>
          </a:bodyPr>
          <a:lstStyle/>
          <a:p>
            <a:pPr marL="12700" algn="just">
              <a:lnSpc>
                <a:spcPct val="100000"/>
              </a:lnSpc>
              <a:spcBef>
                <a:spcPts val="530"/>
              </a:spcBef>
            </a:pPr>
            <a:r>
              <a:rPr sz="1800" b="1" spc="-5" dirty="0" err="1">
                <a:solidFill>
                  <a:srgbClr val="FF0000"/>
                </a:solidFill>
                <a:latin typeface="Times New Roman"/>
                <a:cs typeface="Times New Roman"/>
              </a:rPr>
              <a:t>İcra</a:t>
            </a:r>
            <a:r>
              <a:rPr sz="1800" b="1" spc="-15" dirty="0">
                <a:solidFill>
                  <a:srgbClr val="FF0000"/>
                </a:solidFill>
                <a:latin typeface="Times New Roman"/>
                <a:cs typeface="Times New Roman"/>
              </a:rPr>
              <a:t> </a:t>
            </a:r>
            <a:r>
              <a:rPr sz="1800" b="1" spc="-5" dirty="0" err="1" smtClean="0">
                <a:solidFill>
                  <a:srgbClr val="FF0000"/>
                </a:solidFill>
                <a:latin typeface="Times New Roman"/>
                <a:cs typeface="Times New Roman"/>
              </a:rPr>
              <a:t>Kesintisi</a:t>
            </a:r>
            <a:r>
              <a:rPr lang="tr-TR" sz="1800" b="1" spc="-5" dirty="0" smtClean="0">
                <a:solidFill>
                  <a:srgbClr val="FF0000"/>
                </a:solidFill>
                <a:latin typeface="Times New Roman"/>
                <a:cs typeface="Times New Roman"/>
              </a:rPr>
              <a:t> </a:t>
            </a:r>
            <a:endParaRPr sz="1800" dirty="0">
              <a:latin typeface="Times New Roman"/>
              <a:cs typeface="Times New Roman"/>
            </a:endParaRPr>
          </a:p>
          <a:p>
            <a:pPr marL="12700" marR="5080" algn="just">
              <a:lnSpc>
                <a:spcPct val="100000"/>
              </a:lnSpc>
              <a:spcBef>
                <a:spcPts val="434"/>
              </a:spcBef>
            </a:pPr>
            <a:r>
              <a:rPr sz="1800" dirty="0">
                <a:solidFill>
                  <a:srgbClr val="053193"/>
                </a:solidFill>
                <a:latin typeface="Times New Roman"/>
                <a:cs typeface="Times New Roman"/>
              </a:rPr>
              <a:t>2004 </a:t>
            </a:r>
            <a:r>
              <a:rPr sz="1800" spc="-5" dirty="0">
                <a:solidFill>
                  <a:srgbClr val="053193"/>
                </a:solidFill>
                <a:latin typeface="Times New Roman"/>
                <a:cs typeface="Times New Roman"/>
              </a:rPr>
              <a:t>sayılı İcra </a:t>
            </a:r>
            <a:r>
              <a:rPr sz="1800" dirty="0">
                <a:solidFill>
                  <a:srgbClr val="053193"/>
                </a:solidFill>
                <a:latin typeface="Times New Roman"/>
                <a:cs typeface="Times New Roman"/>
              </a:rPr>
              <a:t>ve İflas </a:t>
            </a:r>
            <a:r>
              <a:rPr sz="1800" spc="-5" dirty="0">
                <a:solidFill>
                  <a:srgbClr val="053193"/>
                </a:solidFill>
                <a:latin typeface="Times New Roman"/>
                <a:cs typeface="Times New Roman"/>
              </a:rPr>
              <a:t>Kanununun </a:t>
            </a:r>
            <a:r>
              <a:rPr sz="1800" dirty="0">
                <a:solidFill>
                  <a:srgbClr val="053193"/>
                </a:solidFill>
                <a:latin typeface="Times New Roman"/>
                <a:cs typeface="Times New Roman"/>
              </a:rPr>
              <a:t>83’üncü </a:t>
            </a:r>
            <a:r>
              <a:rPr sz="1800" spc="-5" dirty="0">
                <a:solidFill>
                  <a:srgbClr val="053193"/>
                </a:solidFill>
                <a:latin typeface="Times New Roman"/>
                <a:cs typeface="Times New Roman"/>
              </a:rPr>
              <a:t>maddesinde </a:t>
            </a:r>
            <a:r>
              <a:rPr sz="1800" spc="-10" dirty="0">
                <a:solidFill>
                  <a:srgbClr val="053193"/>
                </a:solidFill>
                <a:latin typeface="Times New Roman"/>
                <a:cs typeface="Times New Roman"/>
              </a:rPr>
              <a:t>«Maaşlar, </a:t>
            </a:r>
            <a:r>
              <a:rPr sz="1800" spc="-5" dirty="0">
                <a:solidFill>
                  <a:srgbClr val="053193"/>
                </a:solidFill>
                <a:latin typeface="Times New Roman"/>
                <a:cs typeface="Times New Roman"/>
              </a:rPr>
              <a:t>tahsisat </a:t>
            </a:r>
            <a:r>
              <a:rPr sz="1800" dirty="0">
                <a:solidFill>
                  <a:srgbClr val="053193"/>
                </a:solidFill>
                <a:latin typeface="Times New Roman"/>
                <a:cs typeface="Times New Roman"/>
              </a:rPr>
              <a:t>ve her  nevi </a:t>
            </a:r>
            <a:r>
              <a:rPr sz="1800" spc="-5" dirty="0">
                <a:solidFill>
                  <a:srgbClr val="053193"/>
                </a:solidFill>
                <a:latin typeface="Times New Roman"/>
                <a:cs typeface="Times New Roman"/>
              </a:rPr>
              <a:t>ücretler, intifa hakları </a:t>
            </a:r>
            <a:r>
              <a:rPr sz="1800" dirty="0">
                <a:solidFill>
                  <a:srgbClr val="053193"/>
                </a:solidFill>
                <a:latin typeface="Times New Roman"/>
                <a:cs typeface="Times New Roman"/>
              </a:rPr>
              <a:t>ve hasılatı, ilama </a:t>
            </a:r>
            <a:r>
              <a:rPr sz="1800" spc="-5" dirty="0">
                <a:solidFill>
                  <a:srgbClr val="053193"/>
                </a:solidFill>
                <a:latin typeface="Times New Roman"/>
                <a:cs typeface="Times New Roman"/>
              </a:rPr>
              <a:t>müstenit olmayan nafakalar, </a:t>
            </a:r>
            <a:r>
              <a:rPr sz="1800" dirty="0">
                <a:solidFill>
                  <a:srgbClr val="053193"/>
                </a:solidFill>
                <a:latin typeface="Times New Roman"/>
                <a:cs typeface="Times New Roman"/>
              </a:rPr>
              <a:t>tekaüt  </a:t>
            </a:r>
            <a:r>
              <a:rPr sz="1800" spc="-5" dirty="0">
                <a:solidFill>
                  <a:srgbClr val="053193"/>
                </a:solidFill>
                <a:latin typeface="Times New Roman"/>
                <a:cs typeface="Times New Roman"/>
              </a:rPr>
              <a:t>maaşları, </a:t>
            </a:r>
            <a:r>
              <a:rPr sz="1800" dirty="0">
                <a:solidFill>
                  <a:srgbClr val="053193"/>
                </a:solidFill>
                <a:latin typeface="Times New Roman"/>
                <a:cs typeface="Times New Roman"/>
              </a:rPr>
              <a:t>sigortalar </a:t>
            </a:r>
            <a:r>
              <a:rPr sz="1800" spc="-5" dirty="0">
                <a:solidFill>
                  <a:srgbClr val="053193"/>
                </a:solidFill>
                <a:latin typeface="Times New Roman"/>
                <a:cs typeface="Times New Roman"/>
              </a:rPr>
              <a:t>veya tekaüt sandıkları </a:t>
            </a:r>
            <a:r>
              <a:rPr sz="1800" dirty="0">
                <a:solidFill>
                  <a:srgbClr val="053193"/>
                </a:solidFill>
                <a:latin typeface="Times New Roman"/>
                <a:cs typeface="Times New Roman"/>
              </a:rPr>
              <a:t>tarafından tahsis </a:t>
            </a:r>
            <a:r>
              <a:rPr sz="1800" spc="-5" dirty="0">
                <a:solidFill>
                  <a:srgbClr val="053193"/>
                </a:solidFill>
                <a:latin typeface="Times New Roman"/>
                <a:cs typeface="Times New Roman"/>
              </a:rPr>
              <a:t>edilen </a:t>
            </a:r>
            <a:r>
              <a:rPr sz="1800" dirty="0">
                <a:solidFill>
                  <a:srgbClr val="053193"/>
                </a:solidFill>
                <a:latin typeface="Times New Roman"/>
                <a:cs typeface="Times New Roman"/>
              </a:rPr>
              <a:t>iratlar, </a:t>
            </a:r>
            <a:r>
              <a:rPr sz="1800" spc="-5" dirty="0">
                <a:solidFill>
                  <a:srgbClr val="053193"/>
                </a:solidFill>
                <a:latin typeface="Times New Roman"/>
                <a:cs typeface="Times New Roman"/>
              </a:rPr>
              <a:t>borçlu </a:t>
            </a:r>
            <a:r>
              <a:rPr sz="1800" dirty="0">
                <a:solidFill>
                  <a:srgbClr val="053193"/>
                </a:solidFill>
                <a:latin typeface="Times New Roman"/>
                <a:cs typeface="Times New Roman"/>
              </a:rPr>
              <a:t>ve  </a:t>
            </a:r>
            <a:r>
              <a:rPr sz="1800" spc="-5" dirty="0">
                <a:solidFill>
                  <a:srgbClr val="053193"/>
                </a:solidFill>
                <a:latin typeface="Times New Roman"/>
                <a:cs typeface="Times New Roman"/>
              </a:rPr>
              <a:t>ailesinin geçinmeleri </a:t>
            </a:r>
            <a:r>
              <a:rPr sz="1800" dirty="0">
                <a:solidFill>
                  <a:srgbClr val="053193"/>
                </a:solidFill>
                <a:latin typeface="Times New Roman"/>
                <a:cs typeface="Times New Roman"/>
              </a:rPr>
              <a:t>için </a:t>
            </a:r>
            <a:r>
              <a:rPr sz="1800" spc="-5" dirty="0">
                <a:solidFill>
                  <a:srgbClr val="053193"/>
                </a:solidFill>
                <a:latin typeface="Times New Roman"/>
                <a:cs typeface="Times New Roman"/>
              </a:rPr>
              <a:t>icra memurunca lüzumlu </a:t>
            </a:r>
            <a:r>
              <a:rPr sz="1800" dirty="0">
                <a:solidFill>
                  <a:srgbClr val="053193"/>
                </a:solidFill>
                <a:latin typeface="Times New Roman"/>
                <a:cs typeface="Times New Roman"/>
              </a:rPr>
              <a:t>olarak </a:t>
            </a:r>
            <a:r>
              <a:rPr sz="1800" spc="-5" dirty="0">
                <a:solidFill>
                  <a:srgbClr val="053193"/>
                </a:solidFill>
                <a:latin typeface="Times New Roman"/>
                <a:cs typeface="Times New Roman"/>
              </a:rPr>
              <a:t>takdir edilen miktar tenzil  </a:t>
            </a:r>
            <a:r>
              <a:rPr sz="1800" dirty="0">
                <a:solidFill>
                  <a:srgbClr val="053193"/>
                </a:solidFill>
                <a:latin typeface="Times New Roman"/>
                <a:cs typeface="Times New Roman"/>
              </a:rPr>
              <a:t>edildikten sonra haciz </a:t>
            </a:r>
            <a:r>
              <a:rPr sz="1800" spc="-5" dirty="0">
                <a:solidFill>
                  <a:srgbClr val="053193"/>
                </a:solidFill>
                <a:latin typeface="Times New Roman"/>
                <a:cs typeface="Times New Roman"/>
              </a:rPr>
              <a:t>edilecektir. </a:t>
            </a:r>
            <a:r>
              <a:rPr sz="1800" dirty="0">
                <a:solidFill>
                  <a:srgbClr val="053193"/>
                </a:solidFill>
                <a:latin typeface="Times New Roman"/>
                <a:cs typeface="Times New Roman"/>
              </a:rPr>
              <a:t>Ancak </a:t>
            </a:r>
            <a:r>
              <a:rPr sz="1800" spc="-5" dirty="0">
                <a:solidFill>
                  <a:srgbClr val="053193"/>
                </a:solidFill>
                <a:latin typeface="Times New Roman"/>
                <a:cs typeface="Times New Roman"/>
              </a:rPr>
              <a:t>haciz edilecek miktar bunların dörtte birinden  </a:t>
            </a:r>
            <a:r>
              <a:rPr sz="1800" dirty="0">
                <a:solidFill>
                  <a:srgbClr val="053193"/>
                </a:solidFill>
                <a:latin typeface="Times New Roman"/>
                <a:cs typeface="Times New Roman"/>
              </a:rPr>
              <a:t>az </a:t>
            </a:r>
            <a:r>
              <a:rPr sz="1800" spc="-5" dirty="0">
                <a:solidFill>
                  <a:srgbClr val="053193"/>
                </a:solidFill>
                <a:latin typeface="Times New Roman"/>
                <a:cs typeface="Times New Roman"/>
              </a:rPr>
              <a:t>olamaz. Birden </a:t>
            </a:r>
            <a:r>
              <a:rPr sz="1800" dirty="0">
                <a:solidFill>
                  <a:srgbClr val="053193"/>
                </a:solidFill>
                <a:latin typeface="Times New Roman"/>
                <a:cs typeface="Times New Roman"/>
              </a:rPr>
              <a:t>fazla haciz </a:t>
            </a:r>
            <a:r>
              <a:rPr sz="1800" spc="-5" dirty="0">
                <a:solidFill>
                  <a:srgbClr val="053193"/>
                </a:solidFill>
                <a:latin typeface="Times New Roman"/>
                <a:cs typeface="Times New Roman"/>
              </a:rPr>
              <a:t>var ise sıraya konur. Sırada </a:t>
            </a:r>
            <a:r>
              <a:rPr sz="1800" dirty="0">
                <a:solidFill>
                  <a:srgbClr val="053193"/>
                </a:solidFill>
                <a:latin typeface="Times New Roman"/>
                <a:cs typeface="Times New Roman"/>
              </a:rPr>
              <a:t>önde olan </a:t>
            </a:r>
            <a:r>
              <a:rPr sz="1800" spc="-5" dirty="0">
                <a:solidFill>
                  <a:srgbClr val="053193"/>
                </a:solidFill>
                <a:latin typeface="Times New Roman"/>
                <a:cs typeface="Times New Roman"/>
              </a:rPr>
              <a:t>haczin kesintisi  </a:t>
            </a:r>
            <a:r>
              <a:rPr sz="1800" dirty="0">
                <a:solidFill>
                  <a:srgbClr val="053193"/>
                </a:solidFill>
                <a:latin typeface="Times New Roman"/>
                <a:cs typeface="Times New Roman"/>
              </a:rPr>
              <a:t>bitmedikçe </a:t>
            </a:r>
            <a:r>
              <a:rPr sz="1800" spc="-5" dirty="0">
                <a:solidFill>
                  <a:srgbClr val="053193"/>
                </a:solidFill>
                <a:latin typeface="Times New Roman"/>
                <a:cs typeface="Times New Roman"/>
              </a:rPr>
              <a:t>sonraki haciz için kesintiye geçilemez» hükmü </a:t>
            </a:r>
            <a:r>
              <a:rPr sz="1800" spc="5" dirty="0">
                <a:solidFill>
                  <a:srgbClr val="053193"/>
                </a:solidFill>
                <a:latin typeface="Times New Roman"/>
                <a:cs typeface="Times New Roman"/>
              </a:rPr>
              <a:t>yer </a:t>
            </a:r>
            <a:r>
              <a:rPr sz="1800" spc="-5" dirty="0">
                <a:solidFill>
                  <a:srgbClr val="053193"/>
                </a:solidFill>
                <a:latin typeface="Times New Roman"/>
                <a:cs typeface="Times New Roman"/>
              </a:rPr>
              <a:t>almaktadır. </a:t>
            </a:r>
            <a:r>
              <a:rPr sz="1800" dirty="0">
                <a:solidFill>
                  <a:srgbClr val="053193"/>
                </a:solidFill>
                <a:latin typeface="Times New Roman"/>
                <a:cs typeface="Times New Roman"/>
              </a:rPr>
              <a:t>Buna göre  aile yardımı, doğum yardımı ve ölüm yardımı ödeneği borç için</a:t>
            </a:r>
            <a:r>
              <a:rPr sz="1800" spc="-114" dirty="0">
                <a:solidFill>
                  <a:srgbClr val="053193"/>
                </a:solidFill>
                <a:latin typeface="Times New Roman"/>
                <a:cs typeface="Times New Roman"/>
              </a:rPr>
              <a:t> </a:t>
            </a:r>
            <a:r>
              <a:rPr sz="1800" dirty="0" err="1">
                <a:solidFill>
                  <a:srgbClr val="053193"/>
                </a:solidFill>
                <a:latin typeface="Times New Roman"/>
                <a:cs typeface="Times New Roman"/>
              </a:rPr>
              <a:t>haczedilemez</a:t>
            </a:r>
            <a:r>
              <a:rPr sz="1800" dirty="0" smtClean="0">
                <a:solidFill>
                  <a:srgbClr val="053193"/>
                </a:solidFill>
                <a:latin typeface="Times New Roman"/>
                <a:cs typeface="Times New Roman"/>
              </a:rPr>
              <a:t>.</a:t>
            </a:r>
            <a:endParaRPr lang="tr-TR" sz="1800" dirty="0" smtClean="0">
              <a:solidFill>
                <a:srgbClr val="053193"/>
              </a:solidFill>
              <a:latin typeface="Times New Roman"/>
              <a:cs typeface="Times New Roman"/>
            </a:endParaRPr>
          </a:p>
          <a:p>
            <a:pPr marL="12700" marR="5080" algn="just">
              <a:lnSpc>
                <a:spcPct val="100000"/>
              </a:lnSpc>
              <a:spcBef>
                <a:spcPts val="434"/>
              </a:spcBef>
            </a:pPr>
            <a:r>
              <a:rPr lang="tr-TR" dirty="0" smtClean="0">
                <a:solidFill>
                  <a:schemeClr val="tx2">
                    <a:lumMod val="60000"/>
                    <a:lumOff val="40000"/>
                  </a:schemeClr>
                </a:solidFill>
              </a:rPr>
              <a:t>     </a:t>
            </a:r>
            <a:r>
              <a:rPr lang="tr-TR" dirty="0" smtClean="0">
                <a:solidFill>
                  <a:srgbClr val="0070C0"/>
                </a:solidFill>
              </a:rPr>
              <a:t>İcra Kesintisi  </a:t>
            </a:r>
            <a:r>
              <a:rPr lang="tr-TR" dirty="0">
                <a:solidFill>
                  <a:srgbClr val="0070C0"/>
                </a:solidFill>
              </a:rPr>
              <a:t>=</a:t>
            </a:r>
            <a:r>
              <a:rPr lang="tr-TR" dirty="0" smtClean="0">
                <a:solidFill>
                  <a:srgbClr val="0070C0"/>
                </a:solidFill>
              </a:rPr>
              <a:t>Gelir </a:t>
            </a:r>
            <a:r>
              <a:rPr lang="tr-TR" dirty="0">
                <a:solidFill>
                  <a:srgbClr val="0070C0"/>
                </a:solidFill>
              </a:rPr>
              <a:t>toplamı – (Aile ve çocuk Yardımı +%20 Emekli keseneği) x </a:t>
            </a:r>
            <a:r>
              <a:rPr lang="tr-TR" dirty="0" smtClean="0">
                <a:solidFill>
                  <a:srgbClr val="0070C0"/>
                </a:solidFill>
              </a:rPr>
              <a:t>¼</a:t>
            </a:r>
          </a:p>
          <a:p>
            <a:pPr marL="12700" marR="5080" algn="just">
              <a:lnSpc>
                <a:spcPct val="100000"/>
              </a:lnSpc>
              <a:spcBef>
                <a:spcPts val="434"/>
              </a:spcBef>
            </a:pPr>
            <a:r>
              <a:rPr lang="tr-TR" sz="2000" dirty="0" smtClean="0">
                <a:solidFill>
                  <a:srgbClr val="0070C0"/>
                </a:solidFill>
              </a:rPr>
              <a:t>     </a:t>
            </a:r>
            <a:r>
              <a:rPr lang="tr-TR" dirty="0" smtClean="0">
                <a:solidFill>
                  <a:srgbClr val="0070C0"/>
                </a:solidFill>
                <a:latin typeface="Times New Roman" panose="02020603050405020304" pitchFamily="18" charset="0"/>
                <a:cs typeface="Times New Roman" panose="02020603050405020304" pitchFamily="18" charset="0"/>
              </a:rPr>
              <a:t>Nafaka   = </a:t>
            </a:r>
            <a:r>
              <a:rPr lang="tr-TR" dirty="0">
                <a:solidFill>
                  <a:srgbClr val="0070C0"/>
                </a:solidFill>
                <a:latin typeface="Times New Roman" panose="02020603050405020304" pitchFamily="18" charset="0"/>
                <a:cs typeface="Times New Roman" panose="02020603050405020304" pitchFamily="18" charset="0"/>
              </a:rPr>
              <a:t>Mahkeme kararıyla belirtilen </a:t>
            </a:r>
            <a:r>
              <a:rPr lang="tr-TR" dirty="0" smtClean="0">
                <a:solidFill>
                  <a:srgbClr val="0070C0"/>
                </a:solidFill>
                <a:latin typeface="Times New Roman" panose="02020603050405020304" pitchFamily="18" charset="0"/>
                <a:cs typeface="Times New Roman" panose="02020603050405020304" pitchFamily="18" charset="0"/>
              </a:rPr>
              <a:t>tutar kesilir.</a:t>
            </a:r>
            <a:endParaRPr dirty="0">
              <a:solidFill>
                <a:srgbClr val="0070C0"/>
              </a:solidFill>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7"/>
          </p:nvPr>
        </p:nvSpPr>
        <p:spPr/>
        <p:txBody>
          <a:bodyPr/>
          <a:lstStyle/>
          <a:p>
            <a:fld id="{B6F15528-21DE-4FAA-801E-634DDDAF4B2B}" type="slidenum">
              <a:rPr lang="tr-TR" smtClean="0"/>
              <a:t>43</a:t>
            </a:fld>
            <a:endParaRPr lang="tr-T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81200" y="325881"/>
            <a:ext cx="5715000" cy="436119"/>
          </a:xfrm>
        </p:spPr>
        <p:txBody>
          <a:bodyPr/>
          <a:lstStyle/>
          <a:p>
            <a:r>
              <a:rPr lang="tr-TR" dirty="0" smtClean="0"/>
              <a:t>Memurların Mali ve Sosyal Hakları</a:t>
            </a:r>
            <a:endParaRPr lang="tr-TR" dirty="0"/>
          </a:p>
        </p:txBody>
      </p:sp>
      <p:sp>
        <p:nvSpPr>
          <p:cNvPr id="3" name="Metin Yer Tutucusu 2"/>
          <p:cNvSpPr>
            <a:spLocks noGrp="1"/>
          </p:cNvSpPr>
          <p:nvPr>
            <p:ph type="body" idx="1"/>
          </p:nvPr>
        </p:nvSpPr>
        <p:spPr>
          <a:xfrm>
            <a:off x="457200" y="990601"/>
            <a:ext cx="7818554" cy="6924973"/>
          </a:xfrm>
        </p:spPr>
        <p:txBody>
          <a:bodyPr/>
          <a:lstStyle/>
          <a:p>
            <a:r>
              <a:rPr lang="tr-TR" dirty="0" smtClean="0">
                <a:solidFill>
                  <a:srgbClr val="0070C0"/>
                </a:solidFill>
              </a:rPr>
              <a:t>     </a:t>
            </a:r>
            <a:r>
              <a:rPr lang="tr-TR" dirty="0" smtClean="0">
                <a:solidFill>
                  <a:srgbClr val="FF0000"/>
                </a:solidFill>
              </a:rPr>
              <a:t>DOĞUM YARDIMI ÖDENEĞİ</a:t>
            </a:r>
          </a:p>
          <a:p>
            <a:endParaRPr lang="tr-TR" dirty="0" smtClean="0">
              <a:solidFill>
                <a:srgbClr val="FF0000"/>
              </a:solidFill>
            </a:endParaRPr>
          </a:p>
          <a:p>
            <a:pPr algn="just"/>
            <a:r>
              <a:rPr lang="tr-TR" dirty="0" smtClean="0">
                <a:solidFill>
                  <a:srgbClr val="0070C0"/>
                </a:solidFill>
              </a:rPr>
              <a:t>     Doğum Yardımı </a:t>
            </a:r>
            <a:r>
              <a:rPr lang="tr-TR" dirty="0">
                <a:solidFill>
                  <a:srgbClr val="0070C0"/>
                </a:solidFill>
              </a:rPr>
              <a:t>programı 633 sayılı Kanun Hükmünde Kararnamenin Ek-4’üncü maddesi doğrultusunda 15 Mayıs 2015 tarihi itibarıyla uygulanmaya başlamıştır. </a:t>
            </a:r>
          </a:p>
          <a:p>
            <a:pPr algn="just"/>
            <a:r>
              <a:rPr lang="tr-TR" dirty="0" smtClean="0">
                <a:solidFill>
                  <a:srgbClr val="0070C0"/>
                </a:solidFill>
              </a:rPr>
              <a:t>      1</a:t>
            </a:r>
            <a:r>
              <a:rPr lang="tr-TR" dirty="0">
                <a:solidFill>
                  <a:srgbClr val="0070C0"/>
                </a:solidFill>
              </a:rPr>
              <a:t>. Çocuk İçin	300,00 TL</a:t>
            </a:r>
          </a:p>
          <a:p>
            <a:pPr algn="just"/>
            <a:r>
              <a:rPr lang="tr-TR" dirty="0" smtClean="0">
                <a:solidFill>
                  <a:srgbClr val="0070C0"/>
                </a:solidFill>
              </a:rPr>
              <a:t>      2</a:t>
            </a:r>
            <a:r>
              <a:rPr lang="tr-TR" dirty="0">
                <a:solidFill>
                  <a:srgbClr val="0070C0"/>
                </a:solidFill>
              </a:rPr>
              <a:t>. Çocuk İçin	400,00 TL</a:t>
            </a:r>
          </a:p>
          <a:p>
            <a:pPr algn="just"/>
            <a:r>
              <a:rPr lang="tr-TR" dirty="0" smtClean="0">
                <a:solidFill>
                  <a:srgbClr val="0070C0"/>
                </a:solidFill>
              </a:rPr>
              <a:t>      3</a:t>
            </a:r>
            <a:r>
              <a:rPr lang="tr-TR" dirty="0">
                <a:solidFill>
                  <a:srgbClr val="0070C0"/>
                </a:solidFill>
              </a:rPr>
              <a:t>. Çocuk İçin	600,00 </a:t>
            </a:r>
            <a:r>
              <a:rPr lang="tr-TR" dirty="0" smtClean="0">
                <a:solidFill>
                  <a:srgbClr val="0070C0"/>
                </a:solidFill>
              </a:rPr>
              <a:t>TL</a:t>
            </a:r>
          </a:p>
          <a:p>
            <a:pPr algn="just"/>
            <a:endParaRPr lang="tr-TR" dirty="0">
              <a:solidFill>
                <a:srgbClr val="0070C0"/>
              </a:solidFill>
            </a:endParaRPr>
          </a:p>
          <a:p>
            <a:pPr algn="just"/>
            <a:r>
              <a:rPr lang="tr-TR" dirty="0" smtClean="0">
                <a:solidFill>
                  <a:srgbClr val="0070C0"/>
                </a:solidFill>
              </a:rPr>
              <a:t>      Tutarlar </a:t>
            </a:r>
            <a:r>
              <a:rPr lang="tr-TR" dirty="0">
                <a:solidFill>
                  <a:srgbClr val="0070C0"/>
                </a:solidFill>
              </a:rPr>
              <a:t>doğan her çocuk için bir defaya mahsus olmak üzere ödeme yapılacaktır. Doğum Yardımı kapsamında yapılan ödeme haczedilemez, üzerinden hiçbir vergi ve kesinti yapılmaksızın ödenir</a:t>
            </a:r>
            <a:r>
              <a:rPr lang="tr-TR" dirty="0" smtClean="0">
                <a:solidFill>
                  <a:srgbClr val="0070C0"/>
                </a:solidFill>
              </a:rPr>
              <a:t>.</a:t>
            </a:r>
          </a:p>
          <a:p>
            <a:pPr algn="just"/>
            <a:r>
              <a:rPr lang="tr-TR" dirty="0" smtClean="0">
                <a:solidFill>
                  <a:srgbClr val="0070C0"/>
                </a:solidFill>
              </a:rPr>
              <a:t>     Kamu </a:t>
            </a:r>
            <a:r>
              <a:rPr lang="tr-TR" dirty="0">
                <a:solidFill>
                  <a:srgbClr val="0070C0"/>
                </a:solidFill>
              </a:rPr>
              <a:t>kurum ve kuruluşlarında çalışan kişilerin başvuruları ise çalıştıkları </a:t>
            </a:r>
            <a:r>
              <a:rPr lang="tr-TR" dirty="0" smtClean="0">
                <a:solidFill>
                  <a:srgbClr val="0070C0"/>
                </a:solidFill>
              </a:rPr>
              <a:t>  kurumlara </a:t>
            </a:r>
            <a:r>
              <a:rPr lang="tr-TR" dirty="0">
                <a:solidFill>
                  <a:srgbClr val="0070C0"/>
                </a:solidFill>
              </a:rPr>
              <a:t>yapılacaktır.</a:t>
            </a:r>
          </a:p>
          <a:p>
            <a:pPr marL="285750" indent="-285750" algn="just">
              <a:buFontTx/>
              <a:buChar char="-"/>
            </a:pPr>
            <a:endParaRPr lang="tr-TR" dirty="0" smtClean="0">
              <a:solidFill>
                <a:srgbClr val="0070C0"/>
              </a:solidFill>
            </a:endParaRPr>
          </a:p>
          <a:p>
            <a:pPr marL="285750" indent="-285750">
              <a:buFontTx/>
              <a:buChar char="-"/>
            </a:pPr>
            <a:endParaRPr lang="tr-TR" dirty="0"/>
          </a:p>
          <a:p>
            <a:pPr marL="285750" indent="-285750">
              <a:buFontTx/>
              <a:buChar char="-"/>
            </a:pPr>
            <a:endParaRPr lang="tr-TR" dirty="0" smtClean="0"/>
          </a:p>
          <a:p>
            <a:pPr marL="285750" indent="-285750">
              <a:buFontTx/>
              <a:buChar char="-"/>
            </a:pPr>
            <a:endParaRPr lang="tr-TR" dirty="0"/>
          </a:p>
          <a:p>
            <a:pPr marL="285750" indent="-285750">
              <a:buFontTx/>
              <a:buChar char="-"/>
            </a:pPr>
            <a:endParaRPr lang="tr-TR" dirty="0" smtClean="0"/>
          </a:p>
          <a:p>
            <a:pPr marL="285750" indent="-285750">
              <a:buFontTx/>
              <a:buChar char="-"/>
            </a:pPr>
            <a:endParaRPr lang="tr-TR" dirty="0"/>
          </a:p>
          <a:p>
            <a:pPr marL="285750" indent="-285750">
              <a:buFontTx/>
              <a:buChar char="-"/>
            </a:pPr>
            <a:endParaRPr lang="tr-TR" dirty="0" smtClean="0"/>
          </a:p>
          <a:p>
            <a:pPr marL="285750" indent="-285750">
              <a:buFontTx/>
              <a:buChar char="-"/>
            </a:pPr>
            <a:endParaRPr lang="tr-TR" dirty="0"/>
          </a:p>
          <a:p>
            <a:pPr marL="285750" indent="-285750">
              <a:buFontTx/>
              <a:buChar char="-"/>
            </a:pPr>
            <a:endParaRPr lang="tr-TR" dirty="0" smtClean="0"/>
          </a:p>
          <a:p>
            <a:pPr marL="285750" indent="-285750">
              <a:buFontTx/>
              <a:buChar char="-"/>
            </a:pPr>
            <a:endParaRPr lang="tr-TR" dirty="0"/>
          </a:p>
          <a:p>
            <a:pPr marL="285750" indent="-285750">
              <a:buFontTx/>
              <a:buChar char="-"/>
            </a:pPr>
            <a:endParaRPr lang="tr-TR" dirty="0" smtClean="0"/>
          </a:p>
          <a:p>
            <a:pPr marL="285750" indent="-285750">
              <a:buFontTx/>
              <a:buChar char="-"/>
            </a:pPr>
            <a:endParaRPr lang="tr-TR" dirty="0"/>
          </a:p>
        </p:txBody>
      </p:sp>
      <p:sp>
        <p:nvSpPr>
          <p:cNvPr id="4" name="Slayt Numarası Yer Tutucusu 3"/>
          <p:cNvSpPr>
            <a:spLocks noGrp="1"/>
          </p:cNvSpPr>
          <p:nvPr>
            <p:ph type="sldNum" sz="quarter" idx="7"/>
          </p:nvPr>
        </p:nvSpPr>
        <p:spPr/>
        <p:txBody>
          <a:bodyPr/>
          <a:lstStyle/>
          <a:p>
            <a:fld id="{B6F15528-21DE-4FAA-801E-634DDDAF4B2B}" type="slidenum">
              <a:rPr lang="tr-TR" smtClean="0"/>
              <a:t>44</a:t>
            </a:fld>
            <a:endParaRPr lang="tr-TR" dirty="0"/>
          </a:p>
        </p:txBody>
      </p:sp>
    </p:spTree>
    <p:extLst>
      <p:ext uri="{BB962C8B-B14F-4D97-AF65-F5344CB8AC3E}">
        <p14:creationId xmlns:p14="http://schemas.microsoft.com/office/powerpoint/2010/main" val="23344921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4000" y="325881"/>
            <a:ext cx="5715000" cy="430887"/>
          </a:xfrm>
        </p:spPr>
        <p:txBody>
          <a:bodyPr/>
          <a:lstStyle/>
          <a:p>
            <a:r>
              <a:rPr lang="tr-TR" dirty="0" smtClean="0"/>
              <a:t> Memurların Mali Sosyal Hakları</a:t>
            </a:r>
            <a:endParaRPr lang="tr-TR" dirty="0"/>
          </a:p>
        </p:txBody>
      </p:sp>
      <p:sp>
        <p:nvSpPr>
          <p:cNvPr id="3" name="Metin Yer Tutucusu 2"/>
          <p:cNvSpPr>
            <a:spLocks noGrp="1"/>
          </p:cNvSpPr>
          <p:nvPr>
            <p:ph type="body" idx="1"/>
          </p:nvPr>
        </p:nvSpPr>
        <p:spPr>
          <a:xfrm>
            <a:off x="457200" y="914400"/>
            <a:ext cx="8229600" cy="4585871"/>
          </a:xfrm>
        </p:spPr>
        <p:txBody>
          <a:bodyPr/>
          <a:lstStyle/>
          <a:p>
            <a:r>
              <a:rPr lang="tr-TR" dirty="0" smtClean="0">
                <a:solidFill>
                  <a:srgbClr val="0070C0"/>
                </a:solidFill>
              </a:rPr>
              <a:t>      </a:t>
            </a:r>
            <a:r>
              <a:rPr lang="tr-TR" dirty="0" smtClean="0">
                <a:solidFill>
                  <a:srgbClr val="FF0000"/>
                </a:solidFill>
                <a:latin typeface="Times New Roman" panose="02020603050405020304" pitchFamily="18" charset="0"/>
                <a:cs typeface="Times New Roman" panose="02020603050405020304" pitchFamily="18" charset="0"/>
              </a:rPr>
              <a:t>ÖLÜM </a:t>
            </a:r>
            <a:r>
              <a:rPr lang="tr-TR" dirty="0">
                <a:solidFill>
                  <a:srgbClr val="FF0000"/>
                </a:solidFill>
                <a:latin typeface="Times New Roman" panose="02020603050405020304" pitchFamily="18" charset="0"/>
                <a:cs typeface="Times New Roman" panose="02020603050405020304" pitchFamily="18" charset="0"/>
              </a:rPr>
              <a:t>YARDIMI </a:t>
            </a:r>
            <a:r>
              <a:rPr lang="tr-TR" dirty="0" smtClean="0">
                <a:solidFill>
                  <a:srgbClr val="FF0000"/>
                </a:solidFill>
                <a:latin typeface="Times New Roman" panose="02020603050405020304" pitchFamily="18" charset="0"/>
                <a:cs typeface="Times New Roman" panose="02020603050405020304" pitchFamily="18" charset="0"/>
              </a:rPr>
              <a:t>ÖDENEĞİ</a:t>
            </a:r>
          </a:p>
          <a:p>
            <a:endParaRPr lang="tr-TR" dirty="0" smtClean="0">
              <a:solidFill>
                <a:srgbClr val="0070C0"/>
              </a:solidFill>
            </a:endParaRPr>
          </a:p>
          <a:p>
            <a:pPr algn="just"/>
            <a:r>
              <a:rPr lang="tr-TR" dirty="0" smtClean="0">
                <a:solidFill>
                  <a:srgbClr val="0070C0"/>
                </a:solidFill>
              </a:rPr>
              <a:t>      </a:t>
            </a:r>
            <a:r>
              <a:rPr lang="tr-TR" sz="2000" dirty="0" smtClean="0">
                <a:solidFill>
                  <a:srgbClr val="0070C0"/>
                </a:solidFill>
                <a:latin typeface="Times New Roman" panose="02020603050405020304" pitchFamily="18" charset="0"/>
                <a:cs typeface="Times New Roman" panose="02020603050405020304" pitchFamily="18" charset="0"/>
              </a:rPr>
              <a:t>657 Sayılı Kanunun 208</a:t>
            </a:r>
            <a:r>
              <a:rPr lang="tr-TR" sz="2000" dirty="0">
                <a:solidFill>
                  <a:srgbClr val="0070C0"/>
                </a:solidFill>
                <a:latin typeface="Times New Roman" panose="02020603050405020304" pitchFamily="18" charset="0"/>
                <a:cs typeface="Times New Roman" panose="02020603050405020304" pitchFamily="18" charset="0"/>
              </a:rPr>
              <a:t>. </a:t>
            </a:r>
            <a:r>
              <a:rPr lang="tr-TR" sz="2000" dirty="0" smtClean="0">
                <a:solidFill>
                  <a:srgbClr val="0070C0"/>
                </a:solidFill>
                <a:latin typeface="Times New Roman" panose="02020603050405020304" pitchFamily="18" charset="0"/>
                <a:cs typeface="Times New Roman" panose="02020603050405020304" pitchFamily="18" charset="0"/>
              </a:rPr>
              <a:t>Maddesi; </a:t>
            </a:r>
            <a:r>
              <a:rPr lang="tr-TR" sz="2000" dirty="0">
                <a:solidFill>
                  <a:srgbClr val="0070C0"/>
                </a:solidFill>
                <a:latin typeface="Times New Roman" panose="02020603050405020304" pitchFamily="18" charset="0"/>
                <a:cs typeface="Times New Roman" panose="02020603050405020304" pitchFamily="18" charset="0"/>
              </a:rPr>
              <a:t>Devlet memurlarından: memur olmayan eşi ile aile yardımı ödeneğine </a:t>
            </a:r>
            <a:r>
              <a:rPr lang="tr-TR" sz="2000" dirty="0" err="1">
                <a:solidFill>
                  <a:srgbClr val="0070C0"/>
                </a:solidFill>
                <a:latin typeface="Times New Roman" panose="02020603050405020304" pitchFamily="18" charset="0"/>
                <a:cs typeface="Times New Roman" panose="02020603050405020304" pitchFamily="18" charset="0"/>
              </a:rPr>
              <a:t>müstehak</a:t>
            </a:r>
            <a:r>
              <a:rPr lang="tr-TR" sz="2000" dirty="0">
                <a:solidFill>
                  <a:srgbClr val="0070C0"/>
                </a:solidFill>
                <a:latin typeface="Times New Roman" panose="02020603050405020304" pitchFamily="18" charset="0"/>
                <a:cs typeface="Times New Roman" panose="02020603050405020304" pitchFamily="18" charset="0"/>
              </a:rPr>
              <a:t> çocuğu ölenlere en yüksek Devlet memuru aylığı (ek gösterge dahil) tutarında, memurun ölümü halinde sağlığında bildiri ile gösterdiği kimseye, eğer bildiri vermemiş ise eşine ve çocuklarına, bunlar yoksa ana ve babasına, bunlar da yoksa kardeşlerine en yüksek Devlet memuru aylığının (ek gösterge dahil) iki katı tutarında, ölüm yardımı ödeneği verilir</a:t>
            </a:r>
            <a:r>
              <a:rPr lang="tr-TR" sz="2000" dirty="0" smtClean="0">
                <a:solidFill>
                  <a:srgbClr val="0070C0"/>
                </a:solidFill>
                <a:latin typeface="Times New Roman" panose="02020603050405020304" pitchFamily="18" charset="0"/>
                <a:cs typeface="Times New Roman" panose="02020603050405020304" pitchFamily="18" charset="0"/>
              </a:rPr>
              <a:t>.</a:t>
            </a:r>
          </a:p>
          <a:p>
            <a:pPr algn="just"/>
            <a:r>
              <a:rPr lang="tr-TR" sz="2000" dirty="0" smtClean="0">
                <a:solidFill>
                  <a:srgbClr val="0070C0"/>
                </a:solidFill>
                <a:latin typeface="Times New Roman" panose="02020603050405020304" pitchFamily="18" charset="0"/>
                <a:cs typeface="Times New Roman" panose="02020603050405020304" pitchFamily="18" charset="0"/>
              </a:rPr>
              <a:t>    </a:t>
            </a:r>
            <a:r>
              <a:rPr lang="tr-TR" sz="2000" dirty="0">
                <a:solidFill>
                  <a:srgbClr val="0070C0"/>
                </a:solidFill>
                <a:latin typeface="Times New Roman" panose="02020603050405020304" pitchFamily="18" charset="0"/>
                <a:cs typeface="Times New Roman" panose="02020603050405020304" pitchFamily="18" charset="0"/>
              </a:rPr>
              <a:t>Ölüm yardımı ödeneği, hiçbir vergi ve kesintiye tabi tutulmaksızın ve ödeme emri aranmaksızın saymanlarca derhal ödenir. Bu yardım borç için </a:t>
            </a:r>
            <a:r>
              <a:rPr lang="tr-TR" sz="2000" dirty="0" smtClean="0">
                <a:solidFill>
                  <a:srgbClr val="0070C0"/>
                </a:solidFill>
                <a:latin typeface="Times New Roman" panose="02020603050405020304" pitchFamily="18" charset="0"/>
                <a:cs typeface="Times New Roman" panose="02020603050405020304" pitchFamily="18" charset="0"/>
              </a:rPr>
              <a:t>haciz edilemez</a:t>
            </a:r>
            <a:r>
              <a:rPr lang="tr-TR" sz="2000" dirty="0">
                <a:solidFill>
                  <a:srgbClr val="0070C0"/>
                </a:solidFill>
                <a:latin typeface="Times New Roman" panose="02020603050405020304" pitchFamily="18" charset="0"/>
                <a:cs typeface="Times New Roman" panose="02020603050405020304" pitchFamily="18" charset="0"/>
              </a:rPr>
              <a:t>. </a:t>
            </a:r>
            <a:endParaRPr lang="tr-TR" sz="2000" dirty="0" smtClean="0">
              <a:solidFill>
                <a:srgbClr val="0070C0"/>
              </a:solidFill>
              <a:latin typeface="Times New Roman" panose="02020603050405020304" pitchFamily="18" charset="0"/>
              <a:cs typeface="Times New Roman" panose="02020603050405020304" pitchFamily="18" charset="0"/>
            </a:endParaRPr>
          </a:p>
          <a:p>
            <a:pPr algn="l"/>
            <a:r>
              <a:rPr lang="tr-TR" sz="2000" dirty="0" smtClean="0">
                <a:latin typeface="Times New Roman" panose="02020603050405020304" pitchFamily="18" charset="0"/>
                <a:cs typeface="Times New Roman" panose="02020603050405020304" pitchFamily="18" charset="0"/>
              </a:rPr>
              <a:t> * </a:t>
            </a:r>
            <a:r>
              <a:rPr lang="tr-TR" sz="2000" dirty="0" smtClean="0">
                <a:solidFill>
                  <a:srgbClr val="0070C0"/>
                </a:solidFill>
                <a:latin typeface="Times New Roman" panose="02020603050405020304" pitchFamily="18" charset="0"/>
                <a:cs typeface="Times New Roman" panose="02020603050405020304" pitchFamily="18" charset="0"/>
              </a:rPr>
              <a:t>Ölüm </a:t>
            </a:r>
            <a:r>
              <a:rPr lang="tr-TR" sz="2000" dirty="0">
                <a:solidFill>
                  <a:srgbClr val="0070C0"/>
                </a:solidFill>
                <a:latin typeface="Times New Roman" panose="02020603050405020304" pitchFamily="18" charset="0"/>
                <a:cs typeface="Times New Roman" panose="02020603050405020304" pitchFamily="18" charset="0"/>
              </a:rPr>
              <a:t>Yardımı Eş ve Çocuğun Ölümü Halinde </a:t>
            </a:r>
            <a:r>
              <a:rPr lang="tr-TR" sz="2000" dirty="0" smtClean="0">
                <a:solidFill>
                  <a:srgbClr val="0070C0"/>
                </a:solidFill>
                <a:latin typeface="Times New Roman" panose="02020603050405020304" pitchFamily="18" charset="0"/>
                <a:cs typeface="Times New Roman" panose="02020603050405020304" pitchFamily="18" charset="0"/>
              </a:rPr>
              <a:t>                                                                                                             8.000+1.500)x0,760871= 7.228,27.TL  </a:t>
            </a:r>
          </a:p>
          <a:p>
            <a:pPr algn="l"/>
            <a:r>
              <a:rPr lang="tr-TR" sz="2000" dirty="0" smtClean="0">
                <a:solidFill>
                  <a:srgbClr val="0070C0"/>
                </a:solidFill>
                <a:latin typeface="Times New Roman" panose="02020603050405020304" pitchFamily="18" charset="0"/>
                <a:cs typeface="Times New Roman" panose="02020603050405020304" pitchFamily="18" charset="0"/>
              </a:rPr>
              <a:t>  * Memurun </a:t>
            </a:r>
            <a:r>
              <a:rPr lang="tr-TR" sz="2000" dirty="0">
                <a:solidFill>
                  <a:srgbClr val="0070C0"/>
                </a:solidFill>
                <a:latin typeface="Times New Roman" panose="02020603050405020304" pitchFamily="18" charset="0"/>
                <a:cs typeface="Times New Roman" panose="02020603050405020304" pitchFamily="18" charset="0"/>
              </a:rPr>
              <a:t>Ölümü Halinde [(</a:t>
            </a:r>
            <a:r>
              <a:rPr lang="tr-TR" sz="2000" dirty="0" smtClean="0">
                <a:solidFill>
                  <a:srgbClr val="0070C0"/>
                </a:solidFill>
                <a:latin typeface="Times New Roman" panose="02020603050405020304" pitchFamily="18" charset="0"/>
                <a:cs typeface="Times New Roman" panose="02020603050405020304" pitchFamily="18" charset="0"/>
              </a:rPr>
              <a:t>8.000+1.500</a:t>
            </a:r>
            <a:r>
              <a:rPr lang="tr-TR" sz="2000" dirty="0">
                <a:solidFill>
                  <a:srgbClr val="0070C0"/>
                </a:solidFill>
                <a:latin typeface="Times New Roman" panose="02020603050405020304" pitchFamily="18" charset="0"/>
                <a:cs typeface="Times New Roman" panose="02020603050405020304" pitchFamily="18" charset="0"/>
              </a:rPr>
              <a:t>) x </a:t>
            </a:r>
            <a:r>
              <a:rPr lang="tr-TR" sz="2000" dirty="0" smtClean="0">
                <a:solidFill>
                  <a:srgbClr val="0070C0"/>
                </a:solidFill>
                <a:latin typeface="Times New Roman" panose="02020603050405020304" pitchFamily="18" charset="0"/>
                <a:cs typeface="Times New Roman" panose="02020603050405020304" pitchFamily="18" charset="0"/>
              </a:rPr>
              <a:t>0,760871] </a:t>
            </a:r>
            <a:r>
              <a:rPr lang="tr-TR" sz="2000" dirty="0">
                <a:solidFill>
                  <a:srgbClr val="0070C0"/>
                </a:solidFill>
                <a:latin typeface="Times New Roman" panose="02020603050405020304" pitchFamily="18" charset="0"/>
                <a:cs typeface="Times New Roman" panose="02020603050405020304" pitchFamily="18" charset="0"/>
              </a:rPr>
              <a:t>x 2 </a:t>
            </a:r>
            <a:r>
              <a:rPr lang="tr-TR" sz="2000" dirty="0" smtClean="0">
                <a:solidFill>
                  <a:srgbClr val="0070C0"/>
                </a:solidFill>
                <a:latin typeface="Times New Roman" panose="02020603050405020304" pitchFamily="18" charset="0"/>
                <a:cs typeface="Times New Roman" panose="02020603050405020304" pitchFamily="18" charset="0"/>
              </a:rPr>
              <a:t>= 14.456,54.TL</a:t>
            </a:r>
            <a:endParaRPr lang="tr-TR" sz="2000" dirty="0">
              <a:solidFill>
                <a:srgbClr val="0070C0"/>
              </a:solidFill>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7"/>
          </p:nvPr>
        </p:nvSpPr>
        <p:spPr/>
        <p:txBody>
          <a:bodyPr/>
          <a:lstStyle/>
          <a:p>
            <a:fld id="{B6F15528-21DE-4FAA-801E-634DDDAF4B2B}" type="slidenum">
              <a:rPr lang="tr-TR" smtClean="0"/>
              <a:t>45</a:t>
            </a:fld>
            <a:endParaRPr lang="tr-TR"/>
          </a:p>
        </p:txBody>
      </p:sp>
    </p:spTree>
    <p:extLst>
      <p:ext uri="{BB962C8B-B14F-4D97-AF65-F5344CB8AC3E}">
        <p14:creationId xmlns:p14="http://schemas.microsoft.com/office/powerpoint/2010/main" val="18821763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16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3" name="object 3"/>
          <p:cNvSpPr txBox="1"/>
          <p:nvPr/>
        </p:nvSpPr>
        <p:spPr>
          <a:xfrm>
            <a:off x="457200" y="914400"/>
            <a:ext cx="8229600" cy="2534668"/>
          </a:xfrm>
          <a:prstGeom prst="rect">
            <a:avLst/>
          </a:prstGeom>
        </p:spPr>
        <p:txBody>
          <a:bodyPr vert="horz" wrap="square" lIns="0" tIns="41275" rIns="0" bIns="0" rtlCol="0">
            <a:spAutoFit/>
          </a:bodyPr>
          <a:lstStyle/>
          <a:p>
            <a:pPr marL="12700" marR="5080" algn="just">
              <a:lnSpc>
                <a:spcPct val="90000"/>
              </a:lnSpc>
              <a:tabLst>
                <a:tab pos="584200" algn="l"/>
              </a:tabLst>
            </a:pPr>
            <a:r>
              <a:rPr lang="tr-TR" sz="2000" b="1" spc="-5" dirty="0" smtClean="0">
                <a:solidFill>
                  <a:srgbClr val="053193"/>
                </a:solidFill>
                <a:latin typeface="Times New Roman"/>
                <a:cs typeface="Times New Roman"/>
              </a:rPr>
              <a:t>      </a:t>
            </a:r>
            <a:r>
              <a:rPr sz="2000" b="1" spc="-5" dirty="0" err="1" smtClean="0">
                <a:solidFill>
                  <a:srgbClr val="053193"/>
                </a:solidFill>
                <a:latin typeface="Times New Roman"/>
                <a:cs typeface="Times New Roman"/>
              </a:rPr>
              <a:t>Giyecek</a:t>
            </a:r>
            <a:r>
              <a:rPr sz="2000" b="1" spc="-5" dirty="0" smtClean="0">
                <a:solidFill>
                  <a:srgbClr val="053193"/>
                </a:solidFill>
                <a:latin typeface="Times New Roman"/>
                <a:cs typeface="Times New Roman"/>
              </a:rPr>
              <a:t> </a:t>
            </a:r>
            <a:r>
              <a:rPr sz="2000" b="1" spc="-5" dirty="0" err="1">
                <a:solidFill>
                  <a:srgbClr val="053193"/>
                </a:solidFill>
                <a:latin typeface="Times New Roman"/>
                <a:cs typeface="Times New Roman"/>
              </a:rPr>
              <a:t>Yardımı</a:t>
            </a:r>
            <a:r>
              <a:rPr sz="2000" b="1" spc="-5" dirty="0">
                <a:solidFill>
                  <a:srgbClr val="053193"/>
                </a:solidFill>
                <a:latin typeface="Times New Roman"/>
                <a:cs typeface="Times New Roman"/>
              </a:rPr>
              <a:t> </a:t>
            </a:r>
            <a:endParaRPr lang="tr-TR" sz="2000" b="1" dirty="0">
              <a:solidFill>
                <a:srgbClr val="053193"/>
              </a:solidFill>
              <a:latin typeface="Times New Roman"/>
              <a:cs typeface="Times New Roman"/>
            </a:endParaRPr>
          </a:p>
          <a:p>
            <a:pPr marL="12700" marR="5080" algn="just">
              <a:lnSpc>
                <a:spcPct val="90000"/>
              </a:lnSpc>
              <a:tabLst>
                <a:tab pos="584200" algn="l"/>
              </a:tabLst>
            </a:pPr>
            <a:endParaRPr lang="tr-TR" sz="2000" dirty="0" smtClean="0">
              <a:solidFill>
                <a:srgbClr val="053193"/>
              </a:solidFill>
              <a:latin typeface="Times New Roman"/>
              <a:cs typeface="Times New Roman"/>
            </a:endParaRPr>
          </a:p>
          <a:p>
            <a:pPr marL="12700" marR="5080" algn="just">
              <a:lnSpc>
                <a:spcPct val="90000"/>
              </a:lnSpc>
              <a:tabLst>
                <a:tab pos="584200" algn="l"/>
              </a:tabLst>
            </a:pPr>
            <a:r>
              <a:rPr lang="tr-TR" sz="2000" dirty="0" smtClean="0">
                <a:solidFill>
                  <a:srgbClr val="053193"/>
                </a:solidFill>
                <a:latin typeface="Times New Roman"/>
                <a:cs typeface="Times New Roman"/>
              </a:rPr>
              <a:t>     </a:t>
            </a:r>
            <a:r>
              <a:rPr sz="2000" dirty="0" smtClean="0">
                <a:solidFill>
                  <a:srgbClr val="053193"/>
                </a:solidFill>
                <a:latin typeface="Times New Roman"/>
                <a:cs typeface="Times New Roman"/>
              </a:rPr>
              <a:t>657 </a:t>
            </a:r>
            <a:r>
              <a:rPr sz="2000" spc="-5" dirty="0">
                <a:solidFill>
                  <a:srgbClr val="053193"/>
                </a:solidFill>
                <a:latin typeface="Times New Roman"/>
                <a:cs typeface="Times New Roman"/>
              </a:rPr>
              <a:t>sayılı </a:t>
            </a:r>
            <a:r>
              <a:rPr sz="2000" dirty="0">
                <a:solidFill>
                  <a:srgbClr val="053193"/>
                </a:solidFill>
                <a:latin typeface="Times New Roman"/>
                <a:cs typeface="Times New Roman"/>
              </a:rPr>
              <a:t>Kanunun </a:t>
            </a:r>
            <a:r>
              <a:rPr sz="2000" spc="-5" dirty="0">
                <a:solidFill>
                  <a:srgbClr val="053193"/>
                </a:solidFill>
                <a:latin typeface="Times New Roman"/>
                <a:cs typeface="Times New Roman"/>
              </a:rPr>
              <a:t>211. maddesinde  </a:t>
            </a:r>
            <a:r>
              <a:rPr sz="2000" spc="-5" dirty="0" err="1">
                <a:solidFill>
                  <a:srgbClr val="053193"/>
                </a:solidFill>
                <a:latin typeface="Times New Roman"/>
                <a:cs typeface="Times New Roman"/>
              </a:rPr>
              <a:t>düzenlenmiştir</a:t>
            </a:r>
            <a:r>
              <a:rPr sz="2000" spc="-5" dirty="0" smtClean="0">
                <a:solidFill>
                  <a:srgbClr val="053193"/>
                </a:solidFill>
                <a:latin typeface="Times New Roman"/>
                <a:cs typeface="Times New Roman"/>
              </a:rPr>
              <a:t>.</a:t>
            </a:r>
            <a:endParaRPr lang="tr-TR" sz="2000" spc="-5" dirty="0" smtClean="0">
              <a:solidFill>
                <a:srgbClr val="053193"/>
              </a:solidFill>
              <a:latin typeface="Times New Roman"/>
              <a:cs typeface="Times New Roman"/>
            </a:endParaRPr>
          </a:p>
          <a:p>
            <a:pPr marL="12700" marR="5080" algn="just">
              <a:lnSpc>
                <a:spcPct val="90000"/>
              </a:lnSpc>
              <a:tabLst>
                <a:tab pos="584200" algn="l"/>
              </a:tabLst>
            </a:pPr>
            <a:r>
              <a:rPr sz="2000" spc="-5" dirty="0" smtClean="0">
                <a:solidFill>
                  <a:srgbClr val="053193"/>
                </a:solidFill>
                <a:latin typeface="Times New Roman"/>
                <a:cs typeface="Times New Roman"/>
              </a:rPr>
              <a:t> </a:t>
            </a:r>
            <a:r>
              <a:rPr lang="tr-TR" sz="2000" spc="-5" dirty="0" smtClean="0">
                <a:solidFill>
                  <a:srgbClr val="053193"/>
                </a:solidFill>
                <a:latin typeface="Times New Roman"/>
                <a:cs typeface="Times New Roman"/>
              </a:rPr>
              <a:t>    </a:t>
            </a:r>
            <a:r>
              <a:rPr sz="2000" spc="-5" dirty="0" err="1" smtClean="0">
                <a:solidFill>
                  <a:srgbClr val="053193"/>
                </a:solidFill>
                <a:latin typeface="Times New Roman"/>
                <a:cs typeface="Times New Roman"/>
              </a:rPr>
              <a:t>Devlet</a:t>
            </a:r>
            <a:r>
              <a:rPr sz="2000" spc="-5" dirty="0" smtClean="0">
                <a:solidFill>
                  <a:srgbClr val="053193"/>
                </a:solidFill>
                <a:latin typeface="Times New Roman"/>
                <a:cs typeface="Times New Roman"/>
              </a:rPr>
              <a:t> </a:t>
            </a:r>
            <a:r>
              <a:rPr sz="2000" spc="-5" dirty="0">
                <a:solidFill>
                  <a:srgbClr val="053193"/>
                </a:solidFill>
                <a:latin typeface="Times New Roman"/>
                <a:cs typeface="Times New Roman"/>
              </a:rPr>
              <a:t>memurlarından hangilerinin </a:t>
            </a:r>
            <a:r>
              <a:rPr sz="2000" dirty="0">
                <a:solidFill>
                  <a:srgbClr val="053193"/>
                </a:solidFill>
                <a:latin typeface="Times New Roman"/>
                <a:cs typeface="Times New Roman"/>
              </a:rPr>
              <a:t>ne </a:t>
            </a:r>
            <a:r>
              <a:rPr sz="2000" spc="-5" dirty="0">
                <a:solidFill>
                  <a:srgbClr val="053193"/>
                </a:solidFill>
                <a:latin typeface="Times New Roman"/>
                <a:cs typeface="Times New Roman"/>
              </a:rPr>
              <a:t>şekilde giyecek  yardımından faydalanacakları Memurlara Yapılacak </a:t>
            </a:r>
            <a:r>
              <a:rPr sz="2000" spc="-5" dirty="0">
                <a:solidFill>
                  <a:srgbClr val="053193"/>
                </a:solidFill>
                <a:latin typeface="Times New Roman"/>
                <a:cs typeface="Times New Roman"/>
                <a:hlinkClick r:id="rId3" action="ppaction://hlinkfile"/>
              </a:rPr>
              <a:t>Giyecek </a:t>
            </a:r>
            <a:r>
              <a:rPr sz="2000" spc="-10" dirty="0">
                <a:solidFill>
                  <a:srgbClr val="053193"/>
                </a:solidFill>
                <a:latin typeface="Times New Roman"/>
                <a:cs typeface="Times New Roman"/>
                <a:hlinkClick r:id="rId3" action="ppaction://hlinkfile"/>
              </a:rPr>
              <a:t>Yardımı  </a:t>
            </a:r>
            <a:r>
              <a:rPr sz="2000" spc="-5" dirty="0">
                <a:solidFill>
                  <a:srgbClr val="053193"/>
                </a:solidFill>
                <a:latin typeface="Times New Roman"/>
                <a:cs typeface="Times New Roman"/>
                <a:hlinkClick r:id="rId3" action="ppaction://hlinkfile"/>
              </a:rPr>
              <a:t>Yönetmeliği</a:t>
            </a:r>
            <a:r>
              <a:rPr sz="2000" spc="-5" dirty="0">
                <a:solidFill>
                  <a:srgbClr val="053193"/>
                </a:solidFill>
                <a:latin typeface="Times New Roman"/>
                <a:cs typeface="Times New Roman"/>
              </a:rPr>
              <a:t> ve bu yönetmeliğe dayanılarak Hazine </a:t>
            </a:r>
            <a:r>
              <a:rPr sz="2000" dirty="0">
                <a:solidFill>
                  <a:srgbClr val="053193"/>
                </a:solidFill>
                <a:latin typeface="Times New Roman"/>
                <a:cs typeface="Times New Roman"/>
              </a:rPr>
              <a:t>ve </a:t>
            </a:r>
            <a:r>
              <a:rPr sz="2000" spc="-5" dirty="0">
                <a:solidFill>
                  <a:srgbClr val="053193"/>
                </a:solidFill>
                <a:latin typeface="Times New Roman"/>
                <a:cs typeface="Times New Roman"/>
              </a:rPr>
              <a:t>Maliye Bakanlığı  tarafından </a:t>
            </a:r>
            <a:r>
              <a:rPr sz="2000" spc="-10" dirty="0">
                <a:solidFill>
                  <a:srgbClr val="053193"/>
                </a:solidFill>
                <a:latin typeface="Times New Roman"/>
                <a:cs typeface="Times New Roman"/>
              </a:rPr>
              <a:t>yayımlanan </a:t>
            </a:r>
            <a:r>
              <a:rPr sz="2000" spc="-5" dirty="0">
                <a:solidFill>
                  <a:srgbClr val="053193"/>
                </a:solidFill>
                <a:latin typeface="Times New Roman"/>
                <a:cs typeface="Times New Roman"/>
                <a:hlinkClick r:id="rId4" action="ppaction://hlinkfile"/>
              </a:rPr>
              <a:t>genelge</a:t>
            </a:r>
            <a:r>
              <a:rPr sz="2000" spc="-5" dirty="0">
                <a:solidFill>
                  <a:srgbClr val="053193"/>
                </a:solidFill>
                <a:latin typeface="Times New Roman"/>
                <a:cs typeface="Times New Roman"/>
              </a:rPr>
              <a:t> ile tespit olunur. </a:t>
            </a:r>
            <a:endParaRPr lang="tr-TR" sz="2000" spc="-5" dirty="0" smtClean="0">
              <a:solidFill>
                <a:srgbClr val="053193"/>
              </a:solidFill>
              <a:latin typeface="Times New Roman"/>
              <a:cs typeface="Times New Roman"/>
            </a:endParaRPr>
          </a:p>
          <a:p>
            <a:pPr marL="12700" marR="5080" algn="just">
              <a:lnSpc>
                <a:spcPct val="90000"/>
              </a:lnSpc>
              <a:tabLst>
                <a:tab pos="584200" algn="l"/>
              </a:tabLst>
            </a:pPr>
            <a:r>
              <a:rPr lang="tr-TR" sz="2000" spc="-5" dirty="0">
                <a:solidFill>
                  <a:srgbClr val="053193"/>
                </a:solidFill>
                <a:latin typeface="Times New Roman"/>
                <a:cs typeface="Times New Roman"/>
              </a:rPr>
              <a:t> </a:t>
            </a:r>
            <a:r>
              <a:rPr lang="tr-TR" sz="2000" spc="-5" dirty="0" smtClean="0">
                <a:solidFill>
                  <a:srgbClr val="053193"/>
                </a:solidFill>
                <a:latin typeface="Times New Roman"/>
                <a:cs typeface="Times New Roman"/>
              </a:rPr>
              <a:t>   </a:t>
            </a:r>
            <a:r>
              <a:rPr sz="2000" dirty="0" err="1" smtClean="0">
                <a:solidFill>
                  <a:srgbClr val="053193"/>
                </a:solidFill>
                <a:latin typeface="Times New Roman"/>
                <a:cs typeface="Times New Roman"/>
              </a:rPr>
              <a:t>Nakdi</a:t>
            </a:r>
            <a:r>
              <a:rPr sz="2000" dirty="0" smtClean="0">
                <a:solidFill>
                  <a:srgbClr val="053193"/>
                </a:solidFill>
                <a:latin typeface="Times New Roman"/>
                <a:cs typeface="Times New Roman"/>
              </a:rPr>
              <a:t> </a:t>
            </a:r>
            <a:r>
              <a:rPr sz="2000" spc="-5" dirty="0" err="1" smtClean="0">
                <a:solidFill>
                  <a:srgbClr val="053193"/>
                </a:solidFill>
                <a:latin typeface="Times New Roman"/>
                <a:cs typeface="Times New Roman"/>
              </a:rPr>
              <a:t>olara</a:t>
            </a:r>
            <a:r>
              <a:rPr lang="tr-TR" sz="2000" spc="-5" dirty="0" smtClean="0">
                <a:solidFill>
                  <a:srgbClr val="053193"/>
                </a:solidFill>
                <a:latin typeface="Times New Roman"/>
                <a:cs typeface="Times New Roman"/>
              </a:rPr>
              <a:t>k </a:t>
            </a:r>
            <a:r>
              <a:rPr lang="tr-TR" sz="2000" spc="-5" dirty="0" smtClean="0">
                <a:solidFill>
                  <a:srgbClr val="053193"/>
                </a:solidFill>
                <a:latin typeface="Times New Roman"/>
                <a:cs typeface="Times New Roman"/>
                <a:hlinkClick r:id="rId5" action="ppaction://hlinkfile"/>
              </a:rPr>
              <a:t>bordrosu</a:t>
            </a:r>
            <a:r>
              <a:rPr lang="tr-TR" sz="2000" spc="-5" dirty="0" smtClean="0">
                <a:solidFill>
                  <a:srgbClr val="053193"/>
                </a:solidFill>
                <a:latin typeface="Times New Roman"/>
                <a:cs typeface="Times New Roman"/>
              </a:rPr>
              <a:t> düzenlenerek</a:t>
            </a:r>
            <a:r>
              <a:rPr sz="2000" spc="-5" dirty="0" smtClean="0">
                <a:solidFill>
                  <a:srgbClr val="053193"/>
                </a:solidFill>
                <a:latin typeface="Times New Roman"/>
                <a:cs typeface="Times New Roman"/>
              </a:rPr>
              <a:t> </a:t>
            </a:r>
            <a:r>
              <a:rPr sz="2000" spc="-5" dirty="0" err="1" smtClean="0">
                <a:solidFill>
                  <a:srgbClr val="053193"/>
                </a:solidFill>
                <a:latin typeface="Times New Roman"/>
                <a:cs typeface="Times New Roman"/>
              </a:rPr>
              <a:t>yapıla</a:t>
            </a:r>
            <a:r>
              <a:rPr lang="tr-TR" sz="2000" spc="-5" dirty="0" smtClean="0">
                <a:solidFill>
                  <a:srgbClr val="053193"/>
                </a:solidFill>
                <a:latin typeface="Times New Roman"/>
                <a:cs typeface="Times New Roman"/>
              </a:rPr>
              <a:t>n</a:t>
            </a:r>
            <a:r>
              <a:rPr sz="2000" spc="-5" dirty="0" smtClean="0">
                <a:solidFill>
                  <a:srgbClr val="053193"/>
                </a:solidFill>
                <a:latin typeface="Times New Roman"/>
                <a:cs typeface="Times New Roman"/>
              </a:rPr>
              <a:t>  </a:t>
            </a:r>
            <a:r>
              <a:rPr sz="2000" dirty="0">
                <a:solidFill>
                  <a:srgbClr val="053193"/>
                </a:solidFill>
                <a:latin typeface="Times New Roman"/>
                <a:cs typeface="Times New Roman"/>
              </a:rPr>
              <a:t>giyecek </a:t>
            </a:r>
            <a:r>
              <a:rPr sz="2000" spc="-5" dirty="0">
                <a:solidFill>
                  <a:srgbClr val="053193"/>
                </a:solidFill>
                <a:latin typeface="Times New Roman"/>
                <a:cs typeface="Times New Roman"/>
              </a:rPr>
              <a:t>yardımı </a:t>
            </a:r>
            <a:r>
              <a:rPr sz="2000" dirty="0">
                <a:solidFill>
                  <a:srgbClr val="053193"/>
                </a:solidFill>
                <a:latin typeface="Times New Roman"/>
                <a:cs typeface="Times New Roman"/>
              </a:rPr>
              <a:t>gelir ve </a:t>
            </a:r>
            <a:r>
              <a:rPr sz="2000" spc="-5" dirty="0">
                <a:solidFill>
                  <a:srgbClr val="053193"/>
                </a:solidFill>
                <a:latin typeface="Times New Roman"/>
                <a:cs typeface="Times New Roman"/>
              </a:rPr>
              <a:t>damga </a:t>
            </a:r>
            <a:r>
              <a:rPr sz="2000" dirty="0">
                <a:solidFill>
                  <a:srgbClr val="053193"/>
                </a:solidFill>
                <a:latin typeface="Times New Roman"/>
                <a:cs typeface="Times New Roman"/>
              </a:rPr>
              <a:t>vergisine</a:t>
            </a:r>
            <a:r>
              <a:rPr sz="2000" spc="-85" dirty="0">
                <a:solidFill>
                  <a:srgbClr val="053193"/>
                </a:solidFill>
                <a:latin typeface="Times New Roman"/>
                <a:cs typeface="Times New Roman"/>
              </a:rPr>
              <a:t> </a:t>
            </a:r>
            <a:r>
              <a:rPr sz="2000" dirty="0">
                <a:solidFill>
                  <a:srgbClr val="053193"/>
                </a:solidFill>
                <a:latin typeface="Times New Roman"/>
                <a:cs typeface="Times New Roman"/>
              </a:rPr>
              <a:t>tabidir.</a:t>
            </a:r>
            <a:endParaRPr sz="2000" dirty="0">
              <a:latin typeface="Times New Roman"/>
              <a:cs typeface="Times New Roman"/>
            </a:endParaRPr>
          </a:p>
        </p:txBody>
      </p:sp>
      <p:sp>
        <p:nvSpPr>
          <p:cNvPr id="4" name="Slayt Numarası Yer Tutucusu 3"/>
          <p:cNvSpPr>
            <a:spLocks noGrp="1"/>
          </p:cNvSpPr>
          <p:nvPr>
            <p:ph type="sldNum" sz="quarter" idx="7"/>
          </p:nvPr>
        </p:nvSpPr>
        <p:spPr/>
        <p:txBody>
          <a:bodyPr/>
          <a:lstStyle/>
          <a:p>
            <a:fld id="{B6F15528-21DE-4FAA-801E-634DDDAF4B2B}" type="slidenum">
              <a:rPr lang="tr-TR" smtClean="0"/>
              <a:t>46</a:t>
            </a:fld>
            <a:endParaRPr lang="tr-T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71600" y="838200"/>
            <a:ext cx="6629400" cy="2505814"/>
          </a:xfrm>
          <a:prstGeom prst="rect">
            <a:avLst/>
          </a:prstGeom>
        </p:spPr>
        <p:txBody>
          <a:bodyPr vert="horz" wrap="square" lIns="0" tIns="12700" rIns="0" bIns="0" rtlCol="0">
            <a:spAutoFit/>
          </a:bodyPr>
          <a:lstStyle/>
          <a:p>
            <a:pPr marL="12700">
              <a:lnSpc>
                <a:spcPct val="100000"/>
              </a:lnSpc>
              <a:spcBef>
                <a:spcPts val="100"/>
              </a:spcBef>
            </a:pPr>
            <a:r>
              <a:rPr lang="tr-TR" sz="5400" b="0" i="1" dirty="0" smtClean="0">
                <a:solidFill>
                  <a:srgbClr val="1A3915"/>
                </a:solidFill>
                <a:latin typeface="Arial"/>
                <a:cs typeface="Arial"/>
              </a:rPr>
              <a:t>  </a:t>
            </a:r>
            <a:r>
              <a:rPr sz="5400" b="0" i="1" u="sng" dirty="0" smtClean="0">
                <a:solidFill>
                  <a:srgbClr val="1A3915"/>
                </a:solidFill>
                <a:latin typeface="Arial"/>
                <a:cs typeface="Arial"/>
              </a:rPr>
              <a:t>TEŞEKKÜRLER</a:t>
            </a:r>
            <a:r>
              <a:rPr lang="tr-TR" sz="5400" b="0" i="1" u="sng" dirty="0" smtClean="0">
                <a:solidFill>
                  <a:srgbClr val="1A3915"/>
                </a:solidFill>
                <a:latin typeface="Arial"/>
                <a:cs typeface="Arial"/>
              </a:rPr>
              <a:t>.</a:t>
            </a:r>
            <a:r>
              <a:rPr lang="tr-TR" sz="5400" b="0" i="1" dirty="0" smtClean="0">
                <a:solidFill>
                  <a:srgbClr val="1A3915"/>
                </a:solidFill>
                <a:latin typeface="Arial"/>
                <a:cs typeface="Arial"/>
              </a:rPr>
              <a:t/>
            </a:r>
            <a:br>
              <a:rPr lang="tr-TR" sz="5400" b="0" i="1" dirty="0" smtClean="0">
                <a:solidFill>
                  <a:srgbClr val="1A3915"/>
                </a:solidFill>
                <a:latin typeface="Arial"/>
                <a:cs typeface="Arial"/>
              </a:rPr>
            </a:br>
            <a:r>
              <a:rPr lang="tr-TR" sz="5400" b="0" i="1" dirty="0" smtClean="0">
                <a:solidFill>
                  <a:srgbClr val="1A3915"/>
                </a:solidFill>
                <a:latin typeface="Arial"/>
                <a:cs typeface="Arial"/>
              </a:rPr>
              <a:t>  </a:t>
            </a:r>
            <a:br>
              <a:rPr lang="tr-TR" sz="5400" b="0" i="1" dirty="0" smtClean="0">
                <a:solidFill>
                  <a:srgbClr val="1A3915"/>
                </a:solidFill>
                <a:latin typeface="Arial"/>
                <a:cs typeface="Arial"/>
              </a:rPr>
            </a:br>
            <a:r>
              <a:rPr lang="tr-TR" sz="5400" b="0" i="1">
                <a:solidFill>
                  <a:srgbClr val="1A3915"/>
                </a:solidFill>
                <a:latin typeface="Arial"/>
                <a:cs typeface="Arial"/>
              </a:rPr>
              <a:t> </a:t>
            </a:r>
            <a:endParaRPr sz="4000" dirty="0">
              <a:latin typeface="Arial"/>
              <a:cs typeface="Arial"/>
            </a:endParaRPr>
          </a:p>
        </p:txBody>
      </p:sp>
      <p:sp>
        <p:nvSpPr>
          <p:cNvPr id="2" name="Slayt Numarası Yer Tutucusu 1"/>
          <p:cNvSpPr>
            <a:spLocks noGrp="1"/>
          </p:cNvSpPr>
          <p:nvPr>
            <p:ph type="sldNum" sz="quarter" idx="7"/>
          </p:nvPr>
        </p:nvSpPr>
        <p:spPr/>
        <p:txBody>
          <a:bodyPr/>
          <a:lstStyle/>
          <a:p>
            <a:fld id="{B6F15528-21DE-4FAA-801E-634DDDAF4B2B}" type="slidenum">
              <a:rPr lang="tr-TR" smtClean="0"/>
              <a:t>47</a:t>
            </a:fld>
            <a:endParaRPr lang="tr-T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831296"/>
            <a:ext cx="8164474" cy="4838889"/>
          </a:xfrm>
          <a:prstGeom prst="rect">
            <a:avLst/>
          </a:prstGeom>
        </p:spPr>
        <p:txBody>
          <a:bodyPr vert="horz" wrap="square" lIns="0" tIns="20955" rIns="0" bIns="0" rtlCol="0">
            <a:spAutoFit/>
          </a:bodyPr>
          <a:lstStyle/>
          <a:p>
            <a:pPr marL="12700" marR="5080" indent="570865" algn="just">
              <a:lnSpc>
                <a:spcPct val="102800"/>
              </a:lnSpc>
              <a:spcBef>
                <a:spcPts val="165"/>
              </a:spcBef>
            </a:pPr>
            <a:r>
              <a:rPr sz="2000" spc="-5" dirty="0">
                <a:solidFill>
                  <a:srgbClr val="053193"/>
                </a:solidFill>
                <a:latin typeface="Times New Roman"/>
                <a:cs typeface="Times New Roman"/>
              </a:rPr>
              <a:t>Memurların </a:t>
            </a:r>
            <a:r>
              <a:rPr sz="2000" spc="-10" dirty="0">
                <a:solidFill>
                  <a:srgbClr val="053193"/>
                </a:solidFill>
                <a:latin typeface="Times New Roman"/>
                <a:cs typeface="Times New Roman"/>
              </a:rPr>
              <a:t>mali </a:t>
            </a:r>
            <a:r>
              <a:rPr sz="2000" dirty="0">
                <a:solidFill>
                  <a:srgbClr val="053193"/>
                </a:solidFill>
                <a:latin typeface="Times New Roman"/>
                <a:cs typeface="Times New Roman"/>
              </a:rPr>
              <a:t>ve </a:t>
            </a:r>
            <a:r>
              <a:rPr sz="2000" spc="-5" dirty="0">
                <a:solidFill>
                  <a:srgbClr val="053193"/>
                </a:solidFill>
                <a:latin typeface="Times New Roman"/>
                <a:cs typeface="Times New Roman"/>
              </a:rPr>
              <a:t>sosyal hakları </a:t>
            </a:r>
            <a:r>
              <a:rPr sz="2000" dirty="0">
                <a:solidFill>
                  <a:srgbClr val="053193"/>
                </a:solidFill>
                <a:latin typeface="Times New Roman"/>
                <a:cs typeface="Times New Roman"/>
              </a:rPr>
              <a:t>genel </a:t>
            </a:r>
            <a:r>
              <a:rPr sz="2000" spc="-5" dirty="0">
                <a:solidFill>
                  <a:srgbClr val="053193"/>
                </a:solidFill>
                <a:latin typeface="Times New Roman"/>
                <a:cs typeface="Times New Roman"/>
              </a:rPr>
              <a:t>olarak </a:t>
            </a:r>
            <a:r>
              <a:rPr sz="2000" dirty="0">
                <a:solidFill>
                  <a:srgbClr val="053193"/>
                </a:solidFill>
                <a:latin typeface="Times New Roman"/>
                <a:cs typeface="Times New Roman"/>
              </a:rPr>
              <a:t>657 </a:t>
            </a:r>
            <a:r>
              <a:rPr sz="2000" spc="-5" dirty="0">
                <a:solidFill>
                  <a:srgbClr val="053193"/>
                </a:solidFill>
                <a:latin typeface="Times New Roman"/>
                <a:cs typeface="Times New Roman"/>
              </a:rPr>
              <a:t>sayılı </a:t>
            </a:r>
            <a:r>
              <a:rPr sz="2000" dirty="0">
                <a:solidFill>
                  <a:srgbClr val="053193"/>
                </a:solidFill>
                <a:latin typeface="Times New Roman"/>
                <a:cs typeface="Times New Roman"/>
              </a:rPr>
              <a:t>Devlet  </a:t>
            </a:r>
            <a:r>
              <a:rPr sz="2000" spc="-5" dirty="0">
                <a:solidFill>
                  <a:srgbClr val="053193"/>
                </a:solidFill>
                <a:latin typeface="Times New Roman"/>
                <a:cs typeface="Times New Roman"/>
              </a:rPr>
              <a:t>Memurları Kanunu </a:t>
            </a:r>
            <a:r>
              <a:rPr sz="2000" spc="-10" dirty="0">
                <a:solidFill>
                  <a:srgbClr val="053193"/>
                </a:solidFill>
                <a:latin typeface="Times New Roman"/>
                <a:cs typeface="Times New Roman"/>
              </a:rPr>
              <a:t>ile </a:t>
            </a:r>
            <a:r>
              <a:rPr sz="2000" spc="-5" dirty="0">
                <a:solidFill>
                  <a:srgbClr val="053193"/>
                </a:solidFill>
                <a:latin typeface="Times New Roman"/>
                <a:cs typeface="Times New Roman"/>
              </a:rPr>
              <a:t>375 sayılı </a:t>
            </a:r>
            <a:r>
              <a:rPr sz="2000" dirty="0">
                <a:solidFill>
                  <a:srgbClr val="053193"/>
                </a:solidFill>
                <a:latin typeface="Times New Roman"/>
                <a:cs typeface="Times New Roman"/>
              </a:rPr>
              <a:t>Kanun </a:t>
            </a:r>
            <a:r>
              <a:rPr sz="2000" spc="-5" dirty="0">
                <a:solidFill>
                  <a:srgbClr val="053193"/>
                </a:solidFill>
                <a:latin typeface="Times New Roman"/>
                <a:cs typeface="Times New Roman"/>
              </a:rPr>
              <a:t>Hükmünde Kararnamede  </a:t>
            </a:r>
            <a:r>
              <a:rPr sz="2000" spc="-5" dirty="0" err="1">
                <a:solidFill>
                  <a:srgbClr val="053193"/>
                </a:solidFill>
                <a:latin typeface="Times New Roman"/>
                <a:cs typeface="Times New Roman"/>
              </a:rPr>
              <a:t>düzenlenmiştir</a:t>
            </a:r>
            <a:r>
              <a:rPr sz="2000" spc="-5" dirty="0" smtClean="0">
                <a:solidFill>
                  <a:srgbClr val="053193"/>
                </a:solidFill>
                <a:latin typeface="Times New Roman"/>
                <a:cs typeface="Times New Roman"/>
              </a:rPr>
              <a:t>.</a:t>
            </a:r>
            <a:endParaRPr lang="tr-TR" sz="2000" spc="-5" dirty="0" smtClean="0">
              <a:solidFill>
                <a:srgbClr val="053193"/>
              </a:solidFill>
              <a:latin typeface="Times New Roman"/>
              <a:cs typeface="Times New Roman"/>
            </a:endParaRPr>
          </a:p>
          <a:p>
            <a:pPr marL="12700" marR="5080" indent="570865" algn="just">
              <a:lnSpc>
                <a:spcPct val="102800"/>
              </a:lnSpc>
              <a:spcBef>
                <a:spcPts val="165"/>
              </a:spcBef>
            </a:pPr>
            <a:endParaRPr sz="2000" dirty="0">
              <a:latin typeface="Times New Roman"/>
              <a:cs typeface="Times New Roman"/>
            </a:endParaRPr>
          </a:p>
          <a:p>
            <a:pPr marL="12700" marR="6350" indent="570865" algn="just">
              <a:lnSpc>
                <a:spcPct val="100000"/>
              </a:lnSpc>
            </a:pPr>
            <a:r>
              <a:rPr sz="2000" spc="-5" dirty="0" err="1" smtClean="0">
                <a:solidFill>
                  <a:srgbClr val="053193"/>
                </a:solidFill>
                <a:latin typeface="Times New Roman"/>
                <a:cs typeface="Times New Roman"/>
              </a:rPr>
              <a:t>Memurların</a:t>
            </a:r>
            <a:r>
              <a:rPr sz="2000" spc="-5" dirty="0" smtClean="0">
                <a:solidFill>
                  <a:srgbClr val="053193"/>
                </a:solidFill>
                <a:latin typeface="Times New Roman"/>
                <a:cs typeface="Times New Roman"/>
              </a:rPr>
              <a:t> </a:t>
            </a:r>
            <a:r>
              <a:rPr sz="2000" spc="-10" dirty="0">
                <a:solidFill>
                  <a:srgbClr val="053193"/>
                </a:solidFill>
                <a:latin typeface="Times New Roman"/>
                <a:cs typeface="Times New Roman"/>
              </a:rPr>
              <a:t>mali </a:t>
            </a:r>
            <a:r>
              <a:rPr sz="2000" spc="-5" dirty="0">
                <a:solidFill>
                  <a:srgbClr val="053193"/>
                </a:solidFill>
                <a:latin typeface="Times New Roman"/>
                <a:cs typeface="Times New Roman"/>
              </a:rPr>
              <a:t>hakları </a:t>
            </a:r>
            <a:r>
              <a:rPr sz="2000" b="1" spc="-5" dirty="0">
                <a:solidFill>
                  <a:srgbClr val="053193"/>
                </a:solidFill>
                <a:latin typeface="Times New Roman"/>
                <a:cs typeface="Times New Roman"/>
              </a:rPr>
              <a:t>hizmet </a:t>
            </a:r>
            <a:r>
              <a:rPr sz="2000" b="1" spc="-10" dirty="0">
                <a:solidFill>
                  <a:srgbClr val="053193"/>
                </a:solidFill>
                <a:latin typeface="Times New Roman"/>
                <a:cs typeface="Times New Roman"/>
              </a:rPr>
              <a:t>sınıfı</a:t>
            </a:r>
            <a:r>
              <a:rPr sz="2000" spc="-10" dirty="0">
                <a:solidFill>
                  <a:srgbClr val="053193"/>
                </a:solidFill>
                <a:latin typeface="Times New Roman"/>
                <a:cs typeface="Times New Roman"/>
              </a:rPr>
              <a:t>, </a:t>
            </a:r>
            <a:r>
              <a:rPr sz="2000" b="1" spc="-5" dirty="0">
                <a:solidFill>
                  <a:srgbClr val="053193"/>
                </a:solidFill>
                <a:latin typeface="Times New Roman"/>
                <a:cs typeface="Times New Roman"/>
              </a:rPr>
              <a:t>kadro </a:t>
            </a:r>
            <a:r>
              <a:rPr sz="2000" b="1" dirty="0">
                <a:solidFill>
                  <a:srgbClr val="053193"/>
                </a:solidFill>
                <a:latin typeface="Times New Roman"/>
                <a:cs typeface="Times New Roman"/>
              </a:rPr>
              <a:t>ve </a:t>
            </a:r>
            <a:r>
              <a:rPr sz="2000" b="1" spc="-5" dirty="0">
                <a:solidFill>
                  <a:srgbClr val="053193"/>
                </a:solidFill>
                <a:latin typeface="Times New Roman"/>
                <a:cs typeface="Times New Roman"/>
              </a:rPr>
              <a:t>görev unvanı</a:t>
            </a:r>
            <a:r>
              <a:rPr sz="2000" spc="-5" dirty="0">
                <a:solidFill>
                  <a:srgbClr val="053193"/>
                </a:solidFill>
                <a:latin typeface="Times New Roman"/>
                <a:cs typeface="Times New Roman"/>
              </a:rPr>
              <a:t>,  </a:t>
            </a:r>
            <a:r>
              <a:rPr sz="2000" b="1" spc="-5" dirty="0">
                <a:solidFill>
                  <a:srgbClr val="053193"/>
                </a:solidFill>
                <a:latin typeface="Times New Roman"/>
                <a:cs typeface="Times New Roman"/>
              </a:rPr>
              <a:t>kadro derecesi </a:t>
            </a:r>
            <a:r>
              <a:rPr sz="2000" dirty="0">
                <a:solidFill>
                  <a:srgbClr val="053193"/>
                </a:solidFill>
                <a:latin typeface="Times New Roman"/>
                <a:cs typeface="Times New Roman"/>
              </a:rPr>
              <a:t>ve </a:t>
            </a:r>
            <a:r>
              <a:rPr sz="2000" b="1" spc="-10" dirty="0">
                <a:solidFill>
                  <a:srgbClr val="053193"/>
                </a:solidFill>
                <a:latin typeface="Times New Roman"/>
                <a:cs typeface="Times New Roman"/>
              </a:rPr>
              <a:t>eğitim </a:t>
            </a:r>
            <a:r>
              <a:rPr sz="2000" spc="-5" dirty="0">
                <a:solidFill>
                  <a:srgbClr val="053193"/>
                </a:solidFill>
                <a:latin typeface="Times New Roman"/>
                <a:cs typeface="Times New Roman"/>
              </a:rPr>
              <a:t>durumu gibi kriterlere bağlı olarak  </a:t>
            </a:r>
            <a:r>
              <a:rPr sz="2000" spc="-5" dirty="0" err="1">
                <a:solidFill>
                  <a:srgbClr val="053193"/>
                </a:solidFill>
                <a:latin typeface="Times New Roman"/>
                <a:cs typeface="Times New Roman"/>
              </a:rPr>
              <a:t>belirlenmektedir</a:t>
            </a:r>
            <a:r>
              <a:rPr sz="2000" spc="-5" dirty="0" smtClean="0">
                <a:solidFill>
                  <a:srgbClr val="053193"/>
                </a:solidFill>
                <a:latin typeface="Times New Roman"/>
                <a:cs typeface="Times New Roman"/>
              </a:rPr>
              <a:t>.</a:t>
            </a:r>
            <a:endParaRPr lang="tr-TR" sz="2000" spc="-5" dirty="0" smtClean="0">
              <a:solidFill>
                <a:srgbClr val="053193"/>
              </a:solidFill>
              <a:latin typeface="Times New Roman"/>
              <a:cs typeface="Times New Roman"/>
            </a:endParaRPr>
          </a:p>
          <a:p>
            <a:pPr marL="12700" marR="6350" indent="570865" algn="just">
              <a:lnSpc>
                <a:spcPct val="100000"/>
              </a:lnSpc>
            </a:pPr>
            <a:endParaRPr sz="2900" dirty="0">
              <a:latin typeface="Times New Roman"/>
              <a:cs typeface="Times New Roman"/>
            </a:endParaRPr>
          </a:p>
          <a:p>
            <a:pPr marL="12700" marR="5080" indent="570865" algn="just">
              <a:lnSpc>
                <a:spcPct val="100000"/>
              </a:lnSpc>
              <a:spcBef>
                <a:spcPts val="5"/>
              </a:spcBef>
            </a:pPr>
            <a:r>
              <a:rPr sz="2000" spc="-5" dirty="0">
                <a:solidFill>
                  <a:srgbClr val="053193"/>
                </a:solidFill>
                <a:latin typeface="Times New Roman"/>
                <a:cs typeface="Times New Roman"/>
              </a:rPr>
              <a:t>Mali </a:t>
            </a:r>
            <a:r>
              <a:rPr sz="2000" dirty="0">
                <a:solidFill>
                  <a:srgbClr val="053193"/>
                </a:solidFill>
                <a:latin typeface="Times New Roman"/>
                <a:cs typeface="Times New Roman"/>
              </a:rPr>
              <a:t>ve </a:t>
            </a:r>
            <a:r>
              <a:rPr sz="2000" spc="-5" dirty="0">
                <a:solidFill>
                  <a:srgbClr val="053193"/>
                </a:solidFill>
                <a:latin typeface="Times New Roman"/>
                <a:cs typeface="Times New Roman"/>
              </a:rPr>
              <a:t>sosyal hakları genel olarak; gösterge aylığı, </a:t>
            </a:r>
            <a:r>
              <a:rPr sz="2000" spc="-10" dirty="0">
                <a:solidFill>
                  <a:srgbClr val="053193"/>
                </a:solidFill>
                <a:latin typeface="Times New Roman"/>
                <a:cs typeface="Times New Roman"/>
              </a:rPr>
              <a:t>ek </a:t>
            </a:r>
            <a:r>
              <a:rPr sz="2000" spc="-5" dirty="0">
                <a:solidFill>
                  <a:srgbClr val="053193"/>
                </a:solidFill>
                <a:latin typeface="Times New Roman"/>
                <a:cs typeface="Times New Roman"/>
              </a:rPr>
              <a:t>gösterge  aylığı, taban aylığı, kıdem aylığı, zamlar (yan ödeme aylığı) tazminatlar,  makam tazminatı, temsil tazminatı, görev tazminatı, ek ödeme, fazla  çalışma ücreti, vekalet ücreti, </a:t>
            </a:r>
            <a:r>
              <a:rPr sz="2000" dirty="0">
                <a:solidFill>
                  <a:srgbClr val="053193"/>
                </a:solidFill>
                <a:latin typeface="Times New Roman"/>
                <a:cs typeface="Times New Roman"/>
              </a:rPr>
              <a:t>yabancı dil </a:t>
            </a:r>
            <a:r>
              <a:rPr sz="2000" spc="-5" dirty="0">
                <a:solidFill>
                  <a:srgbClr val="053193"/>
                </a:solidFill>
                <a:latin typeface="Times New Roman"/>
                <a:cs typeface="Times New Roman"/>
              </a:rPr>
              <a:t>tazminatı </a:t>
            </a:r>
            <a:r>
              <a:rPr sz="2000" dirty="0">
                <a:solidFill>
                  <a:srgbClr val="053193"/>
                </a:solidFill>
                <a:latin typeface="Times New Roman"/>
                <a:cs typeface="Times New Roman"/>
              </a:rPr>
              <a:t>ve </a:t>
            </a:r>
            <a:r>
              <a:rPr sz="2000" spc="-5" dirty="0">
                <a:solidFill>
                  <a:srgbClr val="053193"/>
                </a:solidFill>
                <a:latin typeface="Times New Roman"/>
                <a:cs typeface="Times New Roman"/>
              </a:rPr>
              <a:t>aile yardımı ödeneği  </a:t>
            </a:r>
            <a:r>
              <a:rPr sz="2000" dirty="0">
                <a:solidFill>
                  <a:srgbClr val="053193"/>
                </a:solidFill>
                <a:latin typeface="Times New Roman"/>
                <a:cs typeface="Times New Roman"/>
              </a:rPr>
              <a:t>gibi unsurlardan </a:t>
            </a:r>
            <a:r>
              <a:rPr sz="2000" spc="-5" dirty="0">
                <a:solidFill>
                  <a:srgbClr val="053193"/>
                </a:solidFill>
                <a:latin typeface="Times New Roman"/>
                <a:cs typeface="Times New Roman"/>
              </a:rPr>
              <a:t>oluşmaktadır. </a:t>
            </a:r>
            <a:endParaRPr lang="tr-TR" sz="2000" spc="-5" dirty="0" smtClean="0">
              <a:solidFill>
                <a:srgbClr val="053193"/>
              </a:solidFill>
              <a:latin typeface="Times New Roman"/>
              <a:cs typeface="Times New Roman"/>
            </a:endParaRPr>
          </a:p>
          <a:p>
            <a:pPr marL="12700" marR="5080" indent="570865" algn="just">
              <a:lnSpc>
                <a:spcPct val="100000"/>
              </a:lnSpc>
              <a:spcBef>
                <a:spcPts val="5"/>
              </a:spcBef>
            </a:pPr>
            <a:endParaRPr lang="tr-TR" sz="2000" spc="-5" dirty="0" smtClean="0">
              <a:solidFill>
                <a:srgbClr val="053193"/>
              </a:solidFill>
              <a:latin typeface="Times New Roman"/>
              <a:cs typeface="Times New Roman"/>
            </a:endParaRPr>
          </a:p>
          <a:p>
            <a:pPr marL="12700" marR="5080" indent="570865" algn="just">
              <a:lnSpc>
                <a:spcPct val="100000"/>
              </a:lnSpc>
              <a:spcBef>
                <a:spcPts val="5"/>
              </a:spcBef>
            </a:pPr>
            <a:r>
              <a:rPr sz="2000" dirty="0" smtClean="0">
                <a:solidFill>
                  <a:srgbClr val="053193"/>
                </a:solidFill>
                <a:latin typeface="Times New Roman"/>
                <a:cs typeface="Times New Roman"/>
              </a:rPr>
              <a:t>666 </a:t>
            </a:r>
            <a:r>
              <a:rPr sz="2000" spc="-5" dirty="0">
                <a:solidFill>
                  <a:srgbClr val="053193"/>
                </a:solidFill>
                <a:latin typeface="Times New Roman"/>
                <a:cs typeface="Times New Roman"/>
              </a:rPr>
              <a:t>sayılı </a:t>
            </a:r>
            <a:r>
              <a:rPr sz="2000" dirty="0">
                <a:solidFill>
                  <a:srgbClr val="053193"/>
                </a:solidFill>
                <a:latin typeface="Times New Roman"/>
                <a:cs typeface="Times New Roman"/>
              </a:rPr>
              <a:t>KHK eki </a:t>
            </a:r>
            <a:r>
              <a:rPr sz="2000" spc="-5" dirty="0">
                <a:solidFill>
                  <a:srgbClr val="053193"/>
                </a:solidFill>
                <a:latin typeface="Times New Roman"/>
                <a:cs typeface="Times New Roman"/>
              </a:rPr>
              <a:t>II </a:t>
            </a:r>
            <a:r>
              <a:rPr sz="2000" dirty="0">
                <a:solidFill>
                  <a:srgbClr val="053193"/>
                </a:solidFill>
                <a:latin typeface="Times New Roman"/>
                <a:cs typeface="Times New Roman"/>
              </a:rPr>
              <a:t>ve </a:t>
            </a:r>
            <a:r>
              <a:rPr sz="2000" spc="-10" dirty="0">
                <a:solidFill>
                  <a:srgbClr val="053193"/>
                </a:solidFill>
                <a:latin typeface="Times New Roman"/>
                <a:cs typeface="Times New Roman"/>
              </a:rPr>
              <a:t>III </a:t>
            </a:r>
            <a:r>
              <a:rPr sz="2000" spc="-5" dirty="0">
                <a:solidFill>
                  <a:srgbClr val="053193"/>
                </a:solidFill>
                <a:latin typeface="Times New Roman"/>
                <a:cs typeface="Times New Roman"/>
              </a:rPr>
              <a:t>sayılı cetvel  kapsamındaki</a:t>
            </a:r>
            <a:r>
              <a:rPr sz="2000" spc="120" dirty="0">
                <a:solidFill>
                  <a:srgbClr val="053193"/>
                </a:solidFill>
                <a:latin typeface="Times New Roman"/>
                <a:cs typeface="Times New Roman"/>
              </a:rPr>
              <a:t> </a:t>
            </a:r>
            <a:r>
              <a:rPr sz="2000" dirty="0">
                <a:solidFill>
                  <a:srgbClr val="053193"/>
                </a:solidFill>
                <a:latin typeface="Times New Roman"/>
                <a:cs typeface="Times New Roman"/>
              </a:rPr>
              <a:t>personel</a:t>
            </a:r>
            <a:r>
              <a:rPr sz="2000" spc="114" dirty="0">
                <a:solidFill>
                  <a:srgbClr val="053193"/>
                </a:solidFill>
                <a:latin typeface="Times New Roman"/>
                <a:cs typeface="Times New Roman"/>
              </a:rPr>
              <a:t> </a:t>
            </a:r>
            <a:r>
              <a:rPr sz="2000" spc="-10" dirty="0">
                <a:solidFill>
                  <a:srgbClr val="053193"/>
                </a:solidFill>
                <a:latin typeface="Times New Roman"/>
                <a:cs typeface="Times New Roman"/>
              </a:rPr>
              <a:t>için</a:t>
            </a:r>
            <a:r>
              <a:rPr sz="2000" spc="135" dirty="0">
                <a:solidFill>
                  <a:srgbClr val="053193"/>
                </a:solidFill>
                <a:latin typeface="Times New Roman"/>
                <a:cs typeface="Times New Roman"/>
              </a:rPr>
              <a:t> </a:t>
            </a:r>
            <a:r>
              <a:rPr sz="2000" spc="-5" dirty="0">
                <a:solidFill>
                  <a:srgbClr val="053193"/>
                </a:solidFill>
                <a:latin typeface="Times New Roman"/>
                <a:cs typeface="Times New Roman"/>
              </a:rPr>
              <a:t>ücret</a:t>
            </a:r>
            <a:r>
              <a:rPr sz="2000" spc="130" dirty="0">
                <a:solidFill>
                  <a:srgbClr val="053193"/>
                </a:solidFill>
                <a:latin typeface="Times New Roman"/>
                <a:cs typeface="Times New Roman"/>
              </a:rPr>
              <a:t> </a:t>
            </a:r>
            <a:r>
              <a:rPr sz="2000" dirty="0">
                <a:solidFill>
                  <a:srgbClr val="053193"/>
                </a:solidFill>
                <a:latin typeface="Times New Roman"/>
                <a:cs typeface="Times New Roman"/>
              </a:rPr>
              <a:t>ve</a:t>
            </a:r>
            <a:r>
              <a:rPr sz="2000" spc="114" dirty="0">
                <a:solidFill>
                  <a:srgbClr val="053193"/>
                </a:solidFill>
                <a:latin typeface="Times New Roman"/>
                <a:cs typeface="Times New Roman"/>
              </a:rPr>
              <a:t> </a:t>
            </a:r>
            <a:r>
              <a:rPr sz="2000" spc="-5" dirty="0">
                <a:solidFill>
                  <a:srgbClr val="053193"/>
                </a:solidFill>
                <a:latin typeface="Times New Roman"/>
                <a:cs typeface="Times New Roman"/>
              </a:rPr>
              <a:t>tazminat</a:t>
            </a:r>
            <a:r>
              <a:rPr sz="2000" spc="114" dirty="0">
                <a:solidFill>
                  <a:srgbClr val="053193"/>
                </a:solidFill>
                <a:latin typeface="Times New Roman"/>
                <a:cs typeface="Times New Roman"/>
              </a:rPr>
              <a:t> </a:t>
            </a:r>
            <a:r>
              <a:rPr sz="2000" spc="-5" dirty="0">
                <a:solidFill>
                  <a:srgbClr val="053193"/>
                </a:solidFill>
                <a:latin typeface="Times New Roman"/>
                <a:cs typeface="Times New Roman"/>
              </a:rPr>
              <a:t>unsurları</a:t>
            </a:r>
            <a:r>
              <a:rPr sz="2000" spc="120" dirty="0">
                <a:solidFill>
                  <a:srgbClr val="053193"/>
                </a:solidFill>
                <a:latin typeface="Times New Roman"/>
                <a:cs typeface="Times New Roman"/>
              </a:rPr>
              <a:t> </a:t>
            </a:r>
            <a:r>
              <a:rPr sz="2000" spc="-5" dirty="0">
                <a:solidFill>
                  <a:srgbClr val="053193"/>
                </a:solidFill>
                <a:latin typeface="Times New Roman"/>
                <a:cs typeface="Times New Roman"/>
              </a:rPr>
              <a:t>bulunmaktadır.</a:t>
            </a:r>
            <a:endParaRPr sz="2000" dirty="0">
              <a:latin typeface="Times New Roman"/>
              <a:cs typeface="Times New Roman"/>
            </a:endParaRPr>
          </a:p>
        </p:txBody>
      </p:sp>
      <p:sp>
        <p:nvSpPr>
          <p:cNvPr id="3" name="object 3"/>
          <p:cNvSpPr txBox="1">
            <a:spLocks noGrp="1"/>
          </p:cNvSpPr>
          <p:nvPr>
            <p:ph type="title"/>
          </p:nvPr>
        </p:nvSpPr>
        <p:spPr>
          <a:xfrm>
            <a:off x="3243833" y="202438"/>
            <a:ext cx="2536190" cy="482600"/>
          </a:xfrm>
          <a:prstGeom prst="rect">
            <a:avLst/>
          </a:prstGeom>
        </p:spPr>
        <p:txBody>
          <a:bodyPr vert="horz" wrap="square" lIns="0" tIns="12700" rIns="0" bIns="0" rtlCol="0">
            <a:spAutoFit/>
          </a:bodyPr>
          <a:lstStyle/>
          <a:p>
            <a:pPr marL="12700">
              <a:lnSpc>
                <a:spcPct val="100000"/>
              </a:lnSpc>
              <a:spcBef>
                <a:spcPts val="100"/>
              </a:spcBef>
            </a:pPr>
            <a:r>
              <a:rPr sz="3000" dirty="0"/>
              <a:t>GENEL</a:t>
            </a:r>
            <a:r>
              <a:rPr sz="3000" spc="-245" dirty="0"/>
              <a:t> </a:t>
            </a:r>
            <a:r>
              <a:rPr sz="3000" dirty="0"/>
              <a:t>BİLGİ</a:t>
            </a:r>
            <a:endParaRPr sz="3000"/>
          </a:p>
        </p:txBody>
      </p:sp>
      <p:graphicFrame>
        <p:nvGraphicFramePr>
          <p:cNvPr id="4" name="Nesne 3"/>
          <p:cNvGraphicFramePr>
            <a:graphicFrameLocks noChangeAspect="1"/>
          </p:cNvGraphicFramePr>
          <p:nvPr>
            <p:extLst>
              <p:ext uri="{D42A27DB-BD31-4B8C-83A1-F6EECF244321}">
                <p14:modId xmlns:p14="http://schemas.microsoft.com/office/powerpoint/2010/main" val="4231591533"/>
              </p:ext>
            </p:extLst>
          </p:nvPr>
        </p:nvGraphicFramePr>
        <p:xfrm>
          <a:off x="7391400" y="5579220"/>
          <a:ext cx="914400" cy="771525"/>
        </p:xfrm>
        <a:graphic>
          <a:graphicData uri="http://schemas.openxmlformats.org/presentationml/2006/ole">
            <mc:AlternateContent xmlns:mc="http://schemas.openxmlformats.org/markup-compatibility/2006">
              <mc:Choice xmlns:v="urn:schemas-microsoft-com:vml" Requires="v">
                <p:oleObj spid="_x0000_s13689" name="Acrobat Document" showAsIcon="1" r:id="rId4" imgW="914400" imgH="771480" progId="Acrobat.Document.DC">
                  <p:embed/>
                </p:oleObj>
              </mc:Choice>
              <mc:Fallback>
                <p:oleObj name="Acrobat Document" showAsIcon="1" r:id="rId4" imgW="914400" imgH="771480" progId="Acrobat.Document.DC">
                  <p:embed/>
                  <p:pic>
                    <p:nvPicPr>
                      <p:cNvPr id="0" name=""/>
                      <p:cNvPicPr/>
                      <p:nvPr/>
                    </p:nvPicPr>
                    <p:blipFill>
                      <a:blip r:embed="rId5"/>
                      <a:stretch>
                        <a:fillRect/>
                      </a:stretch>
                    </p:blipFill>
                    <p:spPr>
                      <a:xfrm>
                        <a:off x="7391400" y="5579220"/>
                        <a:ext cx="914400" cy="771525"/>
                      </a:xfrm>
                      <a:prstGeom prst="rect">
                        <a:avLst/>
                      </a:prstGeom>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2954043951"/>
              </p:ext>
            </p:extLst>
          </p:nvPr>
        </p:nvGraphicFramePr>
        <p:xfrm>
          <a:off x="1941553" y="5698282"/>
          <a:ext cx="4811713" cy="533400"/>
        </p:xfrm>
        <a:graphic>
          <a:graphicData uri="http://schemas.openxmlformats.org/presentationml/2006/ole">
            <mc:AlternateContent xmlns:mc="http://schemas.openxmlformats.org/markup-compatibility/2006">
              <mc:Choice xmlns:v="urn:schemas-microsoft-com:vml" Requires="v">
                <p:oleObj spid="_x0000_s13690" name="Paketleyici Kabuk Nesnesi" showAsIcon="1" r:id="rId6" imgW="4812120" imgH="532800" progId="Package">
                  <p:embed/>
                </p:oleObj>
              </mc:Choice>
              <mc:Fallback>
                <p:oleObj name="Paketleyici Kabuk Nesnesi" showAsIcon="1" r:id="rId6" imgW="4812120" imgH="532800" progId="Package">
                  <p:embed/>
                  <p:pic>
                    <p:nvPicPr>
                      <p:cNvPr id="0" name=""/>
                      <p:cNvPicPr/>
                      <p:nvPr/>
                    </p:nvPicPr>
                    <p:blipFill>
                      <a:blip r:embed="rId7"/>
                      <a:stretch>
                        <a:fillRect/>
                      </a:stretch>
                    </p:blipFill>
                    <p:spPr>
                      <a:xfrm>
                        <a:off x="1941553" y="5698282"/>
                        <a:ext cx="4811713" cy="533400"/>
                      </a:xfrm>
                      <a:prstGeom prst="rect">
                        <a:avLst/>
                      </a:prstGeom>
                    </p:spPr>
                  </p:pic>
                </p:oleObj>
              </mc:Fallback>
            </mc:AlternateContent>
          </a:graphicData>
        </a:graphic>
      </p:graphicFrame>
      <p:sp>
        <p:nvSpPr>
          <p:cNvPr id="5" name="Slayt Numarası Yer Tutucusu 4"/>
          <p:cNvSpPr>
            <a:spLocks noGrp="1"/>
          </p:cNvSpPr>
          <p:nvPr>
            <p:ph type="sldNum" sz="quarter" idx="7"/>
          </p:nvPr>
        </p:nvSpPr>
        <p:spPr/>
        <p:txBody>
          <a:bodyPr/>
          <a:lstStyle/>
          <a:p>
            <a:fld id="{B6F15528-21DE-4FAA-801E-634DDDAF4B2B}" type="slidenum">
              <a:rPr lang="tr-TR" smtClean="0"/>
              <a:t>5</a:t>
            </a:fld>
            <a:endParaRPr lang="tr-T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1600" y="325881"/>
            <a:ext cx="6705600" cy="738664"/>
          </a:xfrm>
        </p:spPr>
        <p:txBody>
          <a:bodyPr/>
          <a:lstStyle/>
          <a:p>
            <a:r>
              <a:rPr lang="tr-TR" sz="2400" dirty="0" smtClean="0"/>
              <a:t>MEMURLARA YAPILAN ÖDEME UNSURLARI</a:t>
            </a:r>
            <a:endParaRPr lang="tr-TR" sz="2400" dirty="0"/>
          </a:p>
        </p:txBody>
      </p:sp>
      <p:pic>
        <p:nvPicPr>
          <p:cNvPr id="6" name="Resim 5"/>
          <p:cNvPicPr>
            <a:picLocks noChangeAspect="1"/>
          </p:cNvPicPr>
          <p:nvPr/>
        </p:nvPicPr>
        <p:blipFill>
          <a:blip r:embed="rId2"/>
          <a:stretch>
            <a:fillRect/>
          </a:stretch>
        </p:blipFill>
        <p:spPr>
          <a:xfrm>
            <a:off x="222648" y="1371600"/>
            <a:ext cx="8464152" cy="4648200"/>
          </a:xfrm>
          <a:prstGeom prst="rect">
            <a:avLst/>
          </a:prstGeom>
        </p:spPr>
      </p:pic>
      <p:sp>
        <p:nvSpPr>
          <p:cNvPr id="4" name="Slayt Numarası Yer Tutucusu 3"/>
          <p:cNvSpPr>
            <a:spLocks noGrp="1"/>
          </p:cNvSpPr>
          <p:nvPr>
            <p:ph type="sldNum" sz="quarter" idx="7"/>
          </p:nvPr>
        </p:nvSpPr>
        <p:spPr/>
        <p:txBody>
          <a:bodyPr/>
          <a:lstStyle/>
          <a:p>
            <a:fld id="{B6F15528-21DE-4FAA-801E-634DDDAF4B2B}" type="slidenum">
              <a:rPr lang="tr-TR" smtClean="0"/>
              <a:t>6</a:t>
            </a:fld>
            <a:endParaRPr lang="tr-TR"/>
          </a:p>
        </p:txBody>
      </p:sp>
    </p:spTree>
    <p:extLst>
      <p:ext uri="{BB962C8B-B14F-4D97-AF65-F5344CB8AC3E}">
        <p14:creationId xmlns:p14="http://schemas.microsoft.com/office/powerpoint/2010/main" val="3258036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hlinkClick r:id="rId3" action="ppaction://hlinkfile"/>
          </p:cNvPr>
          <p:cNvSpPr txBox="1"/>
          <p:nvPr/>
        </p:nvSpPr>
        <p:spPr>
          <a:xfrm>
            <a:off x="381000" y="762000"/>
            <a:ext cx="8171077" cy="5662704"/>
          </a:xfrm>
          <a:prstGeom prst="rect">
            <a:avLst/>
          </a:prstGeom>
        </p:spPr>
        <p:txBody>
          <a:bodyPr vert="horz" wrap="square" lIns="0" tIns="13335" rIns="0" bIns="0" rtlCol="0">
            <a:spAutoFit/>
          </a:bodyPr>
          <a:lstStyle/>
          <a:p>
            <a:pPr marL="583565" algn="just">
              <a:lnSpc>
                <a:spcPct val="100000"/>
              </a:lnSpc>
              <a:spcBef>
                <a:spcPts val="105"/>
              </a:spcBef>
            </a:pPr>
            <a:r>
              <a:rPr sz="2000" spc="-5" dirty="0">
                <a:solidFill>
                  <a:srgbClr val="053193"/>
                </a:solidFill>
                <a:latin typeface="Times New Roman"/>
                <a:cs typeface="Times New Roman"/>
              </a:rPr>
              <a:t>Kamu </a:t>
            </a:r>
            <a:r>
              <a:rPr sz="2000" dirty="0">
                <a:solidFill>
                  <a:srgbClr val="053193"/>
                </a:solidFill>
                <a:latin typeface="Times New Roman"/>
                <a:cs typeface="Times New Roman"/>
              </a:rPr>
              <a:t>personelinin </a:t>
            </a:r>
            <a:r>
              <a:rPr sz="2000" spc="-10" dirty="0">
                <a:solidFill>
                  <a:srgbClr val="053193"/>
                </a:solidFill>
                <a:latin typeface="Times New Roman"/>
                <a:cs typeface="Times New Roman"/>
              </a:rPr>
              <a:t>mali </a:t>
            </a:r>
            <a:r>
              <a:rPr sz="2000" dirty="0">
                <a:solidFill>
                  <a:srgbClr val="053193"/>
                </a:solidFill>
                <a:latin typeface="Times New Roman"/>
                <a:cs typeface="Times New Roman"/>
              </a:rPr>
              <a:t>ve </a:t>
            </a:r>
            <a:r>
              <a:rPr sz="2000" spc="-5" dirty="0">
                <a:solidFill>
                  <a:srgbClr val="053193"/>
                </a:solidFill>
                <a:latin typeface="Times New Roman"/>
                <a:cs typeface="Times New Roman"/>
              </a:rPr>
              <a:t>sosyal </a:t>
            </a:r>
            <a:r>
              <a:rPr sz="2000" dirty="0">
                <a:solidFill>
                  <a:srgbClr val="053193"/>
                </a:solidFill>
                <a:latin typeface="Times New Roman"/>
                <a:cs typeface="Times New Roman"/>
              </a:rPr>
              <a:t>haklarının tutara</a:t>
            </a:r>
            <a:r>
              <a:rPr sz="2000" spc="-85" dirty="0">
                <a:solidFill>
                  <a:srgbClr val="053193"/>
                </a:solidFill>
                <a:latin typeface="Times New Roman"/>
                <a:cs typeface="Times New Roman"/>
              </a:rPr>
              <a:t> </a:t>
            </a:r>
            <a:r>
              <a:rPr sz="2000" spc="-5" dirty="0">
                <a:solidFill>
                  <a:srgbClr val="053193"/>
                </a:solidFill>
                <a:latin typeface="Times New Roman"/>
                <a:cs typeface="Times New Roman"/>
              </a:rPr>
              <a:t>çevrilmesinde;</a:t>
            </a:r>
            <a:endParaRPr sz="2000" dirty="0">
              <a:latin typeface="Times New Roman"/>
              <a:cs typeface="Times New Roman"/>
            </a:endParaRPr>
          </a:p>
          <a:p>
            <a:pPr marL="731520" indent="-148590" algn="just">
              <a:lnSpc>
                <a:spcPts val="2190"/>
              </a:lnSpc>
              <a:spcBef>
                <a:spcPts val="1560"/>
              </a:spcBef>
              <a:buChar char="-"/>
              <a:tabLst>
                <a:tab pos="732155" algn="l"/>
              </a:tabLst>
            </a:pPr>
            <a:r>
              <a:rPr sz="2000" spc="-5" dirty="0">
                <a:solidFill>
                  <a:srgbClr val="053193"/>
                </a:solidFill>
                <a:latin typeface="Times New Roman"/>
                <a:cs typeface="Times New Roman"/>
              </a:rPr>
              <a:t>Aylık katsayı</a:t>
            </a:r>
            <a:endParaRPr sz="2000" dirty="0">
              <a:latin typeface="Times New Roman"/>
              <a:cs typeface="Times New Roman"/>
            </a:endParaRPr>
          </a:p>
          <a:p>
            <a:pPr marL="731520" indent="-148590" algn="just">
              <a:lnSpc>
                <a:spcPts val="1980"/>
              </a:lnSpc>
              <a:buChar char="-"/>
              <a:tabLst>
                <a:tab pos="732155" algn="l"/>
              </a:tabLst>
            </a:pPr>
            <a:r>
              <a:rPr sz="2000" dirty="0">
                <a:solidFill>
                  <a:srgbClr val="053193"/>
                </a:solidFill>
                <a:latin typeface="Times New Roman"/>
                <a:cs typeface="Times New Roman"/>
              </a:rPr>
              <a:t>Taban </a:t>
            </a:r>
            <a:r>
              <a:rPr sz="2000" spc="-5" dirty="0">
                <a:solidFill>
                  <a:srgbClr val="053193"/>
                </a:solidFill>
                <a:latin typeface="Times New Roman"/>
                <a:cs typeface="Times New Roman"/>
              </a:rPr>
              <a:t>aylık</a:t>
            </a:r>
            <a:r>
              <a:rPr sz="2000" spc="-25" dirty="0">
                <a:solidFill>
                  <a:srgbClr val="053193"/>
                </a:solidFill>
                <a:latin typeface="Times New Roman"/>
                <a:cs typeface="Times New Roman"/>
              </a:rPr>
              <a:t> </a:t>
            </a:r>
            <a:r>
              <a:rPr sz="2000" spc="-5" dirty="0">
                <a:solidFill>
                  <a:srgbClr val="053193"/>
                </a:solidFill>
                <a:latin typeface="Times New Roman"/>
                <a:cs typeface="Times New Roman"/>
              </a:rPr>
              <a:t>katsayısı</a:t>
            </a:r>
            <a:endParaRPr sz="2000" dirty="0">
              <a:latin typeface="Times New Roman"/>
              <a:cs typeface="Times New Roman"/>
            </a:endParaRPr>
          </a:p>
          <a:p>
            <a:pPr marL="731520" indent="-148590" algn="just">
              <a:lnSpc>
                <a:spcPts val="1980"/>
              </a:lnSpc>
              <a:buChar char="-"/>
              <a:tabLst>
                <a:tab pos="732155" algn="l"/>
              </a:tabLst>
            </a:pPr>
            <a:r>
              <a:rPr sz="2000" dirty="0">
                <a:solidFill>
                  <a:srgbClr val="053193"/>
                </a:solidFill>
                <a:latin typeface="Times New Roman"/>
                <a:cs typeface="Times New Roman"/>
              </a:rPr>
              <a:t>Yan </a:t>
            </a:r>
            <a:r>
              <a:rPr sz="2000" spc="-5" dirty="0">
                <a:solidFill>
                  <a:srgbClr val="053193"/>
                </a:solidFill>
                <a:latin typeface="Times New Roman"/>
                <a:cs typeface="Times New Roman"/>
              </a:rPr>
              <a:t>ödeme</a:t>
            </a:r>
            <a:r>
              <a:rPr sz="2000" spc="-15" dirty="0">
                <a:solidFill>
                  <a:srgbClr val="053193"/>
                </a:solidFill>
                <a:latin typeface="Times New Roman"/>
                <a:cs typeface="Times New Roman"/>
              </a:rPr>
              <a:t> </a:t>
            </a:r>
            <a:r>
              <a:rPr sz="2000" dirty="0">
                <a:solidFill>
                  <a:srgbClr val="053193"/>
                </a:solidFill>
                <a:latin typeface="Times New Roman"/>
                <a:cs typeface="Times New Roman"/>
              </a:rPr>
              <a:t>katsayısı</a:t>
            </a:r>
            <a:endParaRPr sz="2000" dirty="0">
              <a:latin typeface="Times New Roman"/>
              <a:cs typeface="Times New Roman"/>
            </a:endParaRPr>
          </a:p>
          <a:p>
            <a:pPr marL="12700" algn="just">
              <a:lnSpc>
                <a:spcPts val="2190"/>
              </a:lnSpc>
            </a:pPr>
            <a:r>
              <a:rPr sz="2000" spc="-5" dirty="0">
                <a:solidFill>
                  <a:srgbClr val="053193"/>
                </a:solidFill>
                <a:latin typeface="Times New Roman"/>
                <a:cs typeface="Times New Roman"/>
              </a:rPr>
              <a:t>olmak </a:t>
            </a:r>
            <a:r>
              <a:rPr sz="2000" dirty="0">
                <a:solidFill>
                  <a:srgbClr val="053193"/>
                </a:solidFill>
                <a:latin typeface="Times New Roman"/>
                <a:cs typeface="Times New Roman"/>
              </a:rPr>
              <a:t>üzere üç </a:t>
            </a:r>
            <a:r>
              <a:rPr sz="2000" spc="-5" dirty="0">
                <a:solidFill>
                  <a:srgbClr val="053193"/>
                </a:solidFill>
                <a:latin typeface="Times New Roman"/>
                <a:cs typeface="Times New Roman"/>
              </a:rPr>
              <a:t>ayrı </a:t>
            </a:r>
            <a:r>
              <a:rPr sz="2000" dirty="0">
                <a:solidFill>
                  <a:srgbClr val="053193"/>
                </a:solidFill>
                <a:latin typeface="Times New Roman"/>
                <a:cs typeface="Times New Roman"/>
              </a:rPr>
              <a:t>katsayı</a:t>
            </a:r>
            <a:r>
              <a:rPr sz="2000" spc="-50" dirty="0">
                <a:solidFill>
                  <a:srgbClr val="053193"/>
                </a:solidFill>
                <a:latin typeface="Times New Roman"/>
                <a:cs typeface="Times New Roman"/>
              </a:rPr>
              <a:t> </a:t>
            </a:r>
            <a:r>
              <a:rPr sz="2000" spc="-5" dirty="0">
                <a:solidFill>
                  <a:srgbClr val="053193"/>
                </a:solidFill>
                <a:latin typeface="Times New Roman"/>
                <a:cs typeface="Times New Roman"/>
              </a:rPr>
              <a:t>kullanılmaktadır.</a:t>
            </a:r>
            <a:endParaRPr sz="2000" dirty="0">
              <a:latin typeface="Times New Roman"/>
              <a:cs typeface="Times New Roman"/>
            </a:endParaRPr>
          </a:p>
          <a:p>
            <a:pPr marL="12700" marR="5080" indent="570865" algn="just">
              <a:lnSpc>
                <a:spcPct val="104299"/>
              </a:lnSpc>
              <a:spcBef>
                <a:spcPts val="219"/>
              </a:spcBef>
            </a:pPr>
            <a:r>
              <a:rPr sz="2000" dirty="0">
                <a:solidFill>
                  <a:srgbClr val="053193"/>
                </a:solidFill>
                <a:latin typeface="Times New Roman"/>
                <a:cs typeface="Times New Roman"/>
              </a:rPr>
              <a:t>657 </a:t>
            </a:r>
            <a:r>
              <a:rPr sz="2000" spc="-5" dirty="0">
                <a:solidFill>
                  <a:srgbClr val="053193"/>
                </a:solidFill>
                <a:latin typeface="Times New Roman"/>
                <a:cs typeface="Times New Roman"/>
              </a:rPr>
              <a:t>sayılı Kanunun 154’üncü maddesi gereğince, katsayılar üçer </a:t>
            </a:r>
            <a:r>
              <a:rPr sz="2000" dirty="0">
                <a:solidFill>
                  <a:srgbClr val="053193"/>
                </a:solidFill>
                <a:latin typeface="Times New Roman"/>
                <a:cs typeface="Times New Roman"/>
              </a:rPr>
              <a:t>veya  </a:t>
            </a:r>
            <a:r>
              <a:rPr sz="2000" spc="-5" dirty="0">
                <a:solidFill>
                  <a:srgbClr val="053193"/>
                </a:solidFill>
                <a:latin typeface="Times New Roman"/>
                <a:cs typeface="Times New Roman"/>
              </a:rPr>
              <a:t>altışar aylık dönemler itibarıyla uygulanmak üzere </a:t>
            </a:r>
            <a:r>
              <a:rPr sz="2000" dirty="0">
                <a:solidFill>
                  <a:srgbClr val="053193"/>
                </a:solidFill>
                <a:latin typeface="Times New Roman"/>
                <a:cs typeface="Times New Roman"/>
              </a:rPr>
              <a:t>bütçe </a:t>
            </a:r>
            <a:r>
              <a:rPr sz="2000" spc="-5" dirty="0">
                <a:solidFill>
                  <a:srgbClr val="053193"/>
                </a:solidFill>
                <a:latin typeface="Times New Roman"/>
                <a:cs typeface="Times New Roman"/>
              </a:rPr>
              <a:t>kanunu ile </a:t>
            </a:r>
            <a:r>
              <a:rPr sz="2000" spc="-10" dirty="0">
                <a:solidFill>
                  <a:srgbClr val="053193"/>
                </a:solidFill>
                <a:latin typeface="Times New Roman"/>
                <a:cs typeface="Times New Roman"/>
              </a:rPr>
              <a:t>tespit  </a:t>
            </a:r>
            <a:r>
              <a:rPr sz="2000" spc="-5" dirty="0">
                <a:solidFill>
                  <a:srgbClr val="053193"/>
                </a:solidFill>
                <a:latin typeface="Times New Roman"/>
                <a:cs typeface="Times New Roman"/>
              </a:rPr>
              <a:t>edilmektedir.</a:t>
            </a:r>
            <a:endParaRPr sz="2000" dirty="0">
              <a:latin typeface="Times New Roman"/>
              <a:cs typeface="Times New Roman"/>
            </a:endParaRPr>
          </a:p>
          <a:p>
            <a:pPr marL="12700" marR="5080" indent="570865" algn="just">
              <a:lnSpc>
                <a:spcPct val="104200"/>
              </a:lnSpc>
              <a:spcBef>
                <a:spcPts val="475"/>
              </a:spcBef>
            </a:pPr>
            <a:r>
              <a:rPr sz="2000" spc="-5" dirty="0">
                <a:solidFill>
                  <a:srgbClr val="053193"/>
                </a:solidFill>
                <a:latin typeface="Times New Roman"/>
                <a:cs typeface="Times New Roman"/>
              </a:rPr>
              <a:t>Mali </a:t>
            </a:r>
            <a:r>
              <a:rPr sz="2000" spc="-10" dirty="0">
                <a:solidFill>
                  <a:srgbClr val="053193"/>
                </a:solidFill>
                <a:latin typeface="Times New Roman"/>
                <a:cs typeface="Times New Roman"/>
              </a:rPr>
              <a:t>yılın </a:t>
            </a:r>
            <a:r>
              <a:rPr sz="2000" spc="-5" dirty="0">
                <a:solidFill>
                  <a:srgbClr val="053193"/>
                </a:solidFill>
                <a:latin typeface="Times New Roman"/>
                <a:cs typeface="Times New Roman"/>
              </a:rPr>
              <a:t>ikinci yarısında katsayıları ikinci </a:t>
            </a:r>
            <a:r>
              <a:rPr sz="2000" dirty="0">
                <a:solidFill>
                  <a:srgbClr val="053193"/>
                </a:solidFill>
                <a:latin typeface="Times New Roman"/>
                <a:cs typeface="Times New Roman"/>
              </a:rPr>
              <a:t>yarının </a:t>
            </a:r>
            <a:r>
              <a:rPr sz="2000" spc="-10" dirty="0">
                <a:solidFill>
                  <a:srgbClr val="053193"/>
                </a:solidFill>
                <a:latin typeface="Times New Roman"/>
                <a:cs typeface="Times New Roman"/>
              </a:rPr>
              <a:t>tamamı </a:t>
            </a:r>
            <a:r>
              <a:rPr sz="2000" dirty="0">
                <a:solidFill>
                  <a:srgbClr val="053193"/>
                </a:solidFill>
                <a:latin typeface="Times New Roman"/>
                <a:cs typeface="Times New Roman"/>
              </a:rPr>
              <a:t>veya </a:t>
            </a:r>
            <a:r>
              <a:rPr sz="2000" spc="-5" dirty="0">
                <a:solidFill>
                  <a:srgbClr val="053193"/>
                </a:solidFill>
                <a:latin typeface="Times New Roman"/>
                <a:cs typeface="Times New Roman"/>
              </a:rPr>
              <a:t>üçer  aylık dönemler itibarıyla uygulanmak üzere ülkenin ekonomik gelişmesi,  genel </a:t>
            </a:r>
            <a:r>
              <a:rPr sz="2000" dirty="0">
                <a:solidFill>
                  <a:srgbClr val="053193"/>
                </a:solidFill>
                <a:latin typeface="Times New Roman"/>
                <a:cs typeface="Times New Roman"/>
              </a:rPr>
              <a:t>geçim </a:t>
            </a:r>
            <a:r>
              <a:rPr sz="2000" spc="-5" dirty="0">
                <a:solidFill>
                  <a:srgbClr val="053193"/>
                </a:solidFill>
                <a:latin typeface="Times New Roman"/>
                <a:cs typeface="Times New Roman"/>
              </a:rPr>
              <a:t>şartları </a:t>
            </a:r>
            <a:r>
              <a:rPr sz="2000" dirty="0">
                <a:solidFill>
                  <a:srgbClr val="053193"/>
                </a:solidFill>
                <a:latin typeface="Times New Roman"/>
                <a:cs typeface="Times New Roman"/>
              </a:rPr>
              <a:t>ve </a:t>
            </a:r>
            <a:r>
              <a:rPr sz="2000" spc="-5" dirty="0">
                <a:solidFill>
                  <a:srgbClr val="053193"/>
                </a:solidFill>
                <a:latin typeface="Times New Roman"/>
                <a:cs typeface="Times New Roman"/>
              </a:rPr>
              <a:t>Devletin </a:t>
            </a:r>
            <a:r>
              <a:rPr sz="2000" spc="-10" dirty="0">
                <a:solidFill>
                  <a:srgbClr val="053193"/>
                </a:solidFill>
                <a:latin typeface="Times New Roman"/>
                <a:cs typeface="Times New Roman"/>
              </a:rPr>
              <a:t>mali </a:t>
            </a:r>
            <a:r>
              <a:rPr sz="2000" spc="-5" dirty="0">
                <a:solidFill>
                  <a:srgbClr val="053193"/>
                </a:solidFill>
                <a:latin typeface="Times New Roman"/>
                <a:cs typeface="Times New Roman"/>
              </a:rPr>
              <a:t>imkanlarını göz </a:t>
            </a:r>
            <a:r>
              <a:rPr sz="2000" dirty="0">
                <a:solidFill>
                  <a:srgbClr val="053193"/>
                </a:solidFill>
                <a:latin typeface="Times New Roman"/>
                <a:cs typeface="Times New Roman"/>
              </a:rPr>
              <a:t>önünde  </a:t>
            </a:r>
            <a:r>
              <a:rPr sz="2000" spc="-5" dirty="0">
                <a:solidFill>
                  <a:srgbClr val="053193"/>
                </a:solidFill>
                <a:latin typeface="Times New Roman"/>
                <a:cs typeface="Times New Roman"/>
              </a:rPr>
              <a:t>bulundurulmak suretiyle değiştirmeye </a:t>
            </a:r>
            <a:r>
              <a:rPr sz="2000" dirty="0">
                <a:solidFill>
                  <a:srgbClr val="053193"/>
                </a:solidFill>
                <a:latin typeface="Times New Roman"/>
                <a:cs typeface="Times New Roman"/>
              </a:rPr>
              <a:t>Cumhurbaşkanı</a:t>
            </a:r>
            <a:r>
              <a:rPr sz="2000" spc="-65" dirty="0">
                <a:solidFill>
                  <a:srgbClr val="053193"/>
                </a:solidFill>
                <a:latin typeface="Times New Roman"/>
                <a:cs typeface="Times New Roman"/>
              </a:rPr>
              <a:t> </a:t>
            </a:r>
            <a:r>
              <a:rPr sz="2000" spc="-5" dirty="0">
                <a:solidFill>
                  <a:srgbClr val="053193"/>
                </a:solidFill>
                <a:latin typeface="Times New Roman"/>
                <a:cs typeface="Times New Roman"/>
              </a:rPr>
              <a:t>yetkilidir.</a:t>
            </a:r>
            <a:endParaRPr sz="2000" dirty="0">
              <a:latin typeface="Times New Roman"/>
              <a:cs typeface="Times New Roman"/>
            </a:endParaRPr>
          </a:p>
          <a:p>
            <a:pPr marL="12700" marR="5715" indent="570865" algn="just">
              <a:lnSpc>
                <a:spcPct val="104000"/>
              </a:lnSpc>
              <a:spcBef>
                <a:spcPts val="490"/>
              </a:spcBef>
            </a:pPr>
            <a:r>
              <a:rPr sz="2000" dirty="0">
                <a:solidFill>
                  <a:srgbClr val="053193"/>
                </a:solidFill>
                <a:latin typeface="Times New Roman"/>
                <a:cs typeface="Times New Roman"/>
              </a:rPr>
              <a:t>4688 </a:t>
            </a:r>
            <a:r>
              <a:rPr sz="2000" spc="-5" dirty="0">
                <a:solidFill>
                  <a:srgbClr val="053193"/>
                </a:solidFill>
                <a:latin typeface="Times New Roman"/>
                <a:cs typeface="Times New Roman"/>
              </a:rPr>
              <a:t>sayılı Kanunun </a:t>
            </a:r>
            <a:r>
              <a:rPr sz="2000" dirty="0">
                <a:solidFill>
                  <a:srgbClr val="053193"/>
                </a:solidFill>
                <a:latin typeface="Times New Roman"/>
                <a:cs typeface="Times New Roman"/>
              </a:rPr>
              <a:t>28. </a:t>
            </a:r>
            <a:r>
              <a:rPr sz="2000" spc="-5" dirty="0">
                <a:solidFill>
                  <a:srgbClr val="053193"/>
                </a:solidFill>
                <a:latin typeface="Times New Roman"/>
                <a:cs typeface="Times New Roman"/>
              </a:rPr>
              <a:t>maddesine </a:t>
            </a:r>
            <a:r>
              <a:rPr sz="2000" dirty="0">
                <a:solidFill>
                  <a:srgbClr val="053193"/>
                </a:solidFill>
                <a:latin typeface="Times New Roman"/>
                <a:cs typeface="Times New Roman"/>
              </a:rPr>
              <a:t>göre ise </a:t>
            </a:r>
            <a:r>
              <a:rPr sz="2000" spc="-5" dirty="0">
                <a:solidFill>
                  <a:srgbClr val="053193"/>
                </a:solidFill>
                <a:latin typeface="Times New Roman"/>
                <a:cs typeface="Times New Roman"/>
              </a:rPr>
              <a:t>söz konusu katsayılar   toplu sözleşme kapsamında belirlenecek olup toplu </a:t>
            </a:r>
            <a:r>
              <a:rPr sz="2000" spc="-10" dirty="0">
                <a:solidFill>
                  <a:srgbClr val="053193"/>
                </a:solidFill>
                <a:latin typeface="Times New Roman"/>
                <a:cs typeface="Times New Roman"/>
              </a:rPr>
              <a:t>sözleşme </a:t>
            </a:r>
            <a:r>
              <a:rPr sz="2000" spc="-5" dirty="0">
                <a:solidFill>
                  <a:srgbClr val="053193"/>
                </a:solidFill>
                <a:latin typeface="Times New Roman"/>
                <a:cs typeface="Times New Roman"/>
              </a:rPr>
              <a:t>hükümleri  sözleşmenin </a:t>
            </a:r>
            <a:r>
              <a:rPr sz="2000" dirty="0">
                <a:solidFill>
                  <a:srgbClr val="053193"/>
                </a:solidFill>
                <a:latin typeface="Times New Roman"/>
                <a:cs typeface="Times New Roman"/>
              </a:rPr>
              <a:t>yapıldığı </a:t>
            </a:r>
            <a:r>
              <a:rPr sz="2000" spc="-5" dirty="0">
                <a:solidFill>
                  <a:srgbClr val="053193"/>
                </a:solidFill>
                <a:latin typeface="Times New Roman"/>
                <a:cs typeface="Times New Roman"/>
              </a:rPr>
              <a:t>tarihi takip </a:t>
            </a:r>
            <a:r>
              <a:rPr sz="2000" dirty="0">
                <a:solidFill>
                  <a:srgbClr val="053193"/>
                </a:solidFill>
                <a:latin typeface="Times New Roman"/>
                <a:cs typeface="Times New Roman"/>
              </a:rPr>
              <a:t>eden iki </a:t>
            </a:r>
            <a:r>
              <a:rPr sz="2000" spc="-10" dirty="0">
                <a:solidFill>
                  <a:srgbClr val="053193"/>
                </a:solidFill>
                <a:latin typeface="Times New Roman"/>
                <a:cs typeface="Times New Roman"/>
              </a:rPr>
              <a:t>mali yıl </a:t>
            </a:r>
            <a:r>
              <a:rPr sz="2000" spc="-5" dirty="0">
                <a:solidFill>
                  <a:srgbClr val="053193"/>
                </a:solidFill>
                <a:latin typeface="Times New Roman"/>
                <a:cs typeface="Times New Roman"/>
              </a:rPr>
              <a:t>için </a:t>
            </a:r>
            <a:r>
              <a:rPr sz="2000" dirty="0">
                <a:solidFill>
                  <a:srgbClr val="053193"/>
                </a:solidFill>
                <a:latin typeface="Times New Roman"/>
                <a:cs typeface="Times New Roman"/>
              </a:rPr>
              <a:t>geçerli</a:t>
            </a:r>
            <a:r>
              <a:rPr sz="2000" spc="-80" dirty="0">
                <a:solidFill>
                  <a:srgbClr val="053193"/>
                </a:solidFill>
                <a:latin typeface="Times New Roman"/>
                <a:cs typeface="Times New Roman"/>
              </a:rPr>
              <a:t> </a:t>
            </a:r>
            <a:r>
              <a:rPr sz="2000" dirty="0" err="1">
                <a:solidFill>
                  <a:srgbClr val="053193"/>
                </a:solidFill>
                <a:latin typeface="Times New Roman"/>
                <a:cs typeface="Times New Roman"/>
              </a:rPr>
              <a:t>olacaktır</a:t>
            </a:r>
            <a:r>
              <a:rPr sz="2000" dirty="0" smtClean="0">
                <a:solidFill>
                  <a:srgbClr val="053193"/>
                </a:solidFill>
                <a:latin typeface="Times New Roman"/>
                <a:cs typeface="Times New Roman"/>
              </a:rPr>
              <a:t>.</a:t>
            </a:r>
            <a:endParaRPr lang="tr-TR" sz="2000" dirty="0" smtClean="0">
              <a:solidFill>
                <a:srgbClr val="053193"/>
              </a:solidFill>
              <a:latin typeface="Times New Roman"/>
              <a:cs typeface="Times New Roman"/>
            </a:endParaRPr>
          </a:p>
          <a:p>
            <a:pPr marL="12700" marR="5715" indent="570865" algn="just">
              <a:lnSpc>
                <a:spcPct val="104000"/>
              </a:lnSpc>
              <a:spcBef>
                <a:spcPts val="490"/>
              </a:spcBef>
            </a:pPr>
            <a:r>
              <a:rPr lang="tr-TR" sz="2000" dirty="0">
                <a:solidFill>
                  <a:srgbClr val="053193"/>
                </a:solidFill>
                <a:latin typeface="Times New Roman"/>
                <a:cs typeface="Times New Roman"/>
              </a:rPr>
              <a:t>Hazine ve </a:t>
            </a:r>
            <a:r>
              <a:rPr lang="tr-TR" sz="2000" spc="-10" dirty="0">
                <a:solidFill>
                  <a:srgbClr val="053193"/>
                </a:solidFill>
                <a:latin typeface="Times New Roman"/>
                <a:cs typeface="Times New Roman"/>
              </a:rPr>
              <a:t>Maliye </a:t>
            </a:r>
            <a:r>
              <a:rPr lang="tr-TR" sz="2000" spc="-5" dirty="0">
                <a:solidFill>
                  <a:srgbClr val="053193"/>
                </a:solidFill>
                <a:latin typeface="Times New Roman"/>
                <a:cs typeface="Times New Roman"/>
              </a:rPr>
              <a:t>Bakanlığı Tarafından </a:t>
            </a:r>
            <a:r>
              <a:rPr lang="tr-TR" sz="2000" spc="-5" dirty="0" smtClean="0">
                <a:solidFill>
                  <a:srgbClr val="053193"/>
                </a:solidFill>
                <a:latin typeface="Times New Roman"/>
                <a:cs typeface="Times New Roman"/>
              </a:rPr>
              <a:t>çıkarılan </a:t>
            </a:r>
            <a:r>
              <a:rPr lang="tr-TR" sz="2000" spc="-5" dirty="0" smtClean="0">
                <a:solidFill>
                  <a:srgbClr val="053193"/>
                </a:solidFill>
                <a:latin typeface="Times New Roman"/>
                <a:cs typeface="Times New Roman"/>
                <a:hlinkClick r:id="rId4" action="ppaction://hlinkfile"/>
              </a:rPr>
              <a:t>Mali ve Sosyal Haklara İlişkin Genelge</a:t>
            </a:r>
            <a:r>
              <a:rPr lang="tr-TR" sz="2000" spc="-5" dirty="0" smtClean="0">
                <a:solidFill>
                  <a:srgbClr val="053193"/>
                </a:solidFill>
                <a:latin typeface="Times New Roman"/>
                <a:cs typeface="Times New Roman"/>
              </a:rPr>
              <a:t> yayınlanır.</a:t>
            </a:r>
            <a:endParaRPr lang="tr-TR" sz="2000" dirty="0" smtClean="0">
              <a:solidFill>
                <a:srgbClr val="053193"/>
              </a:solidFill>
              <a:latin typeface="Times New Roman"/>
              <a:cs typeface="Times New Roman"/>
            </a:endParaRPr>
          </a:p>
        </p:txBody>
      </p:sp>
      <p:sp>
        <p:nvSpPr>
          <p:cNvPr id="3" name="object 3"/>
          <p:cNvSpPr txBox="1">
            <a:spLocks noGrp="1"/>
          </p:cNvSpPr>
          <p:nvPr>
            <p:ph type="title"/>
          </p:nvPr>
        </p:nvSpPr>
        <p:spPr>
          <a:xfrm>
            <a:off x="3262121" y="125679"/>
            <a:ext cx="2504440" cy="483234"/>
          </a:xfrm>
          <a:prstGeom prst="rect">
            <a:avLst/>
          </a:prstGeom>
        </p:spPr>
        <p:txBody>
          <a:bodyPr vert="horz" wrap="square" lIns="0" tIns="12700" rIns="0" bIns="0" rtlCol="0">
            <a:spAutoFit/>
          </a:bodyPr>
          <a:lstStyle/>
          <a:p>
            <a:pPr marL="12700">
              <a:lnSpc>
                <a:spcPct val="100000"/>
              </a:lnSpc>
              <a:spcBef>
                <a:spcPts val="100"/>
              </a:spcBef>
            </a:pPr>
            <a:r>
              <a:rPr sz="3000" dirty="0"/>
              <a:t>K</a:t>
            </a:r>
            <a:r>
              <a:rPr sz="3000" spc="-235" dirty="0"/>
              <a:t>A</a:t>
            </a:r>
            <a:r>
              <a:rPr sz="3000" dirty="0"/>
              <a:t>TS</a:t>
            </a:r>
            <a:r>
              <a:rPr sz="3000" spc="-275" dirty="0"/>
              <a:t>A</a:t>
            </a:r>
            <a:r>
              <a:rPr sz="3000" dirty="0"/>
              <a:t>YILAR</a:t>
            </a:r>
            <a:endParaRPr sz="3000"/>
          </a:p>
        </p:txBody>
      </p:sp>
      <p:sp>
        <p:nvSpPr>
          <p:cNvPr id="4" name="Slayt Numarası Yer Tutucusu 3"/>
          <p:cNvSpPr>
            <a:spLocks noGrp="1"/>
          </p:cNvSpPr>
          <p:nvPr>
            <p:ph type="sldNum" sz="quarter" idx="7"/>
          </p:nvPr>
        </p:nvSpPr>
        <p:spPr/>
        <p:txBody>
          <a:bodyPr/>
          <a:lstStyle/>
          <a:p>
            <a:fld id="{B6F15528-21DE-4FAA-801E-634DDDAF4B2B}" type="slidenum">
              <a:rPr lang="tr-TR" smtClean="0"/>
              <a:t>7</a:t>
            </a:fld>
            <a:endParaRPr lang="tr-T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838201"/>
            <a:ext cx="8153400" cy="5743111"/>
          </a:xfrm>
          <a:prstGeom prst="rect">
            <a:avLst/>
          </a:prstGeom>
        </p:spPr>
        <p:txBody>
          <a:bodyPr vert="horz" wrap="square" lIns="0" tIns="0" rIns="0" bIns="0" rtlCol="0">
            <a:spAutoFit/>
          </a:bodyPr>
          <a:lstStyle/>
          <a:p>
            <a:pPr marL="12700" marR="5080" indent="571500" algn="just">
              <a:lnSpc>
                <a:spcPct val="104200"/>
              </a:lnSpc>
            </a:pPr>
            <a:r>
              <a:rPr sz="2000" b="1" spc="-5" dirty="0">
                <a:solidFill>
                  <a:srgbClr val="053193"/>
                </a:solidFill>
                <a:latin typeface="Times New Roman"/>
                <a:cs typeface="Times New Roman"/>
              </a:rPr>
              <a:t>Aylık katsayısı: </a:t>
            </a:r>
            <a:r>
              <a:rPr sz="2000" spc="-5" dirty="0">
                <a:solidFill>
                  <a:srgbClr val="053193"/>
                </a:solidFill>
                <a:latin typeface="Times New Roman"/>
                <a:cs typeface="Times New Roman"/>
              </a:rPr>
              <a:t>Taban </a:t>
            </a:r>
            <a:r>
              <a:rPr sz="2000" spc="-10" dirty="0">
                <a:solidFill>
                  <a:srgbClr val="053193"/>
                </a:solidFill>
                <a:latin typeface="Times New Roman"/>
                <a:cs typeface="Times New Roman"/>
              </a:rPr>
              <a:t>aylık </a:t>
            </a:r>
            <a:r>
              <a:rPr sz="2000" spc="-5" dirty="0">
                <a:solidFill>
                  <a:srgbClr val="053193"/>
                </a:solidFill>
                <a:latin typeface="Times New Roman"/>
                <a:cs typeface="Times New Roman"/>
              </a:rPr>
              <a:t>göstergesi </a:t>
            </a:r>
            <a:r>
              <a:rPr sz="2000" spc="-10" dirty="0">
                <a:solidFill>
                  <a:srgbClr val="053193"/>
                </a:solidFill>
                <a:latin typeface="Times New Roman"/>
                <a:cs typeface="Times New Roman"/>
              </a:rPr>
              <a:t>ile </a:t>
            </a:r>
            <a:r>
              <a:rPr sz="2000" spc="-5" dirty="0">
                <a:solidFill>
                  <a:srgbClr val="053193"/>
                </a:solidFill>
                <a:latin typeface="Times New Roman"/>
                <a:cs typeface="Times New Roman"/>
              </a:rPr>
              <a:t>zamlar hariç, </a:t>
            </a:r>
            <a:r>
              <a:rPr sz="2000" dirty="0">
                <a:solidFill>
                  <a:srgbClr val="053193"/>
                </a:solidFill>
                <a:latin typeface="Times New Roman"/>
                <a:cs typeface="Times New Roman"/>
              </a:rPr>
              <a:t>belli </a:t>
            </a:r>
            <a:r>
              <a:rPr sz="2000" spc="-5" dirty="0">
                <a:solidFill>
                  <a:srgbClr val="053193"/>
                </a:solidFill>
                <a:latin typeface="Times New Roman"/>
                <a:cs typeface="Times New Roman"/>
              </a:rPr>
              <a:t>bir  </a:t>
            </a:r>
            <a:r>
              <a:rPr sz="2000" dirty="0">
                <a:solidFill>
                  <a:srgbClr val="053193"/>
                </a:solidFill>
                <a:latin typeface="Times New Roman"/>
                <a:cs typeface="Times New Roman"/>
              </a:rPr>
              <a:t>göstergeye </a:t>
            </a:r>
            <a:r>
              <a:rPr sz="2000" spc="-5" dirty="0">
                <a:solidFill>
                  <a:srgbClr val="053193"/>
                </a:solidFill>
                <a:latin typeface="Times New Roman"/>
                <a:cs typeface="Times New Roman"/>
              </a:rPr>
              <a:t>bağlı maaş unsurlarının tutara çevrilmesinde kullanılan  katsayıdır. </a:t>
            </a:r>
            <a:r>
              <a:rPr sz="2000" dirty="0" smtClean="0">
                <a:solidFill>
                  <a:srgbClr val="053193"/>
                </a:solidFill>
                <a:latin typeface="Times New Roman"/>
                <a:cs typeface="Times New Roman"/>
              </a:rPr>
              <a:t>202</a:t>
            </a:r>
            <a:r>
              <a:rPr lang="tr-TR" sz="2000" dirty="0" smtClean="0">
                <a:solidFill>
                  <a:srgbClr val="053193"/>
                </a:solidFill>
                <a:latin typeface="Times New Roman"/>
                <a:cs typeface="Times New Roman"/>
              </a:rPr>
              <a:t>4 yılı</a:t>
            </a:r>
            <a:r>
              <a:rPr sz="2000" dirty="0" smtClean="0">
                <a:solidFill>
                  <a:srgbClr val="053193"/>
                </a:solidFill>
                <a:latin typeface="Times New Roman"/>
                <a:cs typeface="Times New Roman"/>
              </a:rPr>
              <a:t> </a:t>
            </a:r>
            <a:r>
              <a:rPr lang="tr-TR" sz="2000" dirty="0" smtClean="0">
                <a:solidFill>
                  <a:srgbClr val="053193"/>
                </a:solidFill>
                <a:latin typeface="Times New Roman"/>
                <a:cs typeface="Times New Roman"/>
              </a:rPr>
              <a:t>Ocak - Temmuz </a:t>
            </a:r>
            <a:r>
              <a:rPr sz="2000" spc="-5" dirty="0" err="1" smtClean="0">
                <a:solidFill>
                  <a:srgbClr val="053193"/>
                </a:solidFill>
                <a:latin typeface="Times New Roman"/>
                <a:cs typeface="Times New Roman"/>
              </a:rPr>
              <a:t>dönemi</a:t>
            </a:r>
            <a:r>
              <a:rPr sz="2000" spc="-5" dirty="0" smtClean="0">
                <a:solidFill>
                  <a:srgbClr val="053193"/>
                </a:solidFill>
                <a:latin typeface="Times New Roman"/>
                <a:cs typeface="Times New Roman"/>
              </a:rPr>
              <a:t> </a:t>
            </a:r>
            <a:r>
              <a:rPr sz="2000" spc="-5" dirty="0">
                <a:solidFill>
                  <a:srgbClr val="053193"/>
                </a:solidFill>
                <a:latin typeface="Times New Roman"/>
                <a:cs typeface="Times New Roman"/>
              </a:rPr>
              <a:t>için aylık katsayı: </a:t>
            </a:r>
            <a:r>
              <a:rPr sz="2000" dirty="0" smtClean="0">
                <a:solidFill>
                  <a:srgbClr val="053193"/>
                </a:solidFill>
                <a:latin typeface="Times New Roman"/>
                <a:cs typeface="Times New Roman"/>
              </a:rPr>
              <a:t>0,</a:t>
            </a:r>
            <a:r>
              <a:rPr lang="tr-TR" sz="2000" dirty="0" smtClean="0">
                <a:solidFill>
                  <a:srgbClr val="053193"/>
                </a:solidFill>
                <a:latin typeface="Times New Roman"/>
                <a:cs typeface="Times New Roman"/>
              </a:rPr>
              <a:t>760871 rakamı belirlenmiştir.</a:t>
            </a:r>
          </a:p>
          <a:p>
            <a:pPr marL="12700" marR="5080" indent="571500" algn="just">
              <a:lnSpc>
                <a:spcPct val="104200"/>
              </a:lnSpc>
            </a:pPr>
            <a:endParaRPr sz="3000" dirty="0">
              <a:latin typeface="Times New Roman"/>
              <a:cs typeface="Times New Roman"/>
            </a:endParaRPr>
          </a:p>
          <a:p>
            <a:pPr marL="12700" marR="5080" indent="571500" algn="just">
              <a:lnSpc>
                <a:spcPct val="104000"/>
              </a:lnSpc>
              <a:spcBef>
                <a:spcPts val="5"/>
              </a:spcBef>
            </a:pPr>
            <a:r>
              <a:rPr sz="2000" b="1" dirty="0">
                <a:solidFill>
                  <a:srgbClr val="053193"/>
                </a:solidFill>
                <a:latin typeface="Times New Roman"/>
                <a:cs typeface="Times New Roman"/>
              </a:rPr>
              <a:t>Taban </a:t>
            </a:r>
            <a:r>
              <a:rPr sz="2000" b="1" spc="-5" dirty="0">
                <a:solidFill>
                  <a:srgbClr val="053193"/>
                </a:solidFill>
                <a:latin typeface="Times New Roman"/>
                <a:cs typeface="Times New Roman"/>
              </a:rPr>
              <a:t>aylık katsayısı: </a:t>
            </a:r>
            <a:r>
              <a:rPr sz="2000" dirty="0">
                <a:solidFill>
                  <a:srgbClr val="053193"/>
                </a:solidFill>
                <a:latin typeface="Times New Roman"/>
                <a:cs typeface="Times New Roman"/>
              </a:rPr>
              <a:t>Taban </a:t>
            </a:r>
            <a:r>
              <a:rPr sz="2000" spc="-5" dirty="0">
                <a:solidFill>
                  <a:srgbClr val="053193"/>
                </a:solidFill>
                <a:latin typeface="Times New Roman"/>
                <a:cs typeface="Times New Roman"/>
              </a:rPr>
              <a:t>aylık göstergesinin tutara  çevrilmesinde kullanılan katsayı olup, </a:t>
            </a:r>
            <a:r>
              <a:rPr lang="tr-TR" sz="2000" dirty="0">
                <a:solidFill>
                  <a:srgbClr val="053193"/>
                </a:solidFill>
                <a:latin typeface="Times New Roman"/>
                <a:cs typeface="Times New Roman"/>
              </a:rPr>
              <a:t>2024 yılı Ocak - Temmuz </a:t>
            </a:r>
            <a:r>
              <a:rPr lang="tr-TR" sz="2000" spc="-5" dirty="0">
                <a:solidFill>
                  <a:srgbClr val="053193"/>
                </a:solidFill>
                <a:latin typeface="Times New Roman"/>
                <a:cs typeface="Times New Roman"/>
              </a:rPr>
              <a:t>dönemi için </a:t>
            </a:r>
            <a:r>
              <a:rPr sz="2000" dirty="0" err="1" smtClean="0">
                <a:solidFill>
                  <a:srgbClr val="053193"/>
                </a:solidFill>
                <a:latin typeface="Times New Roman"/>
                <a:cs typeface="Times New Roman"/>
              </a:rPr>
              <a:t>uygulan</a:t>
            </a:r>
            <a:r>
              <a:rPr lang="tr-TR" sz="2000" dirty="0" smtClean="0">
                <a:solidFill>
                  <a:srgbClr val="053193"/>
                </a:solidFill>
                <a:latin typeface="Times New Roman"/>
                <a:cs typeface="Times New Roman"/>
              </a:rPr>
              <a:t>an</a:t>
            </a:r>
            <a:r>
              <a:rPr sz="2000" dirty="0" smtClean="0">
                <a:solidFill>
                  <a:srgbClr val="053193"/>
                </a:solidFill>
                <a:latin typeface="Times New Roman"/>
                <a:cs typeface="Times New Roman"/>
              </a:rPr>
              <a:t> </a:t>
            </a:r>
            <a:r>
              <a:rPr sz="2000" spc="-5" dirty="0">
                <a:solidFill>
                  <a:srgbClr val="053193"/>
                </a:solidFill>
                <a:latin typeface="Times New Roman"/>
                <a:cs typeface="Times New Roman"/>
              </a:rPr>
              <a:t>taban aylık </a:t>
            </a:r>
            <a:r>
              <a:rPr sz="2000" dirty="0" err="1">
                <a:solidFill>
                  <a:srgbClr val="053193"/>
                </a:solidFill>
                <a:latin typeface="Times New Roman"/>
                <a:cs typeface="Times New Roman"/>
              </a:rPr>
              <a:t>katsayısı</a:t>
            </a:r>
            <a:r>
              <a:rPr sz="2000" spc="-70" dirty="0">
                <a:solidFill>
                  <a:srgbClr val="053193"/>
                </a:solidFill>
                <a:latin typeface="Times New Roman"/>
                <a:cs typeface="Times New Roman"/>
              </a:rPr>
              <a:t> </a:t>
            </a:r>
            <a:r>
              <a:rPr lang="tr-TR" sz="2000" dirty="0" smtClean="0">
                <a:solidFill>
                  <a:srgbClr val="053193"/>
                </a:solidFill>
                <a:latin typeface="Times New Roman"/>
                <a:cs typeface="Times New Roman"/>
              </a:rPr>
              <a:t>11,909083 rakamı belirlenmiştir.</a:t>
            </a:r>
            <a:endParaRPr sz="2000" dirty="0">
              <a:latin typeface="Times New Roman"/>
              <a:cs typeface="Times New Roman"/>
            </a:endParaRPr>
          </a:p>
          <a:p>
            <a:pPr>
              <a:lnSpc>
                <a:spcPct val="100000"/>
              </a:lnSpc>
              <a:spcBef>
                <a:spcPts val="10"/>
              </a:spcBef>
            </a:pPr>
            <a:endParaRPr sz="3000" dirty="0">
              <a:latin typeface="Times New Roman"/>
              <a:cs typeface="Times New Roman"/>
            </a:endParaRPr>
          </a:p>
          <a:p>
            <a:pPr marL="12700" marR="5080" indent="571500" algn="just">
              <a:lnSpc>
                <a:spcPct val="104299"/>
              </a:lnSpc>
            </a:pPr>
            <a:r>
              <a:rPr sz="2000" b="1" spc="5" dirty="0">
                <a:solidFill>
                  <a:srgbClr val="053193"/>
                </a:solidFill>
                <a:latin typeface="Times New Roman"/>
                <a:cs typeface="Times New Roman"/>
              </a:rPr>
              <a:t>Yan </a:t>
            </a:r>
            <a:r>
              <a:rPr sz="2000" b="1" spc="-5" dirty="0">
                <a:solidFill>
                  <a:srgbClr val="053193"/>
                </a:solidFill>
                <a:latin typeface="Times New Roman"/>
                <a:cs typeface="Times New Roman"/>
              </a:rPr>
              <a:t>ödeme katsayısı: </a:t>
            </a:r>
            <a:r>
              <a:rPr sz="2000" spc="-5" dirty="0">
                <a:solidFill>
                  <a:srgbClr val="053193"/>
                </a:solidFill>
                <a:latin typeface="Times New Roman"/>
                <a:cs typeface="Times New Roman"/>
              </a:rPr>
              <a:t>İş güçlüğü, iş riski, temininde güçlük </a:t>
            </a:r>
            <a:r>
              <a:rPr sz="2000" dirty="0">
                <a:solidFill>
                  <a:srgbClr val="053193"/>
                </a:solidFill>
                <a:latin typeface="Times New Roman"/>
                <a:cs typeface="Times New Roman"/>
              </a:rPr>
              <a:t>ve </a:t>
            </a:r>
            <a:r>
              <a:rPr sz="2000" spc="-10" dirty="0">
                <a:solidFill>
                  <a:srgbClr val="053193"/>
                </a:solidFill>
                <a:latin typeface="Times New Roman"/>
                <a:cs typeface="Times New Roman"/>
              </a:rPr>
              <a:t>mali  </a:t>
            </a:r>
            <a:r>
              <a:rPr sz="2000" spc="-5" dirty="0">
                <a:solidFill>
                  <a:srgbClr val="053193"/>
                </a:solidFill>
                <a:latin typeface="Times New Roman"/>
                <a:cs typeface="Times New Roman"/>
              </a:rPr>
              <a:t>sorumluluk zamlarının tutara çevrilmesinde kullanılmaktadır. </a:t>
            </a:r>
            <a:r>
              <a:rPr lang="tr-TR" sz="2000" dirty="0">
                <a:solidFill>
                  <a:srgbClr val="053193"/>
                </a:solidFill>
                <a:latin typeface="Times New Roman"/>
                <a:cs typeface="Times New Roman"/>
              </a:rPr>
              <a:t>2024 yılı Ocak - Temmuz </a:t>
            </a:r>
            <a:r>
              <a:rPr lang="tr-TR" sz="2000" spc="-5" dirty="0" smtClean="0">
                <a:solidFill>
                  <a:srgbClr val="053193"/>
                </a:solidFill>
                <a:latin typeface="Times New Roman"/>
                <a:cs typeface="Times New Roman"/>
              </a:rPr>
              <a:t>dönemi</a:t>
            </a:r>
            <a:r>
              <a:rPr sz="2000" dirty="0" smtClean="0">
                <a:solidFill>
                  <a:srgbClr val="053193"/>
                </a:solidFill>
                <a:latin typeface="Times New Roman"/>
                <a:cs typeface="Times New Roman"/>
              </a:rPr>
              <a:t>de </a:t>
            </a:r>
            <a:r>
              <a:rPr lang="tr-TR" sz="2000" dirty="0" smtClean="0">
                <a:solidFill>
                  <a:srgbClr val="053193"/>
                </a:solidFill>
                <a:latin typeface="Times New Roman"/>
                <a:cs typeface="Times New Roman"/>
              </a:rPr>
              <a:t>0,241297</a:t>
            </a:r>
            <a:r>
              <a:rPr sz="2000" spc="-85" dirty="0" smtClean="0">
                <a:solidFill>
                  <a:srgbClr val="053193"/>
                </a:solidFill>
                <a:latin typeface="Times New Roman"/>
                <a:cs typeface="Times New Roman"/>
              </a:rPr>
              <a:t> </a:t>
            </a:r>
            <a:r>
              <a:rPr lang="tr-TR" sz="2000" dirty="0" smtClean="0">
                <a:solidFill>
                  <a:srgbClr val="053193"/>
                </a:solidFill>
                <a:latin typeface="Times New Roman"/>
                <a:cs typeface="Times New Roman"/>
              </a:rPr>
              <a:t>olarak belirlenmiştir.</a:t>
            </a:r>
          </a:p>
          <a:p>
            <a:pPr marL="12700" marR="5080" indent="571500" algn="just">
              <a:lnSpc>
                <a:spcPct val="104299"/>
              </a:lnSpc>
            </a:pPr>
            <a:endParaRPr lang="tr-TR" sz="2000" dirty="0" smtClean="0">
              <a:solidFill>
                <a:srgbClr val="053193"/>
              </a:solidFill>
              <a:latin typeface="Times New Roman"/>
              <a:cs typeface="Times New Roman"/>
            </a:endParaRPr>
          </a:p>
          <a:p>
            <a:pPr marL="12700" marR="5080" indent="571500" algn="just">
              <a:lnSpc>
                <a:spcPct val="104299"/>
              </a:lnSpc>
            </a:pPr>
            <a:r>
              <a:rPr lang="tr-TR" sz="2000" b="1" spc="-5" dirty="0">
                <a:solidFill>
                  <a:srgbClr val="053193"/>
                </a:solidFill>
                <a:latin typeface="Times New Roman"/>
                <a:cs typeface="Times New Roman"/>
              </a:rPr>
              <a:t>En yüksek devlet memuru aylığı </a:t>
            </a:r>
            <a:r>
              <a:rPr lang="tr-TR" sz="2000" b="1" dirty="0">
                <a:solidFill>
                  <a:srgbClr val="053193"/>
                </a:solidFill>
                <a:latin typeface="Times New Roman"/>
                <a:cs typeface="Times New Roman"/>
              </a:rPr>
              <a:t>: </a:t>
            </a:r>
            <a:r>
              <a:rPr lang="tr-TR" sz="2000" spc="-5" dirty="0">
                <a:solidFill>
                  <a:srgbClr val="053193"/>
                </a:solidFill>
                <a:latin typeface="Times New Roman"/>
                <a:cs typeface="Times New Roman"/>
              </a:rPr>
              <a:t>Cumhurbaşkanlığı </a:t>
            </a:r>
            <a:r>
              <a:rPr lang="tr-TR" sz="2000" dirty="0">
                <a:solidFill>
                  <a:srgbClr val="053193"/>
                </a:solidFill>
                <a:latin typeface="Times New Roman"/>
                <a:cs typeface="Times New Roman"/>
              </a:rPr>
              <a:t>İdari </a:t>
            </a:r>
            <a:r>
              <a:rPr lang="tr-TR" sz="2000" spc="-5" dirty="0">
                <a:solidFill>
                  <a:srgbClr val="053193"/>
                </a:solidFill>
                <a:latin typeface="Times New Roman"/>
                <a:cs typeface="Times New Roman"/>
              </a:rPr>
              <a:t>İşler Başkanı  </a:t>
            </a:r>
            <a:r>
              <a:rPr lang="tr-TR" sz="2000" dirty="0">
                <a:solidFill>
                  <a:srgbClr val="053193"/>
                </a:solidFill>
                <a:latin typeface="Times New Roman"/>
                <a:cs typeface="Times New Roman"/>
              </a:rPr>
              <a:t>aylığını ifade </a:t>
            </a:r>
            <a:r>
              <a:rPr lang="tr-TR" sz="2000" spc="-20" dirty="0">
                <a:solidFill>
                  <a:srgbClr val="053193"/>
                </a:solidFill>
                <a:latin typeface="Times New Roman"/>
                <a:cs typeface="Times New Roman"/>
              </a:rPr>
              <a:t>eder. </a:t>
            </a:r>
            <a:r>
              <a:rPr lang="tr-TR" sz="2000" dirty="0">
                <a:solidFill>
                  <a:srgbClr val="053193"/>
                </a:solidFill>
                <a:latin typeface="Times New Roman"/>
                <a:cs typeface="Times New Roman"/>
              </a:rPr>
              <a:t>(8000+1500) </a:t>
            </a:r>
            <a:r>
              <a:rPr lang="tr-TR" sz="2000" spc="-5" dirty="0">
                <a:solidFill>
                  <a:srgbClr val="053193"/>
                </a:solidFill>
                <a:latin typeface="Times New Roman"/>
                <a:cs typeface="Times New Roman"/>
              </a:rPr>
              <a:t>X </a:t>
            </a:r>
            <a:r>
              <a:rPr lang="tr-TR" sz="2000" dirty="0">
                <a:solidFill>
                  <a:srgbClr val="053193"/>
                </a:solidFill>
                <a:latin typeface="Times New Roman"/>
                <a:cs typeface="Times New Roman"/>
              </a:rPr>
              <a:t>0,760871 =</a:t>
            </a:r>
            <a:r>
              <a:rPr lang="tr-TR" sz="2000" spc="-65" dirty="0">
                <a:solidFill>
                  <a:srgbClr val="053193"/>
                </a:solidFill>
                <a:latin typeface="Times New Roman"/>
                <a:cs typeface="Times New Roman"/>
              </a:rPr>
              <a:t> </a:t>
            </a:r>
            <a:r>
              <a:rPr lang="tr-TR" sz="2000" dirty="0">
                <a:solidFill>
                  <a:srgbClr val="053193"/>
                </a:solidFill>
                <a:latin typeface="Times New Roman"/>
                <a:cs typeface="Times New Roman"/>
              </a:rPr>
              <a:t>7.228,27.TL</a:t>
            </a:r>
            <a:endParaRPr lang="tr-TR" sz="2000" dirty="0">
              <a:latin typeface="Times New Roman"/>
              <a:cs typeface="Times New Roman"/>
            </a:endParaRPr>
          </a:p>
          <a:p>
            <a:pPr marL="12700" marR="5080" indent="571500" algn="just">
              <a:lnSpc>
                <a:spcPct val="104299"/>
              </a:lnSpc>
            </a:pPr>
            <a:endParaRPr lang="tr-TR" sz="2000" dirty="0" smtClean="0">
              <a:solidFill>
                <a:srgbClr val="053193"/>
              </a:solidFill>
              <a:latin typeface="Times New Roman"/>
              <a:cs typeface="Times New Roman"/>
            </a:endParaRPr>
          </a:p>
          <a:p>
            <a:pPr marL="12700" marR="5080" indent="571500" algn="just">
              <a:lnSpc>
                <a:spcPct val="104299"/>
              </a:lnSpc>
            </a:pPr>
            <a:endParaRPr sz="2000" dirty="0">
              <a:latin typeface="Times New Roman"/>
              <a:cs typeface="Times New Roman"/>
            </a:endParaRPr>
          </a:p>
        </p:txBody>
      </p:sp>
      <p:sp>
        <p:nvSpPr>
          <p:cNvPr id="3" name="object 3"/>
          <p:cNvSpPr txBox="1">
            <a:spLocks noGrp="1"/>
          </p:cNvSpPr>
          <p:nvPr>
            <p:ph type="title"/>
          </p:nvPr>
        </p:nvSpPr>
        <p:spPr>
          <a:xfrm>
            <a:off x="3244723" y="125679"/>
            <a:ext cx="2504440" cy="483234"/>
          </a:xfrm>
          <a:prstGeom prst="rect">
            <a:avLst/>
          </a:prstGeom>
        </p:spPr>
        <p:txBody>
          <a:bodyPr vert="horz" wrap="square" lIns="0" tIns="12700" rIns="0" bIns="0" rtlCol="0">
            <a:spAutoFit/>
          </a:bodyPr>
          <a:lstStyle/>
          <a:p>
            <a:pPr marL="12700">
              <a:lnSpc>
                <a:spcPct val="100000"/>
              </a:lnSpc>
              <a:spcBef>
                <a:spcPts val="100"/>
              </a:spcBef>
            </a:pPr>
            <a:r>
              <a:rPr sz="3000" dirty="0"/>
              <a:t>K</a:t>
            </a:r>
            <a:r>
              <a:rPr sz="3000" spc="-235" dirty="0"/>
              <a:t>A</a:t>
            </a:r>
            <a:r>
              <a:rPr sz="3000" dirty="0"/>
              <a:t>TS</a:t>
            </a:r>
            <a:r>
              <a:rPr sz="3000" spc="-275" dirty="0"/>
              <a:t>A</a:t>
            </a:r>
            <a:r>
              <a:rPr sz="3000" dirty="0"/>
              <a:t>YILAR</a:t>
            </a:r>
          </a:p>
        </p:txBody>
      </p:sp>
      <p:sp>
        <p:nvSpPr>
          <p:cNvPr id="4" name="Slayt Numarası Yer Tutucusu 3"/>
          <p:cNvSpPr>
            <a:spLocks noGrp="1"/>
          </p:cNvSpPr>
          <p:nvPr>
            <p:ph type="sldNum" sz="quarter" idx="7"/>
          </p:nvPr>
        </p:nvSpPr>
        <p:spPr/>
        <p:txBody>
          <a:bodyPr/>
          <a:lstStyle/>
          <a:p>
            <a:fld id="{B6F15528-21DE-4FAA-801E-634DDDAF4B2B}" type="slidenum">
              <a:rPr lang="tr-TR" smtClean="0"/>
              <a:t>8</a:t>
            </a:fld>
            <a:endParaRPr lang="tr-T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9725" y="171399"/>
            <a:ext cx="5850255" cy="483234"/>
          </a:xfrm>
          <a:prstGeom prst="rect">
            <a:avLst/>
          </a:prstGeom>
        </p:spPr>
        <p:txBody>
          <a:bodyPr vert="horz" wrap="square" lIns="0" tIns="12700" rIns="0" bIns="0" rtlCol="0">
            <a:spAutoFit/>
          </a:bodyPr>
          <a:lstStyle/>
          <a:p>
            <a:pPr marL="12700">
              <a:lnSpc>
                <a:spcPct val="100000"/>
              </a:lnSpc>
              <a:spcBef>
                <a:spcPts val="100"/>
              </a:spcBef>
            </a:pPr>
            <a:r>
              <a:rPr sz="3000" spc="-5" dirty="0"/>
              <a:t>Memurların Mali </a:t>
            </a:r>
            <a:r>
              <a:rPr sz="3000" dirty="0"/>
              <a:t>ve </a:t>
            </a:r>
            <a:r>
              <a:rPr sz="3000" spc="-5" dirty="0"/>
              <a:t>Sosyal</a:t>
            </a:r>
            <a:r>
              <a:rPr sz="3000" spc="25" dirty="0"/>
              <a:t> </a:t>
            </a:r>
            <a:r>
              <a:rPr sz="3000" spc="-5" dirty="0"/>
              <a:t>Hakları</a:t>
            </a:r>
            <a:endParaRPr sz="3000"/>
          </a:p>
        </p:txBody>
      </p:sp>
      <p:sp>
        <p:nvSpPr>
          <p:cNvPr id="3" name="object 3"/>
          <p:cNvSpPr txBox="1"/>
          <p:nvPr/>
        </p:nvSpPr>
        <p:spPr>
          <a:xfrm>
            <a:off x="812393" y="1353693"/>
            <a:ext cx="7721600" cy="1550670"/>
          </a:xfrm>
          <a:prstGeom prst="rect">
            <a:avLst/>
          </a:prstGeom>
        </p:spPr>
        <p:txBody>
          <a:bodyPr vert="horz" wrap="square" lIns="0" tIns="13335" rIns="0" bIns="0" rtlCol="0">
            <a:spAutoFit/>
          </a:bodyPr>
          <a:lstStyle/>
          <a:p>
            <a:pPr marL="12700" marR="5080" algn="just">
              <a:lnSpc>
                <a:spcPct val="100000"/>
              </a:lnSpc>
              <a:spcBef>
                <a:spcPts val="105"/>
              </a:spcBef>
            </a:pPr>
            <a:r>
              <a:rPr sz="2000" b="1" dirty="0">
                <a:solidFill>
                  <a:srgbClr val="053193"/>
                </a:solidFill>
                <a:latin typeface="Times New Roman"/>
                <a:cs typeface="Times New Roman"/>
              </a:rPr>
              <a:t>1- Gösterge </a:t>
            </a:r>
            <a:r>
              <a:rPr sz="2000" b="1" spc="-5" dirty="0">
                <a:solidFill>
                  <a:srgbClr val="053193"/>
                </a:solidFill>
                <a:latin typeface="Times New Roman"/>
                <a:cs typeface="Times New Roman"/>
              </a:rPr>
              <a:t>Aylığı: </a:t>
            </a:r>
            <a:r>
              <a:rPr sz="2000" spc="-5" dirty="0">
                <a:solidFill>
                  <a:srgbClr val="053193"/>
                </a:solidFill>
                <a:latin typeface="Times New Roman"/>
                <a:cs typeface="Times New Roman"/>
              </a:rPr>
              <a:t>Memurun bulunduğu </a:t>
            </a:r>
            <a:r>
              <a:rPr sz="2000" dirty="0">
                <a:solidFill>
                  <a:srgbClr val="053193"/>
                </a:solidFill>
                <a:latin typeface="Times New Roman"/>
                <a:cs typeface="Times New Roman"/>
              </a:rPr>
              <a:t>derece ve </a:t>
            </a:r>
            <a:r>
              <a:rPr sz="2000" spc="-5" dirty="0">
                <a:solidFill>
                  <a:srgbClr val="053193"/>
                </a:solidFill>
                <a:latin typeface="Times New Roman"/>
                <a:cs typeface="Times New Roman"/>
              </a:rPr>
              <a:t>kademenin karşılığı  olan </a:t>
            </a:r>
            <a:r>
              <a:rPr sz="2000" spc="-10" dirty="0">
                <a:solidFill>
                  <a:srgbClr val="053193"/>
                </a:solidFill>
                <a:latin typeface="Times New Roman"/>
                <a:cs typeface="Times New Roman"/>
              </a:rPr>
              <a:t>aylık </a:t>
            </a:r>
            <a:r>
              <a:rPr sz="2000" spc="-5" dirty="0">
                <a:solidFill>
                  <a:srgbClr val="053193"/>
                </a:solidFill>
                <a:latin typeface="Times New Roman"/>
                <a:cs typeface="Times New Roman"/>
              </a:rPr>
              <a:t>gösterge rakamı ile aylık katsayının çarpımı sonucu bulunan  tutardır. Bütün sınıflar itibarıyla her </a:t>
            </a:r>
            <a:r>
              <a:rPr sz="2000" dirty="0">
                <a:solidFill>
                  <a:srgbClr val="053193"/>
                </a:solidFill>
                <a:latin typeface="Times New Roman"/>
                <a:cs typeface="Times New Roman"/>
              </a:rPr>
              <a:t>derece ve </a:t>
            </a:r>
            <a:r>
              <a:rPr sz="2000" spc="-5" dirty="0">
                <a:solidFill>
                  <a:srgbClr val="053193"/>
                </a:solidFill>
                <a:latin typeface="Times New Roman"/>
                <a:cs typeface="Times New Roman"/>
              </a:rPr>
              <a:t>kademenin aylıklarının  hesaplanmasında esas teşkil </a:t>
            </a:r>
            <a:r>
              <a:rPr sz="2000" dirty="0">
                <a:solidFill>
                  <a:srgbClr val="053193"/>
                </a:solidFill>
                <a:latin typeface="Times New Roman"/>
                <a:cs typeface="Times New Roman"/>
              </a:rPr>
              <a:t>eden </a:t>
            </a:r>
            <a:r>
              <a:rPr sz="2000" spc="-10" dirty="0">
                <a:solidFill>
                  <a:srgbClr val="053193"/>
                </a:solidFill>
                <a:latin typeface="Times New Roman"/>
                <a:cs typeface="Times New Roman"/>
              </a:rPr>
              <a:t>"Aylık </a:t>
            </a:r>
            <a:r>
              <a:rPr sz="2000" spc="-5" dirty="0">
                <a:solidFill>
                  <a:srgbClr val="053193"/>
                </a:solidFill>
                <a:latin typeface="Times New Roman"/>
                <a:cs typeface="Times New Roman"/>
              </a:rPr>
              <a:t>Gösterge Tablosu", </a:t>
            </a:r>
            <a:r>
              <a:rPr sz="2000" dirty="0">
                <a:solidFill>
                  <a:srgbClr val="053193"/>
                </a:solidFill>
                <a:latin typeface="Times New Roman"/>
                <a:cs typeface="Times New Roman"/>
              </a:rPr>
              <a:t>657 </a:t>
            </a:r>
            <a:r>
              <a:rPr sz="2000" spc="-5" dirty="0">
                <a:solidFill>
                  <a:srgbClr val="053193"/>
                </a:solidFill>
                <a:latin typeface="Times New Roman"/>
                <a:cs typeface="Times New Roman"/>
              </a:rPr>
              <a:t>sayılı  </a:t>
            </a:r>
            <a:r>
              <a:rPr sz="2000" dirty="0">
                <a:solidFill>
                  <a:srgbClr val="053193"/>
                </a:solidFill>
                <a:latin typeface="Times New Roman"/>
                <a:cs typeface="Times New Roman"/>
              </a:rPr>
              <a:t>Kanunun 43’üncü </a:t>
            </a:r>
            <a:r>
              <a:rPr sz="2000" spc="-5" dirty="0">
                <a:solidFill>
                  <a:srgbClr val="053193"/>
                </a:solidFill>
                <a:latin typeface="Times New Roman"/>
                <a:cs typeface="Times New Roman"/>
              </a:rPr>
              <a:t>maddesi ile</a:t>
            </a:r>
            <a:r>
              <a:rPr sz="2000" spc="-80" dirty="0">
                <a:solidFill>
                  <a:srgbClr val="053193"/>
                </a:solidFill>
                <a:latin typeface="Times New Roman"/>
                <a:cs typeface="Times New Roman"/>
              </a:rPr>
              <a:t> </a:t>
            </a:r>
            <a:r>
              <a:rPr sz="2000" spc="-5" dirty="0">
                <a:solidFill>
                  <a:srgbClr val="053193"/>
                </a:solidFill>
                <a:latin typeface="Times New Roman"/>
                <a:cs typeface="Times New Roman"/>
              </a:rPr>
              <a:t>düzenlenmiştir.</a:t>
            </a:r>
            <a:endParaRPr sz="2000" dirty="0">
              <a:latin typeface="Times New Roman"/>
              <a:cs typeface="Times New Roman"/>
            </a:endParaRPr>
          </a:p>
        </p:txBody>
      </p:sp>
      <p:sp>
        <p:nvSpPr>
          <p:cNvPr id="4" name="object 4"/>
          <p:cNvSpPr txBox="1"/>
          <p:nvPr/>
        </p:nvSpPr>
        <p:spPr>
          <a:xfrm>
            <a:off x="812393" y="4402327"/>
            <a:ext cx="6960007" cy="961802"/>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053193"/>
                </a:solidFill>
                <a:latin typeface="Times New Roman"/>
                <a:cs typeface="Times New Roman"/>
              </a:rPr>
              <a:t>Örnek (Derece 9, </a:t>
            </a:r>
            <a:r>
              <a:rPr sz="2000" b="1" spc="-5" dirty="0">
                <a:solidFill>
                  <a:srgbClr val="053193"/>
                </a:solidFill>
                <a:latin typeface="Times New Roman"/>
                <a:cs typeface="Times New Roman"/>
              </a:rPr>
              <a:t>Kademe </a:t>
            </a:r>
            <a:r>
              <a:rPr sz="2000" b="1" dirty="0">
                <a:solidFill>
                  <a:srgbClr val="053193"/>
                </a:solidFill>
                <a:latin typeface="Times New Roman"/>
                <a:cs typeface="Times New Roman"/>
              </a:rPr>
              <a:t>1)= 620 x </a:t>
            </a:r>
            <a:r>
              <a:rPr lang="tr-TR" sz="2000" b="1" dirty="0" smtClean="0">
                <a:solidFill>
                  <a:srgbClr val="053193"/>
                </a:solidFill>
                <a:latin typeface="Times New Roman"/>
                <a:cs typeface="Times New Roman"/>
              </a:rPr>
              <a:t>0,760871   </a:t>
            </a:r>
            <a:r>
              <a:rPr sz="2000" b="1" dirty="0" smtClean="0">
                <a:solidFill>
                  <a:srgbClr val="053193"/>
                </a:solidFill>
                <a:latin typeface="Times New Roman"/>
                <a:cs typeface="Times New Roman"/>
              </a:rPr>
              <a:t>=</a:t>
            </a:r>
            <a:r>
              <a:rPr sz="2000" b="1" spc="-135" dirty="0" smtClean="0">
                <a:solidFill>
                  <a:srgbClr val="053193"/>
                </a:solidFill>
                <a:latin typeface="Times New Roman"/>
                <a:cs typeface="Times New Roman"/>
              </a:rPr>
              <a:t> </a:t>
            </a:r>
            <a:r>
              <a:rPr lang="tr-TR" sz="2000" b="1" spc="-135" dirty="0" smtClean="0">
                <a:solidFill>
                  <a:srgbClr val="053193"/>
                </a:solidFill>
                <a:latin typeface="Times New Roman"/>
                <a:cs typeface="Times New Roman"/>
              </a:rPr>
              <a:t>  </a:t>
            </a:r>
            <a:r>
              <a:rPr lang="tr-TR" sz="2000" b="1" dirty="0" smtClean="0">
                <a:solidFill>
                  <a:srgbClr val="053193"/>
                </a:solidFill>
                <a:latin typeface="Times New Roman"/>
                <a:cs typeface="Times New Roman"/>
              </a:rPr>
              <a:t>471,74.tl</a:t>
            </a:r>
          </a:p>
          <a:p>
            <a:pPr marL="12700">
              <a:spcBef>
                <a:spcPts val="100"/>
              </a:spcBef>
            </a:pPr>
            <a:r>
              <a:rPr lang="nl-NL" sz="2000" b="1" dirty="0">
                <a:solidFill>
                  <a:srgbClr val="053193"/>
                </a:solidFill>
                <a:latin typeface="Times New Roman"/>
                <a:cs typeface="Times New Roman"/>
              </a:rPr>
              <a:t>Örnek (Derece </a:t>
            </a:r>
            <a:r>
              <a:rPr lang="tr-TR" sz="2000" b="1" dirty="0" smtClean="0">
                <a:solidFill>
                  <a:srgbClr val="053193"/>
                </a:solidFill>
                <a:latin typeface="Times New Roman"/>
                <a:cs typeface="Times New Roman"/>
              </a:rPr>
              <a:t>1</a:t>
            </a:r>
            <a:r>
              <a:rPr lang="nl-NL" sz="2000" b="1" dirty="0" smtClean="0">
                <a:solidFill>
                  <a:srgbClr val="053193"/>
                </a:solidFill>
                <a:latin typeface="Times New Roman"/>
                <a:cs typeface="Times New Roman"/>
              </a:rPr>
              <a:t>, </a:t>
            </a:r>
            <a:r>
              <a:rPr lang="nl-NL" sz="2000" b="1" spc="-5" dirty="0">
                <a:solidFill>
                  <a:srgbClr val="053193"/>
                </a:solidFill>
                <a:latin typeface="Times New Roman"/>
                <a:cs typeface="Times New Roman"/>
              </a:rPr>
              <a:t>Kademe </a:t>
            </a:r>
            <a:r>
              <a:rPr lang="tr-TR" sz="2000" b="1" spc="-5" dirty="0" smtClean="0">
                <a:solidFill>
                  <a:srgbClr val="053193"/>
                </a:solidFill>
                <a:latin typeface="Times New Roman"/>
                <a:cs typeface="Times New Roman"/>
              </a:rPr>
              <a:t>4</a:t>
            </a:r>
            <a:r>
              <a:rPr lang="nl-NL" sz="2000" b="1" dirty="0" smtClean="0">
                <a:solidFill>
                  <a:srgbClr val="053193"/>
                </a:solidFill>
                <a:latin typeface="Times New Roman"/>
                <a:cs typeface="Times New Roman"/>
              </a:rPr>
              <a:t>)= </a:t>
            </a:r>
            <a:r>
              <a:rPr lang="tr-TR" sz="2000" b="1" dirty="0" smtClean="0">
                <a:solidFill>
                  <a:srgbClr val="053193"/>
                </a:solidFill>
                <a:latin typeface="Times New Roman"/>
                <a:cs typeface="Times New Roman"/>
              </a:rPr>
              <a:t>1500</a:t>
            </a:r>
            <a:r>
              <a:rPr lang="nl-NL" sz="2000" b="1" dirty="0" smtClean="0">
                <a:solidFill>
                  <a:srgbClr val="053193"/>
                </a:solidFill>
                <a:latin typeface="Times New Roman"/>
                <a:cs typeface="Times New Roman"/>
              </a:rPr>
              <a:t> </a:t>
            </a:r>
            <a:r>
              <a:rPr lang="nl-NL" sz="2000" b="1" dirty="0">
                <a:solidFill>
                  <a:srgbClr val="053193"/>
                </a:solidFill>
                <a:latin typeface="Times New Roman"/>
                <a:cs typeface="Times New Roman"/>
              </a:rPr>
              <a:t>x </a:t>
            </a:r>
            <a:r>
              <a:rPr lang="nl-NL" sz="2000" b="1" dirty="0" smtClean="0">
                <a:solidFill>
                  <a:srgbClr val="053193"/>
                </a:solidFill>
                <a:latin typeface="Times New Roman"/>
                <a:cs typeface="Times New Roman"/>
              </a:rPr>
              <a:t>0,</a:t>
            </a:r>
            <a:r>
              <a:rPr lang="tr-TR" sz="2000" b="1" dirty="0" smtClean="0">
                <a:solidFill>
                  <a:srgbClr val="053193"/>
                </a:solidFill>
                <a:latin typeface="Times New Roman"/>
                <a:cs typeface="Times New Roman"/>
              </a:rPr>
              <a:t>760871</a:t>
            </a:r>
            <a:r>
              <a:rPr lang="nl-NL" sz="2000" b="1" dirty="0" smtClean="0">
                <a:solidFill>
                  <a:srgbClr val="053193"/>
                </a:solidFill>
                <a:latin typeface="Times New Roman"/>
                <a:cs typeface="Times New Roman"/>
              </a:rPr>
              <a:t> </a:t>
            </a:r>
            <a:r>
              <a:rPr lang="nl-NL" sz="2000" b="1" dirty="0">
                <a:solidFill>
                  <a:srgbClr val="053193"/>
                </a:solidFill>
                <a:latin typeface="Times New Roman"/>
                <a:cs typeface="Times New Roman"/>
              </a:rPr>
              <a:t>=</a:t>
            </a:r>
            <a:r>
              <a:rPr lang="nl-NL" sz="2000" b="1" spc="-135" dirty="0">
                <a:solidFill>
                  <a:srgbClr val="053193"/>
                </a:solidFill>
                <a:latin typeface="Times New Roman"/>
                <a:cs typeface="Times New Roman"/>
              </a:rPr>
              <a:t> </a:t>
            </a:r>
            <a:r>
              <a:rPr lang="tr-TR" sz="2000" b="1" spc="-135" dirty="0" smtClean="0">
                <a:solidFill>
                  <a:srgbClr val="053193"/>
                </a:solidFill>
                <a:latin typeface="Times New Roman"/>
                <a:cs typeface="Times New Roman"/>
              </a:rPr>
              <a:t>1.141,31.tl</a:t>
            </a:r>
            <a:endParaRPr lang="nl-NL" sz="2000" dirty="0">
              <a:latin typeface="Times New Roman"/>
              <a:cs typeface="Times New Roman"/>
            </a:endParaRPr>
          </a:p>
          <a:p>
            <a:pPr marL="12700">
              <a:lnSpc>
                <a:spcPct val="100000"/>
              </a:lnSpc>
              <a:spcBef>
                <a:spcPts val="100"/>
              </a:spcBef>
            </a:pPr>
            <a:endParaRPr sz="2000" dirty="0">
              <a:latin typeface="Times New Roman"/>
              <a:cs typeface="Times New Roman"/>
            </a:endParaRPr>
          </a:p>
        </p:txBody>
      </p:sp>
      <p:sp>
        <p:nvSpPr>
          <p:cNvPr id="5" name="object 5"/>
          <p:cNvSpPr txBox="1"/>
          <p:nvPr/>
        </p:nvSpPr>
        <p:spPr>
          <a:xfrm>
            <a:off x="838961" y="3429761"/>
            <a:ext cx="7620000" cy="568960"/>
          </a:xfrm>
          <a:prstGeom prst="rect">
            <a:avLst/>
          </a:prstGeom>
          <a:solidFill>
            <a:srgbClr val="FFCCCC"/>
          </a:solidFill>
          <a:ln w="25400">
            <a:solidFill>
              <a:srgbClr val="946E00"/>
            </a:solidFill>
          </a:ln>
        </p:spPr>
        <p:txBody>
          <a:bodyPr vert="horz" wrap="square" lIns="0" tIns="139065" rIns="0" bIns="0" rtlCol="0">
            <a:spAutoFit/>
          </a:bodyPr>
          <a:lstStyle/>
          <a:p>
            <a:pPr algn="ctr">
              <a:lnSpc>
                <a:spcPct val="100000"/>
              </a:lnSpc>
              <a:spcBef>
                <a:spcPts val="1095"/>
              </a:spcBef>
            </a:pPr>
            <a:r>
              <a:rPr sz="1800" b="1" dirty="0">
                <a:solidFill>
                  <a:srgbClr val="053193"/>
                </a:solidFill>
                <a:latin typeface="Times New Roman"/>
                <a:cs typeface="Times New Roman"/>
              </a:rPr>
              <a:t>Gösterge </a:t>
            </a:r>
            <a:r>
              <a:rPr sz="1800" b="1" spc="-25" dirty="0">
                <a:solidFill>
                  <a:srgbClr val="053193"/>
                </a:solidFill>
                <a:latin typeface="Times New Roman"/>
                <a:cs typeface="Times New Roman"/>
              </a:rPr>
              <a:t>Aylığı </a:t>
            </a:r>
            <a:r>
              <a:rPr sz="1800" b="1" dirty="0">
                <a:solidFill>
                  <a:srgbClr val="053193"/>
                </a:solidFill>
                <a:latin typeface="Times New Roman"/>
                <a:cs typeface="Times New Roman"/>
              </a:rPr>
              <a:t>= Gösterge X </a:t>
            </a:r>
            <a:r>
              <a:rPr sz="1800" b="1" spc="-30" dirty="0">
                <a:solidFill>
                  <a:srgbClr val="053193"/>
                </a:solidFill>
                <a:latin typeface="Times New Roman"/>
                <a:cs typeface="Times New Roman"/>
              </a:rPr>
              <a:t>Aylık</a:t>
            </a:r>
            <a:r>
              <a:rPr sz="1800" b="1" spc="-245" dirty="0">
                <a:solidFill>
                  <a:srgbClr val="053193"/>
                </a:solidFill>
                <a:latin typeface="Times New Roman"/>
                <a:cs typeface="Times New Roman"/>
              </a:rPr>
              <a:t> </a:t>
            </a:r>
            <a:r>
              <a:rPr sz="1800" b="1" dirty="0">
                <a:solidFill>
                  <a:srgbClr val="053193"/>
                </a:solidFill>
                <a:latin typeface="Times New Roman"/>
                <a:cs typeface="Times New Roman"/>
              </a:rPr>
              <a:t>Katsayı</a:t>
            </a:r>
            <a:endParaRPr sz="1800">
              <a:latin typeface="Times New Roman"/>
              <a:cs typeface="Times New Roman"/>
            </a:endParaRPr>
          </a:p>
        </p:txBody>
      </p:sp>
      <p:sp>
        <p:nvSpPr>
          <p:cNvPr id="6" name="Slayt Numarası Yer Tutucusu 5"/>
          <p:cNvSpPr>
            <a:spLocks noGrp="1"/>
          </p:cNvSpPr>
          <p:nvPr>
            <p:ph type="sldNum" sz="quarter" idx="7"/>
          </p:nvPr>
        </p:nvSpPr>
        <p:spPr/>
        <p:txBody>
          <a:bodyPr/>
          <a:lstStyle/>
          <a:p>
            <a:fld id="{B6F15528-21DE-4FAA-801E-634DDDAF4B2B}" type="slidenum">
              <a:rPr lang="tr-TR" smtClean="0"/>
              <a:t>9</a:t>
            </a:fld>
            <a:endParaRPr lang="tr-T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hyperlink" Target="2023-Yili-Temmuz-Ayina-Ait-Mali-ve-Sosyal-Haklara-Iliskin-Genelge.pdf" TargetMode="External"/></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hlinkClick xmlns:r="http://schemas.openxmlformats.org/officeDocument/2006/relationships" r:id="rId1"/>
          </a:defRPr>
        </a:defPPr>
      </a:lstStyle>
    </a:txDef>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51D7C39C1B8B0C418611E891EFC7D9C8" ma:contentTypeVersion="1" ma:contentTypeDescription="Yeni belge oluşturun." ma:contentTypeScope="" ma:versionID="c66a8c4b848cc5315524a28821a485db">
  <xsd:schema xmlns:xsd="http://www.w3.org/2001/XMLSchema" xmlns:xs="http://www.w3.org/2001/XMLSchema" xmlns:p="http://schemas.microsoft.com/office/2006/metadata/properties" xmlns:ns1="http://schemas.microsoft.com/sharepoint/v3" targetNamespace="http://schemas.microsoft.com/office/2006/metadata/properties" ma:root="true" ma:fieldsID="14d4e3fdf9f7a112181f73f79ec0ec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Zamanlama Başlangıç Tarihi" ma:description="Zamanlama Başlangıç Tarihi, Yayımlama özelliği tarafından oluşturulan bir site sütunudur. Bu sütun, bu sayfanın site ziyaretçilerine ilk kez görüntüleneceği tarih ve zamanı belirtmek için kullanılır." ma:internalName="PublishingStartDate">
      <xsd:simpleType>
        <xsd:restriction base="dms:Unknown"/>
      </xsd:simpleType>
    </xsd:element>
    <xsd:element name="PublishingExpirationDate" ma:index="9" nillable="true" ma:displayName="Zamanlama Bitiş Tarihi" ma:description="Zamanlama Bitiş Tarihi, Yayımlama özelliği tarafından oluşturulan bir site sütunudur. Bu sütun, bu sayfanın site ziyaretçilerine artık görüntülenmeyeceği tarih ve zamanı belirtmek için kullanılır."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E78915A-233D-4C04-8743-CA3705E3F081}"/>
</file>

<file path=customXml/itemProps2.xml><?xml version="1.0" encoding="utf-8"?>
<ds:datastoreItem xmlns:ds="http://schemas.openxmlformats.org/officeDocument/2006/customXml" ds:itemID="{504EC1B7-C780-4705-B035-C40735B46FAF}"/>
</file>

<file path=customXml/itemProps3.xml><?xml version="1.0" encoding="utf-8"?>
<ds:datastoreItem xmlns:ds="http://schemas.openxmlformats.org/officeDocument/2006/customXml" ds:itemID="{2C4014C2-C160-4B7E-B5C0-3BB23FD41A57}"/>
</file>

<file path=docProps/app.xml><?xml version="1.0" encoding="utf-8"?>
<Properties xmlns="http://schemas.openxmlformats.org/officeDocument/2006/extended-properties" xmlns:vt="http://schemas.openxmlformats.org/officeDocument/2006/docPropsVTypes">
  <Template/>
  <TotalTime>1313</TotalTime>
  <Words>4962</Words>
  <Application>Microsoft Office PowerPoint</Application>
  <PresentationFormat>Ekran Gösterisi (4:3)</PresentationFormat>
  <Paragraphs>640</Paragraphs>
  <Slides>47</Slides>
  <Notes>43</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2</vt:i4>
      </vt:variant>
      <vt:variant>
        <vt:lpstr>Slayt Başlıkları</vt:lpstr>
      </vt:variant>
      <vt:variant>
        <vt:i4>47</vt:i4>
      </vt:variant>
    </vt:vector>
  </HeadingPairs>
  <TitlesOfParts>
    <vt:vector size="55" baseType="lpstr">
      <vt:lpstr>Arial</vt:lpstr>
      <vt:lpstr>Calibri</vt:lpstr>
      <vt:lpstr>Carlito</vt:lpstr>
      <vt:lpstr>Times New Roman</vt:lpstr>
      <vt:lpstr>Wingdings</vt:lpstr>
      <vt:lpstr>Office Theme</vt:lpstr>
      <vt:lpstr>Acrobat Document</vt:lpstr>
      <vt:lpstr>Paketleyici Kabuk Nesnesi</vt:lpstr>
      <vt:lpstr> </vt:lpstr>
      <vt:lpstr>657 SAYILI DEVLET MEMURLARI  KANUNUNA TABİ PERSONELİN MALİ VE  SOSYAL HAKLARI VE HESAPLANMASI</vt:lpstr>
      <vt:lpstr>ANAYASA</vt:lpstr>
      <vt:lpstr>MAAŞ VE ÜCRET HESABINDA GEREKLİ  OLAN BİLGİLER</vt:lpstr>
      <vt:lpstr>GENEL BİLGİ</vt:lpstr>
      <vt:lpstr>MEMURLARA YAPILAN ÖDEME UNSURLARI</vt:lpstr>
      <vt:lpstr>KATSAYILAR</vt:lpstr>
      <vt:lpstr>KATSAYILAR</vt:lpstr>
      <vt:lpstr>Memurların Mali ve Sosyal Hakları</vt:lpstr>
      <vt:lpstr>PowerPoint Sunusu</vt:lpstr>
      <vt:lpstr>Memurların Mali ve Sosyal Hakları</vt:lpstr>
      <vt:lpstr>PowerPoint Sunusu</vt:lpstr>
      <vt:lpstr>Memurların Mali ve Sosyal Hakları</vt:lpstr>
      <vt:lpstr>Memurların Mali ve Sosyal Hakları</vt:lpstr>
      <vt:lpstr>PowerPoint Sunusu</vt:lpstr>
      <vt:lpstr>Memurların Mali ve Sosyal Hakları</vt:lpstr>
      <vt:lpstr>PowerPoint Sunusu</vt:lpstr>
      <vt:lpstr>PowerPoint Sunusu</vt:lpstr>
      <vt:lpstr>Memurların Mali ve Sosyal Hakları</vt:lpstr>
      <vt:lpstr>Memurların Mali ve Sosyal Hakları</vt:lpstr>
      <vt:lpstr>Memurların Mali ve Sosyal Hakları</vt:lpstr>
      <vt:lpstr>Memurların Mali ve Sosyal Hakları</vt:lpstr>
      <vt:lpstr>Çocuklar için Çocuk Yardımı Ödeneğinin verilmediği durumlar;</vt:lpstr>
      <vt:lpstr>Memurların Mali ve Sosyal Hakları</vt:lpstr>
      <vt:lpstr>Yabancı Dil Tazminatı Göstergeleri</vt:lpstr>
      <vt:lpstr>Memurların Mali ve Sosyal Hakları</vt:lpstr>
      <vt:lpstr>Memurların Mali ve Sosyal Hakları</vt:lpstr>
      <vt:lpstr>PowerPoint Sunusu</vt:lpstr>
      <vt:lpstr>7. Dönem Toplu Sözleşme ile Düzenlenen  Ek Ödeme ve Özel Hizmet Tazminatı Oranları</vt:lpstr>
      <vt:lpstr>7. Dönem Toplu Sözleşme ile Düzenlenen  Ek Ödeme ve Özel Hizmet Tazminatı Oranları</vt:lpstr>
      <vt:lpstr>7. Dönem Toplu Sözleşme ile Düzenlenen  Ek Ödeme ve Özel Hizmet Tazminatı Oranları</vt:lpstr>
      <vt:lpstr> 14-Seyyanen Yapılan İlave Ödeme </vt:lpstr>
      <vt:lpstr>Memurların Mali ve Sosyal Hakları</vt:lpstr>
      <vt:lpstr>KESİNTİLER</vt:lpstr>
      <vt:lpstr>TAZMİNAT YANSITMA ORANLARI</vt:lpstr>
      <vt:lpstr>KESİNTİLER</vt:lpstr>
      <vt:lpstr>KESİNTİLER</vt:lpstr>
      <vt:lpstr>Gelir Vergisi İstisnası</vt:lpstr>
      <vt:lpstr>2024 YILI VERGİ DİLİMİ ORANLARI</vt:lpstr>
      <vt:lpstr>KESİNTİLER</vt:lpstr>
      <vt:lpstr>KESİNTİLER</vt:lpstr>
      <vt:lpstr>KESİNTİLER</vt:lpstr>
      <vt:lpstr>KESİNTİLER</vt:lpstr>
      <vt:lpstr>Memurların Mali ve Sosyal Hakları</vt:lpstr>
      <vt:lpstr> Memurların Mali Sosyal Hakları</vt:lpstr>
      <vt:lpstr>Memurların Mali ve Sosyal Hakları</vt:lpstr>
      <vt:lpstr>  TEŞEKKÜRLER.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Ferhat AYDOĞDU</dc:creator>
  <cp:lastModifiedBy>Yunus DEMİR</cp:lastModifiedBy>
  <cp:revision>246</cp:revision>
  <cp:lastPrinted>2024-01-18T10:49:47Z</cp:lastPrinted>
  <dcterms:created xsi:type="dcterms:W3CDTF">2022-10-13T10:48:19Z</dcterms:created>
  <dcterms:modified xsi:type="dcterms:W3CDTF">2024-05-13T11:55:41Z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2022-05-25T00:00:00Z</vt:filetime>
  </property>
  <property fmtid="{D5CDD505-2E9C-101B-9397-08002B2CF9AE}" pid="3" name="Creator">
    <vt:lpwstr>Microsoft® PowerPoint® Microsoft 365 için</vt:lpwstr>
  </property>
  <property fmtid="{D5CDD505-2E9C-101B-9397-08002B2CF9AE}" pid="4" name="LastSaved">
    <vt:filetime>2022-10-13T00:00:00Z</vt:filetime>
  </property>
  <property fmtid="{D5CDD505-2E9C-101B-9397-08002B2CF9AE}" pid="5" name="ContentTypeId">
    <vt:lpwstr>0x01010051D7C39C1B8B0C418611E891EFC7D9C8</vt:lpwstr>
  </property>
</Properties>
</file>