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65.xml" ContentType="application/vnd.openxmlformats-officedocument.presentationml.slide+xml"/>
  <Override PartName="/ppt/slides/slide64.xml" ContentType="application/vnd.openxmlformats-officedocument.presentationml.slide+xml"/>
  <Override PartName="/ppt/slides/slide63.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3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2.xml" ContentType="application/vnd.openxmlformats-officedocument.presentationml.notesSlide+xml"/>
  <Override PartName="/ppt/notesSlides/notesSlide31.xml" ContentType="application/vnd.openxmlformats-officedocument.presentationml.notesSlide+xml"/>
  <Override PartName="/ppt/notesSlides/notesSlide29.xml" ContentType="application/vnd.openxmlformats-officedocument.presentationml.notesSlide+xml"/>
  <Override PartName="/ppt/notesSlides/notesSlide28.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25.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33.xml" ContentType="application/vnd.openxmlformats-officedocument.presentationml.notesSlide+xml"/>
  <Override PartName="/ppt/notesSlides/notesSlide30.xml" ContentType="application/vnd.openxmlformats-officedocument.presentationml.notesSlide+xml"/>
  <Override PartName="/ppt/notesSlides/notesSlide35.xml" ContentType="application/vnd.openxmlformats-officedocument.presentationml.notesSlide+xml"/>
  <Override PartName="/ppt/notesSlides/notesSlide61.xml" ContentType="application/vnd.openxmlformats-officedocument.presentationml.notesSlide+xml"/>
  <Override PartName="/ppt/notesSlides/notesSlide34.xml" ContentType="application/vnd.openxmlformats-officedocument.presentationml.notesSlide+xml"/>
  <Override PartName="/ppt/notesSlides/notesSlide59.xml" ContentType="application/vnd.openxmlformats-officedocument.presentationml.notesSlide+xml"/>
  <Override PartName="/ppt/notesSlides/notesSlide58.xml" ContentType="application/vnd.openxmlformats-officedocument.presentationml.notesSlide+xml"/>
  <Override PartName="/ppt/notesSlides/notesSlide57.xml" ContentType="application/vnd.openxmlformats-officedocument.presentationml.notesSlide+xml"/>
  <Override PartName="/ppt/notesSlides/notesSlide56.xml" ContentType="application/vnd.openxmlformats-officedocument.presentationml.notesSlide+xml"/>
  <Override PartName="/ppt/notesSlides/notesSlide55.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71.xml" ContentType="application/vnd.openxmlformats-officedocument.presentationml.notesSlide+xml"/>
  <Override PartName="/ppt/notesSlides/notesSlide70.xml" ContentType="application/vnd.openxmlformats-officedocument.presentationml.notesSlide+xml"/>
  <Override PartName="/ppt/notesSlides/notesSlide69.xml" ContentType="application/vnd.openxmlformats-officedocument.presentationml.notesSlide+xml"/>
  <Override PartName="/ppt/notesSlides/notesSlide68.xml" ContentType="application/vnd.openxmlformats-officedocument.presentationml.notesSlide+xml"/>
  <Override PartName="/ppt/notesSlides/notesSlide67.xml" ContentType="application/vnd.openxmlformats-officedocument.presentationml.notesSlide+xml"/>
  <Override PartName="/ppt/notesSlides/notesSlide66.xml" ContentType="application/vnd.openxmlformats-officedocument.presentationml.notesSlide+xml"/>
  <Override PartName="/ppt/notesSlides/notesSlide65.xml" ContentType="application/vnd.openxmlformats-officedocument.presentationml.notesSlide+xml"/>
  <Override PartName="/ppt/notesSlides/notesSlide54.xml" ContentType="application/vnd.openxmlformats-officedocument.presentationml.notesSlide+xml"/>
  <Override PartName="/ppt/notesSlides/notesSlide60.xml" ContentType="application/vnd.openxmlformats-officedocument.presentationml.notesSlide+xml"/>
  <Override PartName="/ppt/notesSlides/notesSlide52.xml" ContentType="application/vnd.openxmlformats-officedocument.presentationml.notesSlide+xml"/>
  <Override PartName="/ppt/notesSlides/notesSlide42.xml" ContentType="application/vnd.openxmlformats-officedocument.presentationml.notesSlide+xml"/>
  <Override PartName="/ppt/notesSlides/notesSlide41.xml" ContentType="application/vnd.openxmlformats-officedocument.presentationml.notesSlide+xml"/>
  <Override PartName="/ppt/notesSlides/notesSlide40.xml" ContentType="application/vnd.openxmlformats-officedocument.presentationml.notesSlide+xml"/>
  <Override PartName="/ppt/notesSlides/notesSlide39.xml" ContentType="application/vnd.openxmlformats-officedocument.presentationml.notesSlide+xml"/>
  <Override PartName="/ppt/notesSlides/notesSlide38.xml" ContentType="application/vnd.openxmlformats-officedocument.presentationml.notesSlide+xml"/>
  <Override PartName="/ppt/notesSlides/notesSlide37.xml" ContentType="application/vnd.openxmlformats-officedocument.presentationml.notesSlide+xml"/>
  <Override PartName="/ppt/notesSlides/notesSlide36.xml" ContentType="application/vnd.openxmlformats-officedocument.presentationml.notesSlide+xml"/>
  <Override PartName="/ppt/notesSlides/notesSlide43.xml" ContentType="application/vnd.openxmlformats-officedocument.presentationml.notesSlide+xml"/>
  <Override PartName="/ppt/notesSlides/notesSlide53.xml" ContentType="application/vnd.openxmlformats-officedocument.presentationml.notesSlide+xml"/>
  <Override PartName="/ppt/notesSlides/notesSlide51.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44.xml" ContentType="application/vnd.openxmlformats-officedocument.presentationml.notesSlide+xml"/>
  <Override PartName="/ppt/notesSlides/notesSlide46.xml" ContentType="application/vnd.openxmlformats-officedocument.presentationml.notesSlide+xml"/>
  <Override PartName="/ppt/notesSlides/notesSlide50.xml" ContentType="application/vnd.openxmlformats-officedocument.presentationml.notesSlide+xml"/>
  <Override PartName="/ppt/notesSlides/notesSlide45.xml" ContentType="application/vnd.openxmlformats-officedocument.presentationml.notesSlide+xml"/>
  <Override PartName="/ppt/theme/theme3.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3"/>
  </p:notesMasterIdLst>
  <p:handoutMasterIdLst>
    <p:handoutMasterId r:id="rId84"/>
  </p:handoutMasterIdLst>
  <p:sldIdLst>
    <p:sldId id="256" r:id="rId2"/>
    <p:sldId id="257" r:id="rId3"/>
    <p:sldId id="335" r:id="rId4"/>
    <p:sldId id="345" r:id="rId5"/>
    <p:sldId id="303" r:id="rId6"/>
    <p:sldId id="336" r:id="rId7"/>
    <p:sldId id="266" r:id="rId8"/>
    <p:sldId id="258" r:id="rId9"/>
    <p:sldId id="259" r:id="rId10"/>
    <p:sldId id="260" r:id="rId11"/>
    <p:sldId id="262" r:id="rId12"/>
    <p:sldId id="305" r:id="rId13"/>
    <p:sldId id="263" r:id="rId14"/>
    <p:sldId id="264" r:id="rId15"/>
    <p:sldId id="265" r:id="rId16"/>
    <p:sldId id="267" r:id="rId17"/>
    <p:sldId id="268" r:id="rId18"/>
    <p:sldId id="269" r:id="rId19"/>
    <p:sldId id="270" r:id="rId20"/>
    <p:sldId id="347" r:id="rId21"/>
    <p:sldId id="271" r:id="rId22"/>
    <p:sldId id="306" r:id="rId23"/>
    <p:sldId id="307" r:id="rId24"/>
    <p:sldId id="308" r:id="rId25"/>
    <p:sldId id="272" r:id="rId26"/>
    <p:sldId id="309" r:id="rId27"/>
    <p:sldId id="310" r:id="rId28"/>
    <p:sldId id="311" r:id="rId29"/>
    <p:sldId id="312" r:id="rId30"/>
    <p:sldId id="313" r:id="rId31"/>
    <p:sldId id="273" r:id="rId32"/>
    <p:sldId id="314" r:id="rId33"/>
    <p:sldId id="315" r:id="rId34"/>
    <p:sldId id="274" r:id="rId35"/>
    <p:sldId id="316" r:id="rId36"/>
    <p:sldId id="317" r:id="rId37"/>
    <p:sldId id="318" r:id="rId38"/>
    <p:sldId id="319" r:id="rId39"/>
    <p:sldId id="275" r:id="rId40"/>
    <p:sldId id="320" r:id="rId41"/>
    <p:sldId id="321" r:id="rId42"/>
    <p:sldId id="338" r:id="rId43"/>
    <p:sldId id="276" r:id="rId44"/>
    <p:sldId id="341" r:id="rId45"/>
    <p:sldId id="278" r:id="rId46"/>
    <p:sldId id="339" r:id="rId47"/>
    <p:sldId id="340" r:id="rId48"/>
    <p:sldId id="304" r:id="rId49"/>
    <p:sldId id="279" r:id="rId50"/>
    <p:sldId id="301" r:id="rId51"/>
    <p:sldId id="342" r:id="rId52"/>
    <p:sldId id="343" r:id="rId53"/>
    <p:sldId id="344" r:id="rId54"/>
    <p:sldId id="280" r:id="rId55"/>
    <p:sldId id="348" r:id="rId56"/>
    <p:sldId id="349" r:id="rId57"/>
    <p:sldId id="299" r:id="rId58"/>
    <p:sldId id="300" r:id="rId59"/>
    <p:sldId id="281" r:id="rId60"/>
    <p:sldId id="302" r:id="rId61"/>
    <p:sldId id="282" r:id="rId62"/>
    <p:sldId id="283" r:id="rId63"/>
    <p:sldId id="284" r:id="rId64"/>
    <p:sldId id="285" r:id="rId65"/>
    <p:sldId id="286" r:id="rId66"/>
    <p:sldId id="296" r:id="rId67"/>
    <p:sldId id="287" r:id="rId68"/>
    <p:sldId id="288" r:id="rId69"/>
    <p:sldId id="289" r:id="rId70"/>
    <p:sldId id="290" r:id="rId71"/>
    <p:sldId id="291" r:id="rId72"/>
    <p:sldId id="293" r:id="rId73"/>
    <p:sldId id="294" r:id="rId74"/>
    <p:sldId id="295" r:id="rId75"/>
    <p:sldId id="328" r:id="rId76"/>
    <p:sldId id="329" r:id="rId77"/>
    <p:sldId id="330" r:id="rId78"/>
    <p:sldId id="331" r:id="rId79"/>
    <p:sldId id="333" r:id="rId80"/>
    <p:sldId id="337" r:id="rId81"/>
    <p:sldId id="261" r:id="rId82"/>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FC5D97C-2F20-488B-A949-BDEEBD54916D}">
          <p14:sldIdLst>
            <p14:sldId id="256"/>
            <p14:sldId id="257"/>
            <p14:sldId id="335"/>
            <p14:sldId id="345"/>
            <p14:sldId id="303"/>
            <p14:sldId id="336"/>
            <p14:sldId id="266"/>
            <p14:sldId id="258"/>
            <p14:sldId id="259"/>
            <p14:sldId id="260"/>
            <p14:sldId id="262"/>
            <p14:sldId id="305"/>
            <p14:sldId id="263"/>
          </p14:sldIdLst>
        </p14:section>
        <p14:section name="Başlıksız Bölüm" id="{907CDCAB-D92F-4D38-B361-56EE128C6C71}">
          <p14:sldIdLst>
            <p14:sldId id="264"/>
            <p14:sldId id="265"/>
            <p14:sldId id="267"/>
            <p14:sldId id="268"/>
            <p14:sldId id="269"/>
            <p14:sldId id="270"/>
            <p14:sldId id="347"/>
            <p14:sldId id="271"/>
            <p14:sldId id="306"/>
            <p14:sldId id="307"/>
            <p14:sldId id="308"/>
            <p14:sldId id="272"/>
            <p14:sldId id="309"/>
            <p14:sldId id="310"/>
            <p14:sldId id="311"/>
            <p14:sldId id="312"/>
            <p14:sldId id="313"/>
            <p14:sldId id="273"/>
            <p14:sldId id="314"/>
            <p14:sldId id="315"/>
            <p14:sldId id="274"/>
            <p14:sldId id="316"/>
            <p14:sldId id="317"/>
            <p14:sldId id="318"/>
            <p14:sldId id="319"/>
            <p14:sldId id="275"/>
            <p14:sldId id="320"/>
            <p14:sldId id="321"/>
            <p14:sldId id="338"/>
            <p14:sldId id="276"/>
            <p14:sldId id="341"/>
            <p14:sldId id="278"/>
            <p14:sldId id="339"/>
            <p14:sldId id="340"/>
            <p14:sldId id="304"/>
            <p14:sldId id="279"/>
            <p14:sldId id="301"/>
            <p14:sldId id="342"/>
            <p14:sldId id="343"/>
            <p14:sldId id="344"/>
            <p14:sldId id="280"/>
            <p14:sldId id="348"/>
            <p14:sldId id="349"/>
            <p14:sldId id="299"/>
            <p14:sldId id="300"/>
            <p14:sldId id="281"/>
            <p14:sldId id="302"/>
            <p14:sldId id="282"/>
            <p14:sldId id="283"/>
            <p14:sldId id="284"/>
            <p14:sldId id="285"/>
            <p14:sldId id="286"/>
            <p14:sldId id="296"/>
            <p14:sldId id="287"/>
            <p14:sldId id="288"/>
            <p14:sldId id="289"/>
            <p14:sldId id="290"/>
            <p14:sldId id="291"/>
            <p14:sldId id="293"/>
            <p14:sldId id="294"/>
            <p14:sldId id="295"/>
            <p14:sldId id="328"/>
            <p14:sldId id="329"/>
            <p14:sldId id="330"/>
            <p14:sldId id="331"/>
            <p14:sldId id="333"/>
            <p14:sldId id="337"/>
            <p14:sldId id="26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89455" autoAdjust="0"/>
  </p:normalViewPr>
  <p:slideViewPr>
    <p:cSldViewPr snapToGrid="0">
      <p:cViewPr varScale="1">
        <p:scale>
          <a:sx n="99" d="100"/>
          <a:sy n="99" d="100"/>
        </p:scale>
        <p:origin x="894"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1" d="100"/>
          <a:sy n="81" d="100"/>
        </p:scale>
        <p:origin x="3996"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89" Type="http://schemas.openxmlformats.org/officeDocument/2006/relationships/customXml" Target="../customXml/item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customXml" Target="../customXml/item2.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9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4584147-2488-4B51-9D3F-8E36A44FE2AB}" type="datetime1">
              <a:rPr lang="tr-TR" smtClean="0"/>
              <a:t>31.08.2022</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E5B32C1-CEB7-45F0-B4E6-E8A4C17AD988}" type="slidenum">
              <a:rPr lang="tr-TR" smtClean="0"/>
              <a:t>‹#›</a:t>
            </a:fld>
            <a:endParaRPr lang="tr-TR"/>
          </a:p>
        </p:txBody>
      </p:sp>
    </p:spTree>
    <p:extLst>
      <p:ext uri="{BB962C8B-B14F-4D97-AF65-F5344CB8AC3E}">
        <p14:creationId xmlns:p14="http://schemas.microsoft.com/office/powerpoint/2010/main" val="98314260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FD89C806-7885-4D50-A9EC-0D68EBBFFAEE}" type="datetime1">
              <a:rPr lang="tr-TR" smtClean="0"/>
              <a:t>31.08.2022</a:t>
            </a:fld>
            <a:endParaRPr lang="tr-TR"/>
          </a:p>
        </p:txBody>
      </p:sp>
      <p:sp>
        <p:nvSpPr>
          <p:cNvPr id="4" name="Slayt Görüntüsü Yer Tutucusu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34F09791-D004-424E-9FC7-AAEB5E144291}" type="slidenum">
              <a:rPr lang="tr-TR" smtClean="0"/>
              <a:t>‹#›</a:t>
            </a:fld>
            <a:endParaRPr lang="tr-TR"/>
          </a:p>
        </p:txBody>
      </p:sp>
    </p:spTree>
    <p:extLst>
      <p:ext uri="{BB962C8B-B14F-4D97-AF65-F5344CB8AC3E}">
        <p14:creationId xmlns:p14="http://schemas.microsoft.com/office/powerpoint/2010/main" val="38270011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0B68560-9BDA-7D48-9EC5-4067CA8035DE}" type="slidenum">
              <a:rPr lang="tr-TR" smtClean="0"/>
              <a:t>1</a:t>
            </a:fld>
            <a:endParaRPr lang="tr-TR"/>
          </a:p>
        </p:txBody>
      </p:sp>
      <p:sp>
        <p:nvSpPr>
          <p:cNvPr id="5" name="Veri Yer Tutucusu 4"/>
          <p:cNvSpPr>
            <a:spLocks noGrp="1"/>
          </p:cNvSpPr>
          <p:nvPr>
            <p:ph type="dt" idx="11"/>
          </p:nvPr>
        </p:nvSpPr>
        <p:spPr/>
        <p:txBody>
          <a:bodyPr/>
          <a:lstStyle/>
          <a:p>
            <a:fld id="{76678AA8-634E-4E99-AEAB-321B2E2D21B0}" type="datetime1">
              <a:rPr lang="tr-TR" smtClean="0"/>
              <a:t>31.08.2022</a:t>
            </a:fld>
            <a:endParaRPr lang="tr-TR"/>
          </a:p>
        </p:txBody>
      </p:sp>
    </p:spTree>
    <p:extLst>
      <p:ext uri="{BB962C8B-B14F-4D97-AF65-F5344CB8AC3E}">
        <p14:creationId xmlns:p14="http://schemas.microsoft.com/office/powerpoint/2010/main" val="8584300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19</a:t>
            </a:fld>
            <a:endParaRPr lang="tr-TR"/>
          </a:p>
        </p:txBody>
      </p:sp>
      <p:sp>
        <p:nvSpPr>
          <p:cNvPr id="5" name="Veri Yer Tutucusu 4"/>
          <p:cNvSpPr>
            <a:spLocks noGrp="1"/>
          </p:cNvSpPr>
          <p:nvPr>
            <p:ph type="dt" idx="11"/>
          </p:nvPr>
        </p:nvSpPr>
        <p:spPr/>
        <p:txBody>
          <a:bodyPr/>
          <a:lstStyle/>
          <a:p>
            <a:fld id="{88FBA55A-D108-4FE6-9615-4AF31D7152AF}" type="datetime1">
              <a:rPr lang="tr-TR" smtClean="0"/>
              <a:t>31.08.2022</a:t>
            </a:fld>
            <a:endParaRPr lang="tr-TR"/>
          </a:p>
        </p:txBody>
      </p:sp>
    </p:spTree>
    <p:extLst>
      <p:ext uri="{BB962C8B-B14F-4D97-AF65-F5344CB8AC3E}">
        <p14:creationId xmlns:p14="http://schemas.microsoft.com/office/powerpoint/2010/main" val="2856789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21</a:t>
            </a:fld>
            <a:endParaRPr lang="tr-TR"/>
          </a:p>
        </p:txBody>
      </p:sp>
      <p:sp>
        <p:nvSpPr>
          <p:cNvPr id="5" name="Veri Yer Tutucusu 4"/>
          <p:cNvSpPr>
            <a:spLocks noGrp="1"/>
          </p:cNvSpPr>
          <p:nvPr>
            <p:ph type="dt" idx="11"/>
          </p:nvPr>
        </p:nvSpPr>
        <p:spPr/>
        <p:txBody>
          <a:bodyPr/>
          <a:lstStyle/>
          <a:p>
            <a:fld id="{EE069158-EE5E-4E61-99A4-E69ED69E07BA}" type="datetime1">
              <a:rPr lang="tr-TR" smtClean="0"/>
              <a:t>31.08.2022</a:t>
            </a:fld>
            <a:endParaRPr lang="tr-TR"/>
          </a:p>
        </p:txBody>
      </p:sp>
    </p:spTree>
    <p:extLst>
      <p:ext uri="{BB962C8B-B14F-4D97-AF65-F5344CB8AC3E}">
        <p14:creationId xmlns:p14="http://schemas.microsoft.com/office/powerpoint/2010/main" val="2748726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22</a:t>
            </a:fld>
            <a:endParaRPr lang="tr-TR"/>
          </a:p>
        </p:txBody>
      </p:sp>
      <p:sp>
        <p:nvSpPr>
          <p:cNvPr id="5" name="Veri Yer Tutucusu 4"/>
          <p:cNvSpPr>
            <a:spLocks noGrp="1"/>
          </p:cNvSpPr>
          <p:nvPr>
            <p:ph type="dt" idx="11"/>
          </p:nvPr>
        </p:nvSpPr>
        <p:spPr/>
        <p:txBody>
          <a:bodyPr/>
          <a:lstStyle/>
          <a:p>
            <a:fld id="{0908FCE7-F83B-41CC-AAE8-EAFDA08C0B8D}" type="datetime1">
              <a:rPr lang="tr-TR" smtClean="0"/>
              <a:t>31.08.2022</a:t>
            </a:fld>
            <a:endParaRPr lang="tr-TR"/>
          </a:p>
        </p:txBody>
      </p:sp>
    </p:spTree>
    <p:extLst>
      <p:ext uri="{BB962C8B-B14F-4D97-AF65-F5344CB8AC3E}">
        <p14:creationId xmlns:p14="http://schemas.microsoft.com/office/powerpoint/2010/main" val="3519279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23</a:t>
            </a:fld>
            <a:endParaRPr lang="tr-TR"/>
          </a:p>
        </p:txBody>
      </p:sp>
      <p:sp>
        <p:nvSpPr>
          <p:cNvPr id="5" name="Veri Yer Tutucusu 4"/>
          <p:cNvSpPr>
            <a:spLocks noGrp="1"/>
          </p:cNvSpPr>
          <p:nvPr>
            <p:ph type="dt" idx="11"/>
          </p:nvPr>
        </p:nvSpPr>
        <p:spPr/>
        <p:txBody>
          <a:bodyPr/>
          <a:lstStyle/>
          <a:p>
            <a:fld id="{767EC3EA-E25D-403D-9884-FFEE148230E1}" type="datetime1">
              <a:rPr lang="tr-TR" smtClean="0"/>
              <a:t>31.08.2022</a:t>
            </a:fld>
            <a:endParaRPr lang="tr-TR"/>
          </a:p>
        </p:txBody>
      </p:sp>
    </p:spTree>
    <p:extLst>
      <p:ext uri="{BB962C8B-B14F-4D97-AF65-F5344CB8AC3E}">
        <p14:creationId xmlns:p14="http://schemas.microsoft.com/office/powerpoint/2010/main" val="2780243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24</a:t>
            </a:fld>
            <a:endParaRPr lang="tr-TR"/>
          </a:p>
        </p:txBody>
      </p:sp>
      <p:sp>
        <p:nvSpPr>
          <p:cNvPr id="5" name="Veri Yer Tutucusu 4"/>
          <p:cNvSpPr>
            <a:spLocks noGrp="1"/>
          </p:cNvSpPr>
          <p:nvPr>
            <p:ph type="dt" idx="11"/>
          </p:nvPr>
        </p:nvSpPr>
        <p:spPr/>
        <p:txBody>
          <a:bodyPr/>
          <a:lstStyle/>
          <a:p>
            <a:fld id="{8D80795B-88FA-4689-926D-F977257D0E03}" type="datetime1">
              <a:rPr lang="tr-TR" smtClean="0"/>
              <a:t>31.08.2022</a:t>
            </a:fld>
            <a:endParaRPr lang="tr-TR"/>
          </a:p>
        </p:txBody>
      </p:sp>
    </p:spTree>
    <p:extLst>
      <p:ext uri="{BB962C8B-B14F-4D97-AF65-F5344CB8AC3E}">
        <p14:creationId xmlns:p14="http://schemas.microsoft.com/office/powerpoint/2010/main" val="1473947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25</a:t>
            </a:fld>
            <a:endParaRPr lang="tr-TR"/>
          </a:p>
        </p:txBody>
      </p:sp>
      <p:sp>
        <p:nvSpPr>
          <p:cNvPr id="5" name="Veri Yer Tutucusu 4"/>
          <p:cNvSpPr>
            <a:spLocks noGrp="1"/>
          </p:cNvSpPr>
          <p:nvPr>
            <p:ph type="dt" idx="11"/>
          </p:nvPr>
        </p:nvSpPr>
        <p:spPr/>
        <p:txBody>
          <a:bodyPr/>
          <a:lstStyle/>
          <a:p>
            <a:fld id="{E544F1A2-3553-4C84-B2BD-E6881930110A}" type="datetime1">
              <a:rPr lang="tr-TR" smtClean="0"/>
              <a:t>31.08.2022</a:t>
            </a:fld>
            <a:endParaRPr lang="tr-TR"/>
          </a:p>
        </p:txBody>
      </p:sp>
    </p:spTree>
    <p:extLst>
      <p:ext uri="{BB962C8B-B14F-4D97-AF65-F5344CB8AC3E}">
        <p14:creationId xmlns:p14="http://schemas.microsoft.com/office/powerpoint/2010/main" val="636667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26</a:t>
            </a:fld>
            <a:endParaRPr lang="tr-TR"/>
          </a:p>
        </p:txBody>
      </p:sp>
      <p:sp>
        <p:nvSpPr>
          <p:cNvPr id="5" name="Veri Yer Tutucusu 4"/>
          <p:cNvSpPr>
            <a:spLocks noGrp="1"/>
          </p:cNvSpPr>
          <p:nvPr>
            <p:ph type="dt" idx="11"/>
          </p:nvPr>
        </p:nvSpPr>
        <p:spPr/>
        <p:txBody>
          <a:bodyPr/>
          <a:lstStyle/>
          <a:p>
            <a:fld id="{E0956EBE-E9E7-4B0B-B0D8-36D11061A893}" type="datetime1">
              <a:rPr lang="tr-TR" smtClean="0"/>
              <a:t>31.08.2022</a:t>
            </a:fld>
            <a:endParaRPr lang="tr-TR"/>
          </a:p>
        </p:txBody>
      </p:sp>
    </p:spTree>
    <p:extLst>
      <p:ext uri="{BB962C8B-B14F-4D97-AF65-F5344CB8AC3E}">
        <p14:creationId xmlns:p14="http://schemas.microsoft.com/office/powerpoint/2010/main" val="32088551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27</a:t>
            </a:fld>
            <a:endParaRPr lang="tr-TR"/>
          </a:p>
        </p:txBody>
      </p:sp>
      <p:sp>
        <p:nvSpPr>
          <p:cNvPr id="5" name="Veri Yer Tutucusu 4"/>
          <p:cNvSpPr>
            <a:spLocks noGrp="1"/>
          </p:cNvSpPr>
          <p:nvPr>
            <p:ph type="dt" idx="11"/>
          </p:nvPr>
        </p:nvSpPr>
        <p:spPr/>
        <p:txBody>
          <a:bodyPr/>
          <a:lstStyle/>
          <a:p>
            <a:fld id="{2A2542B2-048B-4B60-9A1B-505DB7D3C673}" type="datetime1">
              <a:rPr lang="tr-TR" smtClean="0"/>
              <a:t>31.08.2022</a:t>
            </a:fld>
            <a:endParaRPr lang="tr-TR"/>
          </a:p>
        </p:txBody>
      </p:sp>
    </p:spTree>
    <p:extLst>
      <p:ext uri="{BB962C8B-B14F-4D97-AF65-F5344CB8AC3E}">
        <p14:creationId xmlns:p14="http://schemas.microsoft.com/office/powerpoint/2010/main" val="3616742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28</a:t>
            </a:fld>
            <a:endParaRPr lang="tr-TR"/>
          </a:p>
        </p:txBody>
      </p:sp>
      <p:sp>
        <p:nvSpPr>
          <p:cNvPr id="5" name="Veri Yer Tutucusu 4"/>
          <p:cNvSpPr>
            <a:spLocks noGrp="1"/>
          </p:cNvSpPr>
          <p:nvPr>
            <p:ph type="dt" idx="11"/>
          </p:nvPr>
        </p:nvSpPr>
        <p:spPr/>
        <p:txBody>
          <a:bodyPr/>
          <a:lstStyle/>
          <a:p>
            <a:fld id="{16EEB1E9-3EB8-4914-960A-D16F49A2D1BB}" type="datetime1">
              <a:rPr lang="tr-TR" smtClean="0"/>
              <a:t>31.08.2022</a:t>
            </a:fld>
            <a:endParaRPr lang="tr-TR"/>
          </a:p>
        </p:txBody>
      </p:sp>
    </p:spTree>
    <p:extLst>
      <p:ext uri="{BB962C8B-B14F-4D97-AF65-F5344CB8AC3E}">
        <p14:creationId xmlns:p14="http://schemas.microsoft.com/office/powerpoint/2010/main" val="35949380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29</a:t>
            </a:fld>
            <a:endParaRPr lang="tr-TR"/>
          </a:p>
        </p:txBody>
      </p:sp>
      <p:sp>
        <p:nvSpPr>
          <p:cNvPr id="5" name="Veri Yer Tutucusu 4"/>
          <p:cNvSpPr>
            <a:spLocks noGrp="1"/>
          </p:cNvSpPr>
          <p:nvPr>
            <p:ph type="dt" idx="11"/>
          </p:nvPr>
        </p:nvSpPr>
        <p:spPr/>
        <p:txBody>
          <a:bodyPr/>
          <a:lstStyle/>
          <a:p>
            <a:fld id="{025EF7B4-16D9-4A8D-8CE5-A98010DF1ABD}" type="datetime1">
              <a:rPr lang="tr-TR" smtClean="0"/>
              <a:t>31.08.2022</a:t>
            </a:fld>
            <a:endParaRPr lang="tr-TR"/>
          </a:p>
        </p:txBody>
      </p:sp>
    </p:spTree>
    <p:extLst>
      <p:ext uri="{BB962C8B-B14F-4D97-AF65-F5344CB8AC3E}">
        <p14:creationId xmlns:p14="http://schemas.microsoft.com/office/powerpoint/2010/main" val="3136622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11</a:t>
            </a:fld>
            <a:endParaRPr lang="tr-TR"/>
          </a:p>
        </p:txBody>
      </p:sp>
      <p:sp>
        <p:nvSpPr>
          <p:cNvPr id="5" name="Veri Yer Tutucusu 4"/>
          <p:cNvSpPr>
            <a:spLocks noGrp="1"/>
          </p:cNvSpPr>
          <p:nvPr>
            <p:ph type="dt" idx="11"/>
          </p:nvPr>
        </p:nvSpPr>
        <p:spPr/>
        <p:txBody>
          <a:bodyPr/>
          <a:lstStyle/>
          <a:p>
            <a:fld id="{F5C6B59A-7502-4FB3-99D5-41A6F896AC2E}" type="datetime1">
              <a:rPr lang="tr-TR" smtClean="0"/>
              <a:t>31.08.2022</a:t>
            </a:fld>
            <a:endParaRPr lang="tr-TR"/>
          </a:p>
        </p:txBody>
      </p:sp>
    </p:spTree>
    <p:extLst>
      <p:ext uri="{BB962C8B-B14F-4D97-AF65-F5344CB8AC3E}">
        <p14:creationId xmlns:p14="http://schemas.microsoft.com/office/powerpoint/2010/main" val="18023508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30</a:t>
            </a:fld>
            <a:endParaRPr lang="tr-TR"/>
          </a:p>
        </p:txBody>
      </p:sp>
      <p:sp>
        <p:nvSpPr>
          <p:cNvPr id="5" name="Veri Yer Tutucusu 4"/>
          <p:cNvSpPr>
            <a:spLocks noGrp="1"/>
          </p:cNvSpPr>
          <p:nvPr>
            <p:ph type="dt" idx="11"/>
          </p:nvPr>
        </p:nvSpPr>
        <p:spPr/>
        <p:txBody>
          <a:bodyPr/>
          <a:lstStyle/>
          <a:p>
            <a:fld id="{0555F479-1F36-4989-BD97-4F531C3F99C8}" type="datetime1">
              <a:rPr lang="tr-TR" smtClean="0"/>
              <a:t>31.08.2022</a:t>
            </a:fld>
            <a:endParaRPr lang="tr-TR"/>
          </a:p>
        </p:txBody>
      </p:sp>
    </p:spTree>
    <p:extLst>
      <p:ext uri="{BB962C8B-B14F-4D97-AF65-F5344CB8AC3E}">
        <p14:creationId xmlns:p14="http://schemas.microsoft.com/office/powerpoint/2010/main" val="19381318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31</a:t>
            </a:fld>
            <a:endParaRPr lang="tr-TR"/>
          </a:p>
        </p:txBody>
      </p:sp>
      <p:sp>
        <p:nvSpPr>
          <p:cNvPr id="5" name="Veri Yer Tutucusu 4"/>
          <p:cNvSpPr>
            <a:spLocks noGrp="1"/>
          </p:cNvSpPr>
          <p:nvPr>
            <p:ph type="dt" idx="11"/>
          </p:nvPr>
        </p:nvSpPr>
        <p:spPr/>
        <p:txBody>
          <a:bodyPr/>
          <a:lstStyle/>
          <a:p>
            <a:fld id="{4059D4A8-F2A9-4376-A97D-A3E68DEBC50E}" type="datetime1">
              <a:rPr lang="tr-TR" smtClean="0"/>
              <a:t>31.08.2022</a:t>
            </a:fld>
            <a:endParaRPr lang="tr-TR"/>
          </a:p>
        </p:txBody>
      </p:sp>
    </p:spTree>
    <p:extLst>
      <p:ext uri="{BB962C8B-B14F-4D97-AF65-F5344CB8AC3E}">
        <p14:creationId xmlns:p14="http://schemas.microsoft.com/office/powerpoint/2010/main" val="7164411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32</a:t>
            </a:fld>
            <a:endParaRPr lang="tr-TR"/>
          </a:p>
        </p:txBody>
      </p:sp>
      <p:sp>
        <p:nvSpPr>
          <p:cNvPr id="5" name="Veri Yer Tutucusu 4"/>
          <p:cNvSpPr>
            <a:spLocks noGrp="1"/>
          </p:cNvSpPr>
          <p:nvPr>
            <p:ph type="dt" idx="11"/>
          </p:nvPr>
        </p:nvSpPr>
        <p:spPr/>
        <p:txBody>
          <a:bodyPr/>
          <a:lstStyle/>
          <a:p>
            <a:fld id="{BC7431BF-50E0-4F4A-B9E8-DE0DE4676126}" type="datetime1">
              <a:rPr lang="tr-TR" smtClean="0"/>
              <a:t>31.08.2022</a:t>
            </a:fld>
            <a:endParaRPr lang="tr-TR"/>
          </a:p>
        </p:txBody>
      </p:sp>
    </p:spTree>
    <p:extLst>
      <p:ext uri="{BB962C8B-B14F-4D97-AF65-F5344CB8AC3E}">
        <p14:creationId xmlns:p14="http://schemas.microsoft.com/office/powerpoint/2010/main" val="23689803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33</a:t>
            </a:fld>
            <a:endParaRPr lang="tr-TR"/>
          </a:p>
        </p:txBody>
      </p:sp>
      <p:sp>
        <p:nvSpPr>
          <p:cNvPr id="5" name="Veri Yer Tutucusu 4"/>
          <p:cNvSpPr>
            <a:spLocks noGrp="1"/>
          </p:cNvSpPr>
          <p:nvPr>
            <p:ph type="dt" idx="11"/>
          </p:nvPr>
        </p:nvSpPr>
        <p:spPr/>
        <p:txBody>
          <a:bodyPr/>
          <a:lstStyle/>
          <a:p>
            <a:fld id="{DDAEEF66-24C5-42F8-80B4-B05214071911}" type="datetime1">
              <a:rPr lang="tr-TR" smtClean="0"/>
              <a:t>31.08.2022</a:t>
            </a:fld>
            <a:endParaRPr lang="tr-TR"/>
          </a:p>
        </p:txBody>
      </p:sp>
    </p:spTree>
    <p:extLst>
      <p:ext uri="{BB962C8B-B14F-4D97-AF65-F5344CB8AC3E}">
        <p14:creationId xmlns:p14="http://schemas.microsoft.com/office/powerpoint/2010/main" val="36440512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34</a:t>
            </a:fld>
            <a:endParaRPr lang="tr-TR"/>
          </a:p>
        </p:txBody>
      </p:sp>
      <p:sp>
        <p:nvSpPr>
          <p:cNvPr id="5" name="Veri Yer Tutucusu 4"/>
          <p:cNvSpPr>
            <a:spLocks noGrp="1"/>
          </p:cNvSpPr>
          <p:nvPr>
            <p:ph type="dt" idx="11"/>
          </p:nvPr>
        </p:nvSpPr>
        <p:spPr/>
        <p:txBody>
          <a:bodyPr/>
          <a:lstStyle/>
          <a:p>
            <a:fld id="{3D213BFE-552A-4164-9B2C-6CEE52D2CDA7}" type="datetime1">
              <a:rPr lang="tr-TR" smtClean="0"/>
              <a:t>31.08.2022</a:t>
            </a:fld>
            <a:endParaRPr lang="tr-TR"/>
          </a:p>
        </p:txBody>
      </p:sp>
    </p:spTree>
    <p:extLst>
      <p:ext uri="{BB962C8B-B14F-4D97-AF65-F5344CB8AC3E}">
        <p14:creationId xmlns:p14="http://schemas.microsoft.com/office/powerpoint/2010/main" val="40931612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35</a:t>
            </a:fld>
            <a:endParaRPr lang="tr-TR"/>
          </a:p>
        </p:txBody>
      </p:sp>
      <p:sp>
        <p:nvSpPr>
          <p:cNvPr id="5" name="Veri Yer Tutucusu 4"/>
          <p:cNvSpPr>
            <a:spLocks noGrp="1"/>
          </p:cNvSpPr>
          <p:nvPr>
            <p:ph type="dt" idx="11"/>
          </p:nvPr>
        </p:nvSpPr>
        <p:spPr/>
        <p:txBody>
          <a:bodyPr/>
          <a:lstStyle/>
          <a:p>
            <a:fld id="{3653E947-FA95-4271-B61B-1718EF18231C}" type="datetime1">
              <a:rPr lang="tr-TR" smtClean="0"/>
              <a:t>31.08.2022</a:t>
            </a:fld>
            <a:endParaRPr lang="tr-TR"/>
          </a:p>
        </p:txBody>
      </p:sp>
    </p:spTree>
    <p:extLst>
      <p:ext uri="{BB962C8B-B14F-4D97-AF65-F5344CB8AC3E}">
        <p14:creationId xmlns:p14="http://schemas.microsoft.com/office/powerpoint/2010/main" val="24292425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36</a:t>
            </a:fld>
            <a:endParaRPr lang="tr-TR"/>
          </a:p>
        </p:txBody>
      </p:sp>
      <p:sp>
        <p:nvSpPr>
          <p:cNvPr id="5" name="Veri Yer Tutucusu 4"/>
          <p:cNvSpPr>
            <a:spLocks noGrp="1"/>
          </p:cNvSpPr>
          <p:nvPr>
            <p:ph type="dt" idx="11"/>
          </p:nvPr>
        </p:nvSpPr>
        <p:spPr/>
        <p:txBody>
          <a:bodyPr/>
          <a:lstStyle/>
          <a:p>
            <a:fld id="{829CF20D-5D81-45E4-97F3-387586304BD5}" type="datetime1">
              <a:rPr lang="tr-TR" smtClean="0"/>
              <a:t>31.08.2022</a:t>
            </a:fld>
            <a:endParaRPr lang="tr-TR"/>
          </a:p>
        </p:txBody>
      </p:sp>
    </p:spTree>
    <p:extLst>
      <p:ext uri="{BB962C8B-B14F-4D97-AF65-F5344CB8AC3E}">
        <p14:creationId xmlns:p14="http://schemas.microsoft.com/office/powerpoint/2010/main" val="2580442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37</a:t>
            </a:fld>
            <a:endParaRPr lang="tr-TR"/>
          </a:p>
        </p:txBody>
      </p:sp>
      <p:sp>
        <p:nvSpPr>
          <p:cNvPr id="5" name="Veri Yer Tutucusu 4"/>
          <p:cNvSpPr>
            <a:spLocks noGrp="1"/>
          </p:cNvSpPr>
          <p:nvPr>
            <p:ph type="dt" idx="11"/>
          </p:nvPr>
        </p:nvSpPr>
        <p:spPr/>
        <p:txBody>
          <a:bodyPr/>
          <a:lstStyle/>
          <a:p>
            <a:fld id="{253E9354-77D5-4410-AFCB-EF45D5EB5B21}" type="datetime1">
              <a:rPr lang="tr-TR" smtClean="0"/>
              <a:t>31.08.2022</a:t>
            </a:fld>
            <a:endParaRPr lang="tr-TR"/>
          </a:p>
        </p:txBody>
      </p:sp>
    </p:spTree>
    <p:extLst>
      <p:ext uri="{BB962C8B-B14F-4D97-AF65-F5344CB8AC3E}">
        <p14:creationId xmlns:p14="http://schemas.microsoft.com/office/powerpoint/2010/main" val="3132676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38</a:t>
            </a:fld>
            <a:endParaRPr lang="tr-TR"/>
          </a:p>
        </p:txBody>
      </p:sp>
      <p:sp>
        <p:nvSpPr>
          <p:cNvPr id="5" name="Veri Yer Tutucusu 4"/>
          <p:cNvSpPr>
            <a:spLocks noGrp="1"/>
          </p:cNvSpPr>
          <p:nvPr>
            <p:ph type="dt" idx="11"/>
          </p:nvPr>
        </p:nvSpPr>
        <p:spPr/>
        <p:txBody>
          <a:bodyPr/>
          <a:lstStyle/>
          <a:p>
            <a:fld id="{F8788839-C280-40BC-9074-51A48532F9D8}" type="datetime1">
              <a:rPr lang="tr-TR" smtClean="0"/>
              <a:t>31.08.2022</a:t>
            </a:fld>
            <a:endParaRPr lang="tr-TR"/>
          </a:p>
        </p:txBody>
      </p:sp>
    </p:spTree>
    <p:extLst>
      <p:ext uri="{BB962C8B-B14F-4D97-AF65-F5344CB8AC3E}">
        <p14:creationId xmlns:p14="http://schemas.microsoft.com/office/powerpoint/2010/main" val="32715012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39</a:t>
            </a:fld>
            <a:endParaRPr lang="tr-TR"/>
          </a:p>
        </p:txBody>
      </p:sp>
      <p:sp>
        <p:nvSpPr>
          <p:cNvPr id="5" name="Veri Yer Tutucusu 4"/>
          <p:cNvSpPr>
            <a:spLocks noGrp="1"/>
          </p:cNvSpPr>
          <p:nvPr>
            <p:ph type="dt" idx="11"/>
          </p:nvPr>
        </p:nvSpPr>
        <p:spPr/>
        <p:txBody>
          <a:bodyPr/>
          <a:lstStyle/>
          <a:p>
            <a:fld id="{949084C3-8F19-4523-9725-C8020F0DDBEA}" type="datetime1">
              <a:rPr lang="tr-TR" smtClean="0"/>
              <a:t>31.08.2022</a:t>
            </a:fld>
            <a:endParaRPr lang="tr-TR"/>
          </a:p>
        </p:txBody>
      </p:sp>
    </p:spTree>
    <p:extLst>
      <p:ext uri="{BB962C8B-B14F-4D97-AF65-F5344CB8AC3E}">
        <p14:creationId xmlns:p14="http://schemas.microsoft.com/office/powerpoint/2010/main" val="3087724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12</a:t>
            </a:fld>
            <a:endParaRPr lang="tr-TR"/>
          </a:p>
        </p:txBody>
      </p:sp>
      <p:sp>
        <p:nvSpPr>
          <p:cNvPr id="5" name="Veri Yer Tutucusu 4"/>
          <p:cNvSpPr>
            <a:spLocks noGrp="1"/>
          </p:cNvSpPr>
          <p:nvPr>
            <p:ph type="dt" idx="11"/>
          </p:nvPr>
        </p:nvSpPr>
        <p:spPr/>
        <p:txBody>
          <a:bodyPr/>
          <a:lstStyle/>
          <a:p>
            <a:fld id="{06A330A0-D347-4ED1-92B2-421938D110E5}" type="datetime1">
              <a:rPr lang="tr-TR" smtClean="0"/>
              <a:t>31.08.2022</a:t>
            </a:fld>
            <a:endParaRPr lang="tr-TR"/>
          </a:p>
        </p:txBody>
      </p:sp>
    </p:spTree>
    <p:extLst>
      <p:ext uri="{BB962C8B-B14F-4D97-AF65-F5344CB8AC3E}">
        <p14:creationId xmlns:p14="http://schemas.microsoft.com/office/powerpoint/2010/main" val="28911452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40</a:t>
            </a:fld>
            <a:endParaRPr lang="tr-TR"/>
          </a:p>
        </p:txBody>
      </p:sp>
      <p:sp>
        <p:nvSpPr>
          <p:cNvPr id="5" name="Veri Yer Tutucusu 4"/>
          <p:cNvSpPr>
            <a:spLocks noGrp="1"/>
          </p:cNvSpPr>
          <p:nvPr>
            <p:ph type="dt" idx="11"/>
          </p:nvPr>
        </p:nvSpPr>
        <p:spPr/>
        <p:txBody>
          <a:bodyPr/>
          <a:lstStyle/>
          <a:p>
            <a:fld id="{732DA3C7-641D-4C0B-8561-56A09B92188B}" type="datetime1">
              <a:rPr lang="tr-TR" smtClean="0"/>
              <a:t>31.08.2022</a:t>
            </a:fld>
            <a:endParaRPr lang="tr-TR"/>
          </a:p>
        </p:txBody>
      </p:sp>
    </p:spTree>
    <p:extLst>
      <p:ext uri="{BB962C8B-B14F-4D97-AF65-F5344CB8AC3E}">
        <p14:creationId xmlns:p14="http://schemas.microsoft.com/office/powerpoint/2010/main" val="4822462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41</a:t>
            </a:fld>
            <a:endParaRPr lang="tr-TR"/>
          </a:p>
        </p:txBody>
      </p:sp>
      <p:sp>
        <p:nvSpPr>
          <p:cNvPr id="5" name="Veri Yer Tutucusu 4"/>
          <p:cNvSpPr>
            <a:spLocks noGrp="1"/>
          </p:cNvSpPr>
          <p:nvPr>
            <p:ph type="dt" idx="11"/>
          </p:nvPr>
        </p:nvSpPr>
        <p:spPr/>
        <p:txBody>
          <a:bodyPr/>
          <a:lstStyle/>
          <a:p>
            <a:fld id="{50A718D3-7A17-4A00-98EE-D8A7461B5AFB}" type="datetime1">
              <a:rPr lang="tr-TR" smtClean="0"/>
              <a:t>31.08.2022</a:t>
            </a:fld>
            <a:endParaRPr lang="tr-TR"/>
          </a:p>
        </p:txBody>
      </p:sp>
    </p:spTree>
    <p:extLst>
      <p:ext uri="{BB962C8B-B14F-4D97-AF65-F5344CB8AC3E}">
        <p14:creationId xmlns:p14="http://schemas.microsoft.com/office/powerpoint/2010/main" val="42645449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42</a:t>
            </a:fld>
            <a:endParaRPr lang="tr-TR"/>
          </a:p>
        </p:txBody>
      </p:sp>
      <p:sp>
        <p:nvSpPr>
          <p:cNvPr id="5" name="Veri Yer Tutucusu 4"/>
          <p:cNvSpPr>
            <a:spLocks noGrp="1"/>
          </p:cNvSpPr>
          <p:nvPr>
            <p:ph type="dt" idx="11"/>
          </p:nvPr>
        </p:nvSpPr>
        <p:spPr/>
        <p:txBody>
          <a:bodyPr/>
          <a:lstStyle/>
          <a:p>
            <a:fld id="{85CED033-2B8F-476D-B506-9A7FF9C82BFB}" type="datetime1">
              <a:rPr lang="tr-TR" smtClean="0"/>
              <a:t>31.08.2022</a:t>
            </a:fld>
            <a:endParaRPr lang="tr-TR"/>
          </a:p>
        </p:txBody>
      </p:sp>
    </p:spTree>
    <p:extLst>
      <p:ext uri="{BB962C8B-B14F-4D97-AF65-F5344CB8AC3E}">
        <p14:creationId xmlns:p14="http://schemas.microsoft.com/office/powerpoint/2010/main" val="29058571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43</a:t>
            </a:fld>
            <a:endParaRPr lang="tr-TR"/>
          </a:p>
        </p:txBody>
      </p:sp>
      <p:sp>
        <p:nvSpPr>
          <p:cNvPr id="5" name="Veri Yer Tutucusu 4"/>
          <p:cNvSpPr>
            <a:spLocks noGrp="1"/>
          </p:cNvSpPr>
          <p:nvPr>
            <p:ph type="dt" idx="11"/>
          </p:nvPr>
        </p:nvSpPr>
        <p:spPr/>
        <p:txBody>
          <a:bodyPr/>
          <a:lstStyle/>
          <a:p>
            <a:fld id="{314F4EA9-29B1-4850-8E0D-E236C9C6385E}" type="datetime1">
              <a:rPr lang="tr-TR" smtClean="0"/>
              <a:t>31.08.2022</a:t>
            </a:fld>
            <a:endParaRPr lang="tr-TR"/>
          </a:p>
        </p:txBody>
      </p:sp>
    </p:spTree>
    <p:extLst>
      <p:ext uri="{BB962C8B-B14F-4D97-AF65-F5344CB8AC3E}">
        <p14:creationId xmlns:p14="http://schemas.microsoft.com/office/powerpoint/2010/main" val="23773091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44</a:t>
            </a:fld>
            <a:endParaRPr lang="tr-TR"/>
          </a:p>
        </p:txBody>
      </p:sp>
      <p:sp>
        <p:nvSpPr>
          <p:cNvPr id="5" name="Veri Yer Tutucusu 4"/>
          <p:cNvSpPr>
            <a:spLocks noGrp="1"/>
          </p:cNvSpPr>
          <p:nvPr>
            <p:ph type="dt" idx="11"/>
          </p:nvPr>
        </p:nvSpPr>
        <p:spPr/>
        <p:txBody>
          <a:bodyPr/>
          <a:lstStyle/>
          <a:p>
            <a:fld id="{8ADF3E30-BBB1-4C20-8609-5592D4CBEC70}" type="datetime1">
              <a:rPr lang="tr-TR" smtClean="0"/>
              <a:t>31.08.2022</a:t>
            </a:fld>
            <a:endParaRPr lang="tr-TR"/>
          </a:p>
        </p:txBody>
      </p:sp>
    </p:spTree>
    <p:extLst>
      <p:ext uri="{BB962C8B-B14F-4D97-AF65-F5344CB8AC3E}">
        <p14:creationId xmlns:p14="http://schemas.microsoft.com/office/powerpoint/2010/main" val="12347033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45</a:t>
            </a:fld>
            <a:endParaRPr lang="tr-TR"/>
          </a:p>
        </p:txBody>
      </p:sp>
      <p:sp>
        <p:nvSpPr>
          <p:cNvPr id="5" name="Veri Yer Tutucusu 4"/>
          <p:cNvSpPr>
            <a:spLocks noGrp="1"/>
          </p:cNvSpPr>
          <p:nvPr>
            <p:ph type="dt" idx="11"/>
          </p:nvPr>
        </p:nvSpPr>
        <p:spPr/>
        <p:txBody>
          <a:bodyPr/>
          <a:lstStyle/>
          <a:p>
            <a:fld id="{8A27E92D-E7D1-46C4-87BC-821B5FC81274}" type="datetime1">
              <a:rPr lang="tr-TR" smtClean="0"/>
              <a:t>31.08.2022</a:t>
            </a:fld>
            <a:endParaRPr lang="tr-TR"/>
          </a:p>
        </p:txBody>
      </p:sp>
    </p:spTree>
    <p:extLst>
      <p:ext uri="{BB962C8B-B14F-4D97-AF65-F5344CB8AC3E}">
        <p14:creationId xmlns:p14="http://schemas.microsoft.com/office/powerpoint/2010/main" val="1093605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46</a:t>
            </a:fld>
            <a:endParaRPr lang="tr-TR"/>
          </a:p>
        </p:txBody>
      </p:sp>
      <p:sp>
        <p:nvSpPr>
          <p:cNvPr id="5" name="Veri Yer Tutucusu 4"/>
          <p:cNvSpPr>
            <a:spLocks noGrp="1"/>
          </p:cNvSpPr>
          <p:nvPr>
            <p:ph type="dt" idx="11"/>
          </p:nvPr>
        </p:nvSpPr>
        <p:spPr/>
        <p:txBody>
          <a:bodyPr/>
          <a:lstStyle/>
          <a:p>
            <a:fld id="{D0E894EC-95F2-44AF-97E1-15E8B0014393}" type="datetime1">
              <a:rPr lang="tr-TR" smtClean="0"/>
              <a:t>31.08.2022</a:t>
            </a:fld>
            <a:endParaRPr lang="tr-TR"/>
          </a:p>
        </p:txBody>
      </p:sp>
    </p:spTree>
    <p:extLst>
      <p:ext uri="{BB962C8B-B14F-4D97-AF65-F5344CB8AC3E}">
        <p14:creationId xmlns:p14="http://schemas.microsoft.com/office/powerpoint/2010/main" val="5888286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47</a:t>
            </a:fld>
            <a:endParaRPr lang="tr-TR"/>
          </a:p>
        </p:txBody>
      </p:sp>
      <p:sp>
        <p:nvSpPr>
          <p:cNvPr id="5" name="Veri Yer Tutucusu 4"/>
          <p:cNvSpPr>
            <a:spLocks noGrp="1"/>
          </p:cNvSpPr>
          <p:nvPr>
            <p:ph type="dt" idx="11"/>
          </p:nvPr>
        </p:nvSpPr>
        <p:spPr/>
        <p:txBody>
          <a:bodyPr/>
          <a:lstStyle/>
          <a:p>
            <a:fld id="{F4EC4E87-04E4-460E-99CB-9299BF653A32}" type="datetime1">
              <a:rPr lang="tr-TR" smtClean="0"/>
              <a:t>31.08.2022</a:t>
            </a:fld>
            <a:endParaRPr lang="tr-TR"/>
          </a:p>
        </p:txBody>
      </p:sp>
    </p:spTree>
    <p:extLst>
      <p:ext uri="{BB962C8B-B14F-4D97-AF65-F5344CB8AC3E}">
        <p14:creationId xmlns:p14="http://schemas.microsoft.com/office/powerpoint/2010/main" val="10293984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48</a:t>
            </a:fld>
            <a:endParaRPr lang="tr-TR"/>
          </a:p>
        </p:txBody>
      </p:sp>
      <p:sp>
        <p:nvSpPr>
          <p:cNvPr id="5" name="Veri Yer Tutucusu 4"/>
          <p:cNvSpPr>
            <a:spLocks noGrp="1"/>
          </p:cNvSpPr>
          <p:nvPr>
            <p:ph type="dt" idx="11"/>
          </p:nvPr>
        </p:nvSpPr>
        <p:spPr/>
        <p:txBody>
          <a:bodyPr/>
          <a:lstStyle/>
          <a:p>
            <a:fld id="{5153FE51-25D2-45BB-A0C4-F481DB62780E}" type="datetime1">
              <a:rPr lang="tr-TR" smtClean="0"/>
              <a:t>31.08.2022</a:t>
            </a:fld>
            <a:endParaRPr lang="tr-TR"/>
          </a:p>
        </p:txBody>
      </p:sp>
    </p:spTree>
    <p:extLst>
      <p:ext uri="{BB962C8B-B14F-4D97-AF65-F5344CB8AC3E}">
        <p14:creationId xmlns:p14="http://schemas.microsoft.com/office/powerpoint/2010/main" val="2276699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49</a:t>
            </a:fld>
            <a:endParaRPr lang="tr-TR"/>
          </a:p>
        </p:txBody>
      </p:sp>
      <p:sp>
        <p:nvSpPr>
          <p:cNvPr id="5" name="Veri Yer Tutucusu 4"/>
          <p:cNvSpPr>
            <a:spLocks noGrp="1"/>
          </p:cNvSpPr>
          <p:nvPr>
            <p:ph type="dt" idx="11"/>
          </p:nvPr>
        </p:nvSpPr>
        <p:spPr/>
        <p:txBody>
          <a:bodyPr/>
          <a:lstStyle/>
          <a:p>
            <a:fld id="{5C6C00D8-8A12-4836-BC17-8EA95906F48E}" type="datetime1">
              <a:rPr lang="tr-TR" smtClean="0"/>
              <a:t>31.08.2022</a:t>
            </a:fld>
            <a:endParaRPr lang="tr-TR"/>
          </a:p>
        </p:txBody>
      </p:sp>
    </p:spTree>
    <p:extLst>
      <p:ext uri="{BB962C8B-B14F-4D97-AF65-F5344CB8AC3E}">
        <p14:creationId xmlns:p14="http://schemas.microsoft.com/office/powerpoint/2010/main" val="2550518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13</a:t>
            </a:fld>
            <a:endParaRPr lang="tr-TR"/>
          </a:p>
        </p:txBody>
      </p:sp>
      <p:sp>
        <p:nvSpPr>
          <p:cNvPr id="5" name="Veri Yer Tutucusu 4"/>
          <p:cNvSpPr>
            <a:spLocks noGrp="1"/>
          </p:cNvSpPr>
          <p:nvPr>
            <p:ph type="dt" idx="11"/>
          </p:nvPr>
        </p:nvSpPr>
        <p:spPr/>
        <p:txBody>
          <a:bodyPr/>
          <a:lstStyle/>
          <a:p>
            <a:fld id="{0B558F40-FA4D-4EC7-A6F1-6161017F9CD8}" type="datetime1">
              <a:rPr lang="tr-TR" smtClean="0"/>
              <a:t>31.08.2022</a:t>
            </a:fld>
            <a:endParaRPr lang="tr-TR"/>
          </a:p>
        </p:txBody>
      </p:sp>
    </p:spTree>
    <p:extLst>
      <p:ext uri="{BB962C8B-B14F-4D97-AF65-F5344CB8AC3E}">
        <p14:creationId xmlns:p14="http://schemas.microsoft.com/office/powerpoint/2010/main" val="279245658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50</a:t>
            </a:fld>
            <a:endParaRPr lang="tr-TR"/>
          </a:p>
        </p:txBody>
      </p:sp>
      <p:sp>
        <p:nvSpPr>
          <p:cNvPr id="5" name="Veri Yer Tutucusu 4"/>
          <p:cNvSpPr>
            <a:spLocks noGrp="1"/>
          </p:cNvSpPr>
          <p:nvPr>
            <p:ph type="dt" idx="11"/>
          </p:nvPr>
        </p:nvSpPr>
        <p:spPr/>
        <p:txBody>
          <a:bodyPr/>
          <a:lstStyle/>
          <a:p>
            <a:fld id="{9D065726-ACA8-4485-A2D6-5D9489A7CD17}" type="datetime1">
              <a:rPr lang="tr-TR" smtClean="0"/>
              <a:t>31.08.2022</a:t>
            </a:fld>
            <a:endParaRPr lang="tr-TR"/>
          </a:p>
        </p:txBody>
      </p:sp>
    </p:spTree>
    <p:extLst>
      <p:ext uri="{BB962C8B-B14F-4D97-AF65-F5344CB8AC3E}">
        <p14:creationId xmlns:p14="http://schemas.microsoft.com/office/powerpoint/2010/main" val="32617813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51</a:t>
            </a:fld>
            <a:endParaRPr lang="tr-TR"/>
          </a:p>
        </p:txBody>
      </p:sp>
      <p:sp>
        <p:nvSpPr>
          <p:cNvPr id="5" name="Veri Yer Tutucusu 4"/>
          <p:cNvSpPr>
            <a:spLocks noGrp="1"/>
          </p:cNvSpPr>
          <p:nvPr>
            <p:ph type="dt" idx="11"/>
          </p:nvPr>
        </p:nvSpPr>
        <p:spPr/>
        <p:txBody>
          <a:bodyPr/>
          <a:lstStyle/>
          <a:p>
            <a:fld id="{8BAF7281-039C-4346-AC1D-9650DFC441B1}" type="datetime1">
              <a:rPr lang="tr-TR" smtClean="0"/>
              <a:t>31.08.2022</a:t>
            </a:fld>
            <a:endParaRPr lang="tr-TR"/>
          </a:p>
        </p:txBody>
      </p:sp>
    </p:spTree>
    <p:extLst>
      <p:ext uri="{BB962C8B-B14F-4D97-AF65-F5344CB8AC3E}">
        <p14:creationId xmlns:p14="http://schemas.microsoft.com/office/powerpoint/2010/main" val="31616281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52</a:t>
            </a:fld>
            <a:endParaRPr lang="tr-TR"/>
          </a:p>
        </p:txBody>
      </p:sp>
      <p:sp>
        <p:nvSpPr>
          <p:cNvPr id="5" name="Veri Yer Tutucusu 4"/>
          <p:cNvSpPr>
            <a:spLocks noGrp="1"/>
          </p:cNvSpPr>
          <p:nvPr>
            <p:ph type="dt" idx="11"/>
          </p:nvPr>
        </p:nvSpPr>
        <p:spPr/>
        <p:txBody>
          <a:bodyPr/>
          <a:lstStyle/>
          <a:p>
            <a:fld id="{79C15FA9-60AC-4E45-BC91-FC55BEEDA59E}" type="datetime1">
              <a:rPr lang="tr-TR" smtClean="0"/>
              <a:t>31.08.2022</a:t>
            </a:fld>
            <a:endParaRPr lang="tr-TR"/>
          </a:p>
        </p:txBody>
      </p:sp>
    </p:spTree>
    <p:extLst>
      <p:ext uri="{BB962C8B-B14F-4D97-AF65-F5344CB8AC3E}">
        <p14:creationId xmlns:p14="http://schemas.microsoft.com/office/powerpoint/2010/main" val="18601487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53</a:t>
            </a:fld>
            <a:endParaRPr lang="tr-TR"/>
          </a:p>
        </p:txBody>
      </p:sp>
      <p:sp>
        <p:nvSpPr>
          <p:cNvPr id="5" name="Veri Yer Tutucusu 4"/>
          <p:cNvSpPr>
            <a:spLocks noGrp="1"/>
          </p:cNvSpPr>
          <p:nvPr>
            <p:ph type="dt" idx="11"/>
          </p:nvPr>
        </p:nvSpPr>
        <p:spPr/>
        <p:txBody>
          <a:bodyPr/>
          <a:lstStyle/>
          <a:p>
            <a:fld id="{44E065D2-F6B7-4968-935E-FA1B22783357}" type="datetime1">
              <a:rPr lang="tr-TR" smtClean="0"/>
              <a:t>31.08.2022</a:t>
            </a:fld>
            <a:endParaRPr lang="tr-TR"/>
          </a:p>
        </p:txBody>
      </p:sp>
    </p:spTree>
    <p:extLst>
      <p:ext uri="{BB962C8B-B14F-4D97-AF65-F5344CB8AC3E}">
        <p14:creationId xmlns:p14="http://schemas.microsoft.com/office/powerpoint/2010/main" val="260884250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54</a:t>
            </a:fld>
            <a:endParaRPr lang="tr-TR"/>
          </a:p>
        </p:txBody>
      </p:sp>
      <p:sp>
        <p:nvSpPr>
          <p:cNvPr id="5" name="Veri Yer Tutucusu 4"/>
          <p:cNvSpPr>
            <a:spLocks noGrp="1"/>
          </p:cNvSpPr>
          <p:nvPr>
            <p:ph type="dt" idx="11"/>
          </p:nvPr>
        </p:nvSpPr>
        <p:spPr/>
        <p:txBody>
          <a:bodyPr/>
          <a:lstStyle/>
          <a:p>
            <a:fld id="{FF8F4101-73F3-4374-8D09-01F901540D1B}" type="datetime1">
              <a:rPr lang="tr-TR" smtClean="0"/>
              <a:t>31.08.2022</a:t>
            </a:fld>
            <a:endParaRPr lang="tr-TR"/>
          </a:p>
        </p:txBody>
      </p:sp>
    </p:spTree>
    <p:extLst>
      <p:ext uri="{BB962C8B-B14F-4D97-AF65-F5344CB8AC3E}">
        <p14:creationId xmlns:p14="http://schemas.microsoft.com/office/powerpoint/2010/main" val="22069164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55</a:t>
            </a:fld>
            <a:endParaRPr lang="tr-TR"/>
          </a:p>
        </p:txBody>
      </p:sp>
      <p:sp>
        <p:nvSpPr>
          <p:cNvPr id="5" name="Veri Yer Tutucusu 4"/>
          <p:cNvSpPr>
            <a:spLocks noGrp="1"/>
          </p:cNvSpPr>
          <p:nvPr>
            <p:ph type="dt" idx="11"/>
          </p:nvPr>
        </p:nvSpPr>
        <p:spPr/>
        <p:txBody>
          <a:bodyPr/>
          <a:lstStyle/>
          <a:p>
            <a:fld id="{FF8F4101-73F3-4374-8D09-01F901540D1B}" type="datetime1">
              <a:rPr lang="tr-TR" smtClean="0"/>
              <a:t>31.08.2022</a:t>
            </a:fld>
            <a:endParaRPr lang="tr-TR"/>
          </a:p>
        </p:txBody>
      </p:sp>
    </p:spTree>
    <p:extLst>
      <p:ext uri="{BB962C8B-B14F-4D97-AF65-F5344CB8AC3E}">
        <p14:creationId xmlns:p14="http://schemas.microsoft.com/office/powerpoint/2010/main" val="10826129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56</a:t>
            </a:fld>
            <a:endParaRPr lang="tr-TR"/>
          </a:p>
        </p:txBody>
      </p:sp>
      <p:sp>
        <p:nvSpPr>
          <p:cNvPr id="5" name="Veri Yer Tutucusu 4"/>
          <p:cNvSpPr>
            <a:spLocks noGrp="1"/>
          </p:cNvSpPr>
          <p:nvPr>
            <p:ph type="dt" idx="11"/>
          </p:nvPr>
        </p:nvSpPr>
        <p:spPr/>
        <p:txBody>
          <a:bodyPr/>
          <a:lstStyle/>
          <a:p>
            <a:fld id="{FF8F4101-73F3-4374-8D09-01F901540D1B}" type="datetime1">
              <a:rPr lang="tr-TR" smtClean="0"/>
              <a:t>31.08.2022</a:t>
            </a:fld>
            <a:endParaRPr lang="tr-TR"/>
          </a:p>
        </p:txBody>
      </p:sp>
    </p:spTree>
    <p:extLst>
      <p:ext uri="{BB962C8B-B14F-4D97-AF65-F5344CB8AC3E}">
        <p14:creationId xmlns:p14="http://schemas.microsoft.com/office/powerpoint/2010/main" val="1547410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F09791-D004-424E-9FC7-AAEB5E14429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Veri Yer Tutucusu 4"/>
          <p:cNvSpPr>
            <a:spLocks noGrp="1"/>
          </p:cNvSpPr>
          <p:nvPr>
            <p:ph type="dt" idx="11"/>
          </p:nvPr>
        </p:nvSpPr>
        <p:spPr/>
        <p:txBody>
          <a:bodyPr/>
          <a:lstStyle/>
          <a:p>
            <a:fld id="{5B641915-DEBB-4CB0-8C8A-60A1FEACF8B6}" type="datetime1">
              <a:rPr lang="tr-TR" smtClean="0"/>
              <a:t>31.08.2022</a:t>
            </a:fld>
            <a:endParaRPr lang="tr-TR"/>
          </a:p>
        </p:txBody>
      </p:sp>
    </p:spTree>
    <p:extLst>
      <p:ext uri="{BB962C8B-B14F-4D97-AF65-F5344CB8AC3E}">
        <p14:creationId xmlns:p14="http://schemas.microsoft.com/office/powerpoint/2010/main" val="25156308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F09791-D004-424E-9FC7-AAEB5E144291}"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Veri Yer Tutucusu 4"/>
          <p:cNvSpPr>
            <a:spLocks noGrp="1"/>
          </p:cNvSpPr>
          <p:nvPr>
            <p:ph type="dt" idx="11"/>
          </p:nvPr>
        </p:nvSpPr>
        <p:spPr/>
        <p:txBody>
          <a:bodyPr/>
          <a:lstStyle/>
          <a:p>
            <a:fld id="{F916FD58-9558-4A99-9897-E196277F5A45}" type="datetime1">
              <a:rPr lang="tr-TR" smtClean="0"/>
              <a:t>31.08.2022</a:t>
            </a:fld>
            <a:endParaRPr lang="tr-TR"/>
          </a:p>
        </p:txBody>
      </p:sp>
    </p:spTree>
    <p:extLst>
      <p:ext uri="{BB962C8B-B14F-4D97-AF65-F5344CB8AC3E}">
        <p14:creationId xmlns:p14="http://schemas.microsoft.com/office/powerpoint/2010/main" val="195754389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59</a:t>
            </a:fld>
            <a:endParaRPr lang="tr-TR"/>
          </a:p>
        </p:txBody>
      </p:sp>
      <p:sp>
        <p:nvSpPr>
          <p:cNvPr id="5" name="Veri Yer Tutucusu 4"/>
          <p:cNvSpPr>
            <a:spLocks noGrp="1"/>
          </p:cNvSpPr>
          <p:nvPr>
            <p:ph type="dt" idx="11"/>
          </p:nvPr>
        </p:nvSpPr>
        <p:spPr/>
        <p:txBody>
          <a:bodyPr/>
          <a:lstStyle/>
          <a:p>
            <a:fld id="{26515FA3-D913-4619-AED6-9A78B878C05C}" type="datetime1">
              <a:rPr lang="tr-TR" smtClean="0"/>
              <a:t>31.08.2022</a:t>
            </a:fld>
            <a:endParaRPr lang="tr-TR"/>
          </a:p>
        </p:txBody>
      </p:sp>
    </p:spTree>
    <p:extLst>
      <p:ext uri="{BB962C8B-B14F-4D97-AF65-F5344CB8AC3E}">
        <p14:creationId xmlns:p14="http://schemas.microsoft.com/office/powerpoint/2010/main" val="3609818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14</a:t>
            </a:fld>
            <a:endParaRPr lang="tr-TR"/>
          </a:p>
        </p:txBody>
      </p:sp>
      <p:sp>
        <p:nvSpPr>
          <p:cNvPr id="5" name="Veri Yer Tutucusu 4"/>
          <p:cNvSpPr>
            <a:spLocks noGrp="1"/>
          </p:cNvSpPr>
          <p:nvPr>
            <p:ph type="dt" idx="11"/>
          </p:nvPr>
        </p:nvSpPr>
        <p:spPr/>
        <p:txBody>
          <a:bodyPr/>
          <a:lstStyle/>
          <a:p>
            <a:fld id="{83797E30-9F93-422D-995A-BEC0FBDFA54F}" type="datetime1">
              <a:rPr lang="tr-TR" smtClean="0"/>
              <a:t>31.08.2022</a:t>
            </a:fld>
            <a:endParaRPr lang="tr-TR"/>
          </a:p>
        </p:txBody>
      </p:sp>
    </p:spTree>
    <p:extLst>
      <p:ext uri="{BB962C8B-B14F-4D97-AF65-F5344CB8AC3E}">
        <p14:creationId xmlns:p14="http://schemas.microsoft.com/office/powerpoint/2010/main" val="312667890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60</a:t>
            </a:fld>
            <a:endParaRPr lang="tr-TR"/>
          </a:p>
        </p:txBody>
      </p:sp>
      <p:sp>
        <p:nvSpPr>
          <p:cNvPr id="5" name="Veri Yer Tutucusu 4"/>
          <p:cNvSpPr>
            <a:spLocks noGrp="1"/>
          </p:cNvSpPr>
          <p:nvPr>
            <p:ph type="dt" idx="11"/>
          </p:nvPr>
        </p:nvSpPr>
        <p:spPr/>
        <p:txBody>
          <a:bodyPr/>
          <a:lstStyle/>
          <a:p>
            <a:fld id="{1AFD7DBF-0238-4AEF-8E24-2AB51930251D}" type="datetime1">
              <a:rPr lang="tr-TR" smtClean="0"/>
              <a:t>31.08.2022</a:t>
            </a:fld>
            <a:endParaRPr lang="tr-TR"/>
          </a:p>
        </p:txBody>
      </p:sp>
    </p:spTree>
    <p:extLst>
      <p:ext uri="{BB962C8B-B14F-4D97-AF65-F5344CB8AC3E}">
        <p14:creationId xmlns:p14="http://schemas.microsoft.com/office/powerpoint/2010/main" val="227668437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61</a:t>
            </a:fld>
            <a:endParaRPr lang="tr-TR"/>
          </a:p>
        </p:txBody>
      </p:sp>
      <p:sp>
        <p:nvSpPr>
          <p:cNvPr id="5" name="Veri Yer Tutucusu 4"/>
          <p:cNvSpPr>
            <a:spLocks noGrp="1"/>
          </p:cNvSpPr>
          <p:nvPr>
            <p:ph type="dt" idx="11"/>
          </p:nvPr>
        </p:nvSpPr>
        <p:spPr/>
        <p:txBody>
          <a:bodyPr/>
          <a:lstStyle/>
          <a:p>
            <a:fld id="{A8F3B084-D787-4D2D-B399-67C6353193B4}" type="datetime1">
              <a:rPr lang="tr-TR" smtClean="0"/>
              <a:t>31.08.2022</a:t>
            </a:fld>
            <a:endParaRPr lang="tr-TR"/>
          </a:p>
        </p:txBody>
      </p:sp>
    </p:spTree>
    <p:extLst>
      <p:ext uri="{BB962C8B-B14F-4D97-AF65-F5344CB8AC3E}">
        <p14:creationId xmlns:p14="http://schemas.microsoft.com/office/powerpoint/2010/main" val="232751632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62</a:t>
            </a:fld>
            <a:endParaRPr lang="tr-TR"/>
          </a:p>
        </p:txBody>
      </p:sp>
      <p:sp>
        <p:nvSpPr>
          <p:cNvPr id="5" name="Veri Yer Tutucusu 4"/>
          <p:cNvSpPr>
            <a:spLocks noGrp="1"/>
          </p:cNvSpPr>
          <p:nvPr>
            <p:ph type="dt" idx="11"/>
          </p:nvPr>
        </p:nvSpPr>
        <p:spPr/>
        <p:txBody>
          <a:bodyPr/>
          <a:lstStyle/>
          <a:p>
            <a:fld id="{0B8F72D4-69BF-4834-965E-3F370B62BAB9}" type="datetime1">
              <a:rPr lang="tr-TR" smtClean="0"/>
              <a:t>31.08.2022</a:t>
            </a:fld>
            <a:endParaRPr lang="tr-TR"/>
          </a:p>
        </p:txBody>
      </p:sp>
    </p:spTree>
    <p:extLst>
      <p:ext uri="{BB962C8B-B14F-4D97-AF65-F5344CB8AC3E}">
        <p14:creationId xmlns:p14="http://schemas.microsoft.com/office/powerpoint/2010/main" val="32630991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63</a:t>
            </a:fld>
            <a:endParaRPr lang="tr-TR"/>
          </a:p>
        </p:txBody>
      </p:sp>
      <p:sp>
        <p:nvSpPr>
          <p:cNvPr id="5" name="Veri Yer Tutucusu 4"/>
          <p:cNvSpPr>
            <a:spLocks noGrp="1"/>
          </p:cNvSpPr>
          <p:nvPr>
            <p:ph type="dt" idx="11"/>
          </p:nvPr>
        </p:nvSpPr>
        <p:spPr/>
        <p:txBody>
          <a:bodyPr/>
          <a:lstStyle/>
          <a:p>
            <a:fld id="{206762D9-50EF-451A-8D56-791527E168D5}" type="datetime1">
              <a:rPr lang="tr-TR" smtClean="0"/>
              <a:t>31.08.2022</a:t>
            </a:fld>
            <a:endParaRPr lang="tr-TR"/>
          </a:p>
        </p:txBody>
      </p:sp>
    </p:spTree>
    <p:extLst>
      <p:ext uri="{BB962C8B-B14F-4D97-AF65-F5344CB8AC3E}">
        <p14:creationId xmlns:p14="http://schemas.microsoft.com/office/powerpoint/2010/main" val="7284588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64</a:t>
            </a:fld>
            <a:endParaRPr lang="tr-TR"/>
          </a:p>
        </p:txBody>
      </p:sp>
      <p:sp>
        <p:nvSpPr>
          <p:cNvPr id="5" name="Veri Yer Tutucusu 4"/>
          <p:cNvSpPr>
            <a:spLocks noGrp="1"/>
          </p:cNvSpPr>
          <p:nvPr>
            <p:ph type="dt" idx="11"/>
          </p:nvPr>
        </p:nvSpPr>
        <p:spPr/>
        <p:txBody>
          <a:bodyPr/>
          <a:lstStyle/>
          <a:p>
            <a:fld id="{7F00DABE-96F6-4A5F-9631-D043F61BFF8A}" type="datetime1">
              <a:rPr lang="tr-TR" smtClean="0"/>
              <a:t>31.08.2022</a:t>
            </a:fld>
            <a:endParaRPr lang="tr-TR"/>
          </a:p>
        </p:txBody>
      </p:sp>
    </p:spTree>
    <p:extLst>
      <p:ext uri="{BB962C8B-B14F-4D97-AF65-F5344CB8AC3E}">
        <p14:creationId xmlns:p14="http://schemas.microsoft.com/office/powerpoint/2010/main" val="257620014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65</a:t>
            </a:fld>
            <a:endParaRPr lang="tr-TR"/>
          </a:p>
        </p:txBody>
      </p:sp>
      <p:sp>
        <p:nvSpPr>
          <p:cNvPr id="5" name="Veri Yer Tutucusu 4"/>
          <p:cNvSpPr>
            <a:spLocks noGrp="1"/>
          </p:cNvSpPr>
          <p:nvPr>
            <p:ph type="dt" idx="11"/>
          </p:nvPr>
        </p:nvSpPr>
        <p:spPr/>
        <p:txBody>
          <a:bodyPr/>
          <a:lstStyle/>
          <a:p>
            <a:fld id="{B078CEFC-A086-4AD9-8A1F-D09D7E2ABA9D}" type="datetime1">
              <a:rPr lang="tr-TR" smtClean="0"/>
              <a:t>31.08.2022</a:t>
            </a:fld>
            <a:endParaRPr lang="tr-TR"/>
          </a:p>
        </p:txBody>
      </p:sp>
    </p:spTree>
    <p:extLst>
      <p:ext uri="{BB962C8B-B14F-4D97-AF65-F5344CB8AC3E}">
        <p14:creationId xmlns:p14="http://schemas.microsoft.com/office/powerpoint/2010/main" val="316477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66</a:t>
            </a:fld>
            <a:endParaRPr lang="tr-TR"/>
          </a:p>
        </p:txBody>
      </p:sp>
      <p:sp>
        <p:nvSpPr>
          <p:cNvPr id="5" name="Veri Yer Tutucusu 4"/>
          <p:cNvSpPr>
            <a:spLocks noGrp="1"/>
          </p:cNvSpPr>
          <p:nvPr>
            <p:ph type="dt" idx="11"/>
          </p:nvPr>
        </p:nvSpPr>
        <p:spPr/>
        <p:txBody>
          <a:bodyPr/>
          <a:lstStyle/>
          <a:p>
            <a:fld id="{492B7020-3F94-4DCD-A576-82F6260E8AB4}" type="datetime1">
              <a:rPr lang="tr-TR" smtClean="0"/>
              <a:t>31.08.2022</a:t>
            </a:fld>
            <a:endParaRPr lang="tr-TR"/>
          </a:p>
        </p:txBody>
      </p:sp>
    </p:spTree>
    <p:extLst>
      <p:ext uri="{BB962C8B-B14F-4D97-AF65-F5344CB8AC3E}">
        <p14:creationId xmlns:p14="http://schemas.microsoft.com/office/powerpoint/2010/main" val="199027535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67</a:t>
            </a:fld>
            <a:endParaRPr lang="tr-TR"/>
          </a:p>
        </p:txBody>
      </p:sp>
      <p:sp>
        <p:nvSpPr>
          <p:cNvPr id="5" name="Veri Yer Tutucusu 4"/>
          <p:cNvSpPr>
            <a:spLocks noGrp="1"/>
          </p:cNvSpPr>
          <p:nvPr>
            <p:ph type="dt" idx="11"/>
          </p:nvPr>
        </p:nvSpPr>
        <p:spPr/>
        <p:txBody>
          <a:bodyPr/>
          <a:lstStyle/>
          <a:p>
            <a:fld id="{E61CD341-BEB1-4532-8A4F-59C6FA5A61B5}" type="datetime1">
              <a:rPr lang="tr-TR" smtClean="0"/>
              <a:t>31.08.2022</a:t>
            </a:fld>
            <a:endParaRPr lang="tr-TR"/>
          </a:p>
        </p:txBody>
      </p:sp>
    </p:spTree>
    <p:extLst>
      <p:ext uri="{BB962C8B-B14F-4D97-AF65-F5344CB8AC3E}">
        <p14:creationId xmlns:p14="http://schemas.microsoft.com/office/powerpoint/2010/main" val="175499234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68</a:t>
            </a:fld>
            <a:endParaRPr lang="tr-TR"/>
          </a:p>
        </p:txBody>
      </p:sp>
      <p:sp>
        <p:nvSpPr>
          <p:cNvPr id="5" name="Veri Yer Tutucusu 4"/>
          <p:cNvSpPr>
            <a:spLocks noGrp="1"/>
          </p:cNvSpPr>
          <p:nvPr>
            <p:ph type="dt" idx="11"/>
          </p:nvPr>
        </p:nvSpPr>
        <p:spPr/>
        <p:txBody>
          <a:bodyPr/>
          <a:lstStyle/>
          <a:p>
            <a:fld id="{FCCF80FC-3129-4F35-82A9-7B819388A9FA}" type="datetime1">
              <a:rPr lang="tr-TR" smtClean="0"/>
              <a:t>31.08.2022</a:t>
            </a:fld>
            <a:endParaRPr lang="tr-TR"/>
          </a:p>
        </p:txBody>
      </p:sp>
    </p:spTree>
    <p:extLst>
      <p:ext uri="{BB962C8B-B14F-4D97-AF65-F5344CB8AC3E}">
        <p14:creationId xmlns:p14="http://schemas.microsoft.com/office/powerpoint/2010/main" val="109983145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69</a:t>
            </a:fld>
            <a:endParaRPr lang="tr-TR"/>
          </a:p>
        </p:txBody>
      </p:sp>
      <p:sp>
        <p:nvSpPr>
          <p:cNvPr id="5" name="Veri Yer Tutucusu 4"/>
          <p:cNvSpPr>
            <a:spLocks noGrp="1"/>
          </p:cNvSpPr>
          <p:nvPr>
            <p:ph type="dt" idx="11"/>
          </p:nvPr>
        </p:nvSpPr>
        <p:spPr/>
        <p:txBody>
          <a:bodyPr/>
          <a:lstStyle/>
          <a:p>
            <a:fld id="{2A444885-77D6-446C-A015-310FA52914B8}" type="datetime1">
              <a:rPr lang="tr-TR" smtClean="0"/>
              <a:t>31.08.2022</a:t>
            </a:fld>
            <a:endParaRPr lang="tr-TR"/>
          </a:p>
        </p:txBody>
      </p:sp>
    </p:spTree>
    <p:extLst>
      <p:ext uri="{BB962C8B-B14F-4D97-AF65-F5344CB8AC3E}">
        <p14:creationId xmlns:p14="http://schemas.microsoft.com/office/powerpoint/2010/main" val="3558360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15</a:t>
            </a:fld>
            <a:endParaRPr lang="tr-TR"/>
          </a:p>
        </p:txBody>
      </p:sp>
      <p:sp>
        <p:nvSpPr>
          <p:cNvPr id="5" name="Veri Yer Tutucusu 4"/>
          <p:cNvSpPr>
            <a:spLocks noGrp="1"/>
          </p:cNvSpPr>
          <p:nvPr>
            <p:ph type="dt" idx="11"/>
          </p:nvPr>
        </p:nvSpPr>
        <p:spPr/>
        <p:txBody>
          <a:bodyPr/>
          <a:lstStyle/>
          <a:p>
            <a:fld id="{B848EA51-6E94-43CC-B6CF-CDBDAE808C6B}" type="datetime1">
              <a:rPr lang="tr-TR" smtClean="0"/>
              <a:t>31.08.2022</a:t>
            </a:fld>
            <a:endParaRPr lang="tr-TR"/>
          </a:p>
        </p:txBody>
      </p:sp>
    </p:spTree>
    <p:extLst>
      <p:ext uri="{BB962C8B-B14F-4D97-AF65-F5344CB8AC3E}">
        <p14:creationId xmlns:p14="http://schemas.microsoft.com/office/powerpoint/2010/main" val="9786991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70</a:t>
            </a:fld>
            <a:endParaRPr lang="tr-TR"/>
          </a:p>
        </p:txBody>
      </p:sp>
      <p:sp>
        <p:nvSpPr>
          <p:cNvPr id="5" name="Veri Yer Tutucusu 4"/>
          <p:cNvSpPr>
            <a:spLocks noGrp="1"/>
          </p:cNvSpPr>
          <p:nvPr>
            <p:ph type="dt" idx="11"/>
          </p:nvPr>
        </p:nvSpPr>
        <p:spPr/>
        <p:txBody>
          <a:bodyPr/>
          <a:lstStyle/>
          <a:p>
            <a:fld id="{EE8F393D-7CE3-465B-B9EF-EBB8CEEA281A}" type="datetime1">
              <a:rPr lang="tr-TR" smtClean="0"/>
              <a:t>31.08.2022</a:t>
            </a:fld>
            <a:endParaRPr lang="tr-TR"/>
          </a:p>
        </p:txBody>
      </p:sp>
    </p:spTree>
    <p:extLst>
      <p:ext uri="{BB962C8B-B14F-4D97-AF65-F5344CB8AC3E}">
        <p14:creationId xmlns:p14="http://schemas.microsoft.com/office/powerpoint/2010/main" val="86459454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71</a:t>
            </a:fld>
            <a:endParaRPr lang="tr-TR"/>
          </a:p>
        </p:txBody>
      </p:sp>
      <p:sp>
        <p:nvSpPr>
          <p:cNvPr id="5" name="Veri Yer Tutucusu 4"/>
          <p:cNvSpPr>
            <a:spLocks noGrp="1"/>
          </p:cNvSpPr>
          <p:nvPr>
            <p:ph type="dt" idx="11"/>
          </p:nvPr>
        </p:nvSpPr>
        <p:spPr/>
        <p:txBody>
          <a:bodyPr/>
          <a:lstStyle/>
          <a:p>
            <a:fld id="{8D8D3C91-EDC1-4A95-BF11-637F816EFE4C}" type="datetime1">
              <a:rPr lang="tr-TR" smtClean="0"/>
              <a:t>31.08.2022</a:t>
            </a:fld>
            <a:endParaRPr lang="tr-TR"/>
          </a:p>
        </p:txBody>
      </p:sp>
    </p:spTree>
    <p:extLst>
      <p:ext uri="{BB962C8B-B14F-4D97-AF65-F5344CB8AC3E}">
        <p14:creationId xmlns:p14="http://schemas.microsoft.com/office/powerpoint/2010/main" val="424342610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72</a:t>
            </a:fld>
            <a:endParaRPr lang="tr-TR"/>
          </a:p>
        </p:txBody>
      </p:sp>
      <p:sp>
        <p:nvSpPr>
          <p:cNvPr id="5" name="Veri Yer Tutucusu 4"/>
          <p:cNvSpPr>
            <a:spLocks noGrp="1"/>
          </p:cNvSpPr>
          <p:nvPr>
            <p:ph type="dt" idx="11"/>
          </p:nvPr>
        </p:nvSpPr>
        <p:spPr/>
        <p:txBody>
          <a:bodyPr/>
          <a:lstStyle/>
          <a:p>
            <a:fld id="{E11C2919-38CC-4171-99E9-B10AC81A40B1}" type="datetime1">
              <a:rPr lang="tr-TR" smtClean="0"/>
              <a:t>31.08.2022</a:t>
            </a:fld>
            <a:endParaRPr lang="tr-TR"/>
          </a:p>
        </p:txBody>
      </p:sp>
    </p:spTree>
    <p:extLst>
      <p:ext uri="{BB962C8B-B14F-4D97-AF65-F5344CB8AC3E}">
        <p14:creationId xmlns:p14="http://schemas.microsoft.com/office/powerpoint/2010/main" val="404679204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73</a:t>
            </a:fld>
            <a:endParaRPr lang="tr-TR"/>
          </a:p>
        </p:txBody>
      </p:sp>
      <p:sp>
        <p:nvSpPr>
          <p:cNvPr id="5" name="Veri Yer Tutucusu 4"/>
          <p:cNvSpPr>
            <a:spLocks noGrp="1"/>
          </p:cNvSpPr>
          <p:nvPr>
            <p:ph type="dt" idx="11"/>
          </p:nvPr>
        </p:nvSpPr>
        <p:spPr/>
        <p:txBody>
          <a:bodyPr/>
          <a:lstStyle/>
          <a:p>
            <a:fld id="{38A9BB22-8707-4F45-804F-437380F914A9}" type="datetime1">
              <a:rPr lang="tr-TR" smtClean="0"/>
              <a:t>31.08.2022</a:t>
            </a:fld>
            <a:endParaRPr lang="tr-TR"/>
          </a:p>
        </p:txBody>
      </p:sp>
    </p:spTree>
    <p:extLst>
      <p:ext uri="{BB962C8B-B14F-4D97-AF65-F5344CB8AC3E}">
        <p14:creationId xmlns:p14="http://schemas.microsoft.com/office/powerpoint/2010/main" val="376864870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74</a:t>
            </a:fld>
            <a:endParaRPr lang="tr-TR"/>
          </a:p>
        </p:txBody>
      </p:sp>
      <p:sp>
        <p:nvSpPr>
          <p:cNvPr id="5" name="Veri Yer Tutucusu 4"/>
          <p:cNvSpPr>
            <a:spLocks noGrp="1"/>
          </p:cNvSpPr>
          <p:nvPr>
            <p:ph type="dt" idx="11"/>
          </p:nvPr>
        </p:nvSpPr>
        <p:spPr/>
        <p:txBody>
          <a:bodyPr/>
          <a:lstStyle/>
          <a:p>
            <a:fld id="{E81A0883-6629-496F-B19A-C7EDE87FCF4D}" type="datetime1">
              <a:rPr lang="tr-TR" smtClean="0"/>
              <a:t>31.08.2022</a:t>
            </a:fld>
            <a:endParaRPr lang="tr-TR"/>
          </a:p>
        </p:txBody>
      </p:sp>
    </p:spTree>
    <p:extLst>
      <p:ext uri="{BB962C8B-B14F-4D97-AF65-F5344CB8AC3E}">
        <p14:creationId xmlns:p14="http://schemas.microsoft.com/office/powerpoint/2010/main" val="371357627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75</a:t>
            </a:fld>
            <a:endParaRPr lang="tr-TR"/>
          </a:p>
        </p:txBody>
      </p:sp>
      <p:sp>
        <p:nvSpPr>
          <p:cNvPr id="5" name="Veri Yer Tutucusu 4"/>
          <p:cNvSpPr>
            <a:spLocks noGrp="1"/>
          </p:cNvSpPr>
          <p:nvPr>
            <p:ph type="dt" idx="11"/>
          </p:nvPr>
        </p:nvSpPr>
        <p:spPr/>
        <p:txBody>
          <a:bodyPr/>
          <a:lstStyle/>
          <a:p>
            <a:fld id="{4F6AF029-D17A-46DA-B1E5-AFA7F1782E02}" type="datetime1">
              <a:rPr lang="tr-TR" smtClean="0"/>
              <a:t>31.08.2022</a:t>
            </a:fld>
            <a:endParaRPr lang="tr-TR"/>
          </a:p>
        </p:txBody>
      </p:sp>
    </p:spTree>
    <p:extLst>
      <p:ext uri="{BB962C8B-B14F-4D97-AF65-F5344CB8AC3E}">
        <p14:creationId xmlns:p14="http://schemas.microsoft.com/office/powerpoint/2010/main" val="266775907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76</a:t>
            </a:fld>
            <a:endParaRPr lang="tr-TR"/>
          </a:p>
        </p:txBody>
      </p:sp>
      <p:sp>
        <p:nvSpPr>
          <p:cNvPr id="5" name="Veri Yer Tutucusu 4"/>
          <p:cNvSpPr>
            <a:spLocks noGrp="1"/>
          </p:cNvSpPr>
          <p:nvPr>
            <p:ph type="dt" idx="11"/>
          </p:nvPr>
        </p:nvSpPr>
        <p:spPr/>
        <p:txBody>
          <a:bodyPr/>
          <a:lstStyle/>
          <a:p>
            <a:fld id="{986FA571-465B-4390-B1B1-DF2DF37D858B}" type="datetime1">
              <a:rPr lang="tr-TR" smtClean="0"/>
              <a:t>31.08.2022</a:t>
            </a:fld>
            <a:endParaRPr lang="tr-TR"/>
          </a:p>
        </p:txBody>
      </p:sp>
    </p:spTree>
    <p:extLst>
      <p:ext uri="{BB962C8B-B14F-4D97-AF65-F5344CB8AC3E}">
        <p14:creationId xmlns:p14="http://schemas.microsoft.com/office/powerpoint/2010/main" val="27944023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77</a:t>
            </a:fld>
            <a:endParaRPr lang="tr-TR"/>
          </a:p>
        </p:txBody>
      </p:sp>
      <p:sp>
        <p:nvSpPr>
          <p:cNvPr id="5" name="Veri Yer Tutucusu 4"/>
          <p:cNvSpPr>
            <a:spLocks noGrp="1"/>
          </p:cNvSpPr>
          <p:nvPr>
            <p:ph type="dt" idx="11"/>
          </p:nvPr>
        </p:nvSpPr>
        <p:spPr/>
        <p:txBody>
          <a:bodyPr/>
          <a:lstStyle/>
          <a:p>
            <a:fld id="{6C60FFBB-888A-461E-B917-997E58FEC399}" type="datetime1">
              <a:rPr lang="tr-TR" smtClean="0"/>
              <a:t>31.08.2022</a:t>
            </a:fld>
            <a:endParaRPr lang="tr-TR"/>
          </a:p>
        </p:txBody>
      </p:sp>
    </p:spTree>
    <p:extLst>
      <p:ext uri="{BB962C8B-B14F-4D97-AF65-F5344CB8AC3E}">
        <p14:creationId xmlns:p14="http://schemas.microsoft.com/office/powerpoint/2010/main" val="189509523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78</a:t>
            </a:fld>
            <a:endParaRPr lang="tr-TR"/>
          </a:p>
        </p:txBody>
      </p:sp>
      <p:sp>
        <p:nvSpPr>
          <p:cNvPr id="5" name="Veri Yer Tutucusu 4"/>
          <p:cNvSpPr>
            <a:spLocks noGrp="1"/>
          </p:cNvSpPr>
          <p:nvPr>
            <p:ph type="dt" idx="11"/>
          </p:nvPr>
        </p:nvSpPr>
        <p:spPr/>
        <p:txBody>
          <a:bodyPr/>
          <a:lstStyle/>
          <a:p>
            <a:fld id="{146A5B9F-EFBA-4B67-9AC0-9AB7073CAF21}" type="datetime1">
              <a:rPr lang="tr-TR" smtClean="0"/>
              <a:t>31.08.2022</a:t>
            </a:fld>
            <a:endParaRPr lang="tr-TR"/>
          </a:p>
        </p:txBody>
      </p:sp>
    </p:spTree>
    <p:extLst>
      <p:ext uri="{BB962C8B-B14F-4D97-AF65-F5344CB8AC3E}">
        <p14:creationId xmlns:p14="http://schemas.microsoft.com/office/powerpoint/2010/main" val="380491316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79</a:t>
            </a:fld>
            <a:endParaRPr lang="tr-TR"/>
          </a:p>
        </p:txBody>
      </p:sp>
      <p:sp>
        <p:nvSpPr>
          <p:cNvPr id="5" name="Veri Yer Tutucusu 4"/>
          <p:cNvSpPr>
            <a:spLocks noGrp="1"/>
          </p:cNvSpPr>
          <p:nvPr>
            <p:ph type="dt" idx="11"/>
          </p:nvPr>
        </p:nvSpPr>
        <p:spPr/>
        <p:txBody>
          <a:bodyPr/>
          <a:lstStyle/>
          <a:p>
            <a:fld id="{0D23BCB5-CBA3-4BB4-B5A5-D79ECC6C6ED9}" type="datetime1">
              <a:rPr lang="tr-TR" smtClean="0"/>
              <a:t>31.08.2022</a:t>
            </a:fld>
            <a:endParaRPr lang="tr-TR"/>
          </a:p>
        </p:txBody>
      </p:sp>
    </p:spTree>
    <p:extLst>
      <p:ext uri="{BB962C8B-B14F-4D97-AF65-F5344CB8AC3E}">
        <p14:creationId xmlns:p14="http://schemas.microsoft.com/office/powerpoint/2010/main" val="1663169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16</a:t>
            </a:fld>
            <a:endParaRPr lang="tr-TR"/>
          </a:p>
        </p:txBody>
      </p:sp>
      <p:sp>
        <p:nvSpPr>
          <p:cNvPr id="5" name="Veri Yer Tutucusu 4"/>
          <p:cNvSpPr>
            <a:spLocks noGrp="1"/>
          </p:cNvSpPr>
          <p:nvPr>
            <p:ph type="dt" idx="11"/>
          </p:nvPr>
        </p:nvSpPr>
        <p:spPr/>
        <p:txBody>
          <a:bodyPr/>
          <a:lstStyle/>
          <a:p>
            <a:fld id="{C640C414-50C3-4490-B02E-00ADD1BBCD90}" type="datetime1">
              <a:rPr lang="tr-TR" smtClean="0"/>
              <a:t>31.08.2022</a:t>
            </a:fld>
            <a:endParaRPr lang="tr-TR"/>
          </a:p>
        </p:txBody>
      </p:sp>
    </p:spTree>
    <p:extLst>
      <p:ext uri="{BB962C8B-B14F-4D97-AF65-F5344CB8AC3E}">
        <p14:creationId xmlns:p14="http://schemas.microsoft.com/office/powerpoint/2010/main" val="28039498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80</a:t>
            </a:fld>
            <a:endParaRPr lang="tr-TR"/>
          </a:p>
        </p:txBody>
      </p:sp>
      <p:sp>
        <p:nvSpPr>
          <p:cNvPr id="5" name="Veri Yer Tutucusu 4"/>
          <p:cNvSpPr>
            <a:spLocks noGrp="1"/>
          </p:cNvSpPr>
          <p:nvPr>
            <p:ph type="dt" idx="11"/>
          </p:nvPr>
        </p:nvSpPr>
        <p:spPr/>
        <p:txBody>
          <a:bodyPr/>
          <a:lstStyle/>
          <a:p>
            <a:fld id="{4F331F7F-1E49-4532-AD80-CC0640843224}" type="datetime1">
              <a:rPr lang="tr-TR" smtClean="0"/>
              <a:t>31.08.2022</a:t>
            </a:fld>
            <a:endParaRPr lang="tr-TR"/>
          </a:p>
        </p:txBody>
      </p:sp>
    </p:spTree>
    <p:extLst>
      <p:ext uri="{BB962C8B-B14F-4D97-AF65-F5344CB8AC3E}">
        <p14:creationId xmlns:p14="http://schemas.microsoft.com/office/powerpoint/2010/main" val="412877691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0B68560-9BDA-7D48-9EC5-4067CA8035DE}" type="slidenum">
              <a:rPr lang="tr-TR" smtClean="0"/>
              <a:t>81</a:t>
            </a:fld>
            <a:endParaRPr lang="tr-TR"/>
          </a:p>
        </p:txBody>
      </p:sp>
      <p:sp>
        <p:nvSpPr>
          <p:cNvPr id="5" name="Veri Yer Tutucusu 4"/>
          <p:cNvSpPr>
            <a:spLocks noGrp="1"/>
          </p:cNvSpPr>
          <p:nvPr>
            <p:ph type="dt" idx="11"/>
          </p:nvPr>
        </p:nvSpPr>
        <p:spPr/>
        <p:txBody>
          <a:bodyPr/>
          <a:lstStyle/>
          <a:p>
            <a:fld id="{39A70D83-C047-4B89-B510-AE38D19D3D5D}" type="datetime1">
              <a:rPr lang="tr-TR" smtClean="0"/>
              <a:t>31.08.2022</a:t>
            </a:fld>
            <a:endParaRPr lang="tr-TR"/>
          </a:p>
        </p:txBody>
      </p:sp>
    </p:spTree>
    <p:extLst>
      <p:ext uri="{BB962C8B-B14F-4D97-AF65-F5344CB8AC3E}">
        <p14:creationId xmlns:p14="http://schemas.microsoft.com/office/powerpoint/2010/main" val="269197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17</a:t>
            </a:fld>
            <a:endParaRPr lang="tr-TR"/>
          </a:p>
        </p:txBody>
      </p:sp>
      <p:sp>
        <p:nvSpPr>
          <p:cNvPr id="5" name="Veri Yer Tutucusu 4"/>
          <p:cNvSpPr>
            <a:spLocks noGrp="1"/>
          </p:cNvSpPr>
          <p:nvPr>
            <p:ph type="dt" idx="11"/>
          </p:nvPr>
        </p:nvSpPr>
        <p:spPr/>
        <p:txBody>
          <a:bodyPr/>
          <a:lstStyle/>
          <a:p>
            <a:fld id="{BFD871C9-C536-40F0-9000-FD36E11CE675}" type="datetime1">
              <a:rPr lang="tr-TR" smtClean="0"/>
              <a:t>31.08.2022</a:t>
            </a:fld>
            <a:endParaRPr lang="tr-TR"/>
          </a:p>
        </p:txBody>
      </p:sp>
    </p:spTree>
    <p:extLst>
      <p:ext uri="{BB962C8B-B14F-4D97-AF65-F5344CB8AC3E}">
        <p14:creationId xmlns:p14="http://schemas.microsoft.com/office/powerpoint/2010/main" val="547299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4F09791-D004-424E-9FC7-AAEB5E144291}" type="slidenum">
              <a:rPr lang="tr-TR" smtClean="0"/>
              <a:t>18</a:t>
            </a:fld>
            <a:endParaRPr lang="tr-TR"/>
          </a:p>
        </p:txBody>
      </p:sp>
      <p:sp>
        <p:nvSpPr>
          <p:cNvPr id="5" name="Veri Yer Tutucusu 4"/>
          <p:cNvSpPr>
            <a:spLocks noGrp="1"/>
          </p:cNvSpPr>
          <p:nvPr>
            <p:ph type="dt" idx="11"/>
          </p:nvPr>
        </p:nvSpPr>
        <p:spPr/>
        <p:txBody>
          <a:bodyPr/>
          <a:lstStyle/>
          <a:p>
            <a:fld id="{30F56D97-9399-4A66-8FBD-4E99EC1706DC}" type="datetime1">
              <a:rPr lang="tr-TR" smtClean="0"/>
              <a:t>31.08.2022</a:t>
            </a:fld>
            <a:endParaRPr lang="tr-TR"/>
          </a:p>
        </p:txBody>
      </p:sp>
    </p:spTree>
    <p:extLst>
      <p:ext uri="{BB962C8B-B14F-4D97-AF65-F5344CB8AC3E}">
        <p14:creationId xmlns:p14="http://schemas.microsoft.com/office/powerpoint/2010/main" val="3625859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93244F5-D626-4FE1-87A5-7548B244388D}" type="datetime1">
              <a:rPr lang="tr-TR" smtClean="0"/>
              <a:t>31.08.2022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1694971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2AC52AF-9B61-41B1-B5C2-FBF43548A2FF}" type="datetime1">
              <a:rPr lang="tr-TR" smtClean="0"/>
              <a:t>31.08.2022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791135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7701EC-6CB6-4F85-A9BF-BDCB3BA65B3C}" type="datetime1">
              <a:rPr lang="tr-TR" smtClean="0"/>
              <a:t>31.08.2022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1507211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9F6E78-9894-4E11-84AD-2965F2DD01EC}" type="datetime1">
              <a:rPr lang="tr-TR" smtClean="0"/>
              <a:t>31.08.2022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3871842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E0FA69B-85E2-4754-9437-B52AF31CAF39}" type="datetime1">
              <a:rPr lang="tr-TR" smtClean="0"/>
              <a:t>31.08.2022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4008935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26A5F85-EFFB-4695-8FBA-5F7790BB07FA}" type="datetime1">
              <a:rPr lang="tr-TR" smtClean="0"/>
              <a:t>31.08.2022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165918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0B2F23-595D-4178-A931-34F266DD23A1}" type="datetime1">
              <a:rPr lang="tr-TR" smtClean="0"/>
              <a:t>31.08.2022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926807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8F8C36E-D77C-40BE-BFB9-3D88CAC1225F}" type="datetime1">
              <a:rPr lang="tr-TR" smtClean="0"/>
              <a:t>31.08.2022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3409885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7C306C-5474-4DDA-A03B-FB092EB82F7F}" type="datetime1">
              <a:rPr lang="tr-TR" smtClean="0"/>
              <a:t>31.08.2022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523313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ADF7BDE-BC91-4B6F-AFF2-CE2CCE3EE248}" type="datetime1">
              <a:rPr lang="tr-TR" smtClean="0"/>
              <a:t>31.08.2022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326797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9F758FE-F0DC-4DF2-9F87-40A21953EFDD}" type="datetime1">
              <a:rPr lang="tr-TR" smtClean="0"/>
              <a:t>31.08.2022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128D57-B316-4463-B201-8600E317F84F}" type="slidenum">
              <a:rPr lang="tr-TR" smtClean="0"/>
              <a:t>‹#›</a:t>
            </a:fld>
            <a:endParaRPr lang="tr-TR"/>
          </a:p>
        </p:txBody>
      </p:sp>
    </p:spTree>
    <p:extLst>
      <p:ext uri="{BB962C8B-B14F-4D97-AF65-F5344CB8AC3E}">
        <p14:creationId xmlns:p14="http://schemas.microsoft.com/office/powerpoint/2010/main" val="119875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93137-E934-40AD-836D-D3FAC22C74E0}" type="datetime1">
              <a:rPr lang="tr-TR" smtClean="0"/>
              <a:t>31.08.2022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28D57-B316-4463-B201-8600E317F84F}" type="slidenum">
              <a:rPr lang="tr-TR" smtClean="0"/>
              <a:t>‹#›</a:t>
            </a:fld>
            <a:endParaRPr lang="tr-TR"/>
          </a:p>
        </p:txBody>
      </p:sp>
    </p:spTree>
    <p:extLst>
      <p:ext uri="{BB962C8B-B14F-4D97-AF65-F5344CB8AC3E}">
        <p14:creationId xmlns:p14="http://schemas.microsoft.com/office/powerpoint/2010/main" val="1171403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www.corpus.com.tr/"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hyperlink" Target="Taslak%20Disiplin%20Amirleri%20Yonetmeligi%20ve%20Ek1Say&#305;l&#305;%20Cetvel.docx" TargetMode="Externa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30420" y="101112"/>
            <a:ext cx="11931161" cy="665577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dirty="0"/>
          </a:p>
        </p:txBody>
      </p:sp>
      <p:sp>
        <p:nvSpPr>
          <p:cNvPr id="7" name="Yuvarlatılmış Dikdörtgen 6">
            <a:extLst>
              <a:ext uri="{FF2B5EF4-FFF2-40B4-BE49-F238E27FC236}">
                <a16:creationId xmlns:a16="http://schemas.microsoft.com/office/drawing/2014/main" id="{2B520A8B-A49B-554B-8B57-9964418D8128}"/>
              </a:ext>
            </a:extLst>
          </p:cNvPr>
          <p:cNvSpPr/>
          <p:nvPr/>
        </p:nvSpPr>
        <p:spPr>
          <a:xfrm>
            <a:off x="2285884" y="3925043"/>
            <a:ext cx="7620233" cy="17553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smtClean="0">
                <a:solidFill>
                  <a:schemeClr val="tx1"/>
                </a:solidFill>
                <a:latin typeface="Times New Roman" panose="02020603050405020304" pitchFamily="18" charset="0"/>
                <a:cs typeface="Times New Roman" panose="02020603050405020304" pitchFamily="18" charset="0"/>
              </a:rPr>
              <a:t>DEVLET MEMURLARI </a:t>
            </a:r>
          </a:p>
          <a:p>
            <a:pPr algn="ctr"/>
            <a:r>
              <a:rPr lang="tr-TR" sz="3200" b="1" dirty="0" smtClean="0">
                <a:solidFill>
                  <a:schemeClr val="tx1"/>
                </a:solidFill>
                <a:latin typeface="Times New Roman" panose="02020603050405020304" pitchFamily="18" charset="0"/>
                <a:cs typeface="Times New Roman" panose="02020603050405020304" pitchFamily="18" charset="0"/>
              </a:rPr>
              <a:t>DİSİPLİN HUKUKU</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2" name="Metin kutusu 1"/>
          <p:cNvSpPr txBox="1"/>
          <p:nvPr/>
        </p:nvSpPr>
        <p:spPr>
          <a:xfrm>
            <a:off x="3919763" y="2700088"/>
            <a:ext cx="4352475" cy="523220"/>
          </a:xfrm>
          <a:prstGeom prst="rect">
            <a:avLst/>
          </a:prstGeom>
          <a:noFill/>
        </p:spPr>
        <p:txBody>
          <a:bodyPr wrap="none" rtlCol="0">
            <a:spAutoFit/>
          </a:bodyPr>
          <a:lstStyle/>
          <a:p>
            <a:pPr algn="ctr"/>
            <a:r>
              <a:rPr lang="tr-TR" sz="28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2800" b="1" dirty="0">
              <a:solidFill>
                <a:srgbClr val="FF0000"/>
              </a:solidFill>
              <a:latin typeface="Times New Roman" panose="02020603050405020304" pitchFamily="18" charset="0"/>
              <a:cs typeface="Times New Roman" panose="02020603050405020304" pitchFamily="18" charset="0"/>
            </a:endParaRPr>
          </a:p>
        </p:txBody>
      </p:sp>
      <p:pic>
        <p:nvPicPr>
          <p:cNvPr id="13"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6036" y="583201"/>
            <a:ext cx="1999929" cy="1999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9728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27227" y="1567895"/>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ZAMAN AŞIMI</a:t>
            </a:r>
            <a:endParaRPr lang="tr-TR" sz="2800" dirty="0">
              <a:latin typeface="Times New Roman" panose="02020603050405020304" pitchFamily="18" charset="0"/>
              <a:cs typeface="Times New Roman" panose="02020603050405020304" pitchFamily="18" charset="0"/>
            </a:endParaRPr>
          </a:p>
        </p:txBody>
      </p:sp>
      <p:sp>
        <p:nvSpPr>
          <p:cNvPr id="9" name="İçerik Yer Tutucusu 5"/>
          <p:cNvSpPr txBox="1">
            <a:spLocks/>
          </p:cNvSpPr>
          <p:nvPr/>
        </p:nvSpPr>
        <p:spPr>
          <a:xfrm>
            <a:off x="4245503" y="5670807"/>
            <a:ext cx="3488797" cy="10921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Hak düşürücüdür.</a:t>
            </a:r>
          </a:p>
          <a:p>
            <a:pPr marL="285750" indent="-28575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Kesen/Durduran düzenleme yoktur.</a:t>
            </a:r>
          </a:p>
          <a:p>
            <a:pPr marL="285750" indent="-285750">
              <a:buFont typeface="Wingdings" panose="05000000000000000000" pitchFamily="2" charset="2"/>
              <a:buChar char="§"/>
            </a:pPr>
            <a:r>
              <a:rPr lang="tr-TR" sz="1600" dirty="0" smtClean="0">
                <a:latin typeface="Times New Roman" panose="02020603050405020304" pitchFamily="18" charset="0"/>
                <a:cs typeface="Times New Roman" panose="02020603050405020304" pitchFamily="18" charset="0"/>
              </a:rPr>
              <a:t>Ceza </a:t>
            </a:r>
            <a:r>
              <a:rPr lang="tr-TR" sz="1600" dirty="0" err="1">
                <a:latin typeface="Times New Roman" panose="02020603050405020304" pitchFamily="18" charset="0"/>
                <a:cs typeface="Times New Roman" panose="02020603050405020304" pitchFamily="18" charset="0"/>
              </a:rPr>
              <a:t>Mhk</a:t>
            </a:r>
            <a:r>
              <a:rPr lang="tr-TR" sz="1600" dirty="0">
                <a:latin typeface="Times New Roman" panose="02020603050405020304" pitchFamily="18" charset="0"/>
                <a:cs typeface="Times New Roman" panose="02020603050405020304" pitchFamily="18" charset="0"/>
              </a:rPr>
              <a:t>. sonucu beklenmemelidir.</a:t>
            </a:r>
          </a:p>
        </p:txBody>
      </p:sp>
      <p:sp>
        <p:nvSpPr>
          <p:cNvPr id="6" name="Metin kutusu 5"/>
          <p:cNvSpPr txBox="1"/>
          <p:nvPr/>
        </p:nvSpPr>
        <p:spPr>
          <a:xfrm>
            <a:off x="1045724" y="1664926"/>
            <a:ext cx="1883849" cy="369332"/>
          </a:xfrm>
          <a:prstGeom prst="rect">
            <a:avLst/>
          </a:prstGeom>
          <a:noFill/>
        </p:spPr>
        <p:txBody>
          <a:bodyPr wrap="none" rtlCol="0">
            <a:spAutoFit/>
          </a:bodyPr>
          <a:lstStyle/>
          <a:p>
            <a:r>
              <a:rPr lang="tr-TR" dirty="0" smtClean="0">
                <a:latin typeface="Times New Roman" panose="02020603050405020304" pitchFamily="18" charset="0"/>
                <a:cs typeface="Times New Roman" panose="02020603050405020304" pitchFamily="18" charset="0"/>
              </a:rPr>
              <a:t>Fiili işlediği ilk an</a:t>
            </a:r>
            <a:endParaRPr lang="tr-TR" dirty="0">
              <a:latin typeface="Times New Roman" panose="02020603050405020304" pitchFamily="18" charset="0"/>
              <a:cs typeface="Times New Roman" panose="02020603050405020304" pitchFamily="18" charset="0"/>
            </a:endParaRPr>
          </a:p>
        </p:txBody>
      </p:sp>
      <p:sp>
        <p:nvSpPr>
          <p:cNvPr id="10" name="Metin kutusu 9"/>
          <p:cNvSpPr txBox="1"/>
          <p:nvPr/>
        </p:nvSpPr>
        <p:spPr>
          <a:xfrm>
            <a:off x="3475113" y="2045935"/>
            <a:ext cx="1915909" cy="369332"/>
          </a:xfrm>
          <a:prstGeom prst="rect">
            <a:avLst/>
          </a:prstGeom>
          <a:noFill/>
        </p:spPr>
        <p:txBody>
          <a:bodyPr wrap="none" rtlCol="0">
            <a:spAutoFit/>
          </a:bodyPr>
          <a:lstStyle/>
          <a:p>
            <a:r>
              <a:rPr lang="tr-TR" dirty="0" smtClean="0">
                <a:latin typeface="Times New Roman" panose="02020603050405020304" pitchFamily="18" charset="0"/>
                <a:cs typeface="Times New Roman" panose="02020603050405020304" pitchFamily="18" charset="0"/>
              </a:rPr>
              <a:t>Fiili öğrenildiği an</a:t>
            </a:r>
            <a:endParaRPr lang="tr-TR" dirty="0">
              <a:latin typeface="Times New Roman" panose="02020603050405020304" pitchFamily="18" charset="0"/>
              <a:cs typeface="Times New Roman" panose="02020603050405020304" pitchFamily="18" charset="0"/>
            </a:endParaRPr>
          </a:p>
        </p:txBody>
      </p:sp>
      <p:sp>
        <p:nvSpPr>
          <p:cNvPr id="11" name="Metin kutusu 10"/>
          <p:cNvSpPr txBox="1"/>
          <p:nvPr/>
        </p:nvSpPr>
        <p:spPr>
          <a:xfrm>
            <a:off x="4790309" y="2560418"/>
            <a:ext cx="2659702" cy="369332"/>
          </a:xfrm>
          <a:prstGeom prst="rect">
            <a:avLst/>
          </a:prstGeom>
          <a:noFill/>
        </p:spPr>
        <p:txBody>
          <a:bodyPr wrap="none" rtlCol="0">
            <a:spAutoFit/>
          </a:bodyPr>
          <a:lstStyle/>
          <a:p>
            <a:r>
              <a:rPr lang="tr-TR" b="1" dirty="0" smtClean="0">
                <a:latin typeface="Times New Roman" panose="02020603050405020304" pitchFamily="18" charset="0"/>
                <a:cs typeface="Times New Roman" panose="02020603050405020304" pitchFamily="18" charset="0"/>
              </a:rPr>
              <a:t>Soruşturma zaman aşımı</a:t>
            </a:r>
            <a:endParaRPr lang="tr-TR" b="1" dirty="0">
              <a:latin typeface="Times New Roman" panose="02020603050405020304" pitchFamily="18" charset="0"/>
              <a:cs typeface="Times New Roman" panose="02020603050405020304" pitchFamily="18" charset="0"/>
            </a:endParaRPr>
          </a:p>
        </p:txBody>
      </p:sp>
      <p:sp>
        <p:nvSpPr>
          <p:cNvPr id="13" name="Yuvarlatılmış Dikdörtgen 12"/>
          <p:cNvSpPr/>
          <p:nvPr/>
        </p:nvSpPr>
        <p:spPr>
          <a:xfrm>
            <a:off x="1161902" y="2415266"/>
            <a:ext cx="45719" cy="2806458"/>
          </a:xfrm>
          <a:prstGeom prst="roundRect">
            <a:avLst/>
          </a:prstGeom>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4" name="Yuvarlatılmış Dikdörtgen 13"/>
          <p:cNvSpPr/>
          <p:nvPr/>
        </p:nvSpPr>
        <p:spPr>
          <a:xfrm rot="16200000" flipH="1">
            <a:off x="2394732" y="1228155"/>
            <a:ext cx="45719" cy="2419942"/>
          </a:xfrm>
          <a:prstGeom prst="roundRect">
            <a:avLst/>
          </a:prstGeom>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5" name="Yuvarlatılmış Dikdörtgen 14"/>
          <p:cNvSpPr/>
          <p:nvPr/>
        </p:nvSpPr>
        <p:spPr>
          <a:xfrm>
            <a:off x="10783396" y="2508996"/>
            <a:ext cx="45719" cy="2712728"/>
          </a:xfrm>
          <a:prstGeom prst="roundRect">
            <a:avLst/>
          </a:prstGeom>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6" name="Yuvarlatılmış Dikdörtgen 15"/>
          <p:cNvSpPr/>
          <p:nvPr/>
        </p:nvSpPr>
        <p:spPr>
          <a:xfrm rot="16200000">
            <a:off x="6277777" y="318910"/>
            <a:ext cx="45720" cy="5346147"/>
          </a:xfrm>
          <a:prstGeom prst="roundRect">
            <a:avLst/>
          </a:prstGeom>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7" name="Yuvarlatılmış Dikdörtgen 16"/>
          <p:cNvSpPr/>
          <p:nvPr/>
        </p:nvSpPr>
        <p:spPr>
          <a:xfrm>
            <a:off x="3601508" y="2415265"/>
            <a:ext cx="45719" cy="2001396"/>
          </a:xfrm>
          <a:prstGeom prst="round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8" name="Yuvarlatılmış Dikdörtgen 17"/>
          <p:cNvSpPr/>
          <p:nvPr/>
        </p:nvSpPr>
        <p:spPr>
          <a:xfrm>
            <a:off x="8956012" y="2513929"/>
            <a:ext cx="45719" cy="2001396"/>
          </a:xfrm>
          <a:prstGeom prst="round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19" name="Yuvarlatılmış Dikdörtgen 18"/>
          <p:cNvSpPr/>
          <p:nvPr/>
        </p:nvSpPr>
        <p:spPr>
          <a:xfrm>
            <a:off x="6141429" y="2969125"/>
            <a:ext cx="53250" cy="762016"/>
          </a:xfrm>
          <a:prstGeom prst="round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20" name="Yuvarlatılmış Dikdörtgen 19"/>
          <p:cNvSpPr/>
          <p:nvPr/>
        </p:nvSpPr>
        <p:spPr>
          <a:xfrm rot="16200000">
            <a:off x="2344245" y="4001520"/>
            <a:ext cx="45719" cy="2410400"/>
          </a:xfrm>
          <a:prstGeom prst="round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21" name="Yuvarlatılmış Dikdörtgen 20"/>
          <p:cNvSpPr/>
          <p:nvPr/>
        </p:nvSpPr>
        <p:spPr>
          <a:xfrm rot="16200000">
            <a:off x="9850922" y="4287874"/>
            <a:ext cx="45719" cy="1910664"/>
          </a:xfrm>
          <a:prstGeom prst="roundRect">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
        <p:nvSpPr>
          <p:cNvPr id="22" name="Yuvarlatılmış Dikdörtgen 21"/>
          <p:cNvSpPr/>
          <p:nvPr/>
        </p:nvSpPr>
        <p:spPr>
          <a:xfrm rot="16200000">
            <a:off x="5915748" y="2506604"/>
            <a:ext cx="659256" cy="5346147"/>
          </a:xfrm>
          <a:prstGeom prst="roundRect">
            <a:avLst/>
          </a:prstGeom>
          <a:ln/>
        </p:spPr>
        <p:style>
          <a:lnRef idx="2">
            <a:schemeClr val="accent2"/>
          </a:lnRef>
          <a:fillRef idx="1">
            <a:schemeClr val="lt1"/>
          </a:fillRef>
          <a:effectRef idx="0">
            <a:schemeClr val="accent2"/>
          </a:effectRef>
          <a:fontRef idx="minor">
            <a:schemeClr val="dk1"/>
          </a:fontRef>
        </p:style>
        <p:txBody>
          <a:bodyPr vert="vert" rtlCol="0" anchor="ctr"/>
          <a:lstStyle/>
          <a:p>
            <a:pPr algn="ctr"/>
            <a:r>
              <a:rPr lang="tr-TR" sz="2400" b="1" dirty="0" smtClean="0">
                <a:latin typeface="Times New Roman" panose="02020603050405020304" pitchFamily="18" charset="0"/>
                <a:cs typeface="Times New Roman" panose="02020603050405020304" pitchFamily="18" charset="0"/>
              </a:rPr>
              <a:t>Ceza </a:t>
            </a:r>
            <a:r>
              <a:rPr lang="tr-TR" sz="2400" b="1" dirty="0">
                <a:latin typeface="Times New Roman" panose="02020603050405020304" pitchFamily="18" charset="0"/>
                <a:cs typeface="Times New Roman" panose="02020603050405020304" pitchFamily="18" charset="0"/>
              </a:rPr>
              <a:t>z</a:t>
            </a:r>
            <a:r>
              <a:rPr lang="tr-TR" sz="2400" b="1" dirty="0" smtClean="0">
                <a:latin typeface="Times New Roman" panose="02020603050405020304" pitchFamily="18" charset="0"/>
                <a:cs typeface="Times New Roman" panose="02020603050405020304" pitchFamily="18" charset="0"/>
              </a:rPr>
              <a:t>aman aşımı </a:t>
            </a:r>
            <a:r>
              <a:rPr lang="tr-TR" sz="2400" b="1" dirty="0" smtClean="0">
                <a:solidFill>
                  <a:srgbClr val="FF0000"/>
                </a:solidFill>
                <a:latin typeface="Times New Roman" panose="02020603050405020304" pitchFamily="18" charset="0"/>
                <a:cs typeface="Times New Roman" panose="02020603050405020304" pitchFamily="18" charset="0"/>
              </a:rPr>
              <a:t>2 YIL</a:t>
            </a:r>
            <a:endParaRPr lang="tr-TR" sz="2400" b="1" dirty="0">
              <a:solidFill>
                <a:srgbClr val="FF0000"/>
              </a:solidFill>
              <a:latin typeface="Times New Roman" panose="02020603050405020304" pitchFamily="18" charset="0"/>
              <a:cs typeface="Times New Roman" panose="02020603050405020304" pitchFamily="18" charset="0"/>
            </a:endParaRPr>
          </a:p>
        </p:txBody>
      </p:sp>
      <p:sp>
        <p:nvSpPr>
          <p:cNvPr id="23" name="İçerik Yer Tutucusu 5"/>
          <p:cNvSpPr txBox="1">
            <a:spLocks/>
          </p:cNvSpPr>
          <p:nvPr/>
        </p:nvSpPr>
        <p:spPr>
          <a:xfrm>
            <a:off x="3693940" y="3514627"/>
            <a:ext cx="2426219" cy="9024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8000" indent="-180000">
              <a:spcBef>
                <a:spcPts val="600"/>
              </a:spcBef>
              <a:buFont typeface="Wingdings" panose="05000000000000000000" pitchFamily="2" charset="2"/>
              <a:buChar char="§"/>
            </a:pPr>
            <a:r>
              <a:rPr lang="tr-TR" sz="1400" b="1" dirty="0" smtClean="0">
                <a:latin typeface="Times New Roman" panose="02020603050405020304" pitchFamily="18" charset="0"/>
                <a:cs typeface="Times New Roman" panose="02020603050405020304" pitchFamily="18" charset="0"/>
              </a:rPr>
              <a:t>Uyarma-Kınama</a:t>
            </a:r>
          </a:p>
          <a:p>
            <a:pPr marL="108000" indent="-180000">
              <a:spcBef>
                <a:spcPts val="600"/>
              </a:spcBef>
              <a:buFont typeface="Wingdings" panose="05000000000000000000" pitchFamily="2" charset="2"/>
              <a:buChar char="§"/>
            </a:pPr>
            <a:r>
              <a:rPr lang="tr-TR" sz="1400" b="1" dirty="0" smtClean="0">
                <a:latin typeface="Times New Roman" panose="02020603050405020304" pitchFamily="18" charset="0"/>
                <a:cs typeface="Times New Roman" panose="02020603050405020304" pitchFamily="18" charset="0"/>
              </a:rPr>
              <a:t>Aylıktan Kesme</a:t>
            </a:r>
          </a:p>
          <a:p>
            <a:pPr marL="108000" indent="-180000">
              <a:spcBef>
                <a:spcPts val="600"/>
              </a:spcBef>
              <a:buFont typeface="Wingdings" panose="05000000000000000000" pitchFamily="2" charset="2"/>
              <a:buChar char="§"/>
            </a:pPr>
            <a:r>
              <a:rPr lang="tr-TR" sz="1400" b="1" dirty="0" smtClean="0">
                <a:latin typeface="Times New Roman" panose="02020603050405020304" pitchFamily="18" charset="0"/>
                <a:cs typeface="Times New Roman" panose="02020603050405020304" pitchFamily="18" charset="0"/>
              </a:rPr>
              <a:t>Kademe İlerlemesi Dur.</a:t>
            </a:r>
            <a:endParaRPr lang="tr-TR" sz="1400" dirty="0">
              <a:latin typeface="Times New Roman" panose="02020603050405020304" pitchFamily="18" charset="0"/>
              <a:cs typeface="Times New Roman" panose="02020603050405020304" pitchFamily="18" charset="0"/>
            </a:endParaRPr>
          </a:p>
        </p:txBody>
      </p:sp>
      <p:sp>
        <p:nvSpPr>
          <p:cNvPr id="24" name="İçerik Yer Tutucusu 5"/>
          <p:cNvSpPr txBox="1">
            <a:spLocks/>
          </p:cNvSpPr>
          <p:nvPr/>
        </p:nvSpPr>
        <p:spPr>
          <a:xfrm>
            <a:off x="3693941" y="3015354"/>
            <a:ext cx="2426219" cy="3473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tr-TR" sz="2400" b="1" dirty="0" smtClean="0">
                <a:solidFill>
                  <a:srgbClr val="FF0000"/>
                </a:solidFill>
                <a:latin typeface="Times New Roman" panose="02020603050405020304" pitchFamily="18" charset="0"/>
                <a:cs typeface="Times New Roman" panose="02020603050405020304" pitchFamily="18" charset="0"/>
              </a:rPr>
              <a:t>1 AY</a:t>
            </a:r>
            <a:endParaRPr lang="tr-TR" sz="2400" dirty="0">
              <a:solidFill>
                <a:srgbClr val="FF0000"/>
              </a:solidFill>
              <a:latin typeface="Times New Roman" panose="02020603050405020304" pitchFamily="18" charset="0"/>
              <a:cs typeface="Times New Roman" panose="02020603050405020304" pitchFamily="18" charset="0"/>
            </a:endParaRPr>
          </a:p>
        </p:txBody>
      </p:sp>
      <p:sp>
        <p:nvSpPr>
          <p:cNvPr id="25" name="İçerik Yer Tutucusu 5"/>
          <p:cNvSpPr txBox="1">
            <a:spLocks/>
          </p:cNvSpPr>
          <p:nvPr/>
        </p:nvSpPr>
        <p:spPr>
          <a:xfrm>
            <a:off x="6371085" y="2987106"/>
            <a:ext cx="2426219" cy="3473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tr-TR" sz="2400" b="1" dirty="0" smtClean="0">
                <a:solidFill>
                  <a:srgbClr val="FF0000"/>
                </a:solidFill>
                <a:latin typeface="Times New Roman" panose="02020603050405020304" pitchFamily="18" charset="0"/>
                <a:cs typeface="Times New Roman" panose="02020603050405020304" pitchFamily="18" charset="0"/>
              </a:rPr>
              <a:t>6 AY</a:t>
            </a:r>
            <a:endParaRPr lang="tr-TR" sz="2400" dirty="0">
              <a:solidFill>
                <a:srgbClr val="FF0000"/>
              </a:solidFill>
              <a:latin typeface="Times New Roman" panose="02020603050405020304" pitchFamily="18" charset="0"/>
              <a:cs typeface="Times New Roman" panose="02020603050405020304" pitchFamily="18" charset="0"/>
            </a:endParaRPr>
          </a:p>
        </p:txBody>
      </p:sp>
      <p:sp>
        <p:nvSpPr>
          <p:cNvPr id="26" name="İçerik Yer Tutucusu 5"/>
          <p:cNvSpPr txBox="1">
            <a:spLocks/>
          </p:cNvSpPr>
          <p:nvPr/>
        </p:nvSpPr>
        <p:spPr>
          <a:xfrm>
            <a:off x="6333825" y="3530302"/>
            <a:ext cx="2426219" cy="4633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8000" indent="-180000">
              <a:spcBef>
                <a:spcPts val="600"/>
              </a:spcBef>
              <a:buFont typeface="Wingdings" panose="05000000000000000000" pitchFamily="2" charset="2"/>
              <a:buChar char="§"/>
            </a:pPr>
            <a:r>
              <a:rPr lang="tr-TR" sz="1400" b="1" dirty="0" smtClean="0">
                <a:latin typeface="Times New Roman" panose="02020603050405020304" pitchFamily="18" charset="0"/>
                <a:cs typeface="Times New Roman" panose="02020603050405020304" pitchFamily="18" charset="0"/>
              </a:rPr>
              <a:t>Memurluktan Çıkarma</a:t>
            </a:r>
            <a:endParaRPr lang="tr-TR" sz="1400" dirty="0">
              <a:latin typeface="Times New Roman" panose="02020603050405020304" pitchFamily="18" charset="0"/>
              <a:cs typeface="Times New Roman" panose="02020603050405020304" pitchFamily="18" charset="0"/>
            </a:endParaRPr>
          </a:p>
        </p:txBody>
      </p:sp>
      <p:sp>
        <p:nvSpPr>
          <p:cNvPr id="29" name="Yuvarlatılmış Dikdörtgen 28"/>
          <p:cNvSpPr/>
          <p:nvPr/>
        </p:nvSpPr>
        <p:spPr>
          <a:xfrm rot="16200000" flipH="1">
            <a:off x="9892621" y="1626281"/>
            <a:ext cx="51424" cy="1816854"/>
          </a:xfrm>
          <a:prstGeom prst="roundRect">
            <a:avLst/>
          </a:prstGeom>
          <a:ln>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7529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ÖZEL TEKERRÜR</a:t>
            </a:r>
            <a:br>
              <a:rPr lang="tr-TR" sz="2800" b="1" dirty="0" smtClean="0">
                <a:latin typeface="Times New Roman" panose="02020603050405020304" pitchFamily="18" charset="0"/>
                <a:cs typeface="Times New Roman" panose="02020603050405020304" pitchFamily="18" charset="0"/>
              </a:rPr>
            </a:br>
            <a:endParaRPr lang="tr-TR" sz="2800" dirty="0">
              <a:latin typeface="Times New Roman" panose="02020603050405020304" pitchFamily="18" charset="0"/>
              <a:cs typeface="Times New Roman" panose="02020603050405020304" pitchFamily="18" charset="0"/>
            </a:endParaRPr>
          </a:p>
        </p:txBody>
      </p:sp>
      <p:sp>
        <p:nvSpPr>
          <p:cNvPr id="23" name="Metin kutusu 22"/>
          <p:cNvSpPr txBox="1"/>
          <p:nvPr/>
        </p:nvSpPr>
        <p:spPr>
          <a:xfrm>
            <a:off x="485040" y="1819945"/>
            <a:ext cx="11088786" cy="1200329"/>
          </a:xfrm>
          <a:prstGeom prst="rect">
            <a:avLst/>
          </a:prstGeom>
          <a:noFill/>
        </p:spPr>
        <p:txBody>
          <a:bodyPr wrap="square" rtlCol="0">
            <a:spAutoFit/>
          </a:bodyPr>
          <a:lstStyle/>
          <a:p>
            <a:pPr marL="342900" indent="-342900" algn="just">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Disiplin cezasına </a:t>
            </a:r>
            <a:r>
              <a:rPr lang="tr-TR" sz="2400" b="1" u="sng" dirty="0" smtClean="0">
                <a:solidFill>
                  <a:schemeClr val="accent1">
                    <a:lumMod val="75000"/>
                  </a:schemeClr>
                </a:solidFill>
                <a:latin typeface="Times New Roman" panose="02020603050405020304" pitchFamily="18" charset="0"/>
                <a:cs typeface="Times New Roman" panose="02020603050405020304" pitchFamily="18" charset="0"/>
              </a:rPr>
              <a:t>sebep olmuş fiilin,</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özlük dosyasından silinmesine ilişkin sürede </a:t>
            </a:r>
            <a:r>
              <a:rPr lang="tr-TR" sz="2400" dirty="0" smtClean="0">
                <a:latin typeface="Times New Roman" panose="02020603050405020304" pitchFamily="18" charset="0"/>
                <a:cs typeface="Times New Roman" panose="02020603050405020304" pitchFamily="18" charset="0"/>
              </a:rPr>
              <a:t>tekrarında </a:t>
            </a:r>
            <a:r>
              <a:rPr lang="tr-TR" sz="2400" b="1" u="sng" dirty="0" smtClean="0">
                <a:solidFill>
                  <a:schemeClr val="accent1">
                    <a:lumMod val="75000"/>
                  </a:schemeClr>
                </a:solidFill>
                <a:latin typeface="Times New Roman" panose="02020603050405020304" pitchFamily="18" charset="0"/>
                <a:cs typeface="Times New Roman" panose="02020603050405020304" pitchFamily="18" charset="0"/>
              </a:rPr>
              <a:t>bir derece ağır ceza </a:t>
            </a:r>
            <a:r>
              <a:rPr lang="tr-TR" sz="2400" dirty="0" smtClean="0">
                <a:latin typeface="Times New Roman" panose="02020603050405020304" pitchFamily="18" charset="0"/>
                <a:cs typeface="Times New Roman" panose="02020603050405020304" pitchFamily="18" charset="0"/>
              </a:rPr>
              <a:t>uygulanmasıdır.</a:t>
            </a:r>
          </a:p>
          <a:p>
            <a:pPr marL="285750" indent="-285750">
              <a:buFont typeface="Wingdings" panose="05000000000000000000" pitchFamily="2" charset="2"/>
              <a:buChar char="§"/>
            </a:pPr>
            <a:endParaRPr lang="tr-TR" sz="2400" dirty="0">
              <a:latin typeface="Times New Roman" panose="02020603050405020304" pitchFamily="18" charset="0"/>
              <a:cs typeface="Times New Roman" panose="02020603050405020304" pitchFamily="18" charset="0"/>
            </a:endParaRPr>
          </a:p>
        </p:txBody>
      </p:sp>
      <p:sp>
        <p:nvSpPr>
          <p:cNvPr id="26" name="Metin kutusu 25"/>
          <p:cNvSpPr txBox="1"/>
          <p:nvPr/>
        </p:nvSpPr>
        <p:spPr>
          <a:xfrm>
            <a:off x="485040" y="2858042"/>
            <a:ext cx="11526716" cy="2308324"/>
          </a:xfrm>
          <a:prstGeom prst="rect">
            <a:avLst/>
          </a:prstGeom>
          <a:noFill/>
        </p:spPr>
        <p:txBody>
          <a:bodyPr wrap="square" rtlCol="0">
            <a:spAutoFit/>
          </a:bodyPr>
          <a:lstStyle/>
          <a:p>
            <a:pPr>
              <a:lnSpc>
                <a:spcPct val="150000"/>
              </a:lnSpc>
            </a:pPr>
            <a:r>
              <a:rPr lang="tr-TR" sz="2400" b="1" dirty="0" smtClean="0">
                <a:latin typeface="Times New Roman" panose="02020603050405020304" pitchFamily="18" charset="0"/>
                <a:cs typeface="Times New Roman" panose="02020603050405020304" pitchFamily="18" charset="0"/>
              </a:rPr>
              <a:t>ŞARTLAR: </a:t>
            </a:r>
            <a:r>
              <a:rPr lang="tr-TR" sz="2400" dirty="0" smtClean="0">
                <a:latin typeface="Times New Roman" panose="02020603050405020304" pitchFamily="18" charset="0"/>
                <a:cs typeface="Times New Roman" panose="02020603050405020304" pitchFamily="18" charset="0"/>
              </a:rPr>
              <a:t>1- </a:t>
            </a:r>
            <a:r>
              <a:rPr lang="tr-TR" sz="2200" dirty="0" smtClean="0">
                <a:latin typeface="Times New Roman" panose="02020603050405020304" pitchFamily="18" charset="0"/>
                <a:cs typeface="Times New Roman" panose="02020603050405020304" pitchFamily="18" charset="0"/>
              </a:rPr>
              <a:t>Kesinleşmiş Disiplin Cezası</a:t>
            </a:r>
          </a:p>
          <a:p>
            <a:pPr>
              <a:lnSpc>
                <a:spcPct val="150000"/>
              </a:lnSpc>
            </a:pPr>
            <a:r>
              <a:rPr lang="tr-TR" sz="2200" dirty="0">
                <a:latin typeface="Times New Roman" panose="02020603050405020304" pitchFamily="18" charset="0"/>
                <a:cs typeface="Times New Roman" panose="02020603050405020304" pitchFamily="18" charset="0"/>
              </a:rPr>
              <a:t> </a:t>
            </a:r>
            <a:r>
              <a:rPr lang="tr-TR" sz="2200" dirty="0" smtClean="0">
                <a:latin typeface="Times New Roman" panose="02020603050405020304" pitchFamily="18" charset="0"/>
                <a:cs typeface="Times New Roman" panose="02020603050405020304" pitchFamily="18" charset="0"/>
              </a:rPr>
              <a:t>                      2- </a:t>
            </a:r>
            <a:r>
              <a:rPr lang="tr-TR" sz="2200" b="1" dirty="0" smtClean="0">
                <a:latin typeface="Times New Roman" panose="02020603050405020304" pitchFamily="18" charset="0"/>
                <a:cs typeface="Times New Roman" panose="02020603050405020304" pitchFamily="18" charset="0"/>
              </a:rPr>
              <a:t>Aynı Mahiyette </a:t>
            </a:r>
            <a:r>
              <a:rPr lang="tr-TR" sz="2200" dirty="0" smtClean="0">
                <a:latin typeface="Times New Roman" panose="02020603050405020304" pitchFamily="18" charset="0"/>
                <a:cs typeface="Times New Roman" panose="02020603050405020304" pitchFamily="18" charset="0"/>
              </a:rPr>
              <a:t>İkinci Fiil</a:t>
            </a:r>
            <a:endParaRPr lang="tr-TR" sz="2200" dirty="0">
              <a:latin typeface="Times New Roman" panose="02020603050405020304" pitchFamily="18" charset="0"/>
              <a:cs typeface="Times New Roman" panose="02020603050405020304" pitchFamily="18" charset="0"/>
            </a:endParaRPr>
          </a:p>
          <a:p>
            <a:pPr>
              <a:lnSpc>
                <a:spcPct val="150000"/>
              </a:lnSpc>
            </a:pPr>
            <a:r>
              <a:rPr lang="tr-TR" sz="2200" dirty="0" smtClean="0">
                <a:latin typeface="Times New Roman" panose="02020603050405020304" pitchFamily="18" charset="0"/>
                <a:cs typeface="Times New Roman" panose="02020603050405020304" pitchFamily="18" charset="0"/>
              </a:rPr>
              <a:t>                       3- İkinci fiil, cezaların </a:t>
            </a:r>
            <a:r>
              <a:rPr lang="tr-TR" sz="2200" b="1" dirty="0" smtClean="0">
                <a:latin typeface="Times New Roman" panose="02020603050405020304" pitchFamily="18" charset="0"/>
                <a:cs typeface="Times New Roman" panose="02020603050405020304" pitchFamily="18" charset="0"/>
              </a:rPr>
              <a:t>özlük dosyasından silinme süresi içerisinde </a:t>
            </a:r>
            <a:r>
              <a:rPr lang="tr-TR" sz="2200" dirty="0" smtClean="0">
                <a:latin typeface="Times New Roman" panose="02020603050405020304" pitchFamily="18" charset="0"/>
                <a:cs typeface="Times New Roman" panose="02020603050405020304" pitchFamily="18" charset="0"/>
              </a:rPr>
              <a:t>işlenmelidir</a:t>
            </a:r>
            <a:r>
              <a:rPr lang="tr-TR" sz="2400" dirty="0" smtClean="0">
                <a:latin typeface="Times New Roman" panose="02020603050405020304" pitchFamily="18" charset="0"/>
                <a:cs typeface="Times New Roman" panose="02020603050405020304" pitchFamily="18" charset="0"/>
              </a:rPr>
              <a:t>.</a:t>
            </a:r>
          </a:p>
          <a:p>
            <a:pPr>
              <a:lnSpc>
                <a:spcPct val="150000"/>
              </a:lnSpc>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911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ÖZEL TEKERRÜR</a:t>
            </a:r>
            <a:br>
              <a:rPr lang="tr-TR" sz="2800" b="1" dirty="0" smtClean="0">
                <a:latin typeface="Times New Roman" panose="02020603050405020304" pitchFamily="18" charset="0"/>
                <a:cs typeface="Times New Roman" panose="02020603050405020304" pitchFamily="18" charset="0"/>
              </a:rPr>
            </a:br>
            <a:endParaRPr lang="tr-TR" sz="2800" dirty="0">
              <a:latin typeface="Times New Roman" panose="02020603050405020304" pitchFamily="18" charset="0"/>
              <a:cs typeface="Times New Roman" panose="02020603050405020304" pitchFamily="18" charset="0"/>
            </a:endParaRPr>
          </a:p>
        </p:txBody>
      </p:sp>
      <p:sp>
        <p:nvSpPr>
          <p:cNvPr id="23" name="Metin kutusu 22"/>
          <p:cNvSpPr txBox="1"/>
          <p:nvPr/>
        </p:nvSpPr>
        <p:spPr>
          <a:xfrm>
            <a:off x="551608" y="3698647"/>
            <a:ext cx="11088786" cy="830997"/>
          </a:xfrm>
          <a:prstGeom prst="rect">
            <a:avLst/>
          </a:prstGeom>
          <a:noFill/>
        </p:spPr>
        <p:txBody>
          <a:bodyPr wrap="square" rtlCol="0">
            <a:spAutoFit/>
          </a:bodyPr>
          <a:lstStyle/>
          <a:p>
            <a:pPr marL="342900" indent="-342900" algn="just">
              <a:buFont typeface="Wingdings" panose="05000000000000000000" pitchFamily="2" charset="2"/>
              <a:buChar char="Ø"/>
            </a:pPr>
            <a:r>
              <a:rPr lang="tr-TR" sz="2400" dirty="0" smtClean="0">
                <a:latin typeface="Times New Roman" pitchFamily="18" charset="0"/>
                <a:cs typeface="Times New Roman" pitchFamily="18" charset="0"/>
              </a:rPr>
              <a:t>İkinci </a:t>
            </a:r>
            <a:r>
              <a:rPr lang="tr-TR" sz="2400" dirty="0">
                <a:latin typeface="Times New Roman" pitchFamily="18" charset="0"/>
                <a:cs typeface="Times New Roman" pitchFamily="18" charset="0"/>
              </a:rPr>
              <a:t>defa işlenen disiplin suçu, yine </a:t>
            </a:r>
            <a:r>
              <a:rPr lang="tr-TR" sz="2400" dirty="0">
                <a:solidFill>
                  <a:schemeClr val="accent1">
                    <a:lumMod val="75000"/>
                  </a:schemeClr>
                </a:solidFill>
                <a:latin typeface="Times New Roman" pitchFamily="18" charset="0"/>
                <a:cs typeface="Times New Roman" pitchFamily="18" charset="0"/>
              </a:rPr>
              <a:t>uyarma cezasını gerektiren farklı bir fiilden kaynaklanıyorsa </a:t>
            </a:r>
            <a:r>
              <a:rPr lang="tr-TR" sz="2400" dirty="0">
                <a:latin typeface="Times New Roman" pitchFamily="18" charset="0"/>
                <a:cs typeface="Times New Roman" pitchFamily="18" charset="0"/>
              </a:rPr>
              <a:t>özel tekerrür uygulanmayacaktır. </a:t>
            </a:r>
          </a:p>
        </p:txBody>
      </p:sp>
      <p:sp>
        <p:nvSpPr>
          <p:cNvPr id="28" name="Metin kutusu 27"/>
          <p:cNvSpPr txBox="1"/>
          <p:nvPr/>
        </p:nvSpPr>
        <p:spPr>
          <a:xfrm>
            <a:off x="988873" y="5183248"/>
            <a:ext cx="4176681"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2200" dirty="0" smtClean="0">
                <a:latin typeface="Times New Roman" panose="02020603050405020304" pitchFamily="18" charset="0"/>
                <a:cs typeface="Times New Roman" panose="02020603050405020304" pitchFamily="18" charset="0"/>
              </a:rPr>
              <a:t>Özürsüz/izinsiz göreve geç gelmek</a:t>
            </a:r>
            <a:endParaRPr lang="tr-TR" sz="2200" b="1" dirty="0">
              <a:latin typeface="Times New Roman" panose="02020603050405020304" pitchFamily="18" charset="0"/>
              <a:cs typeface="Times New Roman" panose="02020603050405020304" pitchFamily="18" charset="0"/>
            </a:endParaRPr>
          </a:p>
        </p:txBody>
      </p:sp>
      <p:sp>
        <p:nvSpPr>
          <p:cNvPr id="7" name="Oval 6"/>
          <p:cNvSpPr/>
          <p:nvPr/>
        </p:nvSpPr>
        <p:spPr>
          <a:xfrm>
            <a:off x="1691960" y="5794284"/>
            <a:ext cx="2002536" cy="4297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UYARMA</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12" name="Oval 11"/>
          <p:cNvSpPr/>
          <p:nvPr/>
        </p:nvSpPr>
        <p:spPr>
          <a:xfrm>
            <a:off x="7614214" y="5794284"/>
            <a:ext cx="2002536" cy="4297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UYARMA</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13" name="Metin kutusu 12"/>
          <p:cNvSpPr txBox="1"/>
          <p:nvPr/>
        </p:nvSpPr>
        <p:spPr>
          <a:xfrm>
            <a:off x="6726581" y="5183247"/>
            <a:ext cx="4481481"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200" dirty="0" smtClean="0">
                <a:latin typeface="Times New Roman" panose="02020603050405020304" pitchFamily="18" charset="0"/>
                <a:cs typeface="Times New Roman" panose="02020603050405020304" pitchFamily="18" charset="0"/>
              </a:rPr>
              <a:t>Usulsüz müracaat/şikayette bulunmak</a:t>
            </a:r>
            <a:endParaRPr lang="tr-TR" sz="2200" b="1" dirty="0">
              <a:latin typeface="Times New Roman" panose="02020603050405020304" pitchFamily="18" charset="0"/>
              <a:cs typeface="Times New Roman" panose="02020603050405020304" pitchFamily="18" charset="0"/>
            </a:endParaRPr>
          </a:p>
        </p:txBody>
      </p:sp>
      <p:sp>
        <p:nvSpPr>
          <p:cNvPr id="11" name="Metin kutusu 10"/>
          <p:cNvSpPr txBox="1"/>
          <p:nvPr/>
        </p:nvSpPr>
        <p:spPr>
          <a:xfrm>
            <a:off x="988872" y="2024480"/>
            <a:ext cx="4176681"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2200" dirty="0" smtClean="0">
                <a:latin typeface="Times New Roman" panose="02020603050405020304" pitchFamily="18" charset="0"/>
                <a:cs typeface="Times New Roman" panose="02020603050405020304" pitchFamily="18" charset="0"/>
              </a:rPr>
              <a:t>Özürsüz/izinsiz göreve geç gelmek.</a:t>
            </a:r>
          </a:p>
        </p:txBody>
      </p:sp>
      <p:sp>
        <p:nvSpPr>
          <p:cNvPr id="14" name="Oval 13"/>
          <p:cNvSpPr/>
          <p:nvPr/>
        </p:nvSpPr>
        <p:spPr>
          <a:xfrm>
            <a:off x="1839362" y="2614401"/>
            <a:ext cx="2002536" cy="4297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UYARMA</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15" name="Metin kutusu 14"/>
          <p:cNvSpPr txBox="1"/>
          <p:nvPr/>
        </p:nvSpPr>
        <p:spPr>
          <a:xfrm>
            <a:off x="6878982" y="2042032"/>
            <a:ext cx="4176681"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2200" dirty="0" smtClean="0">
                <a:latin typeface="Times New Roman" panose="02020603050405020304" pitchFamily="18" charset="0"/>
                <a:cs typeface="Times New Roman" panose="02020603050405020304" pitchFamily="18" charset="0"/>
              </a:rPr>
              <a:t>Özürsüz/izinsiz göreve geç gelmek</a:t>
            </a:r>
            <a:endParaRPr lang="tr-TR" sz="2200" b="1" dirty="0">
              <a:latin typeface="Times New Roman" panose="02020603050405020304" pitchFamily="18" charset="0"/>
              <a:cs typeface="Times New Roman" panose="02020603050405020304" pitchFamily="18" charset="0"/>
            </a:endParaRPr>
          </a:p>
        </p:txBody>
      </p:sp>
      <p:sp>
        <p:nvSpPr>
          <p:cNvPr id="16" name="Oval 15"/>
          <p:cNvSpPr/>
          <p:nvPr/>
        </p:nvSpPr>
        <p:spPr>
          <a:xfrm>
            <a:off x="7966054" y="2643703"/>
            <a:ext cx="2002536"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KINAMA</a:t>
            </a:r>
            <a:endParaRPr lang="tr-TR"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0268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GENEL TEKERRÜR</a:t>
            </a:r>
            <a:endParaRPr lang="tr-TR" sz="2800" dirty="0">
              <a:latin typeface="Times New Roman" panose="02020603050405020304" pitchFamily="18" charset="0"/>
              <a:cs typeface="Times New Roman" panose="02020603050405020304" pitchFamily="18" charset="0"/>
            </a:endParaRPr>
          </a:p>
        </p:txBody>
      </p:sp>
      <p:sp>
        <p:nvSpPr>
          <p:cNvPr id="23" name="Metin kutusu 22"/>
          <p:cNvSpPr txBox="1"/>
          <p:nvPr/>
        </p:nvSpPr>
        <p:spPr>
          <a:xfrm>
            <a:off x="626752" y="1965951"/>
            <a:ext cx="10955650" cy="1200329"/>
          </a:xfrm>
          <a:prstGeom prst="rect">
            <a:avLst/>
          </a:prstGeom>
          <a:noFill/>
        </p:spPr>
        <p:txBody>
          <a:bodyPr wrap="square" rtlCol="0">
            <a:spAutoFit/>
          </a:bodyPr>
          <a:lstStyle/>
          <a:p>
            <a:pPr marL="285750" indent="-285750" algn="just">
              <a:buFont typeface="Wingdings" panose="05000000000000000000" pitchFamily="2" charset="2"/>
              <a:buChar char="§"/>
            </a:pP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Aynı derecede cezayı gerektiren </a:t>
            </a:r>
            <a:r>
              <a:rPr lang="tr-TR" sz="2400" dirty="0" smtClean="0">
                <a:latin typeface="Times New Roman" panose="02020603050405020304" pitchFamily="18" charset="0"/>
                <a:cs typeface="Times New Roman" panose="02020603050405020304" pitchFamily="18" charset="0"/>
              </a:rPr>
              <a:t>fakat </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ayrı fiiller nedeniyle </a:t>
            </a:r>
            <a:r>
              <a:rPr lang="tr-TR" sz="2400" dirty="0" smtClean="0">
                <a:latin typeface="Times New Roman" panose="02020603050405020304" pitchFamily="18" charset="0"/>
                <a:cs typeface="Times New Roman" panose="02020603050405020304" pitchFamily="18" charset="0"/>
              </a:rPr>
              <a:t>verilen cezaların </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üçüncü </a:t>
            </a: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uygulamasında  </a:t>
            </a:r>
            <a:r>
              <a:rPr lang="tr-TR" sz="2400" b="1" dirty="0" smtClean="0">
                <a:latin typeface="Times New Roman" panose="02020603050405020304" pitchFamily="18" charset="0"/>
                <a:cs typeface="Times New Roman" panose="02020603050405020304" pitchFamily="18" charset="0"/>
              </a:rPr>
              <a:t>bir derece ağır ceza </a:t>
            </a:r>
            <a:r>
              <a:rPr lang="tr-TR" sz="2400" dirty="0" smtClean="0">
                <a:latin typeface="Times New Roman" panose="02020603050405020304" pitchFamily="18" charset="0"/>
                <a:cs typeface="Times New Roman" panose="02020603050405020304" pitchFamily="18" charset="0"/>
              </a:rPr>
              <a:t>verilmesidir.</a:t>
            </a:r>
          </a:p>
          <a:p>
            <a:pPr marL="285750" indent="-285750">
              <a:buFont typeface="Wingdings" panose="05000000000000000000" pitchFamily="2" charset="2"/>
              <a:buChar char="§"/>
            </a:pPr>
            <a:endParaRPr lang="tr-TR" sz="2400" dirty="0">
              <a:latin typeface="Times New Roman" panose="02020603050405020304" pitchFamily="18" charset="0"/>
              <a:cs typeface="Times New Roman" panose="02020603050405020304" pitchFamily="18" charset="0"/>
            </a:endParaRPr>
          </a:p>
        </p:txBody>
      </p:sp>
      <p:sp>
        <p:nvSpPr>
          <p:cNvPr id="11" name="İçerik Yer Tutucusu 5"/>
          <p:cNvSpPr txBox="1">
            <a:spLocks/>
          </p:cNvSpPr>
          <p:nvPr/>
        </p:nvSpPr>
        <p:spPr>
          <a:xfrm>
            <a:off x="925157" y="2886790"/>
            <a:ext cx="10559413" cy="190647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tr-TR" sz="2400" b="1" dirty="0">
                <a:latin typeface="Times New Roman" panose="02020603050405020304" pitchFamily="18" charset="0"/>
                <a:cs typeface="Times New Roman" panose="02020603050405020304" pitchFamily="18" charset="0"/>
              </a:rPr>
              <a:t>ŞARTLAR: </a:t>
            </a:r>
          </a:p>
          <a:p>
            <a:pPr marL="0" indent="0" algn="just">
              <a:lnSpc>
                <a:spcPct val="120000"/>
              </a:lnSpc>
              <a:buNone/>
            </a:pPr>
            <a:r>
              <a:rPr lang="tr-TR" sz="2400" b="1" dirty="0">
                <a:latin typeface="Times New Roman" panose="02020603050405020304" pitchFamily="18" charset="0"/>
                <a:cs typeface="Times New Roman" panose="02020603050405020304" pitchFamily="18" charset="0"/>
              </a:rPr>
              <a:t>1-</a:t>
            </a:r>
            <a:r>
              <a:rPr lang="tr-TR" sz="2400" dirty="0">
                <a:latin typeface="Times New Roman" panose="02020603050405020304" pitchFamily="18" charset="0"/>
                <a:cs typeface="Times New Roman" panose="02020603050405020304" pitchFamily="18" charset="0"/>
              </a:rPr>
              <a:t> </a:t>
            </a:r>
            <a:r>
              <a:rPr lang="tr-TR" sz="2400" dirty="0">
                <a:solidFill>
                  <a:schemeClr val="accent1">
                    <a:lumMod val="75000"/>
                  </a:schemeClr>
                </a:solidFill>
                <a:latin typeface="Times New Roman" panose="02020603050405020304" pitchFamily="18" charset="0"/>
                <a:cs typeface="Times New Roman" panose="02020603050405020304" pitchFamily="18" charset="0"/>
              </a:rPr>
              <a:t>Farklı mahiyetteki </a:t>
            </a:r>
            <a:r>
              <a:rPr lang="tr-TR" sz="2400" dirty="0">
                <a:latin typeface="Times New Roman" panose="02020603050405020304" pitchFamily="18" charset="0"/>
                <a:cs typeface="Times New Roman" panose="02020603050405020304" pitchFamily="18" charset="0"/>
              </a:rPr>
              <a:t>fiiller nedeniyle </a:t>
            </a:r>
            <a:r>
              <a:rPr lang="tr-TR" sz="2400" dirty="0">
                <a:solidFill>
                  <a:schemeClr val="accent1">
                    <a:lumMod val="75000"/>
                  </a:schemeClr>
                </a:solidFill>
                <a:latin typeface="Times New Roman" panose="02020603050405020304" pitchFamily="18" charset="0"/>
                <a:cs typeface="Times New Roman" panose="02020603050405020304" pitchFamily="18" charset="0"/>
              </a:rPr>
              <a:t>farklı zamanlarda </a:t>
            </a:r>
            <a:r>
              <a:rPr lang="tr-TR" sz="2400" b="1" u="sng" dirty="0">
                <a:solidFill>
                  <a:schemeClr val="accent1">
                    <a:lumMod val="75000"/>
                  </a:schemeClr>
                </a:solidFill>
                <a:latin typeface="Times New Roman" panose="02020603050405020304" pitchFamily="18" charset="0"/>
                <a:cs typeface="Times New Roman" panose="02020603050405020304" pitchFamily="18" charset="0"/>
              </a:rPr>
              <a:t>aynı cezayı </a:t>
            </a:r>
            <a:r>
              <a:rPr lang="tr-TR" sz="2400" dirty="0">
                <a:latin typeface="Times New Roman" panose="02020603050405020304" pitchFamily="18" charset="0"/>
                <a:cs typeface="Times New Roman" panose="02020603050405020304" pitchFamily="18" charset="0"/>
              </a:rPr>
              <a:t>iki kez almış olmalı ve bu cezalar kesinleşmiş olmalı.</a:t>
            </a:r>
          </a:p>
          <a:p>
            <a:pPr marL="0" indent="0" algn="just">
              <a:lnSpc>
                <a:spcPct val="150000"/>
              </a:lnSpc>
              <a:buNone/>
            </a:pPr>
            <a:r>
              <a:rPr lang="tr-TR" sz="2400" b="1" dirty="0">
                <a:latin typeface="Times New Roman" panose="02020603050405020304" pitchFamily="18" charset="0"/>
                <a:cs typeface="Times New Roman" panose="02020603050405020304" pitchFamily="18" charset="0"/>
              </a:rPr>
              <a:t>2-</a:t>
            </a:r>
            <a:r>
              <a:rPr lang="tr-TR" sz="2400" dirty="0">
                <a:latin typeface="Times New Roman" panose="02020603050405020304" pitchFamily="18" charset="0"/>
                <a:cs typeface="Times New Roman" panose="02020603050405020304" pitchFamily="18" charset="0"/>
              </a:rPr>
              <a:t> </a:t>
            </a:r>
            <a:r>
              <a:rPr lang="tr-TR" sz="2400" dirty="0">
                <a:solidFill>
                  <a:schemeClr val="accent1">
                    <a:lumMod val="50000"/>
                  </a:schemeClr>
                </a:solidFill>
                <a:latin typeface="Times New Roman" panose="02020603050405020304" pitchFamily="18" charset="0"/>
                <a:cs typeface="Times New Roman" panose="02020603050405020304" pitchFamily="18" charset="0"/>
              </a:rPr>
              <a:t>Aynı cezayı gerektiren </a:t>
            </a:r>
            <a:r>
              <a:rPr lang="tr-TR" sz="2400" dirty="0">
                <a:latin typeface="Times New Roman" panose="02020603050405020304" pitchFamily="18" charset="0"/>
                <a:cs typeface="Times New Roman" panose="02020603050405020304" pitchFamily="18" charset="0"/>
              </a:rPr>
              <a:t>üçüncü fiil işlenmelidir.</a:t>
            </a:r>
          </a:p>
        </p:txBody>
      </p:sp>
      <p:sp>
        <p:nvSpPr>
          <p:cNvPr id="10" name="Metin kutusu 9"/>
          <p:cNvSpPr txBox="1"/>
          <p:nvPr/>
        </p:nvSpPr>
        <p:spPr>
          <a:xfrm>
            <a:off x="262465" y="4928820"/>
            <a:ext cx="3449999"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spAutoFit/>
          </a:bodyPr>
          <a:lstStyle/>
          <a:p>
            <a:r>
              <a:rPr lang="tr-TR" dirty="0" smtClean="0">
                <a:latin typeface="Times New Roman" panose="02020603050405020304" pitchFamily="18" charset="0"/>
                <a:cs typeface="Times New Roman" panose="02020603050405020304" pitchFamily="18" charset="0"/>
              </a:rPr>
              <a:t>Özürsüz/izinsiz göreve geç gelmek</a:t>
            </a:r>
          </a:p>
          <a:p>
            <a:endParaRPr lang="tr-TR" b="1" dirty="0">
              <a:latin typeface="Times New Roman" panose="02020603050405020304" pitchFamily="18" charset="0"/>
              <a:cs typeface="Times New Roman" panose="02020603050405020304" pitchFamily="18" charset="0"/>
            </a:endParaRPr>
          </a:p>
        </p:txBody>
      </p:sp>
      <p:sp>
        <p:nvSpPr>
          <p:cNvPr id="12" name="Metin kutusu 11"/>
          <p:cNvSpPr txBox="1"/>
          <p:nvPr/>
        </p:nvSpPr>
        <p:spPr>
          <a:xfrm>
            <a:off x="4066635" y="4928820"/>
            <a:ext cx="3018441"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just"/>
            <a:r>
              <a:rPr lang="tr-TR" dirty="0" smtClean="0">
                <a:latin typeface="Times New Roman" panose="02020603050405020304" pitchFamily="18" charset="0"/>
                <a:cs typeface="Times New Roman" panose="02020603050405020304" pitchFamily="18" charset="0"/>
              </a:rPr>
              <a:t>Usulsüz müracaatta bulunmak</a:t>
            </a:r>
          </a:p>
          <a:p>
            <a:pPr algn="just"/>
            <a:endParaRPr lang="tr-TR" b="1" dirty="0">
              <a:latin typeface="Times New Roman" panose="02020603050405020304" pitchFamily="18" charset="0"/>
              <a:cs typeface="Times New Roman" panose="02020603050405020304" pitchFamily="18" charset="0"/>
            </a:endParaRPr>
          </a:p>
        </p:txBody>
      </p:sp>
      <p:sp>
        <p:nvSpPr>
          <p:cNvPr id="13" name="Metin kutusu 12"/>
          <p:cNvSpPr txBox="1"/>
          <p:nvPr/>
        </p:nvSpPr>
        <p:spPr>
          <a:xfrm>
            <a:off x="7439247" y="4928820"/>
            <a:ext cx="4228497"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dirty="0" smtClean="0">
                <a:latin typeface="Times New Roman" panose="02020603050405020304" pitchFamily="18" charset="0"/>
                <a:cs typeface="Times New Roman" panose="02020603050405020304" pitchFamily="18" charset="0"/>
              </a:rPr>
              <a:t>Verilen görevlerin tam ve zamanında yapılmasında ilgisiz davranmak</a:t>
            </a:r>
            <a:endParaRPr lang="tr-TR" b="1" dirty="0">
              <a:latin typeface="Times New Roman" panose="02020603050405020304" pitchFamily="18" charset="0"/>
              <a:cs typeface="Times New Roman" panose="02020603050405020304" pitchFamily="18" charset="0"/>
            </a:endParaRPr>
          </a:p>
        </p:txBody>
      </p:sp>
      <p:sp>
        <p:nvSpPr>
          <p:cNvPr id="14" name="Oval 13"/>
          <p:cNvSpPr/>
          <p:nvPr/>
        </p:nvSpPr>
        <p:spPr>
          <a:xfrm>
            <a:off x="859536" y="5710704"/>
            <a:ext cx="2002536" cy="4297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UYARMA</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15" name="Oval 14"/>
          <p:cNvSpPr/>
          <p:nvPr/>
        </p:nvSpPr>
        <p:spPr>
          <a:xfrm>
            <a:off x="4574587" y="5735522"/>
            <a:ext cx="2002536" cy="4297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UYARMA</a:t>
            </a:r>
            <a:endParaRPr lang="tr-TR" b="1" dirty="0">
              <a:solidFill>
                <a:schemeClr val="tx1"/>
              </a:solidFill>
              <a:latin typeface="Times New Roman" panose="02020603050405020304" pitchFamily="18" charset="0"/>
              <a:cs typeface="Times New Roman" panose="02020603050405020304" pitchFamily="18" charset="0"/>
            </a:endParaRPr>
          </a:p>
        </p:txBody>
      </p:sp>
      <p:sp>
        <p:nvSpPr>
          <p:cNvPr id="16" name="Oval 15"/>
          <p:cNvSpPr/>
          <p:nvPr/>
        </p:nvSpPr>
        <p:spPr>
          <a:xfrm>
            <a:off x="8552227" y="5778628"/>
            <a:ext cx="2002536" cy="4297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KINAMA</a:t>
            </a:r>
            <a:endParaRPr lang="tr-TR"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0166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TEKERRÜR</a:t>
            </a:r>
            <a:endParaRPr lang="tr-TR" sz="2800" dirty="0">
              <a:latin typeface="Times New Roman" panose="02020603050405020304" pitchFamily="18" charset="0"/>
              <a:cs typeface="Times New Roman" panose="02020603050405020304" pitchFamily="18" charset="0"/>
            </a:endParaRPr>
          </a:p>
        </p:txBody>
      </p:sp>
      <p:sp>
        <p:nvSpPr>
          <p:cNvPr id="12" name="Metin kutusu 11"/>
          <p:cNvSpPr txBox="1"/>
          <p:nvPr/>
        </p:nvSpPr>
        <p:spPr>
          <a:xfrm>
            <a:off x="518972" y="1773659"/>
            <a:ext cx="6012174" cy="461665"/>
          </a:xfrm>
          <a:prstGeom prst="rect">
            <a:avLst/>
          </a:prstGeom>
          <a:noFill/>
        </p:spPr>
        <p:txBody>
          <a:bodyPr wrap="square" rtlCol="0">
            <a:spAutoFit/>
          </a:bodyPr>
          <a:lstStyle/>
          <a:p>
            <a:pPr marL="342900" indent="-34290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Tekerrürde ceza değil </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fiil </a:t>
            </a:r>
            <a:r>
              <a:rPr lang="tr-TR" sz="2400" b="1" dirty="0" smtClean="0">
                <a:latin typeface="Times New Roman" panose="02020603050405020304" pitchFamily="18" charset="0"/>
                <a:cs typeface="Times New Roman" panose="02020603050405020304" pitchFamily="18" charset="0"/>
              </a:rPr>
              <a:t>esas </a:t>
            </a:r>
            <a:r>
              <a:rPr lang="tr-TR" sz="2400" dirty="0" smtClean="0">
                <a:latin typeface="Times New Roman" panose="02020603050405020304" pitchFamily="18" charset="0"/>
                <a:cs typeface="Times New Roman" panose="02020603050405020304" pitchFamily="18" charset="0"/>
              </a:rPr>
              <a:t>alınmalıdır.   </a:t>
            </a:r>
            <a:endParaRPr lang="tr-TR" sz="2400" b="1" dirty="0" smtClean="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4" name="Metin kutusu 13"/>
          <p:cNvSpPr txBox="1"/>
          <p:nvPr/>
        </p:nvSpPr>
        <p:spPr>
          <a:xfrm>
            <a:off x="6531146" y="1825625"/>
            <a:ext cx="5505033" cy="461665"/>
          </a:xfrm>
          <a:prstGeom prst="rect">
            <a:avLst/>
          </a:prstGeom>
          <a:noFill/>
        </p:spPr>
        <p:txBody>
          <a:bodyPr wrap="none" rtlCol="0">
            <a:spAutoFit/>
          </a:bodyPr>
          <a:lstStyle/>
          <a:p>
            <a:pPr marL="342900" indent="-342900">
              <a:buFont typeface="Wingdings" panose="05000000000000000000" pitchFamily="2" charset="2"/>
              <a:buChar char="Ø"/>
            </a:pP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Alt ceza uygulaması dikkate alınmaz. </a:t>
            </a:r>
          </a:p>
        </p:txBody>
      </p:sp>
      <p:sp>
        <p:nvSpPr>
          <p:cNvPr id="18" name="İçerik Yer Tutucusu 5"/>
          <p:cNvSpPr txBox="1">
            <a:spLocks/>
          </p:cNvSpPr>
          <p:nvPr/>
        </p:nvSpPr>
        <p:spPr>
          <a:xfrm>
            <a:off x="626751" y="4758975"/>
            <a:ext cx="10559413" cy="145372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Wingdings" panose="05000000000000000000" pitchFamily="2" charset="2"/>
              <a:buChar char="§"/>
            </a:pPr>
            <a:endParaRPr lang="tr-T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Alt </a:t>
            </a:r>
            <a:r>
              <a:rPr lang="tr-TR" sz="2400" dirty="0">
                <a:latin typeface="Times New Roman" panose="02020603050405020304" pitchFamily="18" charset="0"/>
                <a:cs typeface="Times New Roman" panose="02020603050405020304" pitchFamily="18" charset="0"/>
              </a:rPr>
              <a:t>ceza </a:t>
            </a:r>
            <a:r>
              <a:rPr lang="tr-TR" sz="2400" dirty="0" smtClean="0">
                <a:latin typeface="Times New Roman" panose="02020603050405020304" pitchFamily="18" charset="0"/>
                <a:cs typeface="Times New Roman" panose="02020603050405020304" pitchFamily="18" charset="0"/>
              </a:rPr>
              <a:t>indirimi uygulanamaz.</a:t>
            </a:r>
          </a:p>
          <a:p>
            <a:pPr marL="0" indent="0">
              <a:buNone/>
            </a:pPr>
            <a:endParaRPr lang="tr-T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Cezanın affa </a:t>
            </a:r>
            <a:r>
              <a:rPr lang="tr-TR" sz="2400" dirty="0">
                <a:latin typeface="Times New Roman" panose="02020603050405020304" pitchFamily="18" charset="0"/>
                <a:cs typeface="Times New Roman" panose="02020603050405020304" pitchFamily="18" charset="0"/>
              </a:rPr>
              <a:t>uğraması </a:t>
            </a:r>
            <a:r>
              <a:rPr lang="tr-TR" sz="2400" dirty="0" smtClean="0">
                <a:latin typeface="Times New Roman" panose="02020603050405020304" pitchFamily="18" charset="0"/>
                <a:cs typeface="Times New Roman" panose="02020603050405020304" pitchFamily="18" charset="0"/>
              </a:rPr>
              <a:t>tekerrür uygulamasını engellemez.</a:t>
            </a:r>
            <a:endParaRPr lang="tr-TR" sz="2400" dirty="0">
              <a:latin typeface="Times New Roman" panose="02020603050405020304" pitchFamily="18" charset="0"/>
              <a:cs typeface="Times New Roman" panose="02020603050405020304" pitchFamily="18" charset="0"/>
            </a:endParaRPr>
          </a:p>
        </p:txBody>
      </p:sp>
      <p:sp>
        <p:nvSpPr>
          <p:cNvPr id="16" name="Metin kutusu 15"/>
          <p:cNvSpPr txBox="1"/>
          <p:nvPr/>
        </p:nvSpPr>
        <p:spPr>
          <a:xfrm>
            <a:off x="1194079" y="2814553"/>
            <a:ext cx="3633953"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2200" dirty="0" smtClean="0">
                <a:latin typeface="Times New Roman" panose="02020603050405020304" pitchFamily="18" charset="0"/>
                <a:cs typeface="Times New Roman" panose="02020603050405020304" pitchFamily="18" charset="0"/>
              </a:rPr>
              <a:t>Verilen emirlere itiraz etmek</a:t>
            </a:r>
            <a:endParaRPr lang="tr-TR" sz="2200" b="1" dirty="0">
              <a:latin typeface="Times New Roman" panose="02020603050405020304" pitchFamily="18" charset="0"/>
              <a:cs typeface="Times New Roman" panose="02020603050405020304" pitchFamily="18" charset="0"/>
            </a:endParaRPr>
          </a:p>
        </p:txBody>
      </p:sp>
      <p:sp>
        <p:nvSpPr>
          <p:cNvPr id="20" name="Oval 19"/>
          <p:cNvSpPr/>
          <p:nvPr/>
        </p:nvSpPr>
        <p:spPr>
          <a:xfrm>
            <a:off x="2011680" y="3335013"/>
            <a:ext cx="2103120" cy="90763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latin typeface="Times New Roman" panose="02020603050405020304" pitchFamily="18" charset="0"/>
                <a:cs typeface="Times New Roman" panose="02020603050405020304" pitchFamily="18" charset="0"/>
              </a:rPr>
              <a:t>Kınamadan hafifletilerek UYARMA</a:t>
            </a:r>
            <a:endParaRPr lang="tr-TR" dirty="0">
              <a:solidFill>
                <a:schemeClr val="tx1"/>
              </a:solidFill>
              <a:latin typeface="Times New Roman" panose="02020603050405020304" pitchFamily="18" charset="0"/>
              <a:cs typeface="Times New Roman" panose="02020603050405020304" pitchFamily="18" charset="0"/>
            </a:endParaRPr>
          </a:p>
        </p:txBody>
      </p:sp>
      <p:sp>
        <p:nvSpPr>
          <p:cNvPr id="21" name="Metin kutusu 20"/>
          <p:cNvSpPr txBox="1"/>
          <p:nvPr/>
        </p:nvSpPr>
        <p:spPr>
          <a:xfrm>
            <a:off x="6096001" y="2814552"/>
            <a:ext cx="3633953" cy="4308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2200" dirty="0" smtClean="0">
                <a:latin typeface="Times New Roman" panose="02020603050405020304" pitchFamily="18" charset="0"/>
                <a:cs typeface="Times New Roman" panose="02020603050405020304" pitchFamily="18" charset="0"/>
              </a:rPr>
              <a:t>Verilen emirlere itiraz etmek</a:t>
            </a:r>
            <a:endParaRPr lang="tr-TR" sz="2200" b="1" dirty="0">
              <a:latin typeface="Times New Roman" panose="02020603050405020304" pitchFamily="18" charset="0"/>
              <a:cs typeface="Times New Roman" panose="02020603050405020304" pitchFamily="18" charset="0"/>
            </a:endParaRPr>
          </a:p>
        </p:txBody>
      </p:sp>
      <p:sp>
        <p:nvSpPr>
          <p:cNvPr id="22" name="Oval 21"/>
          <p:cNvSpPr/>
          <p:nvPr/>
        </p:nvSpPr>
        <p:spPr>
          <a:xfrm>
            <a:off x="6973824" y="3432772"/>
            <a:ext cx="2103120" cy="907636"/>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latin typeface="Times New Roman" panose="02020603050405020304" pitchFamily="18" charset="0"/>
                <a:cs typeface="Times New Roman" panose="02020603050405020304" pitchFamily="18" charset="0"/>
              </a:rPr>
              <a:t>Aylıktan Kesme</a:t>
            </a: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4940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TEKERRÜR</a:t>
            </a:r>
            <a:endParaRPr lang="tr-TR" sz="2800" dirty="0">
              <a:latin typeface="Times New Roman" panose="02020603050405020304" pitchFamily="18" charset="0"/>
              <a:cs typeface="Times New Roman" panose="02020603050405020304" pitchFamily="18" charset="0"/>
            </a:endParaRPr>
          </a:p>
        </p:txBody>
      </p:sp>
      <p:sp>
        <p:nvSpPr>
          <p:cNvPr id="7" name="İçerik Yer Tutucusu 5"/>
          <p:cNvSpPr txBox="1">
            <a:spLocks/>
          </p:cNvSpPr>
          <p:nvPr/>
        </p:nvSpPr>
        <p:spPr>
          <a:xfrm>
            <a:off x="156972" y="1739272"/>
            <a:ext cx="11878056" cy="8710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Tekerrür </a:t>
            </a:r>
            <a:r>
              <a:rPr lang="tr-TR" sz="2200" dirty="0">
                <a:latin typeface="Times New Roman" panose="02020603050405020304" pitchFamily="18" charset="0"/>
                <a:cs typeface="Times New Roman" panose="02020603050405020304" pitchFamily="18" charset="0"/>
              </a:rPr>
              <a:t>nedeniyle bir üst disiplin cezası verilen memurun bir kez daha disiplin suçu işlemesi </a:t>
            </a:r>
            <a:r>
              <a:rPr lang="tr-TR" sz="2200" dirty="0" smtClean="0">
                <a:latin typeface="Times New Roman" panose="02020603050405020304" pitchFamily="18" charset="0"/>
                <a:cs typeface="Times New Roman" panose="02020603050405020304" pitchFamily="18" charset="0"/>
              </a:rPr>
              <a:t>halinde; </a:t>
            </a:r>
            <a:endParaRPr lang="tr-TR" sz="2200" dirty="0">
              <a:latin typeface="Times New Roman" panose="02020603050405020304" pitchFamily="18" charset="0"/>
              <a:cs typeface="Times New Roman" panose="02020603050405020304" pitchFamily="18" charset="0"/>
            </a:endParaRPr>
          </a:p>
          <a:p>
            <a:pPr marL="0" indent="0">
              <a:buNone/>
            </a:pPr>
            <a:r>
              <a:rPr lang="tr-TR" sz="2200" dirty="0" smtClean="0">
                <a:latin typeface="Times New Roman" panose="02020603050405020304" pitchFamily="18" charset="0"/>
                <a:cs typeface="Times New Roman" panose="02020603050405020304" pitchFamily="18" charset="0"/>
              </a:rPr>
              <a:t>   </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Fiilin </a:t>
            </a:r>
            <a:r>
              <a:rPr lang="tr-TR" sz="2200" dirty="0">
                <a:solidFill>
                  <a:schemeClr val="accent1">
                    <a:lumMod val="75000"/>
                  </a:schemeClr>
                </a:solidFill>
                <a:latin typeface="Times New Roman" panose="02020603050405020304" pitchFamily="18" charset="0"/>
                <a:cs typeface="Times New Roman" panose="02020603050405020304" pitchFamily="18" charset="0"/>
              </a:rPr>
              <a:t>gerektirdiği cezanın bir derecece ağır ceza verilir.  </a:t>
            </a:r>
            <a:r>
              <a:rPr lang="tr-TR" sz="2200" b="1" u="sng" dirty="0" smtClean="0">
                <a:solidFill>
                  <a:schemeClr val="accent1">
                    <a:lumMod val="75000"/>
                  </a:schemeClr>
                </a:solidFill>
                <a:latin typeface="Times New Roman" panose="02020603050405020304" pitchFamily="18" charset="0"/>
                <a:cs typeface="Times New Roman" panose="02020603050405020304" pitchFamily="18" charset="0"/>
              </a:rPr>
              <a:t>Tekerrürün </a:t>
            </a:r>
            <a:r>
              <a:rPr lang="tr-TR" sz="2200" b="1" u="sng" dirty="0">
                <a:solidFill>
                  <a:schemeClr val="accent1">
                    <a:lumMod val="75000"/>
                  </a:schemeClr>
                </a:solidFill>
                <a:latin typeface="Times New Roman" panose="02020603050405020304" pitchFamily="18" charset="0"/>
                <a:cs typeface="Times New Roman" panose="02020603050405020304" pitchFamily="18" charset="0"/>
              </a:rPr>
              <a:t>tekerrürü olmaz</a:t>
            </a:r>
            <a:r>
              <a:rPr lang="tr-TR" sz="2200" b="1" u="sng" dirty="0" smtClean="0">
                <a:solidFill>
                  <a:schemeClr val="accent1">
                    <a:lumMod val="75000"/>
                  </a:schemeClr>
                </a:solidFill>
                <a:latin typeface="Times New Roman" panose="02020603050405020304" pitchFamily="18" charset="0"/>
                <a:cs typeface="Times New Roman" panose="02020603050405020304" pitchFamily="18" charset="0"/>
              </a:rPr>
              <a:t>.</a:t>
            </a:r>
            <a:endParaRPr lang="tr-TR" sz="2400" b="1" u="sng" dirty="0" smtClean="0">
              <a:latin typeface="Times New Roman" panose="02020603050405020304" pitchFamily="18" charset="0"/>
              <a:cs typeface="Times New Roman" panose="02020603050405020304" pitchFamily="18" charset="0"/>
            </a:endParaRPr>
          </a:p>
        </p:txBody>
      </p:sp>
      <p:sp>
        <p:nvSpPr>
          <p:cNvPr id="8" name="Metin kutusu 7"/>
          <p:cNvSpPr txBox="1"/>
          <p:nvPr/>
        </p:nvSpPr>
        <p:spPr>
          <a:xfrm>
            <a:off x="159837" y="2976324"/>
            <a:ext cx="3633953"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Kurumların huzur ve çalışma düzenini bozmak.</a:t>
            </a:r>
            <a:endParaRPr lang="tr-TR" sz="2000" b="1" dirty="0">
              <a:latin typeface="Times New Roman" panose="02020603050405020304" pitchFamily="18" charset="0"/>
              <a:cs typeface="Times New Roman" panose="02020603050405020304" pitchFamily="18" charset="0"/>
            </a:endParaRPr>
          </a:p>
        </p:txBody>
      </p:sp>
      <p:sp>
        <p:nvSpPr>
          <p:cNvPr id="9" name="Oval 8"/>
          <p:cNvSpPr/>
          <p:nvPr/>
        </p:nvSpPr>
        <p:spPr>
          <a:xfrm>
            <a:off x="765337" y="3771768"/>
            <a:ext cx="2024516" cy="76291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tx1"/>
                </a:solidFill>
                <a:latin typeface="Times New Roman" panose="02020603050405020304" pitchFamily="18" charset="0"/>
                <a:cs typeface="Times New Roman" panose="02020603050405020304" pitchFamily="18" charset="0"/>
              </a:rPr>
              <a:t>KINAMA</a:t>
            </a:r>
            <a:endParaRPr lang="tr-TR" sz="1600" b="1" dirty="0">
              <a:solidFill>
                <a:schemeClr val="tx1"/>
              </a:solidFill>
              <a:latin typeface="Times New Roman" panose="02020603050405020304" pitchFamily="18" charset="0"/>
              <a:cs typeface="Times New Roman" panose="02020603050405020304" pitchFamily="18" charset="0"/>
            </a:endParaRPr>
          </a:p>
        </p:txBody>
      </p:sp>
      <p:sp>
        <p:nvSpPr>
          <p:cNvPr id="10" name="Metin kutusu 9"/>
          <p:cNvSpPr txBox="1"/>
          <p:nvPr/>
        </p:nvSpPr>
        <p:spPr>
          <a:xfrm>
            <a:off x="4166037" y="3019486"/>
            <a:ext cx="3633953"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Kurumların huzur ve çalışma düzenini bozmak.</a:t>
            </a:r>
            <a:endParaRPr lang="tr-TR" sz="2000" b="1" dirty="0">
              <a:latin typeface="Times New Roman" panose="02020603050405020304" pitchFamily="18" charset="0"/>
              <a:cs typeface="Times New Roman" panose="02020603050405020304" pitchFamily="18" charset="0"/>
            </a:endParaRPr>
          </a:p>
        </p:txBody>
      </p:sp>
      <p:sp>
        <p:nvSpPr>
          <p:cNvPr id="11" name="Oval 10"/>
          <p:cNvSpPr/>
          <p:nvPr/>
        </p:nvSpPr>
        <p:spPr>
          <a:xfrm>
            <a:off x="4339932" y="3815589"/>
            <a:ext cx="3460058" cy="825884"/>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1"/>
                </a:solidFill>
                <a:latin typeface="Times New Roman" panose="02020603050405020304" pitchFamily="18" charset="0"/>
                <a:cs typeface="Times New Roman" panose="02020603050405020304" pitchFamily="18" charset="0"/>
              </a:rPr>
              <a:t>Tekerrür nedeniyle verilecek ceza </a:t>
            </a:r>
            <a:r>
              <a:rPr lang="tr-TR" sz="1600" b="1" dirty="0" smtClean="0">
                <a:solidFill>
                  <a:schemeClr val="tx1"/>
                </a:solidFill>
                <a:latin typeface="Times New Roman" panose="02020603050405020304" pitchFamily="18" charset="0"/>
                <a:cs typeface="Times New Roman" panose="02020603050405020304" pitchFamily="18" charset="0"/>
              </a:rPr>
              <a:t>AYLIKTAN KESME </a:t>
            </a:r>
            <a:endParaRPr lang="tr-TR" sz="1600" b="1" dirty="0">
              <a:solidFill>
                <a:schemeClr val="tx1"/>
              </a:solidFill>
              <a:latin typeface="Times New Roman" panose="02020603050405020304" pitchFamily="18" charset="0"/>
              <a:cs typeface="Times New Roman" panose="02020603050405020304" pitchFamily="18" charset="0"/>
            </a:endParaRPr>
          </a:p>
        </p:txBody>
      </p:sp>
      <p:sp>
        <p:nvSpPr>
          <p:cNvPr id="12" name="Metin kutusu 11"/>
          <p:cNvSpPr txBox="1"/>
          <p:nvPr/>
        </p:nvSpPr>
        <p:spPr>
          <a:xfrm>
            <a:off x="8227864" y="3021908"/>
            <a:ext cx="3633953"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2000" dirty="0" smtClean="0">
                <a:latin typeface="Times New Roman" panose="02020603050405020304" pitchFamily="18" charset="0"/>
                <a:cs typeface="Times New Roman" panose="02020603050405020304" pitchFamily="18" charset="0"/>
              </a:rPr>
              <a:t>Kurumların huzur ve çalışma düzenini bozmak.</a:t>
            </a:r>
            <a:endParaRPr lang="tr-TR" sz="2000" b="1" dirty="0">
              <a:latin typeface="Times New Roman" panose="02020603050405020304" pitchFamily="18" charset="0"/>
              <a:cs typeface="Times New Roman" panose="02020603050405020304" pitchFamily="18" charset="0"/>
            </a:endParaRPr>
          </a:p>
        </p:txBody>
      </p:sp>
      <p:sp>
        <p:nvSpPr>
          <p:cNvPr id="14" name="Oval 13"/>
          <p:cNvSpPr/>
          <p:nvPr/>
        </p:nvSpPr>
        <p:spPr>
          <a:xfrm>
            <a:off x="8296077" y="3854588"/>
            <a:ext cx="3565740" cy="82588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1"/>
                </a:solidFill>
                <a:latin typeface="Times New Roman" panose="02020603050405020304" pitchFamily="18" charset="0"/>
                <a:cs typeface="Times New Roman" panose="02020603050405020304" pitchFamily="18" charset="0"/>
              </a:rPr>
              <a:t>Tekerrür nedeniyle verilecek ceza </a:t>
            </a:r>
          </a:p>
          <a:p>
            <a:pPr algn="ctr"/>
            <a:r>
              <a:rPr lang="tr-TR" sz="1600" b="1"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AYLIKTAN KESME </a:t>
            </a:r>
            <a:endParaRPr lang="tr-TR" sz="16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15" name="Metin kutusu 14"/>
          <p:cNvSpPr txBox="1"/>
          <p:nvPr/>
        </p:nvSpPr>
        <p:spPr>
          <a:xfrm>
            <a:off x="245768" y="4985448"/>
            <a:ext cx="2165004" cy="55399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1500" dirty="0" smtClean="0">
                <a:latin typeface="Times New Roman" panose="02020603050405020304" pitchFamily="18" charset="0"/>
                <a:cs typeface="Times New Roman" panose="02020603050405020304" pitchFamily="18" charset="0"/>
              </a:rPr>
              <a:t>Kurumların huzur ve çalışma düzenini bozmak.</a:t>
            </a:r>
            <a:endParaRPr lang="tr-TR" sz="1500" b="1" dirty="0">
              <a:latin typeface="Times New Roman" panose="02020603050405020304" pitchFamily="18" charset="0"/>
              <a:cs typeface="Times New Roman" panose="02020603050405020304" pitchFamily="18" charset="0"/>
            </a:endParaRPr>
          </a:p>
        </p:txBody>
      </p:sp>
      <p:sp>
        <p:nvSpPr>
          <p:cNvPr id="16" name="Oval 15"/>
          <p:cNvSpPr/>
          <p:nvPr/>
        </p:nvSpPr>
        <p:spPr>
          <a:xfrm>
            <a:off x="370049" y="5747244"/>
            <a:ext cx="2040723" cy="893057"/>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tx1"/>
                </a:solidFill>
                <a:latin typeface="Times New Roman" panose="02020603050405020304" pitchFamily="18" charset="0"/>
                <a:cs typeface="Times New Roman" panose="02020603050405020304" pitchFamily="18" charset="0"/>
              </a:rPr>
              <a:t>KINAMA</a:t>
            </a:r>
            <a:endParaRPr lang="tr-TR" sz="1600" b="1" dirty="0">
              <a:solidFill>
                <a:schemeClr val="tx1"/>
              </a:solidFill>
              <a:latin typeface="Times New Roman" panose="02020603050405020304" pitchFamily="18" charset="0"/>
              <a:cs typeface="Times New Roman" panose="02020603050405020304" pitchFamily="18" charset="0"/>
            </a:endParaRPr>
          </a:p>
        </p:txBody>
      </p:sp>
      <p:sp>
        <p:nvSpPr>
          <p:cNvPr id="17" name="Metin kutusu 16"/>
          <p:cNvSpPr txBox="1"/>
          <p:nvPr/>
        </p:nvSpPr>
        <p:spPr>
          <a:xfrm>
            <a:off x="2890534" y="4997680"/>
            <a:ext cx="2402303" cy="55399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1500" dirty="0" smtClean="0">
                <a:latin typeface="Times New Roman" panose="02020603050405020304" pitchFamily="18" charset="0"/>
                <a:cs typeface="Times New Roman" panose="02020603050405020304" pitchFamily="18" charset="0"/>
              </a:rPr>
              <a:t>Görev sırasında amirine saygısız davranmak.</a:t>
            </a:r>
            <a:endParaRPr lang="tr-TR" sz="1500" b="1" dirty="0">
              <a:latin typeface="Times New Roman" panose="02020603050405020304" pitchFamily="18" charset="0"/>
              <a:cs typeface="Times New Roman" panose="02020603050405020304" pitchFamily="18" charset="0"/>
            </a:endParaRPr>
          </a:p>
        </p:txBody>
      </p:sp>
      <p:sp>
        <p:nvSpPr>
          <p:cNvPr id="19" name="Metin kutusu 18"/>
          <p:cNvSpPr txBox="1"/>
          <p:nvPr/>
        </p:nvSpPr>
        <p:spPr>
          <a:xfrm>
            <a:off x="5793393" y="5009912"/>
            <a:ext cx="2502683" cy="55399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1500" dirty="0" smtClean="0">
                <a:latin typeface="Times New Roman" panose="02020603050405020304" pitchFamily="18" charset="0"/>
                <a:cs typeface="Times New Roman" panose="02020603050405020304" pitchFamily="18" charset="0"/>
              </a:rPr>
              <a:t>Verilen emirlere</a:t>
            </a:r>
          </a:p>
          <a:p>
            <a:pPr algn="just"/>
            <a:r>
              <a:rPr lang="tr-TR" sz="1500" dirty="0" smtClean="0">
                <a:latin typeface="Times New Roman" panose="02020603050405020304" pitchFamily="18" charset="0"/>
                <a:cs typeface="Times New Roman" panose="02020603050405020304" pitchFamily="18" charset="0"/>
              </a:rPr>
              <a:t>itiraz etmek.</a:t>
            </a:r>
          </a:p>
        </p:txBody>
      </p:sp>
      <p:sp>
        <p:nvSpPr>
          <p:cNvPr id="22" name="Oval 21"/>
          <p:cNvSpPr/>
          <p:nvPr/>
        </p:nvSpPr>
        <p:spPr>
          <a:xfrm>
            <a:off x="8646697" y="5653936"/>
            <a:ext cx="2864499" cy="802847"/>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500" dirty="0" smtClean="0">
                <a:solidFill>
                  <a:schemeClr val="tx1"/>
                </a:solidFill>
                <a:latin typeface="Times New Roman" panose="02020603050405020304" pitchFamily="18" charset="0"/>
                <a:cs typeface="Times New Roman" panose="02020603050405020304" pitchFamily="18" charset="0"/>
              </a:rPr>
              <a:t>Tekerrür nedeniyle verilecek ceza </a:t>
            </a:r>
          </a:p>
          <a:p>
            <a:pPr algn="ctr"/>
            <a:r>
              <a:rPr lang="tr-TR" sz="1500" b="1"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AYLIKTAN KESME </a:t>
            </a:r>
            <a:endParaRPr lang="tr-TR" sz="15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23" name="Metin kutusu 22"/>
          <p:cNvSpPr txBox="1"/>
          <p:nvPr/>
        </p:nvSpPr>
        <p:spPr>
          <a:xfrm>
            <a:off x="8817430" y="4997680"/>
            <a:ext cx="2402303" cy="55399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tr-TR" sz="1500" dirty="0" smtClean="0">
                <a:latin typeface="Times New Roman" panose="02020603050405020304" pitchFamily="18" charset="0"/>
                <a:cs typeface="Times New Roman" panose="02020603050405020304" pitchFamily="18" charset="0"/>
              </a:rPr>
              <a:t>Görev sırasında amirine saygısız davranmak.</a:t>
            </a:r>
            <a:endParaRPr lang="tr-TR" sz="1500" b="1" dirty="0">
              <a:latin typeface="Times New Roman" panose="02020603050405020304" pitchFamily="18" charset="0"/>
              <a:cs typeface="Times New Roman" panose="02020603050405020304" pitchFamily="18" charset="0"/>
            </a:endParaRPr>
          </a:p>
        </p:txBody>
      </p:sp>
      <p:sp>
        <p:nvSpPr>
          <p:cNvPr id="24" name="Oval 23"/>
          <p:cNvSpPr/>
          <p:nvPr/>
        </p:nvSpPr>
        <p:spPr>
          <a:xfrm>
            <a:off x="2983551" y="5747243"/>
            <a:ext cx="2040723" cy="893057"/>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tx1"/>
                </a:solidFill>
                <a:latin typeface="Times New Roman" panose="02020603050405020304" pitchFamily="18" charset="0"/>
                <a:cs typeface="Times New Roman" panose="02020603050405020304" pitchFamily="18" charset="0"/>
              </a:rPr>
              <a:t>KINAMA</a:t>
            </a:r>
            <a:endParaRPr lang="tr-TR" sz="1600" b="1" dirty="0">
              <a:solidFill>
                <a:schemeClr val="tx1"/>
              </a:solidFill>
              <a:latin typeface="Times New Roman" panose="02020603050405020304" pitchFamily="18" charset="0"/>
              <a:cs typeface="Times New Roman" panose="02020603050405020304" pitchFamily="18" charset="0"/>
            </a:endParaRPr>
          </a:p>
        </p:txBody>
      </p:sp>
      <p:sp>
        <p:nvSpPr>
          <p:cNvPr id="25" name="Oval 24"/>
          <p:cNvSpPr/>
          <p:nvPr/>
        </p:nvSpPr>
        <p:spPr>
          <a:xfrm>
            <a:off x="5597053" y="5747243"/>
            <a:ext cx="2878282" cy="91686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500" dirty="0" smtClean="0">
                <a:solidFill>
                  <a:schemeClr val="tx1"/>
                </a:solidFill>
                <a:latin typeface="Times New Roman" panose="02020603050405020304" pitchFamily="18" charset="0"/>
                <a:cs typeface="Times New Roman" panose="02020603050405020304" pitchFamily="18" charset="0"/>
              </a:rPr>
              <a:t>Tekerrür nedeniyle verilecek ceza </a:t>
            </a:r>
            <a:r>
              <a:rPr lang="tr-TR" sz="1500" b="1" dirty="0" smtClean="0">
                <a:solidFill>
                  <a:schemeClr val="tx1"/>
                </a:solidFill>
                <a:latin typeface="Times New Roman" panose="02020603050405020304" pitchFamily="18" charset="0"/>
                <a:cs typeface="Times New Roman" panose="02020603050405020304" pitchFamily="18" charset="0"/>
              </a:rPr>
              <a:t>AYLIKTAN KESME </a:t>
            </a:r>
            <a:endParaRPr lang="tr-TR" sz="15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3383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CEZADA İNDİRİM</a:t>
            </a:r>
            <a:endParaRPr lang="tr-TR" sz="2800" dirty="0">
              <a:latin typeface="Times New Roman" panose="02020603050405020304" pitchFamily="18" charset="0"/>
              <a:cs typeface="Times New Roman" panose="02020603050405020304" pitchFamily="18" charset="0"/>
            </a:endParaRPr>
          </a:p>
        </p:txBody>
      </p:sp>
      <p:sp>
        <p:nvSpPr>
          <p:cNvPr id="8" name="İçerik Yer Tutucusu 5"/>
          <p:cNvSpPr txBox="1">
            <a:spLocks/>
          </p:cNvSpPr>
          <p:nvPr/>
        </p:nvSpPr>
        <p:spPr>
          <a:xfrm>
            <a:off x="366713" y="2026509"/>
            <a:ext cx="11458575" cy="449580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buFont typeface="Wingdings" panose="05000000000000000000" pitchFamily="2" charset="2"/>
              <a:buChar char="Ø"/>
              <a:tabLst>
                <a:tab pos="261938" algn="l"/>
              </a:tabLst>
            </a:pPr>
            <a:r>
              <a:rPr lang="tr-TR" sz="2400" dirty="0" smtClean="0">
                <a:latin typeface="Times New Roman" panose="02020603050405020304" pitchFamily="18" charset="0"/>
                <a:cs typeface="Times New Roman" panose="02020603050405020304" pitchFamily="18" charset="0"/>
              </a:rPr>
              <a:t> Geçmiş </a:t>
            </a:r>
            <a:r>
              <a:rPr lang="tr-TR" sz="2400" dirty="0">
                <a:latin typeface="Times New Roman" panose="02020603050405020304" pitchFamily="18" charset="0"/>
                <a:cs typeface="Times New Roman" panose="02020603050405020304" pitchFamily="18" charset="0"/>
              </a:rPr>
              <a:t>çalışmaları </a:t>
            </a:r>
            <a:r>
              <a:rPr lang="tr-TR" sz="2400" b="1" dirty="0">
                <a:latin typeface="Times New Roman" panose="02020603050405020304" pitchFamily="18" charset="0"/>
                <a:cs typeface="Times New Roman" panose="02020603050405020304" pitchFamily="18" charset="0"/>
              </a:rPr>
              <a:t>olumlu olan </a:t>
            </a:r>
            <a:r>
              <a:rPr lang="tr-TR" sz="2400" dirty="0">
                <a:latin typeface="Times New Roman" panose="02020603050405020304" pitchFamily="18" charset="0"/>
                <a:cs typeface="Times New Roman" panose="02020603050405020304" pitchFamily="18" charset="0"/>
              </a:rPr>
              <a:t>ve </a:t>
            </a:r>
            <a:r>
              <a:rPr lang="tr-TR" sz="2400" b="1" dirty="0">
                <a:latin typeface="Times New Roman" panose="02020603050405020304" pitchFamily="18" charset="0"/>
                <a:cs typeface="Times New Roman" panose="02020603050405020304" pitchFamily="18" charset="0"/>
              </a:rPr>
              <a:t>ödül veya başarı belgesi alanlar </a:t>
            </a:r>
            <a:r>
              <a:rPr lang="tr-TR" sz="2400" dirty="0">
                <a:latin typeface="Times New Roman" panose="02020603050405020304" pitchFamily="18" charset="0"/>
                <a:cs typeface="Times New Roman" panose="02020603050405020304" pitchFamily="18" charset="0"/>
              </a:rPr>
              <a:t>için  </a:t>
            </a:r>
            <a:r>
              <a:rPr lang="tr-TR" sz="2400" b="1" dirty="0">
                <a:latin typeface="Times New Roman" panose="02020603050405020304" pitchFamily="18" charset="0"/>
                <a:cs typeface="Times New Roman" panose="02020603050405020304" pitchFamily="18" charset="0"/>
              </a:rPr>
              <a:t>bir derece </a:t>
            </a:r>
            <a:r>
              <a:rPr lang="tr-TR" sz="2400" b="1" dirty="0" smtClean="0">
                <a:latin typeface="Times New Roman" panose="02020603050405020304" pitchFamily="18" charset="0"/>
                <a:cs typeface="Times New Roman" panose="02020603050405020304" pitchFamily="18" charset="0"/>
              </a:rPr>
              <a:t>hafif ceza </a:t>
            </a:r>
            <a:r>
              <a:rPr lang="tr-TR" sz="2400" b="1" u="sng" dirty="0" smtClean="0">
                <a:solidFill>
                  <a:schemeClr val="accent1">
                    <a:lumMod val="75000"/>
                  </a:schemeClr>
                </a:solidFill>
                <a:latin typeface="Times New Roman" panose="02020603050405020304" pitchFamily="18" charset="0"/>
                <a:cs typeface="Times New Roman" panose="02020603050405020304" pitchFamily="18" charset="0"/>
              </a:rPr>
              <a:t>UYGULANABİLİR.</a:t>
            </a:r>
          </a:p>
          <a:p>
            <a:pPr algn="just">
              <a:lnSpc>
                <a:spcPct val="110000"/>
              </a:lnSpc>
              <a:buFont typeface="Wingdings" panose="05000000000000000000" pitchFamily="2" charset="2"/>
              <a:buChar char="Ø"/>
              <a:tabLst>
                <a:tab pos="261938" algn="l"/>
              </a:tabLst>
            </a:pPr>
            <a:endParaRPr lang="tr-TR" sz="2400" b="1" u="sng" dirty="0">
              <a:solidFill>
                <a:schemeClr val="accent1">
                  <a:lumMod val="75000"/>
                </a:schemeClr>
              </a:solidFill>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tabLst>
                <a:tab pos="261938" algn="l"/>
              </a:tabLst>
            </a:pPr>
            <a:r>
              <a:rPr lang="tr-TR" sz="2400" dirty="0" smtClean="0">
                <a:latin typeface="Times New Roman" panose="02020603050405020304" pitchFamily="18" charset="0"/>
                <a:cs typeface="Times New Roman" panose="02020603050405020304" pitchFamily="18" charset="0"/>
              </a:rPr>
              <a:t> Amirin </a:t>
            </a:r>
            <a:r>
              <a:rPr lang="tr-TR" sz="2400" b="1" dirty="0">
                <a:latin typeface="Times New Roman" panose="02020603050405020304" pitchFamily="18" charset="0"/>
                <a:cs typeface="Times New Roman" panose="02020603050405020304" pitchFamily="18" charset="0"/>
              </a:rPr>
              <a:t>takdir hakkı </a:t>
            </a:r>
            <a:r>
              <a:rPr lang="tr-TR" sz="2400" dirty="0" smtClean="0">
                <a:latin typeface="Times New Roman" panose="02020603050405020304" pitchFamily="18" charset="0"/>
                <a:cs typeface="Times New Roman" panose="02020603050405020304" pitchFamily="18" charset="0"/>
              </a:rPr>
              <a:t>bulunmaktadır.</a:t>
            </a:r>
          </a:p>
          <a:p>
            <a:pPr marL="0" indent="0" algn="just">
              <a:lnSpc>
                <a:spcPct val="110000"/>
              </a:lnSpc>
              <a:buNone/>
              <a:tabLst>
                <a:tab pos="261938" algn="l"/>
              </a:tabLst>
            </a:pPr>
            <a:endParaRPr lang="tr-TR" sz="2400" b="1"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tabLst>
                <a:tab pos="261938" algn="l"/>
              </a:tabLst>
            </a:pPr>
            <a:r>
              <a:rPr lang="tr-TR" sz="2400" b="1" dirty="0" smtClean="0">
                <a:latin typeface="Times New Roman" panose="02020603050405020304" pitchFamily="18" charset="0"/>
                <a:cs typeface="Times New Roman" panose="02020603050405020304" pitchFamily="18" charset="0"/>
              </a:rPr>
              <a:t> </a:t>
            </a:r>
            <a:r>
              <a:rPr lang="tr-TR" sz="2600" b="1" dirty="0" smtClean="0">
                <a:latin typeface="Times New Roman" panose="02020603050405020304" pitchFamily="18" charset="0"/>
                <a:cs typeface="Times New Roman" panose="02020603050405020304" pitchFamily="18" charset="0"/>
              </a:rPr>
              <a:t>Kademe </a:t>
            </a:r>
            <a:r>
              <a:rPr lang="tr-TR" sz="2600" b="1" dirty="0">
                <a:latin typeface="Times New Roman" panose="02020603050405020304" pitchFamily="18" charset="0"/>
                <a:cs typeface="Times New Roman" panose="02020603050405020304" pitchFamily="18" charset="0"/>
              </a:rPr>
              <a:t>ilerlemesinin durdurulması </a:t>
            </a:r>
            <a:r>
              <a:rPr lang="tr-TR" sz="2400" dirty="0">
                <a:latin typeface="Times New Roman" panose="02020603050405020304" pitchFamily="18" charset="0"/>
                <a:cs typeface="Times New Roman" panose="02020603050405020304" pitchFamily="18" charset="0"/>
              </a:rPr>
              <a:t>cezasında alt ceza uygulaması </a:t>
            </a:r>
            <a:r>
              <a:rPr lang="tr-TR" sz="2400" dirty="0" smtClean="0">
                <a:latin typeface="Times New Roman" panose="02020603050405020304" pitchFamily="18" charset="0"/>
                <a:cs typeface="Times New Roman" panose="02020603050405020304" pitchFamily="18" charset="0"/>
              </a:rPr>
              <a:t>takdiri, disiplin kurulunun </a:t>
            </a:r>
            <a:r>
              <a:rPr lang="tr-TR" sz="2400" dirty="0">
                <a:latin typeface="Times New Roman" panose="02020603050405020304" pitchFamily="18" charset="0"/>
                <a:cs typeface="Times New Roman" panose="02020603050405020304" pitchFamily="18" charset="0"/>
              </a:rPr>
              <a:t>bu yöndeki değerlendirmesi üzerine </a:t>
            </a:r>
            <a:r>
              <a:rPr lang="tr-TR" sz="2400" b="1" dirty="0" smtClean="0">
                <a:latin typeface="Times New Roman" panose="02020603050405020304" pitchFamily="18" charset="0"/>
                <a:cs typeface="Times New Roman" panose="02020603050405020304" pitchFamily="18" charset="0"/>
              </a:rPr>
              <a:t>yetkili amirin </a:t>
            </a:r>
            <a:r>
              <a:rPr lang="tr-TR" sz="2400" dirty="0" smtClean="0">
                <a:latin typeface="Times New Roman" panose="02020603050405020304" pitchFamily="18" charset="0"/>
                <a:cs typeface="Times New Roman" panose="02020603050405020304" pitchFamily="18" charset="0"/>
              </a:rPr>
              <a:t>yetkisindedir.</a:t>
            </a:r>
          </a:p>
          <a:p>
            <a:pPr algn="just">
              <a:lnSpc>
                <a:spcPct val="110000"/>
              </a:lnSpc>
              <a:buFont typeface="Wingdings" panose="05000000000000000000" pitchFamily="2" charset="2"/>
              <a:buChar char="Ø"/>
              <a:tabLst>
                <a:tab pos="261938" algn="l"/>
              </a:tabLst>
            </a:pPr>
            <a:endParaRPr lang="tr-TR" sz="2400"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tabLst>
                <a:tab pos="261938" algn="l"/>
              </a:tabLst>
            </a:pPr>
            <a:r>
              <a:rPr lang="tr-TR" sz="2400" dirty="0" smtClean="0">
                <a:latin typeface="Times New Roman" panose="02020603050405020304" pitchFamily="18" charset="0"/>
                <a:cs typeface="Times New Roman" panose="02020603050405020304" pitchFamily="18" charset="0"/>
              </a:rPr>
              <a:t> Memurun </a:t>
            </a:r>
            <a:r>
              <a:rPr lang="tr-TR" sz="2400" dirty="0">
                <a:latin typeface="Times New Roman" panose="02020603050405020304" pitchFamily="18" charset="0"/>
                <a:cs typeface="Times New Roman" panose="02020603050405020304" pitchFamily="18" charset="0"/>
              </a:rPr>
              <a:t>fiiline uyan </a:t>
            </a:r>
            <a:r>
              <a:rPr lang="tr-TR" sz="2400" b="1" dirty="0">
                <a:latin typeface="Times New Roman" panose="02020603050405020304" pitchFamily="18" charset="0"/>
                <a:cs typeface="Times New Roman" panose="02020603050405020304" pitchFamily="18" charset="0"/>
              </a:rPr>
              <a:t>cezanın alt sınırı olmayıp </a:t>
            </a:r>
            <a:r>
              <a:rPr lang="tr-TR" sz="2400" dirty="0">
                <a:latin typeface="Times New Roman" panose="02020603050405020304" pitchFamily="18" charset="0"/>
                <a:cs typeface="Times New Roman" panose="02020603050405020304" pitchFamily="18" charset="0"/>
              </a:rPr>
              <a:t>k</a:t>
            </a:r>
            <a:r>
              <a:rPr lang="tr-TR" sz="2400" dirty="0" smtClean="0">
                <a:latin typeface="Times New Roman" panose="02020603050405020304" pitchFamily="18" charset="0"/>
                <a:cs typeface="Times New Roman" panose="02020603050405020304" pitchFamily="18" charset="0"/>
              </a:rPr>
              <a:t>anundaki </a:t>
            </a:r>
            <a:r>
              <a:rPr lang="tr-TR" sz="2400" dirty="0">
                <a:latin typeface="Times New Roman" panose="02020603050405020304" pitchFamily="18" charset="0"/>
                <a:cs typeface="Times New Roman" panose="02020603050405020304" pitchFamily="18" charset="0"/>
              </a:rPr>
              <a:t>bir derece hafif </a:t>
            </a:r>
            <a:r>
              <a:rPr lang="tr-TR" sz="2400" dirty="0" smtClean="0">
                <a:latin typeface="Times New Roman" panose="02020603050405020304" pitchFamily="18" charset="0"/>
                <a:cs typeface="Times New Roman" panose="02020603050405020304" pitchFamily="18" charset="0"/>
              </a:rPr>
              <a:t>olandır.</a:t>
            </a:r>
          </a:p>
          <a:p>
            <a:pPr algn="just">
              <a:lnSpc>
                <a:spcPct val="110000"/>
              </a:lnSpc>
              <a:buFont typeface="Wingdings" panose="05000000000000000000" pitchFamily="2" charset="2"/>
              <a:buChar char="Ø"/>
              <a:tabLst>
                <a:tab pos="261938" algn="l"/>
              </a:tabLst>
            </a:pPr>
            <a:endParaRPr lang="tr-TR" sz="2400" dirty="0">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Ø"/>
              <a:tabLst>
                <a:tab pos="261938" algn="l"/>
              </a:tabLst>
            </a:pPr>
            <a:r>
              <a:rPr lang="tr-TR" sz="2400" dirty="0" smtClean="0">
                <a:latin typeface="Times New Roman" panose="02020603050405020304" pitchFamily="18" charset="0"/>
                <a:cs typeface="Times New Roman" panose="02020603050405020304" pitchFamily="18" charset="0"/>
              </a:rPr>
              <a:t> Ceza </a:t>
            </a:r>
            <a:r>
              <a:rPr lang="tr-TR" sz="2400" dirty="0">
                <a:latin typeface="Times New Roman" panose="02020603050405020304" pitchFamily="18" charset="0"/>
                <a:cs typeface="Times New Roman" panose="02020603050405020304" pitchFamily="18" charset="0"/>
              </a:rPr>
              <a:t>verilirken alt ceza verilip verilemeyeceği hususu değerlendirilmesi </a:t>
            </a:r>
            <a:r>
              <a:rPr lang="tr-TR" sz="2400" b="1" dirty="0">
                <a:latin typeface="Times New Roman" panose="02020603050405020304" pitchFamily="18" charset="0"/>
                <a:cs typeface="Times New Roman" panose="02020603050405020304" pitchFamily="18" charset="0"/>
              </a:rPr>
              <a:t>gerekmektedir.</a:t>
            </a:r>
          </a:p>
        </p:txBody>
      </p:sp>
    </p:spTree>
    <p:extLst>
      <p:ext uri="{BB962C8B-B14F-4D97-AF65-F5344CB8AC3E}">
        <p14:creationId xmlns:p14="http://schemas.microsoft.com/office/powerpoint/2010/main" val="395419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CEZALARININ GERİ ALINAMAMASI</a:t>
            </a:r>
            <a:endParaRPr lang="tr-TR" sz="2800" dirty="0">
              <a:latin typeface="Times New Roman" panose="02020603050405020304" pitchFamily="18" charset="0"/>
              <a:cs typeface="Times New Roman" panose="02020603050405020304" pitchFamily="18" charset="0"/>
            </a:endParaRPr>
          </a:p>
        </p:txBody>
      </p:sp>
      <p:sp>
        <p:nvSpPr>
          <p:cNvPr id="7" name="İçerik Yer Tutucusu 5"/>
          <p:cNvSpPr txBox="1">
            <a:spLocks/>
          </p:cNvSpPr>
          <p:nvPr/>
        </p:nvSpPr>
        <p:spPr>
          <a:xfrm>
            <a:off x="366713" y="2166780"/>
            <a:ext cx="11458575" cy="45884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Wingdings" panose="05000000000000000000" pitchFamily="2" charset="2"/>
              <a:buChar char="§"/>
            </a:pPr>
            <a:endParaRPr lang="tr-TR"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Verilen </a:t>
            </a:r>
            <a:r>
              <a:rPr lang="tr-TR" sz="2400" dirty="0">
                <a:latin typeface="Times New Roman" panose="02020603050405020304" pitchFamily="18" charset="0"/>
                <a:cs typeface="Times New Roman" panose="02020603050405020304" pitchFamily="18" charset="0"/>
              </a:rPr>
              <a:t>cezalar idareyi </a:t>
            </a:r>
            <a:r>
              <a:rPr lang="tr-TR" sz="2400" b="1" dirty="0">
                <a:latin typeface="Times New Roman" panose="02020603050405020304" pitchFamily="18" charset="0"/>
                <a:cs typeface="Times New Roman" panose="02020603050405020304" pitchFamily="18" charset="0"/>
              </a:rPr>
              <a:t>bağlayıcı ve kesin </a:t>
            </a:r>
            <a:r>
              <a:rPr lang="tr-TR" sz="2400" dirty="0" smtClean="0">
                <a:latin typeface="Times New Roman" panose="02020603050405020304" pitchFamily="18" charset="0"/>
                <a:cs typeface="Times New Roman" panose="02020603050405020304" pitchFamily="18" charset="0"/>
              </a:rPr>
              <a:t>niteliktedir.</a:t>
            </a:r>
          </a:p>
          <a:p>
            <a:pPr>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Disiplin </a:t>
            </a:r>
            <a:r>
              <a:rPr lang="tr-TR" sz="2400" dirty="0">
                <a:latin typeface="Times New Roman" panose="02020603050405020304" pitchFamily="18" charset="0"/>
                <a:cs typeface="Times New Roman" panose="02020603050405020304" pitchFamily="18" charset="0"/>
              </a:rPr>
              <a:t>cezaları verildikten sonra bu ceza </a:t>
            </a:r>
            <a:r>
              <a:rPr lang="tr-TR" sz="2400" b="1" dirty="0">
                <a:latin typeface="Times New Roman" panose="02020603050405020304" pitchFamily="18" charset="0"/>
                <a:cs typeface="Times New Roman" panose="02020603050405020304" pitchFamily="18" charset="0"/>
              </a:rPr>
              <a:t>ortadan kaldırılamaz/geri </a:t>
            </a:r>
            <a:r>
              <a:rPr lang="tr-TR" sz="2400" b="1" dirty="0" smtClean="0">
                <a:latin typeface="Times New Roman" panose="02020603050405020304" pitchFamily="18" charset="0"/>
                <a:cs typeface="Times New Roman" panose="02020603050405020304" pitchFamily="18" charset="0"/>
              </a:rPr>
              <a:t>alınamaz</a:t>
            </a:r>
            <a:r>
              <a:rPr lang="tr-TR"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tr-TR" sz="24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b="1" dirty="0" smtClean="0">
                <a:latin typeface="Times New Roman" panose="02020603050405020304" pitchFamily="18" charset="0"/>
                <a:cs typeface="Times New Roman" panose="02020603050405020304" pitchFamily="18" charset="0"/>
              </a:rPr>
              <a:t> Başka </a:t>
            </a:r>
            <a:r>
              <a:rPr lang="tr-TR" sz="2400" b="1" dirty="0">
                <a:latin typeface="Times New Roman" panose="02020603050405020304" pitchFamily="18" charset="0"/>
                <a:cs typeface="Times New Roman" panose="02020603050405020304" pitchFamily="18" charset="0"/>
              </a:rPr>
              <a:t>bir ceza verme </a:t>
            </a:r>
            <a:r>
              <a:rPr lang="tr-TR" sz="2400" dirty="0">
                <a:latin typeface="Times New Roman" panose="02020603050405020304" pitchFamily="18" charset="0"/>
                <a:cs typeface="Times New Roman" panose="02020603050405020304" pitchFamily="18" charset="0"/>
              </a:rPr>
              <a:t>yoluna </a:t>
            </a:r>
            <a:r>
              <a:rPr lang="tr-TR" sz="2400" dirty="0" smtClean="0">
                <a:latin typeface="Times New Roman" panose="02020603050405020304" pitchFamily="18" charset="0"/>
                <a:cs typeface="Times New Roman" panose="02020603050405020304" pitchFamily="18" charset="0"/>
              </a:rPr>
              <a:t>gidilemez.</a:t>
            </a:r>
          </a:p>
          <a:p>
            <a:pPr>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Disiplin </a:t>
            </a:r>
            <a:r>
              <a:rPr lang="tr-TR" sz="2400" dirty="0">
                <a:latin typeface="Times New Roman" panose="02020603050405020304" pitchFamily="18" charset="0"/>
                <a:cs typeface="Times New Roman" panose="02020603050405020304" pitchFamily="18" charset="0"/>
              </a:rPr>
              <a:t>cezaları ancak </a:t>
            </a:r>
            <a:r>
              <a:rPr lang="tr-TR" sz="2400" b="1" dirty="0" smtClean="0">
                <a:latin typeface="Times New Roman" panose="02020603050405020304" pitchFamily="18" charset="0"/>
                <a:cs typeface="Times New Roman" panose="02020603050405020304" pitchFamily="18" charset="0"/>
              </a:rPr>
              <a:t>yasama </a:t>
            </a:r>
            <a:r>
              <a:rPr lang="tr-TR" sz="2400" b="1" dirty="0">
                <a:latin typeface="Times New Roman" panose="02020603050405020304" pitchFamily="18" charset="0"/>
                <a:cs typeface="Times New Roman" panose="02020603050405020304" pitchFamily="18" charset="0"/>
              </a:rPr>
              <a:t>tasarrufu/idari yargı </a:t>
            </a:r>
            <a:r>
              <a:rPr lang="tr-TR" sz="2400" dirty="0">
                <a:latin typeface="Times New Roman" panose="02020603050405020304" pitchFamily="18" charset="0"/>
                <a:cs typeface="Times New Roman" panose="02020603050405020304" pitchFamily="18" charset="0"/>
              </a:rPr>
              <a:t>merciince verilen karar üzerine </a:t>
            </a:r>
            <a:r>
              <a:rPr lang="tr-TR" sz="2400" b="1" dirty="0">
                <a:latin typeface="Times New Roman" panose="02020603050405020304" pitchFamily="18" charset="0"/>
                <a:cs typeface="Times New Roman" panose="02020603050405020304" pitchFamily="18" charset="0"/>
              </a:rPr>
              <a:t>ortadan kaldırılabilir</a:t>
            </a:r>
            <a:r>
              <a:rPr lang="tr-TR" sz="2400" b="1" dirty="0" smtClean="0"/>
              <a:t>.</a:t>
            </a:r>
            <a:endParaRPr lang="tr-TR" sz="2400" b="1" dirty="0"/>
          </a:p>
        </p:txBody>
      </p:sp>
    </p:spTree>
    <p:extLst>
      <p:ext uri="{BB962C8B-B14F-4D97-AF65-F5344CB8AC3E}">
        <p14:creationId xmlns:p14="http://schemas.microsoft.com/office/powerpoint/2010/main" val="17849214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YETKİ DEVRİ YASAĞI</a:t>
            </a:r>
            <a:endParaRPr lang="tr-TR" sz="2800" dirty="0">
              <a:latin typeface="Times New Roman" panose="02020603050405020304" pitchFamily="18" charset="0"/>
              <a:cs typeface="Times New Roman" panose="02020603050405020304" pitchFamily="18" charset="0"/>
            </a:endParaRPr>
          </a:p>
        </p:txBody>
      </p:sp>
      <p:sp>
        <p:nvSpPr>
          <p:cNvPr id="7" name="İçerik Yer Tutucusu 5"/>
          <p:cNvSpPr txBox="1">
            <a:spLocks/>
          </p:cNvSpPr>
          <p:nvPr/>
        </p:nvSpPr>
        <p:spPr>
          <a:xfrm>
            <a:off x="366713" y="2259454"/>
            <a:ext cx="11458575" cy="45884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Disiplin </a:t>
            </a:r>
            <a:r>
              <a:rPr lang="tr-TR" sz="2400" dirty="0">
                <a:latin typeface="Times New Roman" panose="02020603050405020304" pitchFamily="18" charset="0"/>
                <a:cs typeface="Times New Roman" panose="02020603050405020304" pitchFamily="18" charset="0"/>
              </a:rPr>
              <a:t>cezası verme konusunda amire verilen </a:t>
            </a:r>
            <a:r>
              <a:rPr lang="tr-TR" sz="2400" b="1" dirty="0">
                <a:latin typeface="Times New Roman" panose="02020603050405020304" pitchFamily="18" charset="0"/>
                <a:cs typeface="Times New Roman" panose="02020603050405020304" pitchFamily="18" charset="0"/>
              </a:rPr>
              <a:t>yetki bağlı </a:t>
            </a:r>
            <a:r>
              <a:rPr lang="tr-TR" sz="2400" b="1" dirty="0" smtClean="0">
                <a:latin typeface="Times New Roman" panose="02020603050405020304" pitchFamily="18" charset="0"/>
                <a:cs typeface="Times New Roman" panose="02020603050405020304" pitchFamily="18" charset="0"/>
              </a:rPr>
              <a:t>yetkidir.</a:t>
            </a:r>
          </a:p>
          <a:p>
            <a:pPr>
              <a:buFont typeface="Wingdings" panose="05000000000000000000" pitchFamily="2" charset="2"/>
              <a:buChar char="Ø"/>
            </a:pPr>
            <a:endParaRPr lang="tr-TR" sz="24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tr-TR" sz="24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b="1"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Disiplin </a:t>
            </a:r>
            <a:r>
              <a:rPr lang="tr-TR" sz="2400" dirty="0">
                <a:latin typeface="Times New Roman" panose="02020603050405020304" pitchFamily="18" charset="0"/>
                <a:cs typeface="Times New Roman" panose="02020603050405020304" pitchFamily="18" charset="0"/>
              </a:rPr>
              <a:t>amirliği yetkisi </a:t>
            </a:r>
            <a:r>
              <a:rPr lang="tr-TR" sz="2400" b="1" dirty="0" smtClean="0">
                <a:latin typeface="Times New Roman" panose="02020603050405020304" pitchFamily="18" charset="0"/>
                <a:cs typeface="Times New Roman" panose="02020603050405020304" pitchFamily="18" charset="0"/>
              </a:rPr>
              <a:t>devredilemez.</a:t>
            </a:r>
          </a:p>
          <a:p>
            <a:pPr marL="0" indent="0">
              <a:buNone/>
            </a:pPr>
            <a:endParaRPr lang="tr-TR" sz="24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b="1"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Disiplin </a:t>
            </a:r>
            <a:r>
              <a:rPr lang="tr-TR" sz="2400" dirty="0">
                <a:latin typeface="Times New Roman" panose="02020603050405020304" pitchFamily="18" charset="0"/>
                <a:cs typeface="Times New Roman" panose="02020603050405020304" pitchFamily="18" charset="0"/>
              </a:rPr>
              <a:t>amiri olarak tespit edilen unvanlara ait kadrolara </a:t>
            </a:r>
            <a:r>
              <a:rPr lang="tr-TR" sz="2400" b="1" dirty="0" smtClean="0">
                <a:latin typeface="Times New Roman" panose="02020603050405020304" pitchFamily="18" charset="0"/>
                <a:cs typeface="Times New Roman" panose="02020603050405020304" pitchFamily="18" charset="0"/>
              </a:rPr>
              <a:t>görevlendirilenler/vekaleten </a:t>
            </a:r>
            <a:r>
              <a:rPr lang="tr-TR" sz="2400" b="1" dirty="0">
                <a:latin typeface="Times New Roman" panose="02020603050405020304" pitchFamily="18" charset="0"/>
                <a:cs typeface="Times New Roman" panose="02020603050405020304" pitchFamily="18" charset="0"/>
              </a:rPr>
              <a:t>atananlar </a:t>
            </a:r>
            <a:r>
              <a:rPr lang="tr-TR" sz="2400" dirty="0">
                <a:latin typeface="Times New Roman" panose="02020603050405020304" pitchFamily="18" charset="0"/>
                <a:cs typeface="Times New Roman" panose="02020603050405020304" pitchFamily="18" charset="0"/>
              </a:rPr>
              <a:t>disiplin amirliği yetkisini haizdirler.</a:t>
            </a:r>
          </a:p>
          <a:p>
            <a:pPr marL="285750" indent="-285750">
              <a:buFont typeface="Wingdings" panose="05000000000000000000" pitchFamily="2" charset="2"/>
              <a:buChar char="§"/>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79763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SUÇ VE CEZALARI </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99143" y="2162629"/>
            <a:ext cx="11393714" cy="4524315"/>
          </a:xfrm>
          <a:prstGeom prst="rect">
            <a:avLst/>
          </a:prstGeom>
          <a:noFill/>
        </p:spPr>
        <p:txBody>
          <a:bodyPr wrap="square" rtlCol="0">
            <a:spAutoFit/>
          </a:bodyPr>
          <a:lstStyle/>
          <a:p>
            <a:pPr marL="342900" indent="-34290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657 s. DMK’ </a:t>
            </a:r>
            <a:r>
              <a:rPr lang="tr-TR" sz="2400" dirty="0" err="1" smtClean="0">
                <a:latin typeface="Times New Roman" panose="02020603050405020304" pitchFamily="18" charset="0"/>
                <a:cs typeface="Times New Roman" panose="02020603050405020304" pitchFamily="18" charset="0"/>
              </a:rPr>
              <a:t>nun</a:t>
            </a:r>
            <a:r>
              <a:rPr lang="tr-TR" sz="2400" dirty="0" smtClean="0">
                <a:latin typeface="Times New Roman" panose="02020603050405020304" pitchFamily="18" charset="0"/>
                <a:cs typeface="Times New Roman" panose="02020603050405020304" pitchFamily="18" charset="0"/>
              </a:rPr>
              <a:t> 125 inci maddesinde beş tür disiplin cezası öngörülmüştür.</a:t>
            </a:r>
          </a:p>
          <a:p>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400" b="1" dirty="0" smtClean="0">
                <a:latin typeface="Times New Roman" panose="02020603050405020304" pitchFamily="18" charset="0"/>
                <a:cs typeface="Times New Roman" panose="02020603050405020304" pitchFamily="18" charset="0"/>
              </a:rPr>
              <a:t>Bunlar;</a:t>
            </a:r>
            <a:endParaRPr lang="tr-TR" sz="2400" dirty="0" smtClean="0">
              <a:latin typeface="Times New Roman" panose="02020603050405020304" pitchFamily="18" charset="0"/>
              <a:cs typeface="Times New Roman" panose="02020603050405020304" pitchFamily="18" charset="0"/>
            </a:endParaRPr>
          </a:p>
          <a:p>
            <a:pPr marL="1436688" lvl="1" indent="-36195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Uyarma (önleyici)</a:t>
            </a:r>
          </a:p>
          <a:p>
            <a:pPr marL="1074738" lvl="1"/>
            <a:endParaRPr lang="tr-TR" sz="2400" dirty="0" smtClean="0">
              <a:latin typeface="Times New Roman" panose="02020603050405020304" pitchFamily="18" charset="0"/>
              <a:cs typeface="Times New Roman" panose="02020603050405020304" pitchFamily="18" charset="0"/>
            </a:endParaRPr>
          </a:p>
          <a:p>
            <a:pPr marL="1436688" lvl="1" indent="-36195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Kınama (önleyici)</a:t>
            </a:r>
          </a:p>
          <a:p>
            <a:pPr marL="1074738" lvl="1"/>
            <a:endParaRPr lang="tr-TR" sz="2400" dirty="0" smtClean="0">
              <a:latin typeface="Times New Roman" panose="02020603050405020304" pitchFamily="18" charset="0"/>
              <a:cs typeface="Times New Roman" panose="02020603050405020304" pitchFamily="18" charset="0"/>
            </a:endParaRPr>
          </a:p>
          <a:p>
            <a:pPr marL="1436688" lvl="1" indent="-36195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Aylıktan Kesme (ceza mahiyetinde)</a:t>
            </a:r>
          </a:p>
          <a:p>
            <a:pPr marL="1074738" lvl="1"/>
            <a:endParaRPr lang="tr-TR" sz="2400" dirty="0" smtClean="0">
              <a:latin typeface="Times New Roman" panose="02020603050405020304" pitchFamily="18" charset="0"/>
              <a:cs typeface="Times New Roman" panose="02020603050405020304" pitchFamily="18" charset="0"/>
            </a:endParaRPr>
          </a:p>
          <a:p>
            <a:pPr marL="1436688" lvl="1" indent="-36195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Kademe İlerlemesinin </a:t>
            </a:r>
            <a:r>
              <a:rPr lang="tr-TR" sz="2400" dirty="0">
                <a:latin typeface="Times New Roman" panose="02020603050405020304" pitchFamily="18" charset="0"/>
                <a:cs typeface="Times New Roman" panose="02020603050405020304" pitchFamily="18" charset="0"/>
              </a:rPr>
              <a:t>Durdurulması (ceza mahiyetinde)</a:t>
            </a:r>
          </a:p>
          <a:p>
            <a:pPr marL="1074738" lvl="1"/>
            <a:endParaRPr lang="tr-TR" sz="2400" dirty="0" smtClean="0">
              <a:latin typeface="Times New Roman" panose="02020603050405020304" pitchFamily="18" charset="0"/>
              <a:cs typeface="Times New Roman" panose="02020603050405020304" pitchFamily="18" charset="0"/>
            </a:endParaRPr>
          </a:p>
          <a:p>
            <a:pPr marL="1436688" lvl="1" indent="-36195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Devlet Memurluğundan Çıkarma (yasaklama ve çıkarılma mahiyetinde)</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3776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SUNUM PLANI</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a:xfrm>
            <a:off x="838200" y="1825625"/>
            <a:ext cx="10515600" cy="4713720"/>
          </a:xfrm>
        </p:spPr>
        <p:txBody>
          <a:bodyPr>
            <a:noAutofit/>
          </a:bodyPr>
          <a:lstStyle/>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Genel Bilgiler </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Disiplin Suç ve Cezalarına Hakim İlke ve Kurallar </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Disiplin Suç ve Cezaları</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Disiplin Soruşturması</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Disiplin Cezalarının Verilmesi</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Başvuru Yolları </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Disiplin Amirleri/Kurulları</a:t>
            </a:r>
          </a:p>
          <a:p>
            <a:pPr marL="457200" indent="-457200">
              <a:lnSpc>
                <a:spcPts val="3600"/>
              </a:lnSpc>
              <a:buFont typeface="+mj-lt"/>
              <a:buAutoNum type="arabicParenR"/>
            </a:pPr>
            <a:r>
              <a:rPr lang="tr-TR" sz="2400" dirty="0" smtClean="0">
                <a:latin typeface="Times New Roman" panose="02020603050405020304" pitchFamily="18" charset="0"/>
                <a:cs typeface="Times New Roman" panose="02020603050405020304" pitchFamily="18" charset="0"/>
              </a:rPr>
              <a:t>Görevden Uzaklaştırma</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40007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SUÇ VE CEZALARI</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a:xfrm>
            <a:off x="1194079" y="2024480"/>
            <a:ext cx="10515600" cy="4713720"/>
          </a:xfrm>
        </p:spPr>
        <p:txBody>
          <a:bodyPr>
            <a:noAutofit/>
          </a:bodyPr>
          <a:lstStyle/>
          <a:p>
            <a:pPr marL="0" indent="0">
              <a:lnSpc>
                <a:spcPct val="150000"/>
              </a:lnSpc>
              <a:buNone/>
            </a:pPr>
            <a:r>
              <a:rPr lang="tr-TR" sz="2200" dirty="0" smtClean="0">
                <a:latin typeface="Times New Roman" panose="02020603050405020304" pitchFamily="18" charset="0"/>
                <a:cs typeface="Times New Roman" panose="02020603050405020304" pitchFamily="18" charset="0"/>
              </a:rPr>
              <a:t>657 SAYILI DEVLET MEMURLARI KANUNUNDA;</a:t>
            </a:r>
          </a:p>
          <a:p>
            <a:pPr marL="0" indent="0">
              <a:lnSpc>
                <a:spcPct val="150000"/>
              </a:lnSpc>
              <a:buNone/>
            </a:pPr>
            <a:r>
              <a:rPr lang="tr-TR" sz="2200" dirty="0" smtClean="0">
                <a:latin typeface="Times New Roman" panose="02020603050405020304" pitchFamily="18" charset="0"/>
                <a:cs typeface="Times New Roman" panose="02020603050405020304" pitchFamily="18" charset="0"/>
              </a:rPr>
              <a:t>8 ADET FİİL VE HAL İÇİN </a:t>
            </a:r>
            <a:r>
              <a:rPr lang="tr-TR" sz="2200" u="sng" dirty="0" smtClean="0">
                <a:latin typeface="Times New Roman" panose="02020603050405020304" pitchFamily="18" charset="0"/>
                <a:cs typeface="Times New Roman" panose="02020603050405020304" pitchFamily="18" charset="0"/>
              </a:rPr>
              <a:t>UYARMA</a:t>
            </a:r>
            <a:r>
              <a:rPr lang="tr-TR" sz="2200" dirty="0" smtClean="0">
                <a:latin typeface="Times New Roman" panose="02020603050405020304" pitchFamily="18" charset="0"/>
                <a:cs typeface="Times New Roman" panose="02020603050405020304" pitchFamily="18" charset="0"/>
              </a:rPr>
              <a:t> CEZASI,</a:t>
            </a:r>
          </a:p>
          <a:p>
            <a:pPr marL="0" indent="0">
              <a:lnSpc>
                <a:spcPct val="150000"/>
              </a:lnSpc>
              <a:buNone/>
            </a:pPr>
            <a:r>
              <a:rPr lang="tr-TR" sz="2200" dirty="0" smtClean="0">
                <a:latin typeface="Times New Roman" panose="02020603050405020304" pitchFamily="18" charset="0"/>
                <a:cs typeface="Times New Roman" panose="02020603050405020304" pitchFamily="18" charset="0"/>
              </a:rPr>
              <a:t>13 ADET </a:t>
            </a:r>
            <a:r>
              <a:rPr lang="tr-TR" sz="2200" dirty="0">
                <a:latin typeface="Times New Roman" panose="02020603050405020304" pitchFamily="18" charset="0"/>
                <a:cs typeface="Times New Roman" panose="02020603050405020304" pitchFamily="18" charset="0"/>
              </a:rPr>
              <a:t>FİİL VE HAL İÇİN </a:t>
            </a:r>
            <a:r>
              <a:rPr lang="tr-TR" sz="2200" u="sng" dirty="0" smtClean="0">
                <a:latin typeface="Times New Roman" panose="02020603050405020304" pitchFamily="18" charset="0"/>
                <a:cs typeface="Times New Roman" panose="02020603050405020304" pitchFamily="18" charset="0"/>
              </a:rPr>
              <a:t>KINAMA</a:t>
            </a:r>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CEZASI</a:t>
            </a:r>
            <a:r>
              <a:rPr lang="tr-TR" sz="2200" dirty="0" smtClean="0">
                <a:latin typeface="Times New Roman" panose="02020603050405020304" pitchFamily="18" charset="0"/>
                <a:cs typeface="Times New Roman" panose="02020603050405020304" pitchFamily="18" charset="0"/>
              </a:rPr>
              <a:t>,</a:t>
            </a:r>
          </a:p>
          <a:p>
            <a:pPr marL="0" indent="0">
              <a:lnSpc>
                <a:spcPct val="150000"/>
              </a:lnSpc>
              <a:buNone/>
            </a:pPr>
            <a:r>
              <a:rPr lang="tr-TR" sz="2200" dirty="0">
                <a:latin typeface="Times New Roman" panose="02020603050405020304" pitchFamily="18" charset="0"/>
                <a:cs typeface="Times New Roman" panose="02020603050405020304" pitchFamily="18" charset="0"/>
              </a:rPr>
              <a:t>7</a:t>
            </a:r>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ADET FİİL VE HAL İÇİN </a:t>
            </a:r>
            <a:r>
              <a:rPr lang="tr-TR" sz="2200" u="sng" dirty="0" smtClean="0">
                <a:latin typeface="Times New Roman" panose="02020603050405020304" pitchFamily="18" charset="0"/>
                <a:cs typeface="Times New Roman" panose="02020603050405020304" pitchFamily="18" charset="0"/>
              </a:rPr>
              <a:t>AYLIKTAN KESME </a:t>
            </a:r>
            <a:r>
              <a:rPr lang="tr-TR" sz="2200" dirty="0">
                <a:latin typeface="Times New Roman" panose="02020603050405020304" pitchFamily="18" charset="0"/>
                <a:cs typeface="Times New Roman" panose="02020603050405020304" pitchFamily="18" charset="0"/>
              </a:rPr>
              <a:t>CEZASI</a:t>
            </a:r>
            <a:r>
              <a:rPr lang="tr-TR" sz="2200" dirty="0" smtClean="0">
                <a:latin typeface="Times New Roman" panose="02020603050405020304" pitchFamily="18" charset="0"/>
                <a:cs typeface="Times New Roman" panose="02020603050405020304" pitchFamily="18" charset="0"/>
              </a:rPr>
              <a:t>,</a:t>
            </a:r>
          </a:p>
          <a:p>
            <a:pPr marL="0" indent="0">
              <a:lnSpc>
                <a:spcPct val="150000"/>
              </a:lnSpc>
              <a:buNone/>
            </a:pPr>
            <a:r>
              <a:rPr lang="tr-TR" sz="2200" dirty="0" smtClean="0">
                <a:latin typeface="Times New Roman" panose="02020603050405020304" pitchFamily="18" charset="0"/>
                <a:cs typeface="Times New Roman" panose="02020603050405020304" pitchFamily="18" charset="0"/>
              </a:rPr>
              <a:t>14 </a:t>
            </a:r>
            <a:r>
              <a:rPr lang="tr-TR" sz="2200" dirty="0">
                <a:latin typeface="Times New Roman" panose="02020603050405020304" pitchFamily="18" charset="0"/>
                <a:cs typeface="Times New Roman" panose="02020603050405020304" pitchFamily="18" charset="0"/>
              </a:rPr>
              <a:t>ADET FİİL VE HAL İÇİN </a:t>
            </a:r>
            <a:r>
              <a:rPr lang="tr-TR" sz="2200" u="sng" dirty="0" smtClean="0">
                <a:latin typeface="Times New Roman" panose="02020603050405020304" pitchFamily="18" charset="0"/>
                <a:cs typeface="Times New Roman" panose="02020603050405020304" pitchFamily="18" charset="0"/>
              </a:rPr>
              <a:t>KADEME İLERLEMESİNİN DURDURULMASI </a:t>
            </a:r>
            <a:r>
              <a:rPr lang="tr-TR" sz="2200" dirty="0" smtClean="0">
                <a:latin typeface="Times New Roman" panose="02020603050405020304" pitchFamily="18" charset="0"/>
                <a:cs typeface="Times New Roman" panose="02020603050405020304" pitchFamily="18" charset="0"/>
              </a:rPr>
              <a:t>CEZASI,</a:t>
            </a:r>
          </a:p>
          <a:p>
            <a:pPr marL="0" indent="0">
              <a:lnSpc>
                <a:spcPct val="150000"/>
              </a:lnSpc>
              <a:buNone/>
            </a:pPr>
            <a:r>
              <a:rPr lang="tr-TR" sz="2200" dirty="0" smtClean="0">
                <a:latin typeface="Times New Roman" panose="02020603050405020304" pitchFamily="18" charset="0"/>
                <a:cs typeface="Times New Roman" panose="02020603050405020304" pitchFamily="18" charset="0"/>
              </a:rPr>
              <a:t>12 </a:t>
            </a:r>
            <a:r>
              <a:rPr lang="tr-TR" sz="2200" dirty="0">
                <a:latin typeface="Times New Roman" panose="02020603050405020304" pitchFamily="18" charset="0"/>
                <a:cs typeface="Times New Roman" panose="02020603050405020304" pitchFamily="18" charset="0"/>
              </a:rPr>
              <a:t>ADET FİİL VE HAL İÇİN </a:t>
            </a:r>
            <a:r>
              <a:rPr lang="tr-TR" sz="2200" u="sng" dirty="0" smtClean="0">
                <a:latin typeface="Times New Roman" panose="02020603050405020304" pitchFamily="18" charset="0"/>
                <a:cs typeface="Times New Roman" panose="02020603050405020304" pitchFamily="18" charset="0"/>
              </a:rPr>
              <a:t>DEVLET MEMURLUĞUNDAN ÇIKARMA </a:t>
            </a:r>
            <a:r>
              <a:rPr lang="tr-TR" sz="2200" dirty="0">
                <a:latin typeface="Times New Roman" panose="02020603050405020304" pitchFamily="18" charset="0"/>
                <a:cs typeface="Times New Roman" panose="02020603050405020304" pitchFamily="18" charset="0"/>
              </a:rPr>
              <a:t>CEZASI</a:t>
            </a:r>
            <a:r>
              <a:rPr lang="tr-TR" sz="2200" dirty="0" smtClean="0">
                <a:latin typeface="Times New Roman" panose="02020603050405020304" pitchFamily="18" charset="0"/>
                <a:cs typeface="Times New Roman" panose="02020603050405020304" pitchFamily="18" charset="0"/>
              </a:rPr>
              <a:t>, ÖNGÖRÜLMÜŞTÜR.</a:t>
            </a:r>
            <a:endParaRPr lang="tr-TR" sz="2200" dirty="0">
              <a:latin typeface="Times New Roman" panose="02020603050405020304" pitchFamily="18" charset="0"/>
              <a:cs typeface="Times New Roman" panose="02020603050405020304" pitchFamily="18" charset="0"/>
            </a:endParaRPr>
          </a:p>
          <a:p>
            <a:pPr marL="0" indent="0">
              <a:lnSpc>
                <a:spcPct val="150000"/>
              </a:lnSpc>
              <a:buNone/>
            </a:pPr>
            <a:endParaRPr lang="tr-TR" sz="2400" dirty="0">
              <a:latin typeface="Times New Roman" panose="02020603050405020304" pitchFamily="18" charset="0"/>
              <a:cs typeface="Times New Roman" panose="02020603050405020304" pitchFamily="18" charset="0"/>
            </a:endParaRPr>
          </a:p>
          <a:p>
            <a:pPr marL="0" indent="0">
              <a:lnSpc>
                <a:spcPct val="150000"/>
              </a:lnSpc>
              <a:buNone/>
            </a:pPr>
            <a:endParaRPr lang="tr-TR" sz="2400" dirty="0">
              <a:latin typeface="Times New Roman" panose="02020603050405020304" pitchFamily="18" charset="0"/>
              <a:cs typeface="Times New Roman" panose="02020603050405020304" pitchFamily="18" charset="0"/>
            </a:endParaRPr>
          </a:p>
          <a:p>
            <a:pPr marL="0" indent="0">
              <a:lnSpc>
                <a:spcPct val="150000"/>
              </a:lnSpc>
              <a:buNone/>
            </a:pPr>
            <a:endParaRPr lang="tr-TR" sz="2400" dirty="0">
              <a:latin typeface="Times New Roman" panose="02020603050405020304" pitchFamily="18" charset="0"/>
              <a:cs typeface="Times New Roman" panose="02020603050405020304" pitchFamily="18" charset="0"/>
            </a:endParaRPr>
          </a:p>
          <a:p>
            <a:pPr marL="0" indent="0">
              <a:lnSpc>
                <a:spcPct val="150000"/>
              </a:lnSpc>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63693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UYARMA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99143" y="1558783"/>
            <a:ext cx="11393714" cy="3046988"/>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Görevinde ve davranışlarında </a:t>
            </a:r>
            <a:r>
              <a:rPr lang="tr-TR" sz="2400" b="1" dirty="0">
                <a:solidFill>
                  <a:schemeClr val="accent1">
                    <a:lumMod val="75000"/>
                  </a:schemeClr>
                </a:solidFill>
                <a:latin typeface="Times New Roman" panose="02020603050405020304" pitchFamily="18" charset="0"/>
                <a:cs typeface="Times New Roman" panose="02020603050405020304" pitchFamily="18" charset="0"/>
              </a:rPr>
              <a:t>d</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aha dikkatli olması </a:t>
            </a:r>
            <a:r>
              <a:rPr lang="tr-TR" sz="2400" dirty="0" smtClean="0">
                <a:latin typeface="Times New Roman" panose="02020603050405020304" pitchFamily="18" charset="0"/>
                <a:cs typeface="Times New Roman" panose="02020603050405020304" pitchFamily="18" charset="0"/>
              </a:rPr>
              <a:t>gerektiğinin yazı ile bildirilmesidir.</a:t>
            </a:r>
          </a:p>
          <a:p>
            <a:pPr marL="342900" indent="-342900" algn="just">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Nasihat, sözlü ikaz gibi gayri resmi usuller kullandıktan sonra ilk adımdaki resmi disiplin cezasıdır.</a:t>
            </a:r>
          </a:p>
          <a:p>
            <a:endParaRPr lang="tr-TR" sz="2400" dirty="0" smtClean="0">
              <a:latin typeface="Times New Roman" panose="02020603050405020304" pitchFamily="18" charset="0"/>
              <a:cs typeface="Times New Roman" panose="02020603050405020304" pitchFamily="18" charset="0"/>
            </a:endParaRPr>
          </a:p>
          <a:p>
            <a:r>
              <a:rPr lang="tr-TR" sz="2400" b="1" dirty="0" smtClean="0">
                <a:latin typeface="Times New Roman" panose="02020603050405020304" pitchFamily="18" charset="0"/>
                <a:cs typeface="Times New Roman" panose="02020603050405020304" pitchFamily="18" charset="0"/>
              </a:rPr>
              <a:t>    Fiil ve haller</a:t>
            </a:r>
            <a:r>
              <a:rPr lang="tr-TR" sz="24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Verilen emir ve görevlerin </a:t>
            </a:r>
            <a:r>
              <a:rPr lang="tr-TR" sz="2000" u="sng" dirty="0" smtClean="0">
                <a:solidFill>
                  <a:schemeClr val="accent1">
                    <a:lumMod val="75000"/>
                  </a:schemeClr>
                </a:solidFill>
                <a:latin typeface="Times New Roman" panose="02020603050405020304" pitchFamily="18" charset="0"/>
                <a:cs typeface="Times New Roman" panose="02020603050405020304" pitchFamily="18" charset="0"/>
              </a:rPr>
              <a:t>tam ve zamanında</a:t>
            </a:r>
            <a:r>
              <a:rPr lang="tr-TR" sz="2000" dirty="0" smtClean="0">
                <a:solidFill>
                  <a:srgbClr val="FF0000"/>
                </a:solidFill>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yapılmasında/resmi araç gereçlerin kullanılması ve korunmasında </a:t>
            </a:r>
            <a:r>
              <a:rPr lang="tr-TR" sz="2000" b="1" dirty="0" smtClean="0">
                <a:latin typeface="Times New Roman" panose="02020603050405020304" pitchFamily="18" charset="0"/>
                <a:cs typeface="Times New Roman" panose="02020603050405020304" pitchFamily="18" charset="0"/>
              </a:rPr>
              <a:t>kayıtsızlık göstermek (görevi savsaklamak) /düzensiz davranmak.</a:t>
            </a:r>
          </a:p>
          <a:p>
            <a:pPr algn="just"/>
            <a:endParaRPr lang="tr-TR" sz="2000" dirty="0" smtClean="0">
              <a:latin typeface="Times New Roman" panose="02020603050405020304" pitchFamily="18" charset="0"/>
              <a:cs typeface="Times New Roman" panose="02020603050405020304" pitchFamily="18" charset="0"/>
            </a:endParaRPr>
          </a:p>
        </p:txBody>
      </p:sp>
      <p:sp>
        <p:nvSpPr>
          <p:cNvPr id="6" name="Dikdörtgen 5"/>
          <p:cNvSpPr/>
          <p:nvPr/>
        </p:nvSpPr>
        <p:spPr>
          <a:xfrm>
            <a:off x="399143" y="4687947"/>
            <a:ext cx="11393714" cy="896112"/>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P</a:t>
            </a:r>
            <a:r>
              <a:rPr lang="tr-TR" dirty="0" smtClean="0">
                <a:latin typeface="Times New Roman" panose="02020603050405020304" pitchFamily="18" charset="0"/>
                <a:cs typeface="Times New Roman" panose="02020603050405020304" pitchFamily="18" charset="0"/>
              </a:rPr>
              <a:t>olis </a:t>
            </a:r>
            <a:r>
              <a:rPr lang="tr-TR" dirty="0">
                <a:latin typeface="Times New Roman" panose="02020603050405020304" pitchFamily="18" charset="0"/>
                <a:cs typeface="Times New Roman" panose="02020603050405020304" pitchFamily="18" charset="0"/>
              </a:rPr>
              <a:t>memuru olarak görev yapan </a:t>
            </a:r>
            <a:r>
              <a:rPr lang="tr-TR" dirty="0" smtClean="0">
                <a:latin typeface="Times New Roman" panose="02020603050405020304" pitchFamily="18" charset="0"/>
                <a:cs typeface="Times New Roman" panose="02020603050405020304" pitchFamily="18" charset="0"/>
              </a:rPr>
              <a:t>kişinin Yüksek </a:t>
            </a:r>
            <a:r>
              <a:rPr lang="tr-TR" dirty="0">
                <a:latin typeface="Times New Roman" panose="02020603050405020304" pitchFamily="18" charset="0"/>
                <a:cs typeface="Times New Roman" panose="02020603050405020304" pitchFamily="18" charset="0"/>
              </a:rPr>
              <a:t>Öğretime Geçiş Sınavında </a:t>
            </a:r>
            <a:r>
              <a:rPr lang="tr-TR" dirty="0" smtClean="0">
                <a:latin typeface="Times New Roman" panose="02020603050405020304" pitchFamily="18" charset="0"/>
                <a:cs typeface="Times New Roman" panose="02020603050405020304" pitchFamily="18" charset="0"/>
              </a:rPr>
              <a:t>… Ortaokulunda </a:t>
            </a:r>
            <a:r>
              <a:rPr lang="tr-TR" dirty="0">
                <a:latin typeface="Times New Roman" panose="02020603050405020304" pitchFamily="18" charset="0"/>
                <a:cs typeface="Times New Roman" panose="02020603050405020304" pitchFamily="18" charset="0"/>
              </a:rPr>
              <a:t>üst aramalarını yapmak üzere görevli iken görevde kayıtsızlık göstermek ve görevi savsaklamak suretiyle bir kişinin sınava cep telefonuyla giriş yapmasına neden </a:t>
            </a:r>
            <a:r>
              <a:rPr lang="tr-TR" dirty="0" smtClean="0">
                <a:latin typeface="Times New Roman" panose="02020603050405020304" pitchFamily="18" charset="0"/>
                <a:cs typeface="Times New Roman" panose="02020603050405020304" pitchFamily="18" charset="0"/>
              </a:rPr>
              <a:t>olması. </a:t>
            </a:r>
            <a:endParaRPr lang="tr-TR" dirty="0">
              <a:latin typeface="Times New Roman" panose="02020603050405020304" pitchFamily="18" charset="0"/>
              <a:cs typeface="Times New Roman" panose="02020603050405020304" pitchFamily="18" charset="0"/>
            </a:endParaRPr>
          </a:p>
        </p:txBody>
      </p:sp>
      <p:sp>
        <p:nvSpPr>
          <p:cNvPr id="9" name="Dikdörtgen 8"/>
          <p:cNvSpPr/>
          <p:nvPr/>
        </p:nvSpPr>
        <p:spPr>
          <a:xfrm>
            <a:off x="399143" y="5763041"/>
            <a:ext cx="11393714" cy="544453"/>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Memur olarak görev yapan ilgilinin amirinin iki defa uyarmasına rağmen resmi yazıda ismi yanlış yazması.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3546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UYARMA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362857" y="2061029"/>
            <a:ext cx="10990942" cy="400110"/>
          </a:xfrm>
          <a:prstGeom prst="rect">
            <a:avLst/>
          </a:prstGeom>
          <a:noFill/>
        </p:spPr>
        <p:txBody>
          <a:bodyPr wrap="square" rtlCol="0">
            <a:spAutoFit/>
          </a:bodyPr>
          <a:lstStyle/>
          <a:p>
            <a:pPr marL="28575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Özürsüz </a:t>
            </a:r>
            <a:r>
              <a:rPr lang="tr-TR" sz="2000" dirty="0">
                <a:latin typeface="Times New Roman" panose="02020603050405020304" pitchFamily="18" charset="0"/>
                <a:cs typeface="Times New Roman" panose="02020603050405020304" pitchFamily="18" charset="0"/>
              </a:rPr>
              <a:t>veya izinsiz olarak göreve geç gelmek, erken ayrılmak, görev mahallini </a:t>
            </a:r>
            <a:r>
              <a:rPr lang="tr-TR" sz="2000" dirty="0" smtClean="0">
                <a:latin typeface="Times New Roman" panose="02020603050405020304" pitchFamily="18" charset="0"/>
                <a:cs typeface="Times New Roman" panose="02020603050405020304" pitchFamily="18" charset="0"/>
              </a:rPr>
              <a:t>terk etmek</a:t>
            </a:r>
            <a:r>
              <a:rPr lang="tr-TR" sz="2000" dirty="0">
                <a:latin typeface="Times New Roman" panose="02020603050405020304" pitchFamily="18" charset="0"/>
                <a:cs typeface="Times New Roman" panose="02020603050405020304" pitchFamily="18" charset="0"/>
              </a:rPr>
              <a:t>.</a:t>
            </a:r>
          </a:p>
        </p:txBody>
      </p:sp>
      <p:sp>
        <p:nvSpPr>
          <p:cNvPr id="10" name="Dikdörtgen 9"/>
          <p:cNvSpPr/>
          <p:nvPr/>
        </p:nvSpPr>
        <p:spPr>
          <a:xfrm>
            <a:off x="420915" y="2605609"/>
            <a:ext cx="11350172" cy="501742"/>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endParaRPr lang="tr-TR" sz="2000" dirty="0" smtClean="0">
              <a:solidFill>
                <a:schemeClr val="tx1"/>
              </a:solidFill>
              <a:latin typeface="Times New Roman" panose="02020603050405020304" pitchFamily="18" charset="0"/>
              <a:cs typeface="Times New Roman" panose="02020603050405020304" pitchFamily="18" charset="0"/>
            </a:endParaRPr>
          </a:p>
          <a:p>
            <a:endParaRPr lang="tr-TR" sz="2000" dirty="0">
              <a:solidFill>
                <a:schemeClr val="tx1"/>
              </a:solidFill>
              <a:latin typeface="Times New Roman" panose="02020603050405020304" pitchFamily="18" charset="0"/>
              <a:cs typeface="Times New Roman" panose="02020603050405020304" pitchFamily="18" charset="0"/>
            </a:endParaRPr>
          </a:p>
          <a:p>
            <a:r>
              <a:rPr lang="tr-TR" dirty="0" smtClean="0">
                <a:solidFill>
                  <a:schemeClr val="tx1"/>
                </a:solidFill>
                <a:latin typeface="Times New Roman" panose="02020603050405020304" pitchFamily="18" charset="0"/>
                <a:cs typeface="Times New Roman" panose="02020603050405020304" pitchFamily="18" charset="0"/>
              </a:rPr>
              <a:t>Memurun </a:t>
            </a:r>
            <a:r>
              <a:rPr lang="tr-TR" dirty="0">
                <a:solidFill>
                  <a:schemeClr val="tx1"/>
                </a:solidFill>
                <a:latin typeface="Times New Roman" panose="02020603050405020304" pitchFamily="18" charset="0"/>
                <a:cs typeface="Times New Roman" panose="02020603050405020304" pitchFamily="18" charset="0"/>
              </a:rPr>
              <a:t>işe geç gelmesi veya erken ayrılması olayı </a:t>
            </a:r>
            <a:r>
              <a:rPr lang="tr-TR" dirty="0">
                <a:solidFill>
                  <a:schemeClr val="accent1">
                    <a:lumMod val="75000"/>
                  </a:schemeClr>
                </a:solidFill>
                <a:latin typeface="Times New Roman" panose="02020603050405020304" pitchFamily="18" charset="0"/>
                <a:cs typeface="Times New Roman" panose="02020603050405020304" pitchFamily="18" charset="0"/>
              </a:rPr>
              <a:t>amirlerce bir tutanakla belirlenmeli ve imza altına alınmalıdır.</a:t>
            </a:r>
            <a:br>
              <a:rPr lang="tr-TR" dirty="0">
                <a:solidFill>
                  <a:schemeClr val="accent1">
                    <a:lumMod val="75000"/>
                  </a:schemeClr>
                </a:solidFill>
                <a:latin typeface="Times New Roman" panose="02020603050405020304" pitchFamily="18" charset="0"/>
                <a:cs typeface="Times New Roman" panose="02020603050405020304" pitchFamily="18" charset="0"/>
              </a:rPr>
            </a:br>
            <a:endParaRPr lang="tr-TR" dirty="0" smtClean="0">
              <a:solidFill>
                <a:schemeClr val="accent1">
                  <a:lumMod val="75000"/>
                </a:schemeClr>
              </a:solidFill>
              <a:latin typeface="Times New Roman" panose="02020603050405020304" pitchFamily="18" charset="0"/>
              <a:cs typeface="Times New Roman" panose="02020603050405020304" pitchFamily="18" charset="0"/>
            </a:endParaRPr>
          </a:p>
          <a:p>
            <a:endParaRPr lang="tr-TR"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1" name="Metin kutusu 10"/>
          <p:cNvSpPr txBox="1"/>
          <p:nvPr/>
        </p:nvSpPr>
        <p:spPr>
          <a:xfrm>
            <a:off x="420915" y="3354019"/>
            <a:ext cx="10874828" cy="400110"/>
          </a:xfrm>
          <a:prstGeom prst="rect">
            <a:avLst/>
          </a:prstGeom>
          <a:noFill/>
        </p:spPr>
        <p:txBody>
          <a:bodyPr wrap="square" rtlCol="0">
            <a:spAutoFit/>
          </a:bodyPr>
          <a:lstStyle/>
          <a:p>
            <a:pPr marL="285750" indent="-285750">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Kurumca belirlenen tasarruf tedbirlerine </a:t>
            </a:r>
            <a:r>
              <a:rPr lang="tr-TR" sz="2000" dirty="0" smtClean="0">
                <a:latin typeface="Times New Roman" panose="02020603050405020304" pitchFamily="18" charset="0"/>
                <a:cs typeface="Times New Roman" panose="02020603050405020304" pitchFamily="18" charset="0"/>
              </a:rPr>
              <a:t>uymamak.</a:t>
            </a:r>
            <a:endParaRPr lang="tr-TR" sz="2000" dirty="0">
              <a:latin typeface="Times New Roman" panose="02020603050405020304" pitchFamily="18" charset="0"/>
              <a:cs typeface="Times New Roman" panose="02020603050405020304" pitchFamily="18" charset="0"/>
            </a:endParaRPr>
          </a:p>
        </p:txBody>
      </p:sp>
      <p:sp>
        <p:nvSpPr>
          <p:cNvPr id="12" name="Dikdörtgen 11"/>
          <p:cNvSpPr/>
          <p:nvPr/>
        </p:nvSpPr>
        <p:spPr>
          <a:xfrm>
            <a:off x="449434" y="3998449"/>
            <a:ext cx="11350172" cy="616941"/>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endParaRPr lang="tr-TR" sz="2000" dirty="0" smtClean="0">
              <a:solidFill>
                <a:schemeClr val="tx1"/>
              </a:solidFill>
              <a:latin typeface="Times New Roman" panose="02020603050405020304" pitchFamily="18" charset="0"/>
              <a:cs typeface="Times New Roman" panose="02020603050405020304" pitchFamily="18" charset="0"/>
            </a:endParaRPr>
          </a:p>
          <a:p>
            <a:endParaRPr lang="tr-TR" sz="2000" dirty="0">
              <a:solidFill>
                <a:schemeClr val="tx1"/>
              </a:solidFill>
              <a:latin typeface="Times New Roman" panose="02020603050405020304" pitchFamily="18" charset="0"/>
              <a:cs typeface="Times New Roman" panose="02020603050405020304" pitchFamily="18" charset="0"/>
            </a:endParaRPr>
          </a:p>
          <a:p>
            <a:pPr algn="just"/>
            <a:r>
              <a:rPr lang="tr-TR" dirty="0" smtClean="0">
                <a:solidFill>
                  <a:schemeClr val="tx1"/>
                </a:solidFill>
                <a:latin typeface="Times New Roman" panose="02020603050405020304" pitchFamily="18" charset="0"/>
                <a:cs typeface="Times New Roman" panose="02020603050405020304" pitchFamily="18" charset="0"/>
              </a:rPr>
              <a:t>… Müdürlüğünde müdür olarak görev yapan ilgilinin mesai saati bitiminde odasındaki televizyonu ve  ışıklarını kapatmadan   çıkması.  </a:t>
            </a:r>
          </a:p>
          <a:p>
            <a:endParaRPr lang="tr-TR" dirty="0" smtClean="0">
              <a:solidFill>
                <a:schemeClr val="tx1"/>
              </a:solidFill>
              <a:latin typeface="Times New Roman" panose="02020603050405020304" pitchFamily="18" charset="0"/>
              <a:cs typeface="Times New Roman" panose="02020603050405020304" pitchFamily="18" charset="0"/>
            </a:endParaRPr>
          </a:p>
          <a:p>
            <a:endParaRPr lang="tr-TR"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3" name="Metin kutusu 12"/>
          <p:cNvSpPr txBox="1"/>
          <p:nvPr/>
        </p:nvSpPr>
        <p:spPr>
          <a:xfrm>
            <a:off x="523833" y="4855086"/>
            <a:ext cx="11144336" cy="400110"/>
          </a:xfrm>
          <a:prstGeom prst="rect">
            <a:avLst/>
          </a:prstGeom>
          <a:noFill/>
        </p:spPr>
        <p:txBody>
          <a:bodyPr wrap="square" rtlCol="0">
            <a:spAutoFit/>
          </a:bodyPr>
          <a:lstStyle/>
          <a:p>
            <a:pPr marL="285750" indent="-285750">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Usulsüz</a:t>
            </a:r>
            <a:r>
              <a:rPr lang="tr-TR" sz="2000" dirty="0" smtClean="0">
                <a:latin typeface="Times New Roman" panose="02020603050405020304" pitchFamily="18" charset="0"/>
                <a:cs typeface="Times New Roman" panose="02020603050405020304" pitchFamily="18" charset="0"/>
              </a:rPr>
              <a:t> müracaat veya şikayette bulunmak.</a:t>
            </a:r>
            <a:endParaRPr lang="tr-TR" sz="2000" dirty="0">
              <a:latin typeface="Times New Roman" panose="02020603050405020304" pitchFamily="18" charset="0"/>
              <a:cs typeface="Times New Roman" panose="02020603050405020304" pitchFamily="18" charset="0"/>
            </a:endParaRPr>
          </a:p>
        </p:txBody>
      </p:sp>
      <p:sp>
        <p:nvSpPr>
          <p:cNvPr id="14" name="Dikdörtgen 13"/>
          <p:cNvSpPr/>
          <p:nvPr/>
        </p:nvSpPr>
        <p:spPr>
          <a:xfrm>
            <a:off x="420915" y="5362053"/>
            <a:ext cx="11350172" cy="971981"/>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t>… </a:t>
            </a:r>
            <a:r>
              <a:rPr lang="tr-TR" dirty="0">
                <a:solidFill>
                  <a:schemeClr val="tx1"/>
                </a:solidFill>
                <a:latin typeface="Times New Roman" panose="02020603050405020304" pitchFamily="18" charset="0"/>
                <a:cs typeface="Times New Roman" panose="02020603050405020304" pitchFamily="18" charset="0"/>
              </a:rPr>
              <a:t>Lisesinde Öğretmen olarak görev yapmakta olan ilgilinin, okul lojmanlarının tahsisinde evrak üzerinde bir takım oynamalar ve sonradan eklemeler olduğu iddiası ile okul idaresi hakkında İl Milli Eğitim Müdürlüğü ve Valilik makamını atlamak suretiyle Bakanlık nezdinde mail yoluyla şikayette bulunması</a:t>
            </a:r>
            <a:r>
              <a:rPr lang="tr-TR" dirty="0" smtClean="0"/>
              <a:t>.</a:t>
            </a:r>
            <a:endParaRPr lang="tr-TR"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65469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UYARMA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283029" y="1734484"/>
            <a:ext cx="11625943" cy="4708981"/>
          </a:xfrm>
          <a:prstGeom prst="rect">
            <a:avLst/>
          </a:prstGeom>
          <a:noFill/>
        </p:spPr>
        <p:txBody>
          <a:bodyPr wrap="square" rtlCol="0">
            <a:spAutoFit/>
          </a:bodyPr>
          <a:lstStyle/>
          <a:p>
            <a:pPr marL="28575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Devlet memuru vakarına </a:t>
            </a:r>
            <a:r>
              <a:rPr lang="tr-TR" sz="2000" dirty="0">
                <a:latin typeface="Times New Roman" panose="02020603050405020304" pitchFamily="18" charset="0"/>
                <a:cs typeface="Times New Roman" panose="02020603050405020304" pitchFamily="18" charset="0"/>
              </a:rPr>
              <a:t>yakışmayan tutum ve davranışta </a:t>
            </a:r>
            <a:r>
              <a:rPr lang="tr-TR" sz="2000" dirty="0" smtClean="0">
                <a:latin typeface="Times New Roman" panose="02020603050405020304" pitchFamily="18" charset="0"/>
                <a:cs typeface="Times New Roman" panose="02020603050405020304" pitchFamily="18" charset="0"/>
              </a:rPr>
              <a:t>bulunmak.</a:t>
            </a:r>
          </a:p>
          <a:p>
            <a:pPr algn="just"/>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Görevine veya iş sahiplerine karşı </a:t>
            </a:r>
            <a:r>
              <a:rPr lang="tr-TR" sz="2000" b="1" dirty="0">
                <a:latin typeface="Times New Roman" panose="02020603050405020304" pitchFamily="18" charset="0"/>
                <a:cs typeface="Times New Roman" panose="02020603050405020304" pitchFamily="18" charset="0"/>
              </a:rPr>
              <a:t>kayıtsızlık göstermek veya ilgisiz </a:t>
            </a:r>
            <a:r>
              <a:rPr lang="tr-TR" sz="2000" b="1" dirty="0" smtClean="0">
                <a:latin typeface="Times New Roman" panose="02020603050405020304" pitchFamily="18" charset="0"/>
                <a:cs typeface="Times New Roman" panose="02020603050405020304" pitchFamily="18" charset="0"/>
              </a:rPr>
              <a:t>kalmak.</a:t>
            </a:r>
            <a:endParaRPr lang="tr-TR" sz="20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Belirlenen kılık ve kıyafet hükümlerine aykırı </a:t>
            </a:r>
            <a:r>
              <a:rPr lang="tr-TR" sz="2000" dirty="0" smtClean="0">
                <a:latin typeface="Times New Roman" panose="02020603050405020304" pitchFamily="18" charset="0"/>
                <a:cs typeface="Times New Roman" panose="02020603050405020304" pitchFamily="18" charset="0"/>
              </a:rPr>
              <a:t>davranmak.</a:t>
            </a: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
        <p:nvSpPr>
          <p:cNvPr id="6" name="Dikdörtgen 5"/>
          <p:cNvSpPr/>
          <p:nvPr/>
        </p:nvSpPr>
        <p:spPr>
          <a:xfrm>
            <a:off x="381000" y="2225652"/>
            <a:ext cx="11433629" cy="1257778"/>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Müdürlüğünde müdür olarak görev yapan kişinin</a:t>
            </a:r>
            <a:r>
              <a:rPr lang="tr-TR" dirty="0">
                <a:latin typeface="Times New Roman" panose="02020603050405020304" pitchFamily="18" charset="0"/>
                <a:cs typeface="Times New Roman" panose="02020603050405020304" pitchFamily="18" charset="0"/>
              </a:rPr>
              <a:t>, kurum çalışanlarından birine kurumun diğer personelleri önünde rencide edici ve aşağılayıcı </a:t>
            </a:r>
            <a:r>
              <a:rPr lang="tr-TR" dirty="0" smtClean="0">
                <a:latin typeface="Times New Roman" panose="02020603050405020304" pitchFamily="18" charset="0"/>
                <a:cs typeface="Times New Roman" panose="02020603050405020304" pitchFamily="18" charset="0"/>
              </a:rPr>
              <a:t>hareketlerde (salak, </a:t>
            </a:r>
            <a:r>
              <a:rPr lang="tr-TR" dirty="0" err="1" smtClean="0">
                <a:latin typeface="Times New Roman" panose="02020603050405020304" pitchFamily="18" charset="0"/>
                <a:cs typeface="Times New Roman" panose="02020603050405020304" pitchFamily="18" charset="0"/>
              </a:rPr>
              <a:t>gerizekalı</a:t>
            </a:r>
            <a:r>
              <a:rPr lang="tr-TR" dirty="0" smtClean="0">
                <a:latin typeface="Times New Roman" panose="02020603050405020304" pitchFamily="18" charset="0"/>
                <a:cs typeface="Times New Roman" panose="02020603050405020304" pitchFamily="18" charset="0"/>
              </a:rPr>
              <a:t> ifadelerini kullanması) bulunması.</a:t>
            </a:r>
          </a:p>
          <a:p>
            <a:pPr algn="just"/>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Kaymakamın görev yeri değişikliğinde yayımladığı veda mesajında amirlerini eleştiri niteliğinde ifade kullanması.</a:t>
            </a:r>
            <a:endParaRPr lang="tr-TR" dirty="0">
              <a:latin typeface="Times New Roman" panose="02020603050405020304" pitchFamily="18" charset="0"/>
              <a:cs typeface="Times New Roman" panose="02020603050405020304" pitchFamily="18" charset="0"/>
            </a:endParaRPr>
          </a:p>
        </p:txBody>
      </p:sp>
      <p:sp>
        <p:nvSpPr>
          <p:cNvPr id="10" name="Dikdörtgen 9"/>
          <p:cNvSpPr/>
          <p:nvPr/>
        </p:nvSpPr>
        <p:spPr>
          <a:xfrm>
            <a:off x="381000" y="4088974"/>
            <a:ext cx="11430001" cy="846603"/>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amu </a:t>
            </a:r>
            <a:r>
              <a:rPr lang="tr-TR" dirty="0">
                <a:latin typeface="Times New Roman" panose="02020603050405020304" pitchFamily="18" charset="0"/>
                <a:cs typeface="Times New Roman" panose="02020603050405020304" pitchFamily="18" charset="0"/>
              </a:rPr>
              <a:t>hastanesinde görevli diyetisyen, mesai saati içerisinde odasının kapısını </a:t>
            </a:r>
            <a:r>
              <a:rPr lang="tr-TR" dirty="0" err="1">
                <a:latin typeface="Times New Roman" panose="02020603050405020304" pitchFamily="18" charset="0"/>
                <a:cs typeface="Times New Roman" panose="02020603050405020304" pitchFamily="18" charset="0"/>
              </a:rPr>
              <a:t>kitleyip</a:t>
            </a:r>
            <a:r>
              <a:rPr lang="tr-TR" dirty="0">
                <a:latin typeface="Times New Roman" panose="02020603050405020304" pitchFamily="18" charset="0"/>
                <a:cs typeface="Times New Roman" panose="02020603050405020304" pitchFamily="18" charset="0"/>
              </a:rPr>
              <a:t>, kapıyı tıklatan hastayı içeriye almadı. Telefonlara da cevap vermeyen </a:t>
            </a:r>
            <a:r>
              <a:rPr lang="tr-TR" dirty="0" smtClean="0">
                <a:latin typeface="Times New Roman" panose="02020603050405020304" pitchFamily="18" charset="0"/>
                <a:cs typeface="Times New Roman" panose="02020603050405020304" pitchFamily="18" charset="0"/>
              </a:rPr>
              <a:t>diyetisyen, </a:t>
            </a:r>
            <a:r>
              <a:rPr lang="tr-TR" dirty="0">
                <a:latin typeface="Times New Roman" panose="02020603050405020304" pitchFamily="18" charset="0"/>
                <a:cs typeface="Times New Roman" panose="02020603050405020304" pitchFamily="18" charset="0"/>
              </a:rPr>
              <a:t>idarenin devreye girmesiyle kapının ikinci kez çalınması üzerine hastayı içeriye </a:t>
            </a:r>
            <a:r>
              <a:rPr lang="tr-TR" dirty="0" smtClean="0">
                <a:latin typeface="Times New Roman" panose="02020603050405020304" pitchFamily="18" charset="0"/>
                <a:cs typeface="Times New Roman" panose="02020603050405020304" pitchFamily="18" charset="0"/>
              </a:rPr>
              <a:t>alması.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9435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UYARMA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283027" y="2095554"/>
            <a:ext cx="11625943" cy="400110"/>
          </a:xfrm>
          <a:prstGeom prst="rect">
            <a:avLst/>
          </a:prstGeom>
          <a:noFill/>
        </p:spPr>
        <p:txBody>
          <a:bodyPr wrap="square" rtlCol="0">
            <a:spAutoFit/>
          </a:bodyPr>
          <a:lstStyle/>
          <a:p>
            <a:pPr marL="28575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Görevin </a:t>
            </a:r>
            <a:r>
              <a:rPr lang="tr-TR" sz="2000" dirty="0">
                <a:solidFill>
                  <a:schemeClr val="accent1">
                    <a:lumMod val="75000"/>
                  </a:schemeClr>
                </a:solidFill>
                <a:latin typeface="Times New Roman" panose="02020603050405020304" pitchFamily="18" charset="0"/>
                <a:cs typeface="Times New Roman" panose="02020603050405020304" pitchFamily="18" charset="0"/>
              </a:rPr>
              <a:t>işbirliği içinde yapılması</a:t>
            </a:r>
            <a:r>
              <a:rPr lang="tr-TR" sz="2000" dirty="0">
                <a:latin typeface="Times New Roman" panose="02020603050405020304" pitchFamily="18" charset="0"/>
                <a:cs typeface="Times New Roman" panose="02020603050405020304" pitchFamily="18" charset="0"/>
              </a:rPr>
              <a:t> ilkesine aykırı davranışlarda bulunmak</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
        <p:nvSpPr>
          <p:cNvPr id="6" name="Dikdörtgen 5"/>
          <p:cNvSpPr/>
          <p:nvPr/>
        </p:nvSpPr>
        <p:spPr>
          <a:xfrm>
            <a:off x="379185" y="3159954"/>
            <a:ext cx="11433629" cy="1270624"/>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Şube </a:t>
            </a:r>
            <a:r>
              <a:rPr lang="tr-TR" dirty="0">
                <a:latin typeface="Times New Roman" panose="02020603050405020304" pitchFamily="18" charset="0"/>
                <a:cs typeface="Times New Roman" panose="02020603050405020304" pitchFamily="18" charset="0"/>
              </a:rPr>
              <a:t>müdürleri ve birim </a:t>
            </a:r>
            <a:r>
              <a:rPr lang="tr-TR" dirty="0" smtClean="0">
                <a:latin typeface="Times New Roman" panose="02020603050405020304" pitchFamily="18" charset="0"/>
                <a:cs typeface="Times New Roman" panose="02020603050405020304" pitchFamily="18" charset="0"/>
              </a:rPr>
              <a:t>sorumlularının bulunduğu birimler arası bir toplantı esnasında  müdürün başka bir birimde görev yapan müdüre yüksek ses tonuyla saygı sınırlarını aşan ifadeler kullanması nedeniyle  </a:t>
            </a:r>
            <a:r>
              <a:rPr lang="tr-TR" dirty="0">
                <a:latin typeface="Times New Roman" panose="02020603050405020304" pitchFamily="18" charset="0"/>
                <a:cs typeface="Times New Roman" panose="02020603050405020304" pitchFamily="18" charset="0"/>
              </a:rPr>
              <a:t>toplantı havasını gerdiği, toplantı maksadı olan eşgüdümü engelleyerek toplantıdan verim alınmamasına neden </a:t>
            </a:r>
            <a:r>
              <a:rPr lang="tr-TR" dirty="0" smtClean="0">
                <a:latin typeface="Times New Roman" panose="02020603050405020304" pitchFamily="18" charset="0"/>
                <a:cs typeface="Times New Roman" panose="02020603050405020304" pitchFamily="18" charset="0"/>
              </a:rPr>
              <a:t>olması.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3807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99144" y="1768438"/>
            <a:ext cx="11393714" cy="2554545"/>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Görevinde ve davranışlarında </a:t>
            </a:r>
            <a:r>
              <a:rPr lang="tr-TR" sz="2400" b="1" dirty="0" smtClean="0">
                <a:solidFill>
                  <a:schemeClr val="accent1">
                    <a:lumMod val="75000"/>
                  </a:schemeClr>
                </a:solidFill>
                <a:latin typeface="Times New Roman" panose="02020603050405020304" pitchFamily="18" charset="0"/>
                <a:cs typeface="Times New Roman" panose="02020603050405020304" pitchFamily="18" charset="0"/>
              </a:rPr>
              <a:t>kusurlu olduğunun </a:t>
            </a:r>
            <a:r>
              <a:rPr lang="tr-TR" sz="2400" dirty="0" smtClean="0">
                <a:latin typeface="Times New Roman" panose="02020603050405020304" pitchFamily="18" charset="0"/>
                <a:cs typeface="Times New Roman" panose="02020603050405020304" pitchFamily="18" charset="0"/>
              </a:rPr>
              <a:t>yazı ile  bildirilmesidir.</a:t>
            </a:r>
          </a:p>
          <a:p>
            <a:pPr marL="342900" indent="-342900">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Kasıt aranmaz. Kusur yeterlidir.</a:t>
            </a:r>
          </a:p>
          <a:p>
            <a:pPr algn="just"/>
            <a:endParaRPr lang="tr-TR" sz="2400" b="1" dirty="0" smtClean="0">
              <a:latin typeface="Times New Roman" panose="02020603050405020304" pitchFamily="18" charset="0"/>
              <a:cs typeface="Times New Roman" panose="02020603050405020304" pitchFamily="18" charset="0"/>
            </a:endParaRPr>
          </a:p>
          <a:p>
            <a:pPr algn="just"/>
            <a:r>
              <a:rPr lang="tr-TR" sz="2400" b="1" dirty="0" smtClean="0">
                <a:latin typeface="Times New Roman" panose="02020603050405020304" pitchFamily="18" charset="0"/>
                <a:cs typeface="Times New Roman" panose="02020603050405020304" pitchFamily="18" charset="0"/>
              </a:rPr>
              <a:t>Fiil ve haller</a:t>
            </a:r>
            <a:r>
              <a:rPr lang="tr-TR" sz="24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Verilen emirler ve görevlerin </a:t>
            </a:r>
            <a:r>
              <a:rPr lang="tr-TR" sz="2000" u="sng" dirty="0" smtClean="0">
                <a:solidFill>
                  <a:schemeClr val="accent1">
                    <a:lumMod val="75000"/>
                  </a:schemeClr>
                </a:solidFill>
                <a:latin typeface="Times New Roman" panose="02020603050405020304" pitchFamily="18" charset="0"/>
                <a:cs typeface="Times New Roman" panose="02020603050405020304" pitchFamily="18" charset="0"/>
              </a:rPr>
              <a:t>tam ve zamanında </a:t>
            </a:r>
            <a:r>
              <a:rPr lang="tr-TR" sz="2000" dirty="0" smtClean="0">
                <a:latin typeface="Times New Roman" panose="02020603050405020304" pitchFamily="18" charset="0"/>
                <a:cs typeface="Times New Roman" panose="02020603050405020304" pitchFamily="18" charset="0"/>
              </a:rPr>
              <a:t>yapılmasında/resmi araç gereçlerin kullanılması ve korunmasında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kusurlu </a:t>
            </a:r>
            <a:r>
              <a:rPr lang="tr-TR" sz="2000" dirty="0" smtClean="0">
                <a:latin typeface="Times New Roman" panose="02020603050405020304" pitchFamily="18" charset="0"/>
                <a:cs typeface="Times New Roman" panose="02020603050405020304" pitchFamily="18" charset="0"/>
              </a:rPr>
              <a:t>davranmak.</a:t>
            </a:r>
          </a:p>
        </p:txBody>
      </p:sp>
      <p:sp>
        <p:nvSpPr>
          <p:cNvPr id="6" name="Dikdörtgen 5"/>
          <p:cNvSpPr/>
          <p:nvPr/>
        </p:nvSpPr>
        <p:spPr>
          <a:xfrm>
            <a:off x="399144" y="4668753"/>
            <a:ext cx="11393714" cy="1617544"/>
          </a:xfrm>
          <a:prstGeom prst="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Memurun para karşılığı iş takipçiliği yaptığı şikayeti üzerine muhakkik tayin edilen ilgilinin, </a:t>
            </a:r>
            <a:r>
              <a:rPr lang="tr-TR" u="sng" dirty="0" smtClean="0">
                <a:latin typeface="Times New Roman" panose="02020603050405020304" pitchFamily="18" charset="0"/>
                <a:cs typeface="Times New Roman" panose="02020603050405020304" pitchFamily="18" charset="0"/>
              </a:rPr>
              <a:t>soruşturmada yetirince araştırıp incelemediği, olayın tanıklarının ifadesini almadığı</a:t>
            </a:r>
            <a:r>
              <a:rPr lang="tr-TR" dirty="0" smtClean="0">
                <a:latin typeface="Times New Roman" panose="02020603050405020304" pitchFamily="18" charset="0"/>
                <a:cs typeface="Times New Roman" panose="02020603050405020304" pitchFamily="18" charset="0"/>
              </a:rPr>
              <a:t>, iş takibi için para verdiği iddia edilenlerin ifadesine başvurmadığı, </a:t>
            </a:r>
            <a:r>
              <a:rPr lang="tr-TR" dirty="0" smtClean="0">
                <a:solidFill>
                  <a:srgbClr val="000000"/>
                </a:solidFill>
                <a:latin typeface="Times New Roman" panose="02020603050405020304" pitchFamily="18" charset="0"/>
                <a:ea typeface="Arial Unicode MS"/>
                <a:cs typeface="Times New Roman" panose="02020603050405020304" pitchFamily="18" charset="0"/>
              </a:rPr>
              <a:t>olayı </a:t>
            </a:r>
            <a:r>
              <a:rPr lang="tr-TR" dirty="0">
                <a:solidFill>
                  <a:srgbClr val="000000"/>
                </a:solidFill>
                <a:latin typeface="Times New Roman" panose="02020603050405020304" pitchFamily="18" charset="0"/>
                <a:ea typeface="Arial Unicode MS"/>
                <a:cs typeface="Times New Roman" panose="02020603050405020304" pitchFamily="18" charset="0"/>
              </a:rPr>
              <a:t>yeterince araştırıp isnat edilen fiilin varlığı veya yokluğunun ortaya konulmaması nedeniyle verilen görevin tam olarak yapılmasında kusurlu </a:t>
            </a:r>
            <a:r>
              <a:rPr lang="tr-TR" dirty="0" smtClean="0">
                <a:solidFill>
                  <a:srgbClr val="000000"/>
                </a:solidFill>
                <a:latin typeface="Times New Roman" panose="02020603050405020304" pitchFamily="18" charset="0"/>
                <a:ea typeface="Arial Unicode MS"/>
                <a:cs typeface="Times New Roman" panose="02020603050405020304" pitchFamily="18" charset="0"/>
              </a:rPr>
              <a:t>davranmıştır.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72303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263471" y="2146476"/>
            <a:ext cx="11391254" cy="2246769"/>
          </a:xfrm>
          <a:prstGeom prst="rect">
            <a:avLst/>
          </a:prstGeom>
          <a:noFill/>
        </p:spPr>
        <p:txBody>
          <a:bodyPr wrap="square" rtlCol="0">
            <a:spAutoFit/>
          </a:bodyPr>
          <a:lstStyle/>
          <a:p>
            <a:pPr marL="285750" lvl="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Eşlerinin, reşit olmayan/mahcur olan çocuklarının </a:t>
            </a:r>
            <a:r>
              <a:rPr lang="tr-TR" sz="2000" dirty="0">
                <a:solidFill>
                  <a:schemeClr val="accent1">
                    <a:lumMod val="75000"/>
                  </a:schemeClr>
                </a:solidFill>
                <a:latin typeface="Times New Roman" panose="02020603050405020304" pitchFamily="18" charset="0"/>
                <a:cs typeface="Times New Roman" panose="02020603050405020304" pitchFamily="18" charset="0"/>
              </a:rPr>
              <a:t>kazanç getirici</a:t>
            </a:r>
            <a:r>
              <a:rPr lang="tr-TR" sz="2000" dirty="0">
                <a:latin typeface="Times New Roman" panose="02020603050405020304" pitchFamily="18" charset="0"/>
                <a:cs typeface="Times New Roman" panose="02020603050405020304" pitchFamily="18" charset="0"/>
              </a:rPr>
              <a:t> </a:t>
            </a:r>
            <a:r>
              <a:rPr lang="tr-TR" sz="2000" b="1" u="sng" dirty="0">
                <a:solidFill>
                  <a:schemeClr val="accent1">
                    <a:lumMod val="75000"/>
                  </a:schemeClr>
                </a:solidFill>
                <a:latin typeface="Times New Roman" panose="02020603050405020304" pitchFamily="18" charset="0"/>
                <a:cs typeface="Times New Roman" panose="02020603050405020304" pitchFamily="18" charset="0"/>
              </a:rPr>
              <a:t>sürekli faaliyetlerini </a:t>
            </a:r>
            <a:r>
              <a:rPr lang="tr-TR" sz="2000" dirty="0">
                <a:latin typeface="Times New Roman" panose="02020603050405020304" pitchFamily="18" charset="0"/>
                <a:cs typeface="Times New Roman" panose="02020603050405020304" pitchFamily="18" charset="0"/>
              </a:rPr>
              <a:t>süresinde </a:t>
            </a:r>
            <a:r>
              <a:rPr lang="tr-TR" sz="2000" dirty="0" smtClean="0">
                <a:latin typeface="Times New Roman" panose="02020603050405020304" pitchFamily="18" charset="0"/>
                <a:cs typeface="Times New Roman" panose="02020603050405020304" pitchFamily="18" charset="0"/>
              </a:rPr>
              <a:t>bildirmemek.</a:t>
            </a:r>
          </a:p>
          <a:p>
            <a:pPr marL="285750" lvl="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Görev sırasında </a:t>
            </a:r>
            <a:r>
              <a:rPr lang="tr-TR" sz="2000" dirty="0">
                <a:latin typeface="Times New Roman" panose="02020603050405020304" pitchFamily="18" charset="0"/>
                <a:cs typeface="Times New Roman" panose="02020603050405020304" pitchFamily="18" charset="0"/>
              </a:rPr>
              <a:t>amire </a:t>
            </a:r>
            <a:r>
              <a:rPr lang="tr-TR" sz="2000" b="1" u="sng" dirty="0">
                <a:solidFill>
                  <a:schemeClr val="accent1">
                    <a:lumMod val="75000"/>
                  </a:schemeClr>
                </a:solidFill>
                <a:latin typeface="Times New Roman" panose="02020603050405020304" pitchFamily="18" charset="0"/>
                <a:cs typeface="Times New Roman" panose="02020603050405020304" pitchFamily="18" charset="0"/>
              </a:rPr>
              <a:t>hal ve hareketi </a:t>
            </a:r>
            <a:r>
              <a:rPr lang="tr-TR" sz="2000" dirty="0">
                <a:latin typeface="Times New Roman" panose="02020603050405020304" pitchFamily="18" charset="0"/>
                <a:cs typeface="Times New Roman" panose="02020603050405020304" pitchFamily="18" charset="0"/>
              </a:rPr>
              <a:t>ile saygısız </a:t>
            </a:r>
            <a:r>
              <a:rPr lang="tr-TR" sz="2000" dirty="0" smtClean="0">
                <a:latin typeface="Times New Roman" panose="02020603050405020304" pitchFamily="18" charset="0"/>
                <a:cs typeface="Times New Roman" panose="02020603050405020304" pitchFamily="18" charset="0"/>
              </a:rPr>
              <a:t>davranmak.</a:t>
            </a: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lvl="0" algn="just"/>
            <a:endParaRPr lang="tr-TR" sz="2000" dirty="0">
              <a:latin typeface="Times New Roman" panose="02020603050405020304" pitchFamily="18" charset="0"/>
              <a:cs typeface="Times New Roman" panose="02020603050405020304" pitchFamily="18" charset="0"/>
            </a:endParaRPr>
          </a:p>
        </p:txBody>
      </p:sp>
      <p:sp>
        <p:nvSpPr>
          <p:cNvPr id="6" name="Dikdörtgen 5"/>
          <p:cNvSpPr/>
          <p:nvPr/>
        </p:nvSpPr>
        <p:spPr>
          <a:xfrm>
            <a:off x="465220" y="3801979"/>
            <a:ext cx="11405937" cy="46522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tr-TR" dirty="0" smtClean="0">
                <a:latin typeface="Times New Roman" panose="02020603050405020304" pitchFamily="18" charset="0"/>
                <a:cs typeface="Times New Roman" panose="02020603050405020304" pitchFamily="18" charset="0"/>
              </a:rPr>
              <a:t>Memurun; amirine karşı </a:t>
            </a:r>
            <a:r>
              <a:rPr lang="tr-TR" b="1" dirty="0" smtClean="0">
                <a:latin typeface="Times New Roman" panose="02020603050405020304" pitchFamily="18" charset="0"/>
                <a:cs typeface="Times New Roman" panose="02020603050405020304" pitchFamily="18" charset="0"/>
              </a:rPr>
              <a:t>dikkatli, özenli, ölçülü </a:t>
            </a:r>
            <a:r>
              <a:rPr lang="tr-TR" dirty="0" smtClean="0">
                <a:latin typeface="Times New Roman" panose="02020603050405020304" pitchFamily="18" charset="0"/>
                <a:cs typeface="Times New Roman" panose="02020603050405020304" pitchFamily="18" charset="0"/>
              </a:rPr>
              <a:t>davranmaması.</a:t>
            </a:r>
            <a:endParaRPr lang="tr-TR" dirty="0">
              <a:latin typeface="Times New Roman" panose="02020603050405020304" pitchFamily="18" charset="0"/>
              <a:cs typeface="Times New Roman" panose="02020603050405020304" pitchFamily="18" charset="0"/>
            </a:endParaRPr>
          </a:p>
        </p:txBody>
      </p:sp>
      <p:sp>
        <p:nvSpPr>
          <p:cNvPr id="8" name="Dikdörtgen 7"/>
          <p:cNvSpPr/>
          <p:nvPr/>
        </p:nvSpPr>
        <p:spPr>
          <a:xfrm>
            <a:off x="465221" y="4588042"/>
            <a:ext cx="11389896" cy="609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Memurun, amirin kendisine verdiği göreve sinirlenerek amirin odasından </a:t>
            </a:r>
            <a:r>
              <a:rPr lang="tr-TR" b="1" dirty="0">
                <a:latin typeface="Times New Roman" panose="02020603050405020304" pitchFamily="18" charset="0"/>
                <a:cs typeface="Times New Roman" panose="02020603050405020304" pitchFamily="18" charset="0"/>
              </a:rPr>
              <a:t>kapıyı sert bir şekilde kapatarak çıkması</a:t>
            </a:r>
            <a:r>
              <a:rPr lang="tr-T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289865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126720" y="1825625"/>
            <a:ext cx="11938561" cy="3785652"/>
          </a:xfrm>
          <a:prstGeom prst="rect">
            <a:avLst/>
          </a:prstGeom>
          <a:noFill/>
        </p:spPr>
        <p:txBody>
          <a:bodyPr wrap="square" rtlCol="0">
            <a:spAutoFit/>
          </a:bodyPr>
          <a:lstStyle/>
          <a:p>
            <a:pPr marL="285750" lvl="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Hizmet dışında </a:t>
            </a:r>
            <a:r>
              <a:rPr lang="tr-TR" sz="2000" dirty="0">
                <a:latin typeface="Times New Roman" panose="02020603050405020304" pitchFamily="18" charset="0"/>
                <a:cs typeface="Times New Roman" panose="02020603050405020304" pitchFamily="18" charset="0"/>
              </a:rPr>
              <a:t>Devlet memurunun itibar ve güven duygusunu sarsacak nitelikte davranışlarda </a:t>
            </a:r>
            <a:r>
              <a:rPr lang="tr-TR" sz="2000" dirty="0" smtClean="0">
                <a:latin typeface="Times New Roman" panose="02020603050405020304" pitchFamily="18" charset="0"/>
                <a:cs typeface="Times New Roman" panose="02020603050405020304" pitchFamily="18" charset="0"/>
              </a:rPr>
              <a:t>bulunmak.</a:t>
            </a:r>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Devlete </a:t>
            </a:r>
            <a:r>
              <a:rPr lang="tr-TR" sz="2000" dirty="0">
                <a:latin typeface="Times New Roman" panose="02020603050405020304" pitchFamily="18" charset="0"/>
                <a:cs typeface="Times New Roman" panose="02020603050405020304" pitchFamily="18" charset="0"/>
              </a:rPr>
              <a:t>ait resmi araç, gereç ve benzeri eşyayı </a:t>
            </a:r>
            <a:r>
              <a:rPr lang="tr-TR" sz="2000" b="1" dirty="0">
                <a:solidFill>
                  <a:schemeClr val="accent1">
                    <a:lumMod val="75000"/>
                  </a:schemeClr>
                </a:solidFill>
                <a:latin typeface="Times New Roman" panose="02020603050405020304" pitchFamily="18" charset="0"/>
                <a:cs typeface="Times New Roman" panose="02020603050405020304" pitchFamily="18" charset="0"/>
              </a:rPr>
              <a:t>özel işlerinde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kullanmak.</a:t>
            </a:r>
          </a:p>
          <a:p>
            <a:pPr marL="342900" indent="-342900" algn="just">
              <a:buFont typeface="Wingdings" panose="05000000000000000000" pitchFamily="2" charset="2"/>
              <a:buChar char="Ø"/>
            </a:pPr>
            <a:endParaRPr lang="tr-TR"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tr-TR" sz="2000" b="1" dirty="0">
              <a:solidFill>
                <a:schemeClr val="accent1">
                  <a:lumMod val="75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solidFill>
                  <a:srgbClr val="000000"/>
                </a:solidFill>
                <a:latin typeface="Arial" panose="020B0604020202020204" pitchFamily="34" charset="0"/>
              </a:rPr>
              <a:t> </a:t>
            </a:r>
            <a:r>
              <a:rPr lang="tr-TR" sz="2000" dirty="0">
                <a:latin typeface="Times New Roman" panose="02020603050405020304" pitchFamily="18" charset="0"/>
                <a:cs typeface="Times New Roman" panose="02020603050405020304" pitchFamily="18" charset="0"/>
              </a:rPr>
              <a:t>Devlete ait resmi belge, araç, gereç ve benzeri eşyayı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kaybetmek</a:t>
            </a:r>
            <a:r>
              <a:rPr lang="tr-TR" sz="2000" dirty="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endParaRPr lang="tr-TR" sz="20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9" name="Dikdörtgen 8"/>
          <p:cNvSpPr/>
          <p:nvPr/>
        </p:nvSpPr>
        <p:spPr>
          <a:xfrm>
            <a:off x="417095" y="2566116"/>
            <a:ext cx="11566358" cy="104335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Hastanesinde doktor olan ilgilinin alkollü </a:t>
            </a:r>
            <a:r>
              <a:rPr lang="tr-TR" dirty="0">
                <a:latin typeface="Times New Roman" panose="02020603050405020304" pitchFamily="18" charset="0"/>
                <a:cs typeface="Times New Roman" panose="02020603050405020304" pitchFamily="18" charset="0"/>
              </a:rPr>
              <a:t>şekilde araç kullanmak suretiyle kaza yaptığı, alkometreye üflemediği ve istenildiği zaman kan vermediği şeklinde sübut bulan fiillerinin </a:t>
            </a:r>
            <a:r>
              <a:rPr lang="tr-TR" dirty="0" smtClean="0">
                <a:latin typeface="Times New Roman" panose="02020603050405020304" pitchFamily="18" charset="0"/>
                <a:cs typeface="Times New Roman" panose="02020603050405020304" pitchFamily="18" charset="0"/>
              </a:rPr>
              <a:t>hizmet dışında devlet </a:t>
            </a:r>
            <a:r>
              <a:rPr lang="tr-TR" dirty="0">
                <a:latin typeface="Times New Roman" panose="02020603050405020304" pitchFamily="18" charset="0"/>
                <a:cs typeface="Times New Roman" panose="02020603050405020304" pitchFamily="18" charset="0"/>
              </a:rPr>
              <a:t>memurunun itibar ve güven duygusunu sarsacak nitelikte </a:t>
            </a:r>
            <a:r>
              <a:rPr lang="tr-TR" dirty="0" smtClean="0">
                <a:latin typeface="Times New Roman" panose="02020603050405020304" pitchFamily="18" charset="0"/>
                <a:cs typeface="Times New Roman" panose="02020603050405020304" pitchFamily="18" charset="0"/>
              </a:rPr>
              <a:t>bulunması.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0364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126719" y="1661263"/>
            <a:ext cx="11938561" cy="4093428"/>
          </a:xfrm>
          <a:prstGeom prst="rect">
            <a:avLst/>
          </a:prstGeom>
          <a:noFill/>
        </p:spPr>
        <p:txBody>
          <a:bodyPr wrap="square" rtlCol="0">
            <a:spAutoFit/>
          </a:bodyPr>
          <a:lstStyle/>
          <a:p>
            <a:pPr marL="285750" lvl="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İş arkadaşlarına, maiyetindeki personele ve iş sahiplerine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kötü muamelede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bulunmak.</a:t>
            </a:r>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İş arkadaşlarına ve iş sahiplerine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söz veya hareketle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sataşmak</a:t>
            </a:r>
            <a:r>
              <a:rPr lang="tr-TR" sz="2000" dirty="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lvl="0" algn="just"/>
            <a:endParaRPr lang="tr-TR" sz="2000" dirty="0">
              <a:latin typeface="Times New Roman" panose="02020603050405020304" pitchFamily="18" charset="0"/>
              <a:cs typeface="Times New Roman" panose="02020603050405020304" pitchFamily="18" charset="0"/>
            </a:endParaRPr>
          </a:p>
        </p:txBody>
      </p:sp>
      <p:sp>
        <p:nvSpPr>
          <p:cNvPr id="8" name="Dikdörtgen 7"/>
          <p:cNvSpPr/>
          <p:nvPr/>
        </p:nvSpPr>
        <p:spPr>
          <a:xfrm>
            <a:off x="380198" y="4715576"/>
            <a:ext cx="11566358" cy="66354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personelin</a:t>
            </a:r>
            <a:r>
              <a:rPr lang="tr-TR" dirty="0">
                <a:latin typeface="Times New Roman" panose="02020603050405020304" pitchFamily="18" charset="0"/>
                <a:cs typeface="Times New Roman" panose="02020603050405020304" pitchFamily="18" charset="0"/>
              </a:rPr>
              <a:t>, Müdürlükte görev yapan mesai arkadaşlarından bir tanesine karşı; </a:t>
            </a:r>
            <a:r>
              <a:rPr lang="tr-TR" i="1" dirty="0">
                <a:latin typeface="Times New Roman" panose="02020603050405020304" pitchFamily="18" charset="0"/>
                <a:cs typeface="Times New Roman" panose="02020603050405020304" pitchFamily="18" charset="0"/>
              </a:rPr>
              <a:t>“Koca karı gibi dırdır ediyorsunuz, yaptığınız iş ortada!”</a:t>
            </a:r>
            <a:r>
              <a:rPr lang="tr-TR" dirty="0">
                <a:latin typeface="Times New Roman" panose="02020603050405020304" pitchFamily="18" charset="0"/>
                <a:cs typeface="Times New Roman" panose="02020603050405020304" pitchFamily="18" charset="0"/>
              </a:rPr>
              <a:t> şeklinde sözel sataşmada </a:t>
            </a:r>
            <a:r>
              <a:rPr lang="tr-TR" dirty="0" smtClean="0">
                <a:latin typeface="Times New Roman" panose="02020603050405020304" pitchFamily="18" charset="0"/>
                <a:cs typeface="Times New Roman" panose="02020603050405020304" pitchFamily="18" charset="0"/>
              </a:rPr>
              <a:t>bulunması. </a:t>
            </a:r>
            <a:endParaRPr lang="tr-TR" dirty="0">
              <a:latin typeface="Times New Roman" panose="02020603050405020304" pitchFamily="18" charset="0"/>
              <a:cs typeface="Times New Roman" panose="02020603050405020304" pitchFamily="18" charset="0"/>
            </a:endParaRPr>
          </a:p>
        </p:txBody>
      </p:sp>
      <p:sp>
        <p:nvSpPr>
          <p:cNvPr id="10" name="Dikdörtgen 9"/>
          <p:cNvSpPr/>
          <p:nvPr/>
        </p:nvSpPr>
        <p:spPr>
          <a:xfrm>
            <a:off x="380198" y="3700643"/>
            <a:ext cx="11566358" cy="6393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Birim </a:t>
            </a:r>
            <a:r>
              <a:rPr lang="tr-TR" dirty="0" smtClean="0">
                <a:latin typeface="Times New Roman" panose="02020603050405020304" pitchFamily="18" charset="0"/>
                <a:cs typeface="Times New Roman" panose="02020603050405020304" pitchFamily="18" charset="0"/>
              </a:rPr>
              <a:t>sorumlusu </a:t>
            </a:r>
            <a:r>
              <a:rPr lang="tr-TR" dirty="0">
                <a:latin typeface="Times New Roman" panose="02020603050405020304" pitchFamily="18" charset="0"/>
                <a:cs typeface="Times New Roman" panose="02020603050405020304" pitchFamily="18" charset="0"/>
              </a:rPr>
              <a:t>bir personelin, mesai arkadaşına karşı kinci ve aşağılayıcı </a:t>
            </a:r>
            <a:r>
              <a:rPr lang="tr-TR" i="1" dirty="0" smtClean="0">
                <a:latin typeface="Times New Roman" panose="02020603050405020304" pitchFamily="18" charset="0"/>
                <a:cs typeface="Times New Roman" panose="02020603050405020304" pitchFamily="18" charset="0"/>
              </a:rPr>
              <a:t>(beceriksiz</a:t>
            </a:r>
            <a:r>
              <a:rPr lang="tr-TR" i="1" dirty="0">
                <a:latin typeface="Times New Roman" panose="02020603050405020304" pitchFamily="18" charset="0"/>
                <a:cs typeface="Times New Roman" panose="02020603050405020304" pitchFamily="18" charset="0"/>
              </a:rPr>
              <a:t>, defol, </a:t>
            </a:r>
            <a:r>
              <a:rPr lang="tr-TR" i="1" dirty="0" smtClean="0">
                <a:latin typeface="Times New Roman" panose="02020603050405020304" pitchFamily="18" charset="0"/>
                <a:cs typeface="Times New Roman" panose="02020603050405020304" pitchFamily="18" charset="0"/>
              </a:rPr>
              <a:t>vs</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sözler sarf </a:t>
            </a:r>
            <a:r>
              <a:rPr lang="tr-TR" dirty="0" smtClean="0">
                <a:latin typeface="Times New Roman" panose="02020603050405020304" pitchFamily="18" charset="0"/>
                <a:cs typeface="Times New Roman" panose="02020603050405020304" pitchFamily="18" charset="0"/>
              </a:rPr>
              <a:t>etmesi.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4119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126720" y="2259454"/>
            <a:ext cx="11938561" cy="4093428"/>
          </a:xfrm>
          <a:prstGeom prst="rect">
            <a:avLst/>
          </a:prstGeom>
          <a:noFill/>
        </p:spPr>
        <p:txBody>
          <a:bodyPr wrap="square" rtlCol="0">
            <a:spAutoFit/>
          </a:bodyPr>
          <a:lstStyle/>
          <a:p>
            <a:pPr marL="285750" lvl="0" indent="-28575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Görev mahallinde </a:t>
            </a:r>
            <a:r>
              <a:rPr lang="tr-TR" sz="2000" dirty="0">
                <a:latin typeface="Times New Roman" panose="02020603050405020304" pitchFamily="18" charset="0"/>
                <a:cs typeface="Times New Roman" panose="02020603050405020304" pitchFamily="18" charset="0"/>
              </a:rPr>
              <a:t>genel ahlak ve edep dışı davranışlarda bulunmak ve bu tür yazı yazmak, işaret, resim ve benzeri şekiller çizmek ve </a:t>
            </a:r>
            <a:r>
              <a:rPr lang="tr-TR" sz="2000" dirty="0" smtClean="0">
                <a:latin typeface="Times New Roman" panose="02020603050405020304" pitchFamily="18" charset="0"/>
                <a:cs typeface="Times New Roman" panose="02020603050405020304" pitchFamily="18" charset="0"/>
              </a:rPr>
              <a:t>yapmak.</a:t>
            </a: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tr-TR" sz="2000" b="1" dirty="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tr-TR"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Verilen emirlere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itiraz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etmek</a:t>
            </a:r>
            <a:r>
              <a:rPr lang="tr-TR" sz="2000" dirty="0">
                <a:latin typeface="Times New Roman" panose="02020603050405020304" pitchFamily="18" charset="0"/>
                <a:cs typeface="Times New Roman" panose="02020603050405020304" pitchFamily="18" charset="0"/>
              </a:rPr>
              <a:t>.</a:t>
            </a:r>
          </a:p>
          <a:p>
            <a:pPr algn="just"/>
            <a:endParaRPr lang="tr-TR" sz="2000" b="1" dirty="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p:txBody>
      </p:sp>
      <p:sp>
        <p:nvSpPr>
          <p:cNvPr id="9" name="Dikdörtgen 8"/>
          <p:cNvSpPr/>
          <p:nvPr/>
        </p:nvSpPr>
        <p:spPr>
          <a:xfrm>
            <a:off x="312821" y="3542273"/>
            <a:ext cx="11566358" cy="6440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Kurumunda müdür olan ilgilinin;</a:t>
            </a:r>
            <a:r>
              <a:rPr lang="tr-TR" dirty="0">
                <a:latin typeface="Times New Roman" panose="02020603050405020304" pitchFamily="18" charset="0"/>
                <a:cs typeface="Times New Roman" panose="02020603050405020304" pitchFamily="18" charset="0"/>
              </a:rPr>
              <a:t> görev yaptığı birimde maiyetinde görevli bulunan personele doğrudan ve dolaylı olarak gayri ahlaki söz ve eylemlerle cinsel tacizde </a:t>
            </a:r>
            <a:r>
              <a:rPr lang="tr-TR" dirty="0" smtClean="0">
                <a:latin typeface="Times New Roman" panose="02020603050405020304" pitchFamily="18" charset="0"/>
                <a:cs typeface="Times New Roman" panose="02020603050405020304" pitchFamily="18" charset="0"/>
              </a:rPr>
              <a:t>bulunması.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5489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7" y="488363"/>
            <a:ext cx="9002993" cy="972535"/>
          </a:xfrm>
        </p:spPr>
        <p:txBody>
          <a:bodyPr>
            <a:normAutofit/>
          </a:bodyPr>
          <a:lstStyle/>
          <a:p>
            <a:pPr algn="ctr"/>
            <a:r>
              <a:rPr lang="tr-TR" sz="2800" b="1" dirty="0">
                <a:solidFill>
                  <a:prstClr val="black"/>
                </a:solidFill>
                <a:latin typeface="Times New Roman" panose="02020603050405020304" pitchFamily="18" charset="0"/>
                <a:cs typeface="Times New Roman" panose="02020603050405020304" pitchFamily="18" charset="0"/>
              </a:rPr>
              <a:t>DİSİPLİN HUKUKU  </a:t>
            </a:r>
            <a:br>
              <a:rPr lang="tr-TR" sz="2800" b="1" dirty="0">
                <a:solidFill>
                  <a:prstClr val="black"/>
                </a:solidFill>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8" name="Alt Başlık 2"/>
          <p:cNvSpPr txBox="1">
            <a:spLocks/>
          </p:cNvSpPr>
          <p:nvPr/>
        </p:nvSpPr>
        <p:spPr>
          <a:xfrm>
            <a:off x="755780" y="1798606"/>
            <a:ext cx="10598020" cy="46301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fontAlgn="base">
              <a:spcAft>
                <a:spcPts val="1000"/>
              </a:spcAft>
              <a:buNone/>
            </a:pPr>
            <a:r>
              <a:rPr lang="tr-TR" sz="3200" dirty="0" smtClean="0">
                <a:latin typeface="Times New Roman" panose="02020603050405020304" pitchFamily="18" charset="0"/>
                <a:cs typeface="Times New Roman" panose="02020603050405020304" pitchFamily="18" charset="0"/>
              </a:rPr>
              <a:t>DİSİPLİN HUKUKU, DİSİPLİN İŞ VE İŞLEMLERİNİN USUL VE ESASLARININ YER ALDIĞI KURALLAR BÜTÜNÜDÜR.</a:t>
            </a:r>
          </a:p>
          <a:p>
            <a:pPr marL="0" indent="0" algn="just" fontAlgn="base">
              <a:buNone/>
            </a:pPr>
            <a:r>
              <a:rPr lang="tr-TR" sz="3200" dirty="0" smtClean="0">
                <a:latin typeface="Times New Roman" panose="02020603050405020304" pitchFamily="18" charset="0"/>
                <a:cs typeface="Times New Roman" panose="02020603050405020304" pitchFamily="18" charset="0"/>
              </a:rPr>
              <a:t>Bu Kurallar:</a:t>
            </a:r>
          </a:p>
          <a:p>
            <a:pPr marL="0" indent="0" algn="just" fontAlgn="base">
              <a:buNone/>
            </a:pPr>
            <a:r>
              <a:rPr lang="tr-TR" sz="3200" dirty="0" smtClean="0">
                <a:latin typeface="Times New Roman" panose="02020603050405020304" pitchFamily="18" charset="0"/>
                <a:cs typeface="Times New Roman" panose="02020603050405020304" pitchFamily="18" charset="0"/>
              </a:rPr>
              <a:t>-T.C. Anayasası,</a:t>
            </a:r>
          </a:p>
          <a:p>
            <a:pPr marL="0" indent="0" algn="just" fontAlgn="base">
              <a:buNone/>
            </a:pPr>
            <a:r>
              <a:rPr lang="tr-TR" sz="3200" dirty="0" smtClean="0">
                <a:latin typeface="Times New Roman" panose="02020603050405020304" pitchFamily="18" charset="0"/>
                <a:cs typeface="Times New Roman" panose="02020603050405020304" pitchFamily="18" charset="0"/>
              </a:rPr>
              <a:t>-Kanunlar,</a:t>
            </a:r>
          </a:p>
          <a:p>
            <a:pPr marL="0" indent="0" algn="just" fontAlgn="base">
              <a:buNone/>
            </a:pPr>
            <a:r>
              <a:rPr lang="tr-TR" sz="3200" dirty="0" smtClean="0">
                <a:latin typeface="Times New Roman" panose="02020603050405020304" pitchFamily="18" charset="0"/>
                <a:cs typeface="Times New Roman" panose="02020603050405020304" pitchFamily="18" charset="0"/>
              </a:rPr>
              <a:t>-Yönetmelikler,</a:t>
            </a:r>
          </a:p>
          <a:p>
            <a:pPr marL="0" indent="0" algn="just" fontAlgn="base">
              <a:buNone/>
            </a:pPr>
            <a:r>
              <a:rPr lang="tr-TR" sz="3200" dirty="0" smtClean="0">
                <a:latin typeface="Times New Roman" panose="02020603050405020304" pitchFamily="18" charset="0"/>
                <a:cs typeface="Times New Roman" panose="02020603050405020304" pitchFamily="18" charset="0"/>
              </a:rPr>
              <a:t>-İçtihadı Birleştirme Kararları,</a:t>
            </a:r>
          </a:p>
          <a:p>
            <a:pPr marL="0" indent="0" algn="just" fontAlgn="base">
              <a:buNone/>
            </a:pPr>
            <a:r>
              <a:rPr lang="tr-TR" sz="3200" dirty="0" smtClean="0">
                <a:latin typeface="Times New Roman" panose="02020603050405020304" pitchFamily="18" charset="0"/>
                <a:cs typeface="Times New Roman" panose="02020603050405020304" pitchFamily="18" charset="0"/>
              </a:rPr>
              <a:t>-Diğer düzenleyici işlemlerde yer alır.</a:t>
            </a:r>
          </a:p>
          <a:p>
            <a:endParaRPr lang="tr-TR" dirty="0"/>
          </a:p>
        </p:txBody>
      </p:sp>
    </p:spTree>
    <p:extLst>
      <p:ext uri="{BB962C8B-B14F-4D97-AF65-F5344CB8AC3E}">
        <p14:creationId xmlns:p14="http://schemas.microsoft.com/office/powerpoint/2010/main" val="36431591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37352"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KINAMA</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37352" y="1825625"/>
            <a:ext cx="12035828" cy="5016758"/>
          </a:xfrm>
          <a:prstGeom prst="rect">
            <a:avLst/>
          </a:prstGeom>
          <a:noFill/>
        </p:spPr>
        <p:txBody>
          <a:bodyPr wrap="square" rtlCol="0">
            <a:spAutoFit/>
          </a:bodyPr>
          <a:lstStyle/>
          <a:p>
            <a:pPr marL="285750" lvl="0" indent="-285750" algn="just">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Borçlarını </a:t>
            </a:r>
            <a:r>
              <a:rPr lang="tr-TR" sz="2000" b="1" dirty="0">
                <a:solidFill>
                  <a:schemeClr val="accent1">
                    <a:lumMod val="75000"/>
                  </a:schemeClr>
                </a:solidFill>
                <a:latin typeface="Times New Roman" panose="02020603050405020304" pitchFamily="18" charset="0"/>
                <a:cs typeface="Times New Roman" panose="02020603050405020304" pitchFamily="18" charset="0"/>
              </a:rPr>
              <a:t>kasten ödemeyerek </a:t>
            </a:r>
            <a:r>
              <a:rPr lang="tr-TR" sz="2000" dirty="0">
                <a:latin typeface="Times New Roman" panose="02020603050405020304" pitchFamily="18" charset="0"/>
                <a:cs typeface="Times New Roman" panose="02020603050405020304" pitchFamily="18" charset="0"/>
              </a:rPr>
              <a:t>hakkında yasal yollara başvurulmasına neden </a:t>
            </a:r>
            <a:r>
              <a:rPr lang="tr-TR" sz="2000" dirty="0" smtClean="0">
                <a:latin typeface="Times New Roman" panose="02020603050405020304" pitchFamily="18" charset="0"/>
                <a:cs typeface="Times New Roman" panose="02020603050405020304" pitchFamily="18" charset="0"/>
              </a:rPr>
              <a:t>olmak</a:t>
            </a:r>
          </a:p>
          <a:p>
            <a:pPr lvl="0" algn="just"/>
            <a:endParaRPr lang="tr-TR" sz="2000" dirty="0" smtClean="0">
              <a:latin typeface="Times New Roman" panose="02020603050405020304" pitchFamily="18" charset="0"/>
              <a:cs typeface="Times New Roman" panose="02020603050405020304" pitchFamily="18" charset="0"/>
            </a:endParaRPr>
          </a:p>
          <a:p>
            <a:pPr lvl="0" algn="just"/>
            <a:endParaRPr lang="tr-TR" sz="2000" dirty="0" smtClean="0">
              <a:latin typeface="Times New Roman" panose="02020603050405020304" pitchFamily="18" charset="0"/>
              <a:cs typeface="Times New Roman" panose="02020603050405020304" pitchFamily="18" charset="0"/>
            </a:endParaRPr>
          </a:p>
          <a:p>
            <a:pPr marL="285750" lvl="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Kurumların huzur, sükun ve çalışma düzenini </a:t>
            </a:r>
            <a:r>
              <a:rPr lang="tr-TR" sz="2000" dirty="0" smtClean="0">
                <a:latin typeface="Times New Roman" panose="02020603050405020304" pitchFamily="18" charset="0"/>
                <a:cs typeface="Times New Roman" panose="02020603050405020304" pitchFamily="18" charset="0"/>
              </a:rPr>
              <a:t>bozmak.</a:t>
            </a: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Yetkili olmadığı </a:t>
            </a:r>
            <a:r>
              <a:rPr lang="tr-TR" sz="2000" dirty="0">
                <a:latin typeface="Times New Roman" panose="02020603050405020304" pitchFamily="18" charset="0"/>
                <a:cs typeface="Times New Roman" panose="02020603050405020304" pitchFamily="18" charset="0"/>
              </a:rPr>
              <a:t>halde basına, haber ajanslarına veya radyo ve televizyon kurumlarına bilgi veya demeç vermek.</a:t>
            </a: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lvl="0" algn="just"/>
            <a:endParaRPr lang="tr-TR" sz="2000" dirty="0">
              <a:latin typeface="Times New Roman" panose="02020603050405020304" pitchFamily="18" charset="0"/>
              <a:cs typeface="Times New Roman" panose="02020603050405020304" pitchFamily="18" charset="0"/>
            </a:endParaRPr>
          </a:p>
        </p:txBody>
      </p:sp>
      <p:sp>
        <p:nvSpPr>
          <p:cNvPr id="9" name="Dikdörtgen 8"/>
          <p:cNvSpPr/>
          <p:nvPr/>
        </p:nvSpPr>
        <p:spPr>
          <a:xfrm>
            <a:off x="350172" y="3291566"/>
            <a:ext cx="11566358" cy="4900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Aynı odada oturan iki memurun sürekli olarak birbirleriyle sürtüşmesi, bağırmaları vb.</a:t>
            </a:r>
            <a:endParaRPr lang="tr-TR" dirty="0">
              <a:latin typeface="Times New Roman" panose="02020603050405020304" pitchFamily="18" charset="0"/>
              <a:cs typeface="Times New Roman" panose="02020603050405020304" pitchFamily="18" charset="0"/>
            </a:endParaRPr>
          </a:p>
        </p:txBody>
      </p:sp>
      <p:sp>
        <p:nvSpPr>
          <p:cNvPr id="8" name="Dikdörtgen 7"/>
          <p:cNvSpPr/>
          <p:nvPr/>
        </p:nvSpPr>
        <p:spPr>
          <a:xfrm>
            <a:off x="350172" y="4821964"/>
            <a:ext cx="11566358" cy="4900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Müdürlüğüne </a:t>
            </a:r>
            <a:r>
              <a:rPr lang="tr-TR" dirty="0">
                <a:latin typeface="Times New Roman" panose="02020603050405020304" pitchFamily="18" charset="0"/>
                <a:cs typeface="Times New Roman" panose="02020603050405020304" pitchFamily="18" charset="0"/>
              </a:rPr>
              <a:t>bağlı </a:t>
            </a:r>
            <a:r>
              <a:rPr lang="tr-TR" dirty="0" smtClean="0">
                <a:latin typeface="Times New Roman" panose="02020603050405020304" pitchFamily="18" charset="0"/>
                <a:cs typeface="Times New Roman" panose="02020603050405020304" pitchFamily="18" charset="0"/>
              </a:rPr>
              <a:t>birimde çalışan kişinin, yerel … </a:t>
            </a:r>
            <a:r>
              <a:rPr lang="tr-TR" dirty="0">
                <a:latin typeface="Times New Roman" panose="02020603050405020304" pitchFamily="18" charset="0"/>
                <a:cs typeface="Times New Roman" panose="02020603050405020304" pitchFamily="18" charset="0"/>
              </a:rPr>
              <a:t>Gazetesine, </a:t>
            </a:r>
            <a:r>
              <a:rPr lang="tr-TR" dirty="0" smtClean="0">
                <a:latin typeface="Times New Roman" panose="02020603050405020304" pitchFamily="18" charset="0"/>
                <a:cs typeface="Times New Roman" panose="02020603050405020304" pitchFamily="18" charset="0"/>
              </a:rPr>
              <a:t>İl Müdürünü </a:t>
            </a:r>
            <a:r>
              <a:rPr lang="tr-TR" dirty="0">
                <a:latin typeface="Times New Roman" panose="02020603050405020304" pitchFamily="18" charset="0"/>
                <a:cs typeface="Times New Roman" panose="02020603050405020304" pitchFamily="18" charset="0"/>
              </a:rPr>
              <a:t>hedef alan </a:t>
            </a:r>
            <a:r>
              <a:rPr lang="tr-TR" dirty="0" smtClean="0">
                <a:latin typeface="Times New Roman" panose="02020603050405020304" pitchFamily="18" charset="0"/>
                <a:cs typeface="Times New Roman" panose="02020603050405020304" pitchFamily="18" charset="0"/>
              </a:rPr>
              <a:t>demeç vermesi.</a:t>
            </a:r>
            <a:endParaRPr lang="tr-TR" dirty="0">
              <a:latin typeface="Times New Roman" panose="02020603050405020304" pitchFamily="18" charset="0"/>
              <a:cs typeface="Times New Roman" panose="02020603050405020304" pitchFamily="18" charset="0"/>
            </a:endParaRPr>
          </a:p>
        </p:txBody>
      </p:sp>
      <p:sp>
        <p:nvSpPr>
          <p:cNvPr id="10" name="Dikdörtgen 9"/>
          <p:cNvSpPr/>
          <p:nvPr/>
        </p:nvSpPr>
        <p:spPr>
          <a:xfrm>
            <a:off x="350172" y="5432429"/>
            <a:ext cx="11566358" cy="8882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Ö</a:t>
            </a:r>
            <a:r>
              <a:rPr lang="tr-TR" dirty="0" smtClean="0">
                <a:latin typeface="Times New Roman" panose="02020603050405020304" pitchFamily="18" charset="0"/>
                <a:cs typeface="Times New Roman" panose="02020603050405020304" pitchFamily="18" charset="0"/>
              </a:rPr>
              <a:t>ğretmenin</a:t>
            </a:r>
            <a:r>
              <a:rPr lang="tr-TR" dirty="0">
                <a:latin typeface="Times New Roman" panose="02020603050405020304" pitchFamily="18" charset="0"/>
                <a:cs typeface="Times New Roman" panose="02020603050405020304" pitchFamily="18" charset="0"/>
              </a:rPr>
              <a:t> okul içindeki idari işleyişe (örneğin okul müdürünün işleri nasıl yürüttüğüne ilişkin bilgi vermesi</a:t>
            </a:r>
            <a:r>
              <a:rPr lang="tr-TR"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Denetim görevlisinin yaptığı denetime ilişkin bilgiler vermesi </a:t>
            </a:r>
          </a:p>
        </p:txBody>
      </p:sp>
    </p:spTree>
    <p:extLst>
      <p:ext uri="{BB962C8B-B14F-4D97-AF65-F5344CB8AC3E}">
        <p14:creationId xmlns:p14="http://schemas.microsoft.com/office/powerpoint/2010/main" val="15498579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AYLIKTAN KESME</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85697" y="1567907"/>
            <a:ext cx="11393714" cy="5324535"/>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Brüt aylığın 1/30 – 1/8 </a:t>
            </a:r>
            <a:r>
              <a:rPr lang="tr-TR" sz="2000" dirty="0" smtClean="0">
                <a:latin typeface="Times New Roman" panose="02020603050405020304" pitchFamily="18" charset="0"/>
                <a:cs typeface="Times New Roman" panose="02020603050405020304" pitchFamily="18" charset="0"/>
              </a:rPr>
              <a:t>arasında kesinti yapılmasıdır.</a:t>
            </a:r>
          </a:p>
          <a:p>
            <a:pPr>
              <a:lnSpc>
                <a:spcPct val="150000"/>
              </a:lnSpc>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Ceza'nın </a:t>
            </a:r>
            <a:r>
              <a:rPr lang="tr-TR" sz="2000" dirty="0">
                <a:latin typeface="Times New Roman" panose="02020603050405020304" pitchFamily="18" charset="0"/>
                <a:cs typeface="Times New Roman" panose="02020603050405020304" pitchFamily="18" charset="0"/>
              </a:rPr>
              <a:t>hesaplanmasında </a:t>
            </a:r>
            <a:r>
              <a:rPr lang="tr-TR" sz="2000" b="1" dirty="0">
                <a:latin typeface="Times New Roman" panose="02020603050405020304" pitchFamily="18" charset="0"/>
                <a:cs typeface="Times New Roman" panose="02020603050405020304" pitchFamily="18" charset="0"/>
              </a:rPr>
              <a:t>alt sınırı olan 30’da birden</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başlanır</a:t>
            </a:r>
            <a:r>
              <a:rPr lang="tr-TR" sz="2000" dirty="0">
                <a:latin typeface="Times New Roman" panose="02020603050405020304" pitchFamily="18" charset="0"/>
                <a:cs typeface="Times New Roman" panose="02020603050405020304" pitchFamily="18" charset="0"/>
              </a:rPr>
              <a:t>. Bu oran arttırılarak uygulanacaksa </a:t>
            </a:r>
            <a:r>
              <a:rPr lang="tr-TR" sz="2000" b="1" dirty="0">
                <a:latin typeface="Times New Roman" panose="02020603050405020304" pitchFamily="18" charset="0"/>
                <a:cs typeface="Times New Roman" panose="02020603050405020304" pitchFamily="18" charset="0"/>
              </a:rPr>
              <a:t>arttırma gerekçe ve nedenlerinin </a:t>
            </a:r>
            <a:r>
              <a:rPr lang="tr-TR" sz="2000" dirty="0">
                <a:latin typeface="Times New Roman" panose="02020603050405020304" pitchFamily="18" charset="0"/>
                <a:cs typeface="Times New Roman" panose="02020603050405020304" pitchFamily="18" charset="0"/>
              </a:rPr>
              <a:t>gösterilmesi </a:t>
            </a:r>
            <a:r>
              <a:rPr lang="tr-TR" sz="2000" dirty="0" smtClean="0">
                <a:latin typeface="Times New Roman" panose="02020603050405020304" pitchFamily="18" charset="0"/>
                <a:cs typeface="Times New Roman" panose="02020603050405020304" pitchFamily="18" charset="0"/>
              </a:rPr>
              <a:t>uygun olur.</a:t>
            </a: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b="1" dirty="0" smtClean="0">
                <a:latin typeface="Times New Roman" panose="02020603050405020304" pitchFamily="18" charset="0"/>
                <a:cs typeface="Times New Roman" panose="02020603050405020304" pitchFamily="18" charset="0"/>
              </a:rPr>
              <a:t>5 yıl </a:t>
            </a:r>
            <a:r>
              <a:rPr lang="tr-TR" sz="2000" dirty="0" smtClean="0">
                <a:latin typeface="Times New Roman" panose="02020603050405020304" pitchFamily="18" charset="0"/>
                <a:cs typeface="Times New Roman" panose="02020603050405020304" pitchFamily="18" charset="0"/>
              </a:rPr>
              <a:t>belli kadrolara atanma yasağı var. </a:t>
            </a:r>
          </a:p>
          <a:p>
            <a:pPr marL="342900" indent="-342900">
              <a:buFont typeface="Wingdings" panose="05000000000000000000" pitchFamily="2" charset="2"/>
              <a:buChar char="Ø"/>
            </a:pPr>
            <a:endParaRPr lang="tr-TR" sz="2000" b="1" dirty="0">
              <a:latin typeface="Times New Roman" panose="02020603050405020304" pitchFamily="18" charset="0"/>
              <a:cs typeface="Times New Roman" panose="02020603050405020304" pitchFamily="18" charset="0"/>
            </a:endParaRPr>
          </a:p>
          <a:p>
            <a:r>
              <a:rPr lang="tr-TR" sz="2000" b="1" dirty="0" smtClean="0">
                <a:latin typeface="Times New Roman" panose="02020603050405020304" pitchFamily="18" charset="0"/>
                <a:cs typeface="Times New Roman" panose="02020603050405020304" pitchFamily="18" charset="0"/>
              </a:rPr>
              <a:t>Fiil ve haller</a:t>
            </a:r>
            <a:r>
              <a:rPr lang="tr-TR" sz="20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Kasıtlı olarak</a:t>
            </a:r>
            <a:r>
              <a:rPr lang="tr-TR" sz="2000" dirty="0">
                <a:latin typeface="Times New Roman" panose="02020603050405020304" pitchFamily="18" charset="0"/>
                <a:cs typeface="Times New Roman" panose="02020603050405020304" pitchFamily="18" charset="0"/>
              </a:rPr>
              <a:t>; verilen emir ve görevleri tam ve zamanında yapmamak, </a:t>
            </a:r>
            <a:r>
              <a:rPr lang="tr-TR" sz="2000" dirty="0" smtClean="0">
                <a:latin typeface="Times New Roman" panose="02020603050405020304" pitchFamily="18" charset="0"/>
                <a:cs typeface="Times New Roman" panose="02020603050405020304" pitchFamily="18" charset="0"/>
              </a:rPr>
              <a:t>görevle </a:t>
            </a:r>
            <a:r>
              <a:rPr lang="tr-TR" sz="2000" dirty="0">
                <a:latin typeface="Times New Roman" panose="02020603050405020304" pitchFamily="18" charset="0"/>
                <a:cs typeface="Times New Roman" panose="02020603050405020304" pitchFamily="18" charset="0"/>
              </a:rPr>
              <a:t>ilgili resmi belge, araç ve gereçleri korumamak, bakımını yapmamak, hor </a:t>
            </a:r>
            <a:r>
              <a:rPr lang="tr-TR" sz="2000" dirty="0" smtClean="0">
                <a:latin typeface="Times New Roman" panose="02020603050405020304" pitchFamily="18" charset="0"/>
                <a:cs typeface="Times New Roman" panose="02020603050405020304" pitchFamily="18" charset="0"/>
              </a:rPr>
              <a:t>kullanmak.</a:t>
            </a: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lvl="4"/>
            <a:endParaRPr lang="tr-TR" sz="2000" dirty="0">
              <a:latin typeface="Times New Roman" panose="02020603050405020304" pitchFamily="18" charset="0"/>
              <a:cs typeface="Times New Roman" panose="02020603050405020304" pitchFamily="18" charset="0"/>
            </a:endParaRPr>
          </a:p>
        </p:txBody>
      </p:sp>
      <p:sp>
        <p:nvSpPr>
          <p:cNvPr id="7" name="Dikdörtgen 6"/>
          <p:cNvSpPr/>
          <p:nvPr/>
        </p:nvSpPr>
        <p:spPr>
          <a:xfrm>
            <a:off x="385697" y="5148882"/>
            <a:ext cx="11566358" cy="6629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Alınan hastalık raporunun fenne uygun olup olmadığının araştırılması için hakem hastaneye sevk edilmesine rağmen ilgilinin hakem hastaneye gitmemesi.</a:t>
            </a:r>
            <a:endParaRPr lang="tr-TR" dirty="0">
              <a:latin typeface="Times New Roman" panose="02020603050405020304" pitchFamily="18" charset="0"/>
              <a:cs typeface="Times New Roman" panose="02020603050405020304" pitchFamily="18" charset="0"/>
            </a:endParaRPr>
          </a:p>
        </p:txBody>
      </p:sp>
      <p:sp>
        <p:nvSpPr>
          <p:cNvPr id="9" name="Dikdörtgen 8"/>
          <p:cNvSpPr/>
          <p:nvPr/>
        </p:nvSpPr>
        <p:spPr>
          <a:xfrm>
            <a:off x="385697" y="5987719"/>
            <a:ext cx="11566358" cy="6629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4734 sayılı Kamu İhale Kanununa aykırı şekilde hizmet/mal alımı yapılması. (İhale yerine pazarlık usulü alımı)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48806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AYLIKTAN KESME</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228663" y="1904396"/>
            <a:ext cx="11566358" cy="4708981"/>
          </a:xfrm>
          <a:prstGeom prst="rect">
            <a:avLst/>
          </a:prstGeom>
          <a:noFill/>
        </p:spPr>
        <p:txBody>
          <a:bodyPr wrap="square" rtlCol="0">
            <a:spAutoFit/>
          </a:bodyPr>
          <a:lstStyle/>
          <a:p>
            <a:pPr marL="342900" indent="-34290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Özürsüz</a:t>
            </a:r>
            <a:r>
              <a:rPr lang="tr-TR" sz="2000" dirty="0">
                <a:latin typeface="Times New Roman" panose="02020603050405020304" pitchFamily="18" charset="0"/>
                <a:cs typeface="Times New Roman" panose="02020603050405020304" pitchFamily="18" charset="0"/>
              </a:rPr>
              <a:t> olarak bir veya iki gün göreve </a:t>
            </a:r>
            <a:r>
              <a:rPr lang="tr-TR" sz="2000" dirty="0" smtClean="0">
                <a:latin typeface="Times New Roman" panose="02020603050405020304" pitchFamily="18" charset="0"/>
                <a:cs typeface="Times New Roman" panose="02020603050405020304" pitchFamily="18" charset="0"/>
              </a:rPr>
              <a:t>gelmemek.</a:t>
            </a: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Devlete ait resmi belge, araç, gereç ve benzerlerini </a:t>
            </a:r>
            <a:r>
              <a:rPr lang="tr-TR" sz="2000" b="1" dirty="0">
                <a:solidFill>
                  <a:schemeClr val="accent1">
                    <a:lumMod val="75000"/>
                  </a:schemeClr>
                </a:solidFill>
                <a:latin typeface="Times New Roman" panose="02020603050405020304" pitchFamily="18" charset="0"/>
                <a:cs typeface="Times New Roman" panose="02020603050405020304" pitchFamily="18" charset="0"/>
              </a:rPr>
              <a:t>özel menfaat sağlamak için </a:t>
            </a:r>
            <a:r>
              <a:rPr lang="tr-TR" sz="2000" dirty="0" smtClean="0">
                <a:latin typeface="Times New Roman" panose="02020603050405020304" pitchFamily="18" charset="0"/>
                <a:cs typeface="Times New Roman" panose="02020603050405020304" pitchFamily="18" charset="0"/>
              </a:rPr>
              <a:t>kullanmak.</a:t>
            </a: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Görevle ilgili konularda </a:t>
            </a:r>
            <a:r>
              <a:rPr lang="tr-TR" sz="2000" dirty="0">
                <a:latin typeface="Times New Roman" panose="02020603050405020304" pitchFamily="18" charset="0"/>
                <a:cs typeface="Times New Roman" panose="02020603050405020304" pitchFamily="18" charset="0"/>
              </a:rPr>
              <a:t>yükümlü olduğu kişilere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yalan ve yanlış beyanda</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bulunmak.</a:t>
            </a: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lvl="4"/>
            <a:endParaRPr lang="tr-TR" sz="20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228663" y="3166889"/>
            <a:ext cx="11566358" cy="6629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urum demirbaşını evine </a:t>
            </a:r>
            <a:r>
              <a:rPr lang="tr-TR" dirty="0">
                <a:latin typeface="Times New Roman" panose="02020603050405020304" pitchFamily="18" charset="0"/>
                <a:cs typeface="Times New Roman" panose="02020603050405020304" pitchFamily="18" charset="0"/>
              </a:rPr>
              <a:t>götürerek </a:t>
            </a:r>
            <a:r>
              <a:rPr lang="tr-TR" dirty="0" smtClean="0">
                <a:latin typeface="Times New Roman" panose="02020603050405020304" pitchFamily="18" charset="0"/>
                <a:cs typeface="Times New Roman" panose="02020603050405020304" pitchFamily="18" charset="0"/>
              </a:rPr>
              <a:t>kullanmak, </a:t>
            </a:r>
            <a:r>
              <a:rPr lang="tr-TR" dirty="0">
                <a:latin typeface="Times New Roman" panose="02020603050405020304" pitchFamily="18" charset="0"/>
                <a:cs typeface="Times New Roman" panose="02020603050405020304" pitchFamily="18" charset="0"/>
              </a:rPr>
              <a:t>kendi çocuklarına kuruluştan yiyecek </a:t>
            </a:r>
            <a:r>
              <a:rPr lang="tr-TR" dirty="0" smtClean="0">
                <a:latin typeface="Times New Roman" panose="02020603050405020304" pitchFamily="18" charset="0"/>
                <a:cs typeface="Times New Roman" panose="02020603050405020304" pitchFamily="18" charset="0"/>
              </a:rPr>
              <a:t>göndermek, </a:t>
            </a:r>
            <a:r>
              <a:rPr lang="tr-TR" dirty="0">
                <a:latin typeface="Times New Roman" panose="02020603050405020304" pitchFamily="18" charset="0"/>
                <a:cs typeface="Times New Roman" panose="02020603050405020304" pitchFamily="18" charset="0"/>
              </a:rPr>
              <a:t>bazı tüketim malzemesi ihtiyaçlarını kuruluştaki malzemelerden </a:t>
            </a:r>
            <a:r>
              <a:rPr lang="tr-TR" dirty="0" smtClean="0">
                <a:latin typeface="Times New Roman" panose="02020603050405020304" pitchFamily="18" charset="0"/>
                <a:cs typeface="Times New Roman" panose="02020603050405020304" pitchFamily="18" charset="0"/>
              </a:rPr>
              <a:t>karşılamak.</a:t>
            </a:r>
            <a:endParaRPr lang="tr-TR" dirty="0">
              <a:latin typeface="Times New Roman" panose="02020603050405020304" pitchFamily="18" charset="0"/>
              <a:cs typeface="Times New Roman" panose="02020603050405020304" pitchFamily="18" charset="0"/>
            </a:endParaRPr>
          </a:p>
        </p:txBody>
      </p:sp>
      <p:sp>
        <p:nvSpPr>
          <p:cNvPr id="9" name="Dikdörtgen 8"/>
          <p:cNvSpPr/>
          <p:nvPr/>
        </p:nvSpPr>
        <p:spPr>
          <a:xfrm>
            <a:off x="228663" y="4592201"/>
            <a:ext cx="11566358" cy="6629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U</a:t>
            </a:r>
            <a:r>
              <a:rPr lang="tr-TR" dirty="0" smtClean="0">
                <a:latin typeface="Times New Roman" panose="02020603050405020304" pitchFamily="18" charset="0"/>
                <a:cs typeface="Times New Roman" panose="02020603050405020304" pitchFamily="18" charset="0"/>
              </a:rPr>
              <a:t>hdesinde </a:t>
            </a:r>
            <a:r>
              <a:rPr lang="tr-TR" dirty="0">
                <a:latin typeface="Times New Roman" panose="02020603050405020304" pitchFamily="18" charset="0"/>
                <a:cs typeface="Times New Roman" panose="02020603050405020304" pitchFamily="18" charset="0"/>
              </a:rPr>
              <a:t>bulunan </a:t>
            </a:r>
            <a:r>
              <a:rPr lang="tr-TR" dirty="0" smtClean="0">
                <a:latin typeface="Times New Roman" panose="02020603050405020304" pitchFamily="18" charset="0"/>
                <a:cs typeface="Times New Roman" panose="02020603050405020304" pitchFamily="18" charset="0"/>
              </a:rPr>
              <a:t>toplam </a:t>
            </a:r>
            <a:r>
              <a:rPr lang="tr-TR" dirty="0">
                <a:latin typeface="Times New Roman" panose="02020603050405020304" pitchFamily="18" charset="0"/>
                <a:cs typeface="Times New Roman" panose="02020603050405020304" pitchFamily="18" charset="0"/>
              </a:rPr>
              <a:t>90 adet iş ve raporu tamamlamadığı halde aylık çalışma cetvellerinde tamamlamış gibi </a:t>
            </a:r>
            <a:r>
              <a:rPr lang="tr-TR" dirty="0" smtClean="0">
                <a:latin typeface="Times New Roman" panose="02020603050405020304" pitchFamily="18" charset="0"/>
                <a:cs typeface="Times New Roman" panose="02020603050405020304" pitchFamily="18" charset="0"/>
              </a:rPr>
              <a:t>göstermesi.</a:t>
            </a:r>
            <a:endParaRPr lang="tr-TR" dirty="0">
              <a:latin typeface="Times New Roman" panose="02020603050405020304" pitchFamily="18" charset="0"/>
              <a:cs typeface="Times New Roman" panose="02020603050405020304" pitchFamily="18" charset="0"/>
            </a:endParaRPr>
          </a:p>
        </p:txBody>
      </p:sp>
      <p:sp>
        <p:nvSpPr>
          <p:cNvPr id="10" name="Dikdörtgen 9"/>
          <p:cNvSpPr/>
          <p:nvPr/>
        </p:nvSpPr>
        <p:spPr>
          <a:xfrm>
            <a:off x="228663" y="5468440"/>
            <a:ext cx="11566358" cy="79240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Soruşturmada yeminli </a:t>
            </a:r>
            <a:r>
              <a:rPr lang="tr-TR" dirty="0">
                <a:latin typeface="Times New Roman" panose="02020603050405020304" pitchFamily="18" charset="0"/>
                <a:cs typeface="Times New Roman" panose="02020603050405020304" pitchFamily="18" charset="0"/>
              </a:rPr>
              <a:t>olarak ifadesine başvurulduğu, yazılı ifadesinde olayı doğruladığı halde ertesi günü okul müdür yardımcısı ile görüşerek bu şahsın aleyhine olacağını anladığı için şahsı korumaya yönelik olarak gerçek ifadesini </a:t>
            </a:r>
            <a:r>
              <a:rPr lang="tr-TR" dirty="0" smtClean="0">
                <a:latin typeface="Times New Roman" panose="02020603050405020304" pitchFamily="18" charset="0"/>
                <a:cs typeface="Times New Roman" panose="02020603050405020304" pitchFamily="18" charset="0"/>
              </a:rPr>
              <a:t>değiştirmesi.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1860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AYLIKTAN KESME</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228663" y="1794458"/>
            <a:ext cx="11566358" cy="4555093"/>
          </a:xfrm>
          <a:prstGeom prst="rect">
            <a:avLst/>
          </a:prstGeom>
          <a:noFill/>
        </p:spPr>
        <p:txBody>
          <a:bodyPr wrap="square" rtlCol="0">
            <a:spAutoFit/>
          </a:bodyPr>
          <a:lstStyle/>
          <a:p>
            <a:pPr marL="342900" indent="-342900" algn="just">
              <a:buFont typeface="Wingdings" panose="05000000000000000000" pitchFamily="2" charset="2"/>
              <a:buChar char="Ø"/>
            </a:pPr>
            <a:r>
              <a:rPr lang="tr-TR" b="1" dirty="0">
                <a:solidFill>
                  <a:schemeClr val="accent1">
                    <a:lumMod val="75000"/>
                  </a:schemeClr>
                </a:solidFill>
                <a:latin typeface="Times New Roman" panose="02020603050405020304" pitchFamily="18" charset="0"/>
                <a:cs typeface="Times New Roman" panose="02020603050405020304" pitchFamily="18" charset="0"/>
              </a:rPr>
              <a:t>Görev sırasında </a:t>
            </a:r>
            <a:r>
              <a:rPr lang="tr-TR" dirty="0">
                <a:latin typeface="Times New Roman" panose="02020603050405020304" pitchFamily="18" charset="0"/>
                <a:cs typeface="Times New Roman" panose="02020603050405020304" pitchFamily="18" charset="0"/>
              </a:rPr>
              <a:t>amirine </a:t>
            </a:r>
            <a:r>
              <a:rPr lang="tr-TR" b="1" dirty="0">
                <a:solidFill>
                  <a:schemeClr val="accent1">
                    <a:lumMod val="75000"/>
                  </a:schemeClr>
                </a:solidFill>
                <a:latin typeface="Times New Roman" panose="02020603050405020304" pitchFamily="18" charset="0"/>
                <a:cs typeface="Times New Roman" panose="02020603050405020304" pitchFamily="18" charset="0"/>
              </a:rPr>
              <a:t>sözle </a:t>
            </a:r>
            <a:r>
              <a:rPr lang="tr-TR" dirty="0">
                <a:latin typeface="Times New Roman" panose="02020603050405020304" pitchFamily="18" charset="0"/>
                <a:cs typeface="Times New Roman" panose="02020603050405020304" pitchFamily="18" charset="0"/>
              </a:rPr>
              <a:t>saygısızlık </a:t>
            </a:r>
            <a:r>
              <a:rPr lang="tr-TR" dirty="0" smtClean="0">
                <a:latin typeface="Times New Roman" panose="02020603050405020304" pitchFamily="18" charset="0"/>
                <a:cs typeface="Times New Roman" panose="02020603050405020304" pitchFamily="18" charset="0"/>
              </a:rPr>
              <a:t>etmek.</a:t>
            </a: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lvl="4"/>
            <a:endParaRPr lang="tr-TR" sz="2000" dirty="0" smtClean="0">
              <a:latin typeface="Times New Roman" panose="02020603050405020304" pitchFamily="18" charset="0"/>
              <a:cs typeface="Times New Roman" panose="02020603050405020304" pitchFamily="18" charset="0"/>
            </a:endParaRPr>
          </a:p>
          <a:p>
            <a:pPr lvl="4"/>
            <a:endParaRPr lang="tr-TR" sz="2000" dirty="0" smtClean="0">
              <a:latin typeface="Times New Roman" panose="02020603050405020304" pitchFamily="18" charset="0"/>
              <a:cs typeface="Times New Roman" panose="02020603050405020304" pitchFamily="18" charset="0"/>
            </a:endParaRPr>
          </a:p>
          <a:p>
            <a:pPr lvl="4"/>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Görev yeri sınırları içerisinde her hangi bir yerin toplantı, tören ve benzeri amaçlarla izinsiz olarak kullanılmasına yardımcı </a:t>
            </a:r>
            <a:r>
              <a:rPr lang="tr-TR" dirty="0" smtClean="0">
                <a:latin typeface="Times New Roman" panose="02020603050405020304" pitchFamily="18" charset="0"/>
                <a:cs typeface="Times New Roman" panose="02020603050405020304" pitchFamily="18" charset="0"/>
              </a:rPr>
              <a:t>olmak.</a:t>
            </a:r>
          </a:p>
          <a:p>
            <a:pPr marL="342900" indent="-342900" algn="just">
              <a:buFont typeface="Wingdings" panose="05000000000000000000" pitchFamily="2" charset="2"/>
              <a:buChar char="Ø"/>
            </a:pPr>
            <a:r>
              <a:rPr lang="tr-TR" b="1" dirty="0">
                <a:solidFill>
                  <a:schemeClr val="accent1">
                    <a:lumMod val="75000"/>
                  </a:schemeClr>
                </a:solidFill>
                <a:latin typeface="Times New Roman" panose="02020603050405020304" pitchFamily="18" charset="0"/>
                <a:cs typeface="Times New Roman" panose="02020603050405020304" pitchFamily="18" charset="0"/>
              </a:rPr>
              <a:t>Hizmet içinde </a:t>
            </a:r>
            <a:r>
              <a:rPr lang="tr-TR" dirty="0">
                <a:latin typeface="Times New Roman" panose="02020603050405020304" pitchFamily="18" charset="0"/>
                <a:cs typeface="Times New Roman" panose="02020603050405020304" pitchFamily="18" charset="0"/>
              </a:rPr>
              <a:t>Devlet memurunun itibar ve güven duygusunu sarsacak nitelikte davranışlarda </a:t>
            </a:r>
            <a:r>
              <a:rPr lang="tr-TR" dirty="0" smtClean="0">
                <a:latin typeface="Times New Roman" panose="02020603050405020304" pitchFamily="18" charset="0"/>
                <a:cs typeface="Times New Roman" panose="02020603050405020304" pitchFamily="18" charset="0"/>
              </a:rPr>
              <a:t>bulunmak.</a:t>
            </a:r>
            <a:endParaRPr lang="tr-TR"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lvl="4"/>
            <a:endParaRPr lang="tr-TR" sz="2000" dirty="0">
              <a:latin typeface="Times New Roman" panose="02020603050405020304" pitchFamily="18" charset="0"/>
              <a:cs typeface="Times New Roman" panose="02020603050405020304" pitchFamily="18" charset="0"/>
            </a:endParaRPr>
          </a:p>
          <a:p>
            <a:pPr lvl="4"/>
            <a:endParaRPr lang="tr-TR" sz="2000" dirty="0" smtClean="0">
              <a:latin typeface="Times New Roman" panose="02020603050405020304" pitchFamily="18" charset="0"/>
              <a:cs typeface="Times New Roman" panose="02020603050405020304" pitchFamily="18" charset="0"/>
            </a:endParaRPr>
          </a:p>
          <a:p>
            <a:pPr lvl="4"/>
            <a:endParaRPr lang="tr-TR" sz="2000" dirty="0">
              <a:latin typeface="Times New Roman" panose="02020603050405020304" pitchFamily="18" charset="0"/>
              <a:cs typeface="Times New Roman" panose="02020603050405020304" pitchFamily="18" charset="0"/>
            </a:endParaRPr>
          </a:p>
          <a:p>
            <a:pPr lvl="4"/>
            <a:endParaRPr lang="tr-TR" sz="2000" dirty="0" smtClean="0">
              <a:latin typeface="Times New Roman" panose="02020603050405020304" pitchFamily="18" charset="0"/>
              <a:cs typeface="Times New Roman" panose="02020603050405020304" pitchFamily="18" charset="0"/>
            </a:endParaRPr>
          </a:p>
        </p:txBody>
      </p:sp>
      <p:sp>
        <p:nvSpPr>
          <p:cNvPr id="11" name="Dikdörtgen 10"/>
          <p:cNvSpPr/>
          <p:nvPr/>
        </p:nvSpPr>
        <p:spPr>
          <a:xfrm>
            <a:off x="228663" y="2401754"/>
            <a:ext cx="11566358" cy="3321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Amirin görev vermesi halinde memurun «ben seni takmıyorum» ifadesini kullanması.</a:t>
            </a:r>
            <a:endParaRPr lang="tr-TR" dirty="0">
              <a:latin typeface="Times New Roman" panose="02020603050405020304" pitchFamily="18" charset="0"/>
              <a:cs typeface="Times New Roman" panose="02020603050405020304" pitchFamily="18" charset="0"/>
            </a:endParaRPr>
          </a:p>
        </p:txBody>
      </p:sp>
      <p:sp>
        <p:nvSpPr>
          <p:cNvPr id="12" name="Dikdörtgen 11"/>
          <p:cNvSpPr/>
          <p:nvPr/>
        </p:nvSpPr>
        <p:spPr>
          <a:xfrm>
            <a:off x="228663" y="2898579"/>
            <a:ext cx="11566358" cy="6629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Memurun </a:t>
            </a:r>
            <a:r>
              <a:rPr lang="tr-TR" dirty="0">
                <a:latin typeface="Times New Roman" panose="02020603050405020304" pitchFamily="18" charset="0"/>
                <a:cs typeface="Times New Roman" panose="02020603050405020304" pitchFamily="18" charset="0"/>
              </a:rPr>
              <a:t>amirine söz konusu görevlendirme işlemiyle ilgili aralarında geçen tartışma sırasında </a:t>
            </a:r>
            <a:r>
              <a:rPr lang="tr-TR" i="1"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a </a:t>
            </a:r>
            <a:r>
              <a:rPr lang="tr-TR" i="1" dirty="0">
                <a:latin typeface="Times New Roman" panose="02020603050405020304" pitchFamily="18" charset="0"/>
                <a:cs typeface="Times New Roman" panose="02020603050405020304" pitchFamily="18" charset="0"/>
              </a:rPr>
              <a:t>torpil yapmak için mi beni depoda çalıştırıyorsunuz, depo görevlendirmemin ... </a:t>
            </a:r>
            <a:r>
              <a:rPr lang="tr-TR" i="1" dirty="0" smtClean="0">
                <a:latin typeface="Times New Roman" panose="02020603050405020304" pitchFamily="18" charset="0"/>
                <a:cs typeface="Times New Roman" panose="02020603050405020304" pitchFamily="18" charset="0"/>
              </a:rPr>
              <a:t>a </a:t>
            </a:r>
            <a:r>
              <a:rPr lang="tr-TR" i="1" dirty="0">
                <a:latin typeface="Times New Roman" panose="02020603050405020304" pitchFamily="18" charset="0"/>
                <a:cs typeface="Times New Roman" panose="02020603050405020304" pitchFamily="18" charset="0"/>
              </a:rPr>
              <a:t>torpil olsun diye yapıldığını biliyorum''</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söylemesi.</a:t>
            </a:r>
            <a:endParaRPr lang="tr-TR" dirty="0">
              <a:latin typeface="Times New Roman" panose="02020603050405020304" pitchFamily="18" charset="0"/>
              <a:cs typeface="Times New Roman" panose="02020603050405020304" pitchFamily="18" charset="0"/>
            </a:endParaRPr>
          </a:p>
        </p:txBody>
      </p:sp>
      <p:sp>
        <p:nvSpPr>
          <p:cNvPr id="13" name="Dikdörtgen 12"/>
          <p:cNvSpPr/>
          <p:nvPr/>
        </p:nvSpPr>
        <p:spPr>
          <a:xfrm>
            <a:off x="312822" y="4847607"/>
            <a:ext cx="11566358" cy="35469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solidFill>
                  <a:schemeClr val="tx1"/>
                </a:solidFill>
                <a:latin typeface="Times New Roman" panose="02020603050405020304" pitchFamily="18" charset="0"/>
                <a:cs typeface="Times New Roman" panose="02020603050405020304" pitchFamily="18" charset="0"/>
              </a:rPr>
              <a:t>Memurun kendisini </a:t>
            </a:r>
            <a:r>
              <a:rPr lang="tr-TR" dirty="0">
                <a:solidFill>
                  <a:schemeClr val="tx1"/>
                </a:solidFill>
                <a:latin typeface="Times New Roman" panose="02020603050405020304" pitchFamily="18" charset="0"/>
                <a:cs typeface="Times New Roman" panose="02020603050405020304" pitchFamily="18" charset="0"/>
              </a:rPr>
              <a:t>şikayet eden iş </a:t>
            </a:r>
            <a:r>
              <a:rPr lang="tr-TR" dirty="0" smtClean="0">
                <a:solidFill>
                  <a:schemeClr val="tx1"/>
                </a:solidFill>
                <a:latin typeface="Times New Roman" panose="02020603050405020304" pitchFamily="18" charset="0"/>
                <a:cs typeface="Times New Roman" panose="02020603050405020304" pitchFamily="18" charset="0"/>
              </a:rPr>
              <a:t>arkadaşlarına «iftira atacağı» beyanında bulunması.</a:t>
            </a:r>
            <a:r>
              <a:rPr lang="tr-TR" dirty="0">
                <a:solidFill>
                  <a:schemeClr val="tx1"/>
                </a:solidFill>
                <a:latin typeface="Times New Roman" panose="02020603050405020304" pitchFamily="18" charset="0"/>
                <a:cs typeface="Times New Roman" panose="02020603050405020304" pitchFamily="18" charset="0"/>
              </a:rPr>
              <a:t> </a:t>
            </a:r>
          </a:p>
        </p:txBody>
      </p:sp>
      <p:sp>
        <p:nvSpPr>
          <p:cNvPr id="14" name="Dikdörtgen 13"/>
          <p:cNvSpPr/>
          <p:nvPr/>
        </p:nvSpPr>
        <p:spPr>
          <a:xfrm>
            <a:off x="312822" y="5325917"/>
            <a:ext cx="11566358" cy="92220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t> </a:t>
            </a:r>
            <a:r>
              <a:rPr lang="tr-TR" dirty="0">
                <a:solidFill>
                  <a:schemeClr val="tx1"/>
                </a:solidFill>
                <a:latin typeface="Times New Roman" panose="02020603050405020304" pitchFamily="18" charset="0"/>
                <a:cs typeface="Times New Roman" panose="02020603050405020304" pitchFamily="18" charset="0"/>
              </a:rPr>
              <a:t>B</a:t>
            </a:r>
            <a:r>
              <a:rPr lang="tr-TR" dirty="0" smtClean="0">
                <a:solidFill>
                  <a:schemeClr val="tx1"/>
                </a:solidFill>
                <a:latin typeface="Times New Roman" panose="02020603050405020304" pitchFamily="18" charset="0"/>
                <a:cs typeface="Times New Roman" panose="02020603050405020304" pitchFamily="18" charset="0"/>
              </a:rPr>
              <a:t>ir </a:t>
            </a:r>
            <a:r>
              <a:rPr lang="tr-TR" dirty="0">
                <a:solidFill>
                  <a:schemeClr val="tx1"/>
                </a:solidFill>
                <a:latin typeface="Times New Roman" panose="02020603050405020304" pitchFamily="18" charset="0"/>
                <a:cs typeface="Times New Roman" panose="02020603050405020304" pitchFamily="18" charset="0"/>
              </a:rPr>
              <a:t>kısım taksicilerin </a:t>
            </a:r>
            <a:r>
              <a:rPr lang="tr-TR" dirty="0" smtClean="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İcra Dairelerinde sürekli çalıştıklarının, bunun karşılığında bu şahısların sürekli hacizlere götürüldüklerinin, yüksek miktarlı taksi ücreti yazıldığının, bu ücretin bir kısmının icra müdür ve müdür yardımcılarına </a:t>
            </a:r>
            <a:r>
              <a:rPr lang="tr-TR" dirty="0" smtClean="0">
                <a:solidFill>
                  <a:schemeClr val="tx1"/>
                </a:solidFill>
                <a:latin typeface="Times New Roman" panose="02020603050405020304" pitchFamily="18" charset="0"/>
                <a:cs typeface="Times New Roman" panose="02020603050405020304" pitchFamily="18" charset="0"/>
              </a:rPr>
              <a:t>verilmesi. </a:t>
            </a: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21953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KADEME İLERLEMESİNİN DURDURULMASI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915" y="1825625"/>
            <a:ext cx="11858172" cy="4247317"/>
          </a:xfrm>
          <a:prstGeom prst="rect">
            <a:avLst/>
          </a:prstGeom>
          <a:noFill/>
        </p:spPr>
        <p:txBody>
          <a:bodyPr wrap="square" rtlCol="0">
            <a:spAutoFit/>
          </a:bodyPr>
          <a:lstStyle/>
          <a:p>
            <a:pPr marL="342900" indent="-342900">
              <a:buFont typeface="Wingdings" panose="05000000000000000000" pitchFamily="2" charset="2"/>
              <a:buChar char="Ø"/>
            </a:pPr>
            <a:r>
              <a:rPr lang="tr-TR" sz="2200" dirty="0" smtClean="0">
                <a:latin typeface="Times New Roman" panose="02020603050405020304" pitchFamily="18" charset="0"/>
                <a:cs typeface="Times New Roman" panose="02020603050405020304" pitchFamily="18" charset="0"/>
              </a:rPr>
              <a:t>Bulunduğu kademede ilerlemesinin</a:t>
            </a:r>
            <a:r>
              <a:rPr lang="tr-TR" sz="2200" b="1" dirty="0" smtClean="0">
                <a:latin typeface="Times New Roman" panose="02020603050405020304" pitchFamily="18" charset="0"/>
                <a:cs typeface="Times New Roman" panose="02020603050405020304" pitchFamily="18" charset="0"/>
              </a:rPr>
              <a:t> </a:t>
            </a: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1-3 yıl </a:t>
            </a:r>
            <a:r>
              <a:rPr lang="tr-TR" sz="2200" dirty="0" smtClean="0">
                <a:latin typeface="Times New Roman" panose="02020603050405020304" pitchFamily="18" charset="0"/>
                <a:cs typeface="Times New Roman" panose="02020603050405020304" pitchFamily="18" charset="0"/>
              </a:rPr>
              <a:t>durdurulmasıdır.</a:t>
            </a:r>
          </a:p>
          <a:p>
            <a:pPr marL="342900" indent="-342900">
              <a:buFont typeface="Wingdings" panose="05000000000000000000" pitchFamily="2" charset="2"/>
              <a:buChar char="Ø"/>
            </a:pPr>
            <a:endParaRPr lang="tr-TR" sz="22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200" b="1" dirty="0" smtClean="0">
                <a:latin typeface="Times New Roman" panose="02020603050405020304" pitchFamily="18" charset="0"/>
                <a:cs typeface="Times New Roman" panose="02020603050405020304" pitchFamily="18" charset="0"/>
              </a:rPr>
              <a:t>10 yıl </a:t>
            </a:r>
            <a:r>
              <a:rPr lang="tr-TR" sz="2200" dirty="0">
                <a:latin typeface="Times New Roman" panose="02020603050405020304" pitchFamily="18" charset="0"/>
                <a:cs typeface="Times New Roman" panose="02020603050405020304" pitchFamily="18" charset="0"/>
              </a:rPr>
              <a:t>belli kadrolara atanma yasağı </a:t>
            </a:r>
            <a:r>
              <a:rPr lang="tr-TR" sz="2200" dirty="0" smtClean="0">
                <a:latin typeface="Times New Roman" panose="02020603050405020304" pitchFamily="18" charset="0"/>
                <a:cs typeface="Times New Roman" panose="02020603050405020304" pitchFamily="18" charset="0"/>
              </a:rPr>
              <a:t>var. </a:t>
            </a: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r>
              <a:rPr lang="tr-TR" sz="2200" b="1" dirty="0" smtClean="0">
                <a:latin typeface="Times New Roman" panose="02020603050405020304" pitchFamily="18" charset="0"/>
                <a:cs typeface="Times New Roman" panose="02020603050405020304" pitchFamily="18" charset="0"/>
              </a:rPr>
              <a:t>Fiil ve Haller:</a:t>
            </a:r>
          </a:p>
          <a:p>
            <a:endParaRPr lang="tr-TR" sz="22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400" dirty="0">
                <a:solidFill>
                  <a:srgbClr val="000000"/>
                </a:solidFill>
                <a:latin typeface="Arial" panose="020B0604020202020204" pitchFamily="34" charset="0"/>
              </a:rPr>
              <a:t> </a:t>
            </a:r>
            <a:r>
              <a:rPr lang="tr-TR" sz="2000" dirty="0">
                <a:solidFill>
                  <a:srgbClr val="000000"/>
                </a:solidFill>
                <a:latin typeface="Times New Roman" panose="02020603050405020304" pitchFamily="18" charset="0"/>
                <a:cs typeface="Times New Roman" panose="02020603050405020304" pitchFamily="18" charset="0"/>
              </a:rPr>
              <a:t>Göreve sarhoş gelmek, görev yerinde alkollü içki </a:t>
            </a:r>
            <a:r>
              <a:rPr lang="tr-TR" sz="2000" dirty="0" smtClean="0">
                <a:solidFill>
                  <a:srgbClr val="000000"/>
                </a:solidFill>
                <a:latin typeface="Times New Roman" panose="02020603050405020304" pitchFamily="18" charset="0"/>
                <a:cs typeface="Times New Roman" panose="02020603050405020304" pitchFamily="18" charset="0"/>
              </a:rPr>
              <a:t>içmek.</a:t>
            </a:r>
          </a:p>
          <a:p>
            <a:pPr marL="342900" indent="-342900">
              <a:buFont typeface="Wingdings" panose="05000000000000000000" pitchFamily="2" charset="2"/>
              <a:buChar char="Ø"/>
            </a:pPr>
            <a:endParaRPr lang="tr-TR" sz="2000" b="1" dirty="0">
              <a:solidFill>
                <a:srgbClr val="00000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Özürsüz ve kesintisiz </a:t>
            </a:r>
            <a:r>
              <a:rPr lang="tr-TR" sz="2000" dirty="0">
                <a:solidFill>
                  <a:srgbClr val="000000"/>
                </a:solidFill>
                <a:latin typeface="Times New Roman" panose="02020603050405020304" pitchFamily="18" charset="0"/>
                <a:cs typeface="Times New Roman" panose="02020603050405020304" pitchFamily="18" charset="0"/>
              </a:rPr>
              <a:t>3 - 9 gün göreve </a:t>
            </a:r>
            <a:r>
              <a:rPr lang="tr-TR" sz="2000" dirty="0" smtClean="0">
                <a:solidFill>
                  <a:srgbClr val="000000"/>
                </a:solidFill>
                <a:latin typeface="Times New Roman" panose="02020603050405020304" pitchFamily="18" charset="0"/>
                <a:cs typeface="Times New Roman" panose="02020603050405020304" pitchFamily="18" charset="0"/>
              </a:rPr>
              <a:t>gelmemek.</a:t>
            </a:r>
            <a:endParaRPr lang="tr-TR" sz="2000" dirty="0">
              <a:solidFill>
                <a:srgbClr val="000000"/>
              </a:solidFill>
              <a:latin typeface="Times New Roman" panose="02020603050405020304" pitchFamily="18" charset="0"/>
              <a:cs typeface="Times New Roman" panose="02020603050405020304" pitchFamily="18" charset="0"/>
            </a:endParaRPr>
          </a:p>
        </p:txBody>
      </p:sp>
      <p:sp>
        <p:nvSpPr>
          <p:cNvPr id="7" name="Yuvarlatılmış Dikdörtgen 6"/>
          <p:cNvSpPr/>
          <p:nvPr/>
        </p:nvSpPr>
        <p:spPr>
          <a:xfrm>
            <a:off x="166915" y="3213570"/>
            <a:ext cx="11270343" cy="667657"/>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just">
              <a:tabLst>
                <a:tab pos="10221913" algn="l"/>
              </a:tabLst>
            </a:pPr>
            <a:r>
              <a:rPr lang="tr-TR" dirty="0">
                <a:latin typeface="Times New Roman" panose="02020603050405020304" pitchFamily="18" charset="0"/>
                <a:cs typeface="Times New Roman" panose="02020603050405020304" pitchFamily="18" charset="0"/>
              </a:rPr>
              <a:t>Öğrenim durumu itibariyle yükselebilecekleri </a:t>
            </a:r>
            <a:r>
              <a:rPr lang="tr-TR" b="1" dirty="0">
                <a:solidFill>
                  <a:schemeClr val="accent1">
                    <a:lumMod val="75000"/>
                  </a:schemeClr>
                </a:solidFill>
                <a:latin typeface="Times New Roman" panose="02020603050405020304" pitchFamily="18" charset="0"/>
                <a:cs typeface="Times New Roman" panose="02020603050405020304" pitchFamily="18" charset="0"/>
              </a:rPr>
              <a:t>kadronun</a:t>
            </a:r>
            <a:r>
              <a:rPr lang="tr-TR" dirty="0">
                <a:latin typeface="Times New Roman" panose="02020603050405020304" pitchFamily="18" charset="0"/>
                <a:cs typeface="Times New Roman" panose="02020603050405020304" pitchFamily="18" charset="0"/>
              </a:rPr>
              <a:t> son kademelerinde bulunanlara brüt aylığın  </a:t>
            </a:r>
            <a:r>
              <a:rPr lang="tr-TR" b="1" dirty="0" smtClean="0">
                <a:solidFill>
                  <a:schemeClr val="accent1">
                    <a:lumMod val="75000"/>
                  </a:schemeClr>
                </a:solidFill>
                <a:latin typeface="Times New Roman" panose="02020603050405020304" pitchFamily="18" charset="0"/>
                <a:cs typeface="Times New Roman" panose="02020603050405020304" pitchFamily="18" charset="0"/>
              </a:rPr>
              <a:t>1/4-1/2 </a:t>
            </a:r>
            <a:r>
              <a:rPr lang="tr-TR" dirty="0">
                <a:latin typeface="Times New Roman" panose="02020603050405020304" pitchFamily="18" charset="0"/>
                <a:cs typeface="Times New Roman" panose="02020603050405020304" pitchFamily="18" charset="0"/>
              </a:rPr>
              <a:t>si kesilir ve </a:t>
            </a:r>
            <a:r>
              <a:rPr lang="tr-TR" b="1" dirty="0">
                <a:solidFill>
                  <a:schemeClr val="accent1">
                    <a:lumMod val="75000"/>
                  </a:schemeClr>
                </a:solidFill>
                <a:latin typeface="Times New Roman" panose="02020603050405020304" pitchFamily="18" charset="0"/>
                <a:cs typeface="Times New Roman" panose="02020603050405020304" pitchFamily="18" charset="0"/>
              </a:rPr>
              <a:t>tekerrüründe görevlerine son verilir</a:t>
            </a:r>
            <a:r>
              <a:rPr lang="tr-TR"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666312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KADEME İLERLEMESİNİN DURDURULMASI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915" y="1825625"/>
            <a:ext cx="11858172" cy="4647426"/>
          </a:xfrm>
          <a:prstGeom prst="rect">
            <a:avLst/>
          </a:prstGeom>
          <a:noFill/>
        </p:spPr>
        <p:txBody>
          <a:bodyPr wrap="square" rtlCol="0">
            <a:spAutoFit/>
          </a:bodyPr>
          <a:lstStyle/>
          <a:p>
            <a:pPr marL="342900" indent="-342900">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Görevi ile ilgili olarak </a:t>
            </a:r>
            <a:r>
              <a:rPr lang="tr-TR" sz="2000" dirty="0">
                <a:latin typeface="Times New Roman" panose="02020603050405020304" pitchFamily="18" charset="0"/>
                <a:cs typeface="Times New Roman" panose="02020603050405020304" pitchFamily="18" charset="0"/>
              </a:rPr>
              <a:t>her ne şekilde olursa olsun çıkar </a:t>
            </a:r>
            <a:r>
              <a:rPr lang="tr-TR" sz="2000" dirty="0" smtClean="0">
                <a:latin typeface="Times New Roman" panose="02020603050405020304" pitchFamily="18" charset="0"/>
                <a:cs typeface="Times New Roman" panose="02020603050405020304" pitchFamily="18" charset="0"/>
              </a:rPr>
              <a:t>sağlamak.</a:t>
            </a: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Amirine </a:t>
            </a:r>
            <a:r>
              <a:rPr lang="tr-TR" sz="2000" dirty="0">
                <a:latin typeface="Times New Roman" panose="02020603050405020304" pitchFamily="18" charset="0"/>
                <a:cs typeface="Times New Roman" panose="02020603050405020304" pitchFamily="18" charset="0"/>
              </a:rPr>
              <a:t>veya maiyetindekilere karşı küçük düşürücü veya aşağılayıcı fiil ve hareketler </a:t>
            </a:r>
            <a:r>
              <a:rPr lang="tr-TR" sz="2000" dirty="0" smtClean="0">
                <a:latin typeface="Times New Roman" panose="02020603050405020304" pitchFamily="18" charset="0"/>
                <a:cs typeface="Times New Roman" panose="02020603050405020304" pitchFamily="18" charset="0"/>
              </a:rPr>
              <a:t>yapmak.</a:t>
            </a: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Görev yeri sınırları içinde herhangi bir yeri toplantı, tören ve benzeri amaçlarla izinsiz kullanmak veya </a:t>
            </a:r>
            <a:r>
              <a:rPr lang="tr-TR" sz="2000" dirty="0" smtClean="0">
                <a:latin typeface="Times New Roman" panose="02020603050405020304" pitchFamily="18" charset="0"/>
                <a:cs typeface="Times New Roman" panose="02020603050405020304" pitchFamily="18" charset="0"/>
              </a:rPr>
              <a:t>kullandırmak.</a:t>
            </a:r>
            <a:endParaRPr lang="tr-TR" sz="2000" dirty="0">
              <a:latin typeface="Times New Roman" panose="02020603050405020304" pitchFamily="18" charset="0"/>
              <a:cs typeface="Times New Roman" panose="02020603050405020304" pitchFamily="18" charset="0"/>
            </a:endParaRPr>
          </a:p>
        </p:txBody>
      </p:sp>
      <p:sp>
        <p:nvSpPr>
          <p:cNvPr id="9" name="Dikdörtgen 8"/>
          <p:cNvSpPr/>
          <p:nvPr/>
        </p:nvSpPr>
        <p:spPr>
          <a:xfrm>
            <a:off x="312822" y="2401754"/>
            <a:ext cx="11566358" cy="38238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Para karşılığında iş takipçiliği yapılması.</a:t>
            </a:r>
            <a:endParaRPr lang="tr-TR" dirty="0">
              <a:latin typeface="Times New Roman" panose="02020603050405020304" pitchFamily="18" charset="0"/>
              <a:cs typeface="Times New Roman" panose="02020603050405020304" pitchFamily="18" charset="0"/>
            </a:endParaRPr>
          </a:p>
        </p:txBody>
      </p:sp>
      <p:sp>
        <p:nvSpPr>
          <p:cNvPr id="10" name="Dikdörtgen 9"/>
          <p:cNvSpPr/>
          <p:nvPr/>
        </p:nvSpPr>
        <p:spPr>
          <a:xfrm>
            <a:off x="312822" y="3850421"/>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«Haysiyetsiz</a:t>
            </a:r>
            <a:r>
              <a:rPr lang="tr-TR" dirty="0">
                <a:latin typeface="Times New Roman" panose="02020603050405020304" pitchFamily="18" charset="0"/>
                <a:cs typeface="Times New Roman" panose="02020603050405020304" pitchFamily="18" charset="0"/>
              </a:rPr>
              <a:t>, şerefsiz </a:t>
            </a:r>
            <a:r>
              <a:rPr lang="tr-TR" dirty="0" smtClean="0">
                <a:latin typeface="Times New Roman" panose="02020603050405020304" pitchFamily="18" charset="0"/>
                <a:cs typeface="Times New Roman" panose="02020603050405020304" pitchFamily="18" charset="0"/>
              </a:rPr>
              <a:t>şeklinde» </a:t>
            </a:r>
            <a:r>
              <a:rPr lang="tr-TR" dirty="0">
                <a:latin typeface="Times New Roman" panose="02020603050405020304" pitchFamily="18" charset="0"/>
                <a:cs typeface="Times New Roman" panose="02020603050405020304" pitchFamily="18" charset="0"/>
              </a:rPr>
              <a:t>ifadeler </a:t>
            </a:r>
            <a:r>
              <a:rPr lang="tr-TR" dirty="0" smtClean="0">
                <a:latin typeface="Times New Roman" panose="02020603050405020304" pitchFamily="18" charset="0"/>
                <a:cs typeface="Times New Roman" panose="02020603050405020304" pitchFamily="18" charset="0"/>
              </a:rPr>
              <a:t>kullanması</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müdüre ayakkabı fırlatması.</a:t>
            </a:r>
            <a:endParaRPr lang="tr-TR"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2822" y="4529652"/>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Memurun müdür yardımcısına omuz atması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26558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KADEME İLERLEMESİNİN DURDURULMASI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915" y="1825625"/>
            <a:ext cx="11858172" cy="4708981"/>
          </a:xfrm>
          <a:prstGeom prst="rect">
            <a:avLst/>
          </a:prstGeom>
          <a:noFill/>
        </p:spPr>
        <p:txBody>
          <a:bodyPr wrap="square" rtlCol="0">
            <a:spAutoFit/>
          </a:bodyPr>
          <a:lstStyle/>
          <a:p>
            <a:pPr marL="342900" indent="-342900">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Gerçeğe aykırı </a:t>
            </a:r>
            <a:r>
              <a:rPr lang="tr-TR" sz="2000" b="1" dirty="0">
                <a:solidFill>
                  <a:schemeClr val="accent1">
                    <a:lumMod val="75000"/>
                  </a:schemeClr>
                </a:solidFill>
                <a:latin typeface="Times New Roman" panose="02020603050405020304" pitchFamily="18" charset="0"/>
                <a:cs typeface="Times New Roman" panose="02020603050405020304" pitchFamily="18" charset="0"/>
              </a:rPr>
              <a:t>rapor ve belge </a:t>
            </a:r>
            <a:r>
              <a:rPr lang="tr-TR" sz="2000" dirty="0" smtClean="0">
                <a:latin typeface="Times New Roman" panose="02020603050405020304" pitchFamily="18" charset="0"/>
                <a:cs typeface="Times New Roman" panose="02020603050405020304" pitchFamily="18" charset="0"/>
              </a:rPr>
              <a:t>düzenlemek.</a:t>
            </a: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endParaRPr lang="tr-TR" sz="2000" dirty="0" smtClean="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Ticaret yapmak veya Devlet memurlarına yasaklanan diğer kazanç getirici faaliyetlerde </a:t>
            </a:r>
            <a:r>
              <a:rPr lang="tr-TR" sz="2000" dirty="0" smtClean="0">
                <a:latin typeface="Times New Roman" panose="02020603050405020304" pitchFamily="18" charset="0"/>
                <a:cs typeface="Times New Roman" panose="02020603050405020304" pitchFamily="18" charset="0"/>
              </a:rPr>
              <a:t>bulunmak.</a:t>
            </a: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Görevin yerine getirilmesinde dil, ırk, cinsiyet, siyasi düşünce, felsefi inanç, din ve mezhep ayrımı yapmak, kişilerin yarar veya zararını hedef tutan davranışlarda </a:t>
            </a:r>
            <a:r>
              <a:rPr lang="tr-TR" sz="2000" dirty="0" smtClean="0">
                <a:latin typeface="Times New Roman" panose="02020603050405020304" pitchFamily="18" charset="0"/>
                <a:cs typeface="Times New Roman" panose="02020603050405020304" pitchFamily="18" charset="0"/>
              </a:rPr>
              <a:t>bulunmak.</a:t>
            </a:r>
            <a:endParaRPr lang="tr-TR" sz="2000" dirty="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Belirlenen durum ve sürelerde mal bildiriminde </a:t>
            </a:r>
            <a:r>
              <a:rPr lang="de-DE" sz="2000" dirty="0" err="1" smtClean="0">
                <a:latin typeface="Times New Roman" panose="02020603050405020304" pitchFamily="18" charset="0"/>
                <a:cs typeface="Times New Roman" panose="02020603050405020304" pitchFamily="18" charset="0"/>
              </a:rPr>
              <a:t>bulunmamak</a:t>
            </a:r>
            <a:r>
              <a:rPr lang="tr-TR" sz="20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
        <p:nvSpPr>
          <p:cNvPr id="12" name="Dikdörtgen 11"/>
          <p:cNvSpPr/>
          <p:nvPr/>
        </p:nvSpPr>
        <p:spPr>
          <a:xfrm>
            <a:off x="312822" y="3611406"/>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Veteriner </a:t>
            </a:r>
            <a:r>
              <a:rPr lang="tr-TR" dirty="0" smtClean="0">
                <a:latin typeface="Times New Roman" panose="02020603050405020304" pitchFamily="18" charset="0"/>
                <a:cs typeface="Times New Roman" panose="02020603050405020304" pitchFamily="18" charset="0"/>
              </a:rPr>
              <a:t>Hekimin sahada </a:t>
            </a:r>
            <a:r>
              <a:rPr lang="tr-TR" dirty="0">
                <a:latin typeface="Times New Roman" panose="02020603050405020304" pitchFamily="18" charset="0"/>
                <a:cs typeface="Times New Roman" panose="02020603050405020304" pitchFamily="18" charset="0"/>
              </a:rPr>
              <a:t>muayene ücreti karşılığı tedavi, suni tohumlama ve aşı </a:t>
            </a:r>
            <a:r>
              <a:rPr lang="tr-TR" dirty="0" smtClean="0">
                <a:latin typeface="Times New Roman" panose="02020603050405020304" pitchFamily="18" charset="0"/>
                <a:cs typeface="Times New Roman" panose="02020603050405020304" pitchFamily="18" charset="0"/>
              </a:rPr>
              <a:t>yapması. </a:t>
            </a:r>
            <a:r>
              <a:rPr lang="tr-TR" dirty="0">
                <a:latin typeface="Times New Roman" panose="02020603050405020304" pitchFamily="18" charset="0"/>
                <a:cs typeface="Times New Roman" panose="02020603050405020304" pitchFamily="18" charset="0"/>
              </a:rPr>
              <a:t>Klinik açması.</a:t>
            </a:r>
          </a:p>
        </p:txBody>
      </p:sp>
      <p:sp>
        <p:nvSpPr>
          <p:cNvPr id="13" name="Dikdörtgen 12"/>
          <p:cNvSpPr/>
          <p:nvPr/>
        </p:nvSpPr>
        <p:spPr>
          <a:xfrm>
            <a:off x="312822" y="4241671"/>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t> </a:t>
            </a:r>
            <a:r>
              <a:rPr lang="tr-TR" dirty="0">
                <a:latin typeface="Times New Roman" panose="02020603050405020304" pitchFamily="18" charset="0"/>
                <a:cs typeface="Times New Roman" panose="02020603050405020304" pitchFamily="18" charset="0"/>
              </a:rPr>
              <a:t>Vergi Dairesi Müdürlüğünde </a:t>
            </a:r>
            <a:r>
              <a:rPr lang="tr-TR" dirty="0" smtClean="0">
                <a:latin typeface="Times New Roman" panose="02020603050405020304" pitchFamily="18" charset="0"/>
                <a:cs typeface="Times New Roman" panose="02020603050405020304" pitchFamily="18" charset="0"/>
              </a:rPr>
              <a:t>yoklama</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memurunun </a:t>
            </a:r>
            <a:r>
              <a:rPr lang="tr-TR" dirty="0">
                <a:latin typeface="Times New Roman" panose="02020603050405020304" pitchFamily="18" charset="0"/>
                <a:cs typeface="Times New Roman" panose="02020603050405020304" pitchFamily="18" charset="0"/>
              </a:rPr>
              <a:t> vergi mükellefi olan kişilerin muhasebe </a:t>
            </a:r>
            <a:r>
              <a:rPr lang="tr-TR" dirty="0" smtClean="0">
                <a:latin typeface="Times New Roman" panose="02020603050405020304" pitchFamily="18" charset="0"/>
                <a:cs typeface="Times New Roman" panose="02020603050405020304" pitchFamily="18" charset="0"/>
              </a:rPr>
              <a:t>kayıtlarını tutması. </a:t>
            </a:r>
            <a:endParaRPr lang="tr-TR" dirty="0">
              <a:latin typeface="Times New Roman" panose="02020603050405020304" pitchFamily="18" charset="0"/>
              <a:cs typeface="Times New Roman" panose="02020603050405020304" pitchFamily="18" charset="0"/>
            </a:endParaRPr>
          </a:p>
        </p:txBody>
      </p:sp>
      <p:sp>
        <p:nvSpPr>
          <p:cNvPr id="9" name="Dikdörtgen 8"/>
          <p:cNvSpPr/>
          <p:nvPr/>
        </p:nvSpPr>
        <p:spPr>
          <a:xfrm>
            <a:off x="458729" y="2272247"/>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Kontrol </a:t>
            </a:r>
            <a:r>
              <a:rPr lang="tr-TR" dirty="0">
                <a:latin typeface="Times New Roman" panose="02020603050405020304" pitchFamily="18" charset="0"/>
                <a:cs typeface="Times New Roman" panose="02020603050405020304" pitchFamily="18" charset="0"/>
              </a:rPr>
              <a:t>ve d</a:t>
            </a:r>
            <a:r>
              <a:rPr lang="tr-TR" dirty="0" smtClean="0">
                <a:latin typeface="Times New Roman" panose="02020603050405020304" pitchFamily="18" charset="0"/>
                <a:cs typeface="Times New Roman" panose="02020603050405020304" pitchFamily="18" charset="0"/>
              </a:rPr>
              <a:t>enetimlerde </a:t>
            </a:r>
            <a:r>
              <a:rPr lang="tr-TR" dirty="0">
                <a:latin typeface="Times New Roman" panose="02020603050405020304" pitchFamily="18" charset="0"/>
                <a:cs typeface="Times New Roman" panose="02020603050405020304" pitchFamily="18" charset="0"/>
              </a:rPr>
              <a:t>e</a:t>
            </a:r>
            <a:r>
              <a:rPr lang="tr-TR" dirty="0" smtClean="0">
                <a:latin typeface="Times New Roman" panose="02020603050405020304" pitchFamily="18" charset="0"/>
                <a:cs typeface="Times New Roman" panose="02020603050405020304" pitchFamily="18" charset="0"/>
              </a:rPr>
              <a:t>l </a:t>
            </a:r>
            <a:r>
              <a:rPr lang="tr-TR" dirty="0">
                <a:latin typeface="Times New Roman" panose="02020603050405020304" pitchFamily="18" charset="0"/>
                <a:cs typeface="Times New Roman" panose="02020603050405020304" pitchFamily="18" charset="0"/>
              </a:rPr>
              <a:t>konulan av araç ve gereçleri ile ilgili tutulan </a:t>
            </a:r>
            <a:r>
              <a:rPr lang="tr-TR" dirty="0" smtClean="0">
                <a:latin typeface="Times New Roman" panose="02020603050405020304" pitchFamily="18" charset="0"/>
                <a:cs typeface="Times New Roman" panose="02020603050405020304" pitchFamily="18" charset="0"/>
              </a:rPr>
              <a:t>tutanağın gerçeğe aykırı olması.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9070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KADEME İLERLEMESİNİN DURDURULMASI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915" y="1825625"/>
            <a:ext cx="11858172" cy="4462760"/>
          </a:xfrm>
          <a:prstGeom prst="rect">
            <a:avLst/>
          </a:prstGeom>
          <a:noFill/>
        </p:spPr>
        <p:txBody>
          <a:bodyPr wrap="square" rtlCol="0">
            <a:spAutoFit/>
          </a:bodyPr>
          <a:lstStyle/>
          <a:p>
            <a:pPr marL="342900" indent="-342900">
              <a:buFont typeface="Wingdings" panose="05000000000000000000" pitchFamily="2" charset="2"/>
              <a:buChar char="Ø"/>
            </a:pPr>
            <a:r>
              <a:rPr lang="tr-TR" sz="2000" b="1" dirty="0">
                <a:solidFill>
                  <a:schemeClr val="accent1">
                    <a:lumMod val="75000"/>
                  </a:schemeClr>
                </a:solidFill>
                <a:latin typeface="Times New Roman" panose="02020603050405020304" pitchFamily="18" charset="0"/>
                <a:cs typeface="Times New Roman" panose="02020603050405020304" pitchFamily="18" charset="0"/>
              </a:rPr>
              <a:t>Açıklanması yasaklanan </a:t>
            </a:r>
            <a:r>
              <a:rPr lang="tr-TR" sz="2000" dirty="0">
                <a:latin typeface="Times New Roman" panose="02020603050405020304" pitchFamily="18" charset="0"/>
                <a:cs typeface="Times New Roman" panose="02020603050405020304" pitchFamily="18" charset="0"/>
              </a:rPr>
              <a:t>bilgileri </a:t>
            </a:r>
            <a:r>
              <a:rPr lang="tr-TR" sz="2000" dirty="0" smtClean="0">
                <a:latin typeface="Times New Roman" panose="02020603050405020304" pitchFamily="18" charset="0"/>
                <a:cs typeface="Times New Roman" panose="02020603050405020304" pitchFamily="18" charset="0"/>
              </a:rPr>
              <a:t>açıklamak.</a:t>
            </a:r>
          </a:p>
          <a:p>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Amirine</a:t>
            </a:r>
            <a:r>
              <a:rPr lang="tr-TR" sz="2000" dirty="0">
                <a:latin typeface="Times New Roman" panose="02020603050405020304" pitchFamily="18" charset="0"/>
                <a:cs typeface="Times New Roman" panose="02020603050405020304" pitchFamily="18" charset="0"/>
              </a:rPr>
              <a:t>, maiyetindekilere, iş arkadaşları veya iş sahiplerine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hakarette bulunmak veya bunları tehdit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etmek</a:t>
            </a:r>
            <a:r>
              <a:rPr lang="tr-TR" sz="2000" dirty="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p:txBody>
      </p:sp>
      <p:sp>
        <p:nvSpPr>
          <p:cNvPr id="12" name="Dikdörtgen 11"/>
          <p:cNvSpPr/>
          <p:nvPr/>
        </p:nvSpPr>
        <p:spPr>
          <a:xfrm>
            <a:off x="166915" y="3741433"/>
            <a:ext cx="11566358" cy="4581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Yaklaşık maliyetin açıklanması.</a:t>
            </a:r>
            <a:endParaRPr lang="tr-TR" dirty="0">
              <a:latin typeface="Times New Roman" panose="02020603050405020304" pitchFamily="18" charset="0"/>
              <a:cs typeface="Times New Roman" panose="02020603050405020304" pitchFamily="18" charset="0"/>
            </a:endParaRPr>
          </a:p>
        </p:txBody>
      </p:sp>
      <p:sp>
        <p:nvSpPr>
          <p:cNvPr id="6" name="Yuvarlatılmış Dikdörtgen 5"/>
          <p:cNvSpPr/>
          <p:nvPr/>
        </p:nvSpPr>
        <p:spPr>
          <a:xfrm>
            <a:off x="166915" y="2401754"/>
            <a:ext cx="11566358" cy="11628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Türk Ceza Kanununun 258. </a:t>
            </a:r>
            <a:r>
              <a:rPr lang="tr-TR" dirty="0" smtClean="0">
                <a:latin typeface="Times New Roman" panose="02020603050405020304" pitchFamily="18" charset="0"/>
                <a:cs typeface="Times New Roman" panose="02020603050405020304" pitchFamily="18" charset="0"/>
              </a:rPr>
              <a:t>maddesi:</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"Görevi nedeniyle kendisine verilen veya aynı nedenle bilgi edindiği ve gizli kalması gereken belgeleri, kararları ve emirleri </a:t>
            </a:r>
            <a:r>
              <a:rPr lang="tr-TR" i="1" dirty="0" smtClean="0">
                <a:latin typeface="Times New Roman" panose="02020603050405020304" pitchFamily="18" charset="0"/>
                <a:cs typeface="Times New Roman" panose="02020603050405020304" pitchFamily="18" charset="0"/>
              </a:rPr>
              <a:t>açıklayan </a:t>
            </a:r>
            <a:r>
              <a:rPr lang="tr-TR" i="1" dirty="0">
                <a:latin typeface="Times New Roman" panose="02020603050405020304" pitchFamily="18" charset="0"/>
                <a:cs typeface="Times New Roman" panose="02020603050405020304" pitchFamily="18" charset="0"/>
              </a:rPr>
              <a:t>veya yayınlayan veya ne suretle olursa olsun başkalarının bilgi edinmesini kolaylaştıran kamu görevlisine, bir yıldan dört yıla kadar hapis cezası verilir."</a:t>
            </a:r>
            <a:endParaRPr lang="tr-TR" dirty="0">
              <a:latin typeface="Times New Roman" panose="02020603050405020304" pitchFamily="18" charset="0"/>
              <a:cs typeface="Times New Roman" panose="02020603050405020304" pitchFamily="18" charset="0"/>
            </a:endParaRPr>
          </a:p>
        </p:txBody>
      </p:sp>
      <p:sp>
        <p:nvSpPr>
          <p:cNvPr id="9" name="Yuvarlatılmış Dikdörtgen 8"/>
          <p:cNvSpPr/>
          <p:nvPr/>
        </p:nvSpPr>
        <p:spPr>
          <a:xfrm>
            <a:off x="166915" y="4723883"/>
            <a:ext cx="11858172" cy="163914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Türk Ceza Kanununun </a:t>
            </a:r>
            <a:r>
              <a:rPr lang="tr-TR" dirty="0" smtClean="0">
                <a:latin typeface="Times New Roman" panose="02020603050405020304" pitchFamily="18" charset="0"/>
                <a:cs typeface="Times New Roman" panose="02020603050405020304" pitchFamily="18" charset="0"/>
              </a:rPr>
              <a:t>125. maddesi:</a:t>
            </a:r>
            <a:r>
              <a:rPr lang="tr-TR" dirty="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Bir </a:t>
            </a:r>
            <a:r>
              <a:rPr lang="tr-TR" i="1" dirty="0" smtClean="0">
                <a:latin typeface="Times New Roman" panose="02020603050405020304" pitchFamily="18" charset="0"/>
                <a:cs typeface="Times New Roman" panose="02020603050405020304" pitchFamily="18" charset="0"/>
              </a:rPr>
              <a:t>kimsenin </a:t>
            </a:r>
            <a:r>
              <a:rPr lang="tr-TR" i="1" dirty="0">
                <a:latin typeface="Times New Roman" panose="02020603050405020304" pitchFamily="18" charset="0"/>
                <a:cs typeface="Times New Roman" panose="02020603050405020304" pitchFamily="18" charset="0"/>
              </a:rPr>
              <a:t>onur, şeref ve saygınlığını rencide edebilecek nitelikte somut bir fiil veya </a:t>
            </a:r>
            <a:r>
              <a:rPr lang="tr-TR" i="1" dirty="0" smtClean="0">
                <a:latin typeface="Times New Roman" panose="02020603050405020304" pitchFamily="18" charset="0"/>
                <a:cs typeface="Times New Roman" panose="02020603050405020304" pitchFamily="18" charset="0"/>
              </a:rPr>
              <a:t>olgunun </a:t>
            </a:r>
            <a:r>
              <a:rPr lang="tr-TR" i="1" dirty="0">
                <a:latin typeface="Times New Roman" panose="02020603050405020304" pitchFamily="18" charset="0"/>
                <a:cs typeface="Times New Roman" panose="02020603050405020304" pitchFamily="18" charset="0"/>
              </a:rPr>
              <a:t>isnat </a:t>
            </a:r>
            <a:r>
              <a:rPr lang="tr-TR" i="1" dirty="0" smtClean="0">
                <a:latin typeface="Times New Roman" panose="02020603050405020304" pitchFamily="18" charset="0"/>
                <a:cs typeface="Times New Roman" panose="02020603050405020304" pitchFamily="18" charset="0"/>
              </a:rPr>
              <a:t>edilmesi veya </a:t>
            </a:r>
            <a:r>
              <a:rPr lang="tr-TR" i="1" dirty="0">
                <a:latin typeface="Times New Roman" panose="02020603050405020304" pitchFamily="18" charset="0"/>
                <a:cs typeface="Times New Roman" panose="02020603050405020304" pitchFamily="18" charset="0"/>
              </a:rPr>
              <a:t>sövmek suretiyle bir kimsenin onur, şeref ve saygınlığına </a:t>
            </a:r>
            <a:r>
              <a:rPr lang="tr-TR" i="1" dirty="0" smtClean="0">
                <a:latin typeface="Times New Roman" panose="02020603050405020304" pitchFamily="18" charset="0"/>
                <a:cs typeface="Times New Roman" panose="02020603050405020304" pitchFamily="18" charset="0"/>
              </a:rPr>
              <a:t>saldırılması.« </a:t>
            </a:r>
            <a:r>
              <a:rPr lang="tr-TR" dirty="0" smtClean="0">
                <a:latin typeface="Times New Roman" panose="02020603050405020304" pitchFamily="18" charset="0"/>
                <a:cs typeface="Times New Roman" panose="02020603050405020304" pitchFamily="18" charset="0"/>
              </a:rPr>
              <a:t>şeklinde tanımlanmıştır.</a:t>
            </a:r>
          </a:p>
          <a:p>
            <a:pPr algn="just"/>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suçun kamu görevlisine karşı görevinden dolayı işlenmesi halinde verilecek cezanın alt sınırı 1 yıldan az olmamak üzere 1-2 yıl hapis cezasıdır.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375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KADEME İLERLEMESİNİN DURDURULMASI</a:t>
            </a:r>
            <a:endParaRPr lang="tr-TR" sz="2800" dirty="0">
              <a:latin typeface="Times New Roman" panose="02020603050405020304" pitchFamily="18" charset="0"/>
              <a:cs typeface="Times New Roman" panose="02020603050405020304" pitchFamily="18" charset="0"/>
            </a:endParaRPr>
          </a:p>
        </p:txBody>
      </p:sp>
      <p:sp>
        <p:nvSpPr>
          <p:cNvPr id="6" name="Yuvarlatılmış Dikdörtgen 5"/>
          <p:cNvSpPr/>
          <p:nvPr/>
        </p:nvSpPr>
        <p:spPr>
          <a:xfrm>
            <a:off x="129592" y="1749713"/>
            <a:ext cx="11850913" cy="146934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çık </a:t>
            </a:r>
            <a:r>
              <a:rPr lang="tr-TR" dirty="0">
                <a:latin typeface="Times New Roman" panose="02020603050405020304" pitchFamily="18" charset="0"/>
                <a:cs typeface="Times New Roman" panose="02020603050405020304" pitchFamily="18" charset="0"/>
              </a:rPr>
              <a:t>açık “şerefsiz”, “haysiyetsiz”, “geri zekalı”, “aptal”, “hayvan”, “müsvedde” vb. gibi sözler söylemenin hakaret suçunu oluşturacağı kuşkusuzdur</a:t>
            </a:r>
            <a:r>
              <a:rPr lang="tr-TR" dirty="0" smtClean="0">
                <a:latin typeface="Times New Roman" panose="02020603050405020304" pitchFamily="18" charset="0"/>
                <a:cs typeface="Times New Roman" panose="02020603050405020304" pitchFamily="18" charset="0"/>
              </a:rPr>
              <a:t>.</a:t>
            </a:r>
          </a:p>
          <a:p>
            <a:pPr algn="just"/>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Kaba ve nezaketsiz söz ve davranışlar hakaret suçunu oluşturmaz. “Terbiyesiz, saygısız, riyakar, yalancı, lan, ulan” vb. kaba ve nezaketsiz sözler hakaret suçu oluşturmaz.</a:t>
            </a:r>
          </a:p>
        </p:txBody>
      </p:sp>
      <p:sp>
        <p:nvSpPr>
          <p:cNvPr id="7" name="Metin kutusu 6"/>
          <p:cNvSpPr txBox="1"/>
          <p:nvPr/>
        </p:nvSpPr>
        <p:spPr>
          <a:xfrm>
            <a:off x="203720" y="4465286"/>
            <a:ext cx="11784562" cy="1877437"/>
          </a:xfrm>
          <a:prstGeom prst="rect">
            <a:avLst/>
          </a:prstGeom>
          <a:noFill/>
        </p:spPr>
        <p:txBody>
          <a:bodyPr wrap="square" rtlCol="0">
            <a:spAutoFit/>
          </a:bodyPr>
          <a:lstStyle/>
          <a:p>
            <a:pPr marL="285750" indent="-285750" algn="just">
              <a:buFont typeface="Wingdings" panose="05000000000000000000" pitchFamily="2" charset="2"/>
              <a:buChar char="Ø"/>
            </a:pPr>
            <a:endParaRPr lang="tr-TR" dirty="0" smtClean="0"/>
          </a:p>
          <a:p>
            <a:pPr marL="285750" indent="-285750" algn="just">
              <a:buFont typeface="Wingdings" panose="05000000000000000000" pitchFamily="2" charset="2"/>
              <a:buChar char="Ø"/>
            </a:pPr>
            <a:r>
              <a:rPr lang="tr-TR" dirty="0"/>
              <a:t> </a:t>
            </a:r>
            <a:r>
              <a:rPr lang="tr-TR" sz="2000" b="1" dirty="0">
                <a:solidFill>
                  <a:schemeClr val="accent1">
                    <a:lumMod val="75000"/>
                  </a:schemeClr>
                </a:solidFill>
                <a:latin typeface="Times New Roman" panose="02020603050405020304" pitchFamily="18" charset="0"/>
                <a:cs typeface="Times New Roman" panose="02020603050405020304" pitchFamily="18" charset="0"/>
              </a:rPr>
              <a:t>Diplomatik statüsünden yararlanmak suretiyle </a:t>
            </a:r>
            <a:r>
              <a:rPr lang="tr-TR" sz="2000" dirty="0">
                <a:latin typeface="Times New Roman" panose="02020603050405020304" pitchFamily="18" charset="0"/>
                <a:cs typeface="Times New Roman" panose="02020603050405020304" pitchFamily="18" charset="0"/>
              </a:rPr>
              <a:t>yurt dışında, haklı bir sebep göstermeksizin ödeme kabiliyetinin üstünde borçlanmak ve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borçlarını ödemedeki tutum ve davranışlarıyla Devlet itibarını zedelemek </a:t>
            </a:r>
            <a:r>
              <a:rPr lang="tr-TR" sz="2000" dirty="0">
                <a:latin typeface="Times New Roman" panose="02020603050405020304" pitchFamily="18" charset="0"/>
                <a:cs typeface="Times New Roman" panose="02020603050405020304" pitchFamily="18" charset="0"/>
              </a:rPr>
              <a:t>veya zorunlu bir sebebe dayanmaksızın borcunu ödemeden yurda </a:t>
            </a:r>
            <a:r>
              <a:rPr lang="tr-TR" sz="2000" dirty="0" smtClean="0">
                <a:latin typeface="Times New Roman" panose="02020603050405020304" pitchFamily="18" charset="0"/>
                <a:cs typeface="Times New Roman" panose="02020603050405020304" pitchFamily="18" charset="0"/>
              </a:rPr>
              <a:t>dönmek</a:t>
            </a:r>
            <a:r>
              <a:rPr lang="tr-TR" dirty="0" smtClean="0"/>
              <a:t>.</a:t>
            </a:r>
          </a:p>
          <a:p>
            <a:pPr marL="285750" indent="-285750" algn="just">
              <a:buFont typeface="Wingdings" panose="05000000000000000000" pitchFamily="2" charset="2"/>
              <a:buChar char="Ø"/>
            </a:pPr>
            <a:endParaRPr lang="tr-TR" dirty="0"/>
          </a:p>
          <a:p>
            <a:pPr marL="28575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Verilen görev ve emirleri </a:t>
            </a:r>
            <a:r>
              <a:rPr lang="tr-TR" sz="2000" b="1" dirty="0">
                <a:solidFill>
                  <a:schemeClr val="accent1">
                    <a:lumMod val="75000"/>
                  </a:schemeClr>
                </a:solidFill>
                <a:latin typeface="Times New Roman" panose="02020603050405020304" pitchFamily="18" charset="0"/>
                <a:cs typeface="Times New Roman" panose="02020603050405020304" pitchFamily="18" charset="0"/>
              </a:rPr>
              <a:t>kasten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yapmamak</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
        <p:nvSpPr>
          <p:cNvPr id="8" name="Yuvarlatılmış Dikdörtgen 7"/>
          <p:cNvSpPr/>
          <p:nvPr/>
        </p:nvSpPr>
        <p:spPr>
          <a:xfrm>
            <a:off x="96416" y="3364272"/>
            <a:ext cx="11850913" cy="95580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a:latin typeface="Times New Roman" panose="02020603050405020304" pitchFamily="18" charset="0"/>
                <a:cs typeface="Times New Roman" panose="02020603050405020304" pitchFamily="18" charset="0"/>
              </a:rPr>
              <a:t>İl Müdürlüğünde görev yapan bir </a:t>
            </a:r>
            <a:r>
              <a:rPr lang="tr-TR" dirty="0" smtClean="0">
                <a:latin typeface="Times New Roman" panose="02020603050405020304" pitchFamily="18" charset="0"/>
                <a:cs typeface="Times New Roman" panose="02020603050405020304" pitchFamily="18" charset="0"/>
              </a:rPr>
              <a:t>memurun, idarecilerinin </a:t>
            </a:r>
            <a:r>
              <a:rPr lang="tr-TR" dirty="0">
                <a:latin typeface="Times New Roman" panose="02020603050405020304" pitchFamily="18" charset="0"/>
                <a:cs typeface="Times New Roman" panose="02020603050405020304" pitchFamily="18" charset="0"/>
              </a:rPr>
              <a:t>izni ve haberi olmaksızın Kuruma </a:t>
            </a:r>
            <a:r>
              <a:rPr lang="tr-TR" dirty="0" smtClean="0">
                <a:latin typeface="Times New Roman" panose="02020603050405020304" pitchFamily="18" charset="0"/>
                <a:cs typeface="Times New Roman" panose="02020603050405020304" pitchFamily="18" charset="0"/>
              </a:rPr>
              <a:t>geç gelmesi </a:t>
            </a:r>
            <a:r>
              <a:rPr lang="tr-TR" dirty="0">
                <a:latin typeface="Times New Roman" panose="02020603050405020304" pitchFamily="18" charset="0"/>
                <a:cs typeface="Times New Roman" panose="02020603050405020304" pitchFamily="18" charset="0"/>
              </a:rPr>
              <a:t>üzerine Müdürlük Makamından konu ile ilgili olarak açıklama istenmiş, kişi yaptığı açıklamasında; “</a:t>
            </a:r>
            <a:r>
              <a:rPr lang="tr-TR" i="1" dirty="0">
                <a:latin typeface="Times New Roman" panose="02020603050405020304" pitchFamily="18" charset="0"/>
                <a:cs typeface="Times New Roman" panose="02020603050405020304" pitchFamily="18" charset="0"/>
              </a:rPr>
              <a:t>gerekeni yapın, ayağınızı da denk alın</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diyerek </a:t>
            </a:r>
            <a:r>
              <a:rPr lang="tr-TR" dirty="0">
                <a:latin typeface="Times New Roman" panose="02020603050405020304" pitchFamily="18" charset="0"/>
                <a:cs typeface="Times New Roman" panose="02020603050405020304" pitchFamily="18" charset="0"/>
              </a:rPr>
              <a:t>Kurum Müdürünü tehdit </a:t>
            </a:r>
            <a:r>
              <a:rPr lang="tr-TR" dirty="0" smtClean="0">
                <a:latin typeface="Times New Roman" panose="02020603050405020304" pitchFamily="18" charset="0"/>
                <a:cs typeface="Times New Roman" panose="02020603050405020304" pitchFamily="18" charset="0"/>
              </a:rPr>
              <a:t>etmesi.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06893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DEVLET MEMURLUĞUNDAN ÇIKARMA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53051" y="1661213"/>
            <a:ext cx="11663902" cy="4724370"/>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Bir daha memurluğa atanmamak </a:t>
            </a:r>
            <a:r>
              <a:rPr lang="tr-TR" sz="2200" dirty="0" smtClean="0">
                <a:latin typeface="Times New Roman" panose="02020603050405020304" pitchFamily="18" charset="0"/>
                <a:cs typeface="Times New Roman" panose="02020603050405020304" pitchFamily="18" charset="0"/>
              </a:rPr>
              <a:t>üzere çıkartılmadır.</a:t>
            </a:r>
          </a:p>
          <a:p>
            <a:pPr marL="342900" indent="-342900">
              <a:lnSpc>
                <a:spcPct val="150000"/>
              </a:lnSpc>
              <a:buFont typeface="Wingdings" panose="05000000000000000000" pitchFamily="2" charset="2"/>
              <a:buChar char="Ø"/>
            </a:pPr>
            <a:r>
              <a:rPr lang="tr-TR" sz="2200" dirty="0" smtClean="0">
                <a:latin typeface="Times New Roman" panose="02020603050405020304" pitchFamily="18" charset="0"/>
                <a:cs typeface="Times New Roman" panose="02020603050405020304" pitchFamily="18" charset="0"/>
              </a:rPr>
              <a:t>Disiplin </a:t>
            </a:r>
            <a:r>
              <a:rPr lang="tr-TR" sz="2200" dirty="0">
                <a:latin typeface="Times New Roman" panose="02020603050405020304" pitchFamily="18" charset="0"/>
                <a:cs typeface="Times New Roman" panose="02020603050405020304" pitchFamily="18" charset="0"/>
              </a:rPr>
              <a:t>cezalarının </a:t>
            </a:r>
            <a:r>
              <a:rPr lang="tr-TR" sz="2200" b="1" dirty="0">
                <a:latin typeface="Times New Roman" panose="02020603050405020304" pitchFamily="18" charset="0"/>
                <a:cs typeface="Times New Roman" panose="02020603050405020304" pitchFamily="18" charset="0"/>
              </a:rPr>
              <a:t>affı kanunu </a:t>
            </a:r>
            <a:r>
              <a:rPr lang="tr-TR" sz="2200" dirty="0">
                <a:latin typeface="Times New Roman" panose="02020603050405020304" pitchFamily="18" charset="0"/>
                <a:cs typeface="Times New Roman" panose="02020603050405020304" pitchFamily="18" charset="0"/>
              </a:rPr>
              <a:t>çıkmadan </a:t>
            </a:r>
            <a:r>
              <a:rPr lang="tr-TR" sz="2200" dirty="0" smtClean="0">
                <a:latin typeface="Times New Roman" panose="02020603050405020304" pitchFamily="18" charset="0"/>
                <a:cs typeface="Times New Roman" panose="02020603050405020304" pitchFamily="18" charset="0"/>
              </a:rPr>
              <a:t>tekrar memurluğa dönülemez.</a:t>
            </a:r>
          </a:p>
          <a:p>
            <a:pPr>
              <a:lnSpc>
                <a:spcPct val="150000"/>
              </a:lnSpc>
            </a:pPr>
            <a:endParaRPr lang="tr-TR" sz="2200" b="1" dirty="0" smtClean="0">
              <a:latin typeface="Times New Roman" panose="02020603050405020304" pitchFamily="18" charset="0"/>
              <a:cs typeface="Times New Roman" panose="02020603050405020304" pitchFamily="18" charset="0"/>
            </a:endParaRPr>
          </a:p>
          <a:p>
            <a:pPr>
              <a:lnSpc>
                <a:spcPct val="150000"/>
              </a:lnSpc>
            </a:pPr>
            <a:r>
              <a:rPr lang="tr-TR" sz="2200" b="1" dirty="0" smtClean="0">
                <a:latin typeface="Times New Roman" panose="02020603050405020304" pitchFamily="18" charset="0"/>
                <a:cs typeface="Times New Roman" panose="02020603050405020304" pitchFamily="18" charset="0"/>
              </a:rPr>
              <a:t>Fiil/Haller:</a:t>
            </a:r>
          </a:p>
          <a:p>
            <a:pPr marL="342900" indent="-34290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İdeolojik veya siyasi amaçlarla kurumların huzur, sükun ve çalışma düzenini bozmak, boykot, işgal, </a:t>
            </a:r>
            <a:r>
              <a:rPr lang="tr-TR" dirty="0">
                <a:latin typeface="Times New Roman" panose="02020603050405020304" pitchFamily="18" charset="0"/>
                <a:cs typeface="Times New Roman" panose="02020603050405020304" pitchFamily="18" charset="0"/>
                <a:hlinkClick r:id="rId4"/>
              </a:rPr>
              <a:t>kamu hizmetlerinin yürütülmesini engelleme</a:t>
            </a:r>
            <a:r>
              <a:rPr lang="tr-TR" dirty="0">
                <a:latin typeface="Times New Roman" panose="02020603050405020304" pitchFamily="18" charset="0"/>
                <a:cs typeface="Times New Roman" panose="02020603050405020304" pitchFamily="18" charset="0"/>
              </a:rPr>
              <a:t>, işi yavaşlatma ve grev gibi eylemlere katılmak veya bu amaçlarla toplu olarak göreve gelmemek, bunları tahrik ve teşvik etmek veya yardımda </a:t>
            </a:r>
            <a:r>
              <a:rPr lang="tr-TR" dirty="0" smtClean="0">
                <a:latin typeface="Times New Roman" panose="02020603050405020304" pitchFamily="18" charset="0"/>
                <a:cs typeface="Times New Roman" panose="02020603050405020304" pitchFamily="18" charset="0"/>
              </a:rPr>
              <a:t>bulunmak.</a:t>
            </a:r>
          </a:p>
          <a:p>
            <a:pPr marL="342900" indent="-342900" algn="just">
              <a:buFont typeface="Wingdings" panose="05000000000000000000" pitchFamily="2" charset="2"/>
              <a:buChar char="Ø"/>
            </a:pPr>
            <a:endParaRPr lang="tr-TR" sz="2200" b="1"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Yasaklanmış her türlü yayını veya siyasi veya ideolojik amaçlı bildiri, afiş, pankart, bant ve benzerlerini basmak, çoğaltmak, dağıtmak veya bunları kurumların herhangi bir yerine asmak veya teşhir </a:t>
            </a:r>
            <a:r>
              <a:rPr lang="tr-TR" dirty="0" smtClean="0">
                <a:latin typeface="Times New Roman" panose="02020603050405020304" pitchFamily="18" charset="0"/>
                <a:cs typeface="Times New Roman" panose="02020603050405020304" pitchFamily="18" charset="0"/>
              </a:rPr>
              <a:t>etmek.</a:t>
            </a:r>
            <a:endParaRPr lang="tr-TR" dirty="0">
              <a:latin typeface="Times New Roman" panose="02020603050405020304" pitchFamily="18" charset="0"/>
              <a:cs typeface="Times New Roman" panose="02020603050405020304" pitchFamily="18" charset="0"/>
            </a:endParaRPr>
          </a:p>
          <a:p>
            <a:pPr>
              <a:lnSpc>
                <a:spcPct val="150000"/>
              </a:lnSpc>
            </a:pPr>
            <a:endParaRPr lang="tr-TR" sz="22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Siyasi partiye </a:t>
            </a:r>
            <a:r>
              <a:rPr lang="tr-TR" dirty="0" smtClean="0">
                <a:latin typeface="Times New Roman" panose="02020603050405020304" pitchFamily="18" charset="0"/>
                <a:cs typeface="Times New Roman" panose="02020603050405020304" pitchFamily="18" charset="0"/>
              </a:rPr>
              <a:t>girmek.</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8419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7" y="488363"/>
            <a:ext cx="9002993" cy="972535"/>
          </a:xfrm>
        </p:spPr>
        <p:txBody>
          <a:bodyPr>
            <a:normAutofit/>
          </a:bodyPr>
          <a:lstStyle/>
          <a:p>
            <a:pPr algn="ctr"/>
            <a:r>
              <a:rPr lang="tr-TR" sz="2800" b="1" dirty="0">
                <a:solidFill>
                  <a:prstClr val="black"/>
                </a:solidFill>
                <a:latin typeface="Times New Roman" panose="02020603050405020304" pitchFamily="18" charset="0"/>
                <a:cs typeface="Times New Roman" panose="02020603050405020304" pitchFamily="18" charset="0"/>
              </a:rPr>
              <a:t>DİSİPLİN HUKUKU  </a:t>
            </a:r>
            <a:br>
              <a:rPr lang="tr-TR" sz="2800" b="1" dirty="0">
                <a:solidFill>
                  <a:prstClr val="black"/>
                </a:solidFill>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8" name="Alt Başlık 2"/>
          <p:cNvSpPr txBox="1">
            <a:spLocks/>
          </p:cNvSpPr>
          <p:nvPr/>
        </p:nvSpPr>
        <p:spPr>
          <a:xfrm>
            <a:off x="755780" y="1798606"/>
            <a:ext cx="10598020" cy="46301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tr-TR" dirty="0"/>
          </a:p>
        </p:txBody>
      </p:sp>
      <p:sp>
        <p:nvSpPr>
          <p:cNvPr id="6" name="Dikdörtgen 5"/>
          <p:cNvSpPr/>
          <p:nvPr/>
        </p:nvSpPr>
        <p:spPr>
          <a:xfrm>
            <a:off x="1091681" y="1901242"/>
            <a:ext cx="10077061" cy="4201856"/>
          </a:xfrm>
          <a:prstGeom prst="rect">
            <a:avLst/>
          </a:prstGeom>
        </p:spPr>
        <p:txBody>
          <a:bodyPr wrap="square">
            <a:spAutoFit/>
          </a:bodyPr>
          <a:lstStyle/>
          <a:p>
            <a:pPr algn="just">
              <a:lnSpc>
                <a:spcPct val="107000"/>
              </a:lnSpc>
              <a:spcAft>
                <a:spcPts val="800"/>
              </a:spcAft>
            </a:pPr>
            <a:r>
              <a:rPr lang="tr-TR" sz="3600" dirty="0">
                <a:latin typeface="Times New Roman" panose="02020603050405020304" pitchFamily="18" charset="0"/>
                <a:ea typeface="Calibri" panose="020F0502020204030204" pitchFamily="34" charset="0"/>
                <a:cs typeface="Times New Roman" panose="02020603050405020304" pitchFamily="18" charset="0"/>
              </a:rPr>
              <a:t>Disiplin </a:t>
            </a:r>
            <a:r>
              <a:rPr lang="tr-TR" sz="3600" dirty="0" smtClean="0">
                <a:latin typeface="Times New Roman" panose="02020603050405020304" pitchFamily="18" charset="0"/>
                <a:ea typeface="Calibri" panose="020F0502020204030204" pitchFamily="34" charset="0"/>
                <a:cs typeface="Times New Roman" panose="02020603050405020304" pitchFamily="18" charset="0"/>
              </a:rPr>
              <a:t>uygulamaları, </a:t>
            </a:r>
            <a:r>
              <a:rPr lang="tr-TR" sz="3600" dirty="0">
                <a:latin typeface="Times New Roman" panose="02020603050405020304" pitchFamily="18" charset="0"/>
                <a:ea typeface="Calibri" panose="020F0502020204030204" pitchFamily="34" charset="0"/>
                <a:cs typeface="Times New Roman" panose="02020603050405020304" pitchFamily="18" charset="0"/>
              </a:rPr>
              <a:t>Devlet organizasyonu içinde düzenin sağlanması ve korunması, memurun görevine bağlanması, hizmetlerin en etkin ve verimli bir şekilde yürütülmesi için kullanılır</a:t>
            </a:r>
            <a:r>
              <a:rPr lang="tr-TR" sz="3600" dirty="0" smtClean="0">
                <a:latin typeface="Times New Roman" panose="02020603050405020304" pitchFamily="18" charset="0"/>
                <a:ea typeface="Calibri" panose="020F0502020204030204" pitchFamily="34" charset="0"/>
                <a:cs typeface="Times New Roman" panose="02020603050405020304" pitchFamily="18" charset="0"/>
              </a:rPr>
              <a:t>. Disiplin </a:t>
            </a:r>
            <a:r>
              <a:rPr lang="tr-TR" sz="3600" dirty="0">
                <a:latin typeface="Times New Roman" panose="02020603050405020304" pitchFamily="18" charset="0"/>
                <a:ea typeface="Calibri" panose="020F0502020204030204" pitchFamily="34" charset="0"/>
                <a:cs typeface="Times New Roman" panose="02020603050405020304" pitchFamily="18" charset="0"/>
              </a:rPr>
              <a:t>uygulamalarının nihai hedefi, sağlanan düzen sayesinde verimli bir çalışma ortamının ve nihai olarak da kamu yararının sağlanmasıdır. </a:t>
            </a:r>
          </a:p>
        </p:txBody>
      </p:sp>
    </p:spTree>
    <p:extLst>
      <p:ext uri="{BB962C8B-B14F-4D97-AF65-F5344CB8AC3E}">
        <p14:creationId xmlns:p14="http://schemas.microsoft.com/office/powerpoint/2010/main" val="14949974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DEVLET MEMURLUĞUNDAN ÇIKARMA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040" y="1661213"/>
            <a:ext cx="11850913" cy="4662815"/>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Özürsüz olarak  </a:t>
            </a:r>
            <a:r>
              <a:rPr lang="tr-TR" b="1" dirty="0">
                <a:solidFill>
                  <a:schemeClr val="accent1">
                    <a:lumMod val="75000"/>
                  </a:schemeClr>
                </a:solidFill>
                <a:latin typeface="Times New Roman" panose="02020603050405020304" pitchFamily="18" charset="0"/>
                <a:cs typeface="Times New Roman" panose="02020603050405020304" pitchFamily="18" charset="0"/>
              </a:rPr>
              <a:t>bir yılda toplam 20 gün </a:t>
            </a:r>
            <a:r>
              <a:rPr lang="tr-TR" dirty="0">
                <a:latin typeface="Times New Roman" panose="02020603050405020304" pitchFamily="18" charset="0"/>
                <a:cs typeface="Times New Roman" panose="02020603050405020304" pitchFamily="18" charset="0"/>
              </a:rPr>
              <a:t>göreve </a:t>
            </a:r>
            <a:r>
              <a:rPr lang="tr-TR" dirty="0" smtClean="0">
                <a:latin typeface="Times New Roman" panose="02020603050405020304" pitchFamily="18" charset="0"/>
                <a:cs typeface="Times New Roman" panose="02020603050405020304" pitchFamily="18" charset="0"/>
              </a:rPr>
              <a:t>gelmemek.</a:t>
            </a:r>
          </a:p>
          <a:p>
            <a:pPr marL="342900" indent="-342900">
              <a:lnSpc>
                <a:spcPct val="150000"/>
              </a:lnSpc>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tr-TR" dirty="0"/>
              <a:t> </a:t>
            </a:r>
            <a:r>
              <a:rPr lang="tr-TR" b="1" dirty="0">
                <a:solidFill>
                  <a:schemeClr val="accent1">
                    <a:lumMod val="75000"/>
                  </a:schemeClr>
                </a:solidFill>
                <a:latin typeface="Times New Roman" panose="02020603050405020304" pitchFamily="18" charset="0"/>
                <a:cs typeface="Times New Roman" panose="02020603050405020304" pitchFamily="18" charset="0"/>
              </a:rPr>
              <a:t>Savaş, olağanüstü hal veya genel afetlere ilişkin konularda </a:t>
            </a:r>
            <a:r>
              <a:rPr lang="tr-TR" dirty="0">
                <a:latin typeface="Times New Roman" panose="02020603050405020304" pitchFamily="18" charset="0"/>
                <a:cs typeface="Times New Roman" panose="02020603050405020304" pitchFamily="18" charset="0"/>
              </a:rPr>
              <a:t>amirlerin verdiği görev veya emirleri </a:t>
            </a:r>
            <a:r>
              <a:rPr lang="tr-TR" dirty="0" smtClean="0">
                <a:latin typeface="Times New Roman" panose="02020603050405020304" pitchFamily="18" charset="0"/>
                <a:cs typeface="Times New Roman" panose="02020603050405020304" pitchFamily="18" charset="0"/>
              </a:rPr>
              <a:t>yapmamak.</a:t>
            </a:r>
          </a:p>
          <a:p>
            <a:pPr marL="342900" indent="-342900">
              <a:lnSpc>
                <a:spcPct val="150000"/>
              </a:lnSpc>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tr-TR" b="1" dirty="0">
                <a:solidFill>
                  <a:schemeClr val="accent1">
                    <a:lumMod val="75000"/>
                  </a:schemeClr>
                </a:solidFill>
                <a:latin typeface="Times New Roman" panose="02020603050405020304" pitchFamily="18" charset="0"/>
                <a:cs typeface="Times New Roman" panose="02020603050405020304" pitchFamily="18" charset="0"/>
              </a:rPr>
              <a:t>Amirlerine, maiyetindekilere</a:t>
            </a:r>
            <a:r>
              <a:rPr lang="tr-TR" dirty="0">
                <a:latin typeface="Times New Roman" panose="02020603050405020304" pitchFamily="18" charset="0"/>
                <a:cs typeface="Times New Roman" panose="02020603050405020304" pitchFamily="18" charset="0"/>
              </a:rPr>
              <a:t> ve </a:t>
            </a:r>
            <a:r>
              <a:rPr lang="tr-TR" b="1" u="sng" dirty="0">
                <a:solidFill>
                  <a:schemeClr val="accent1">
                    <a:lumMod val="75000"/>
                  </a:schemeClr>
                </a:solidFill>
                <a:latin typeface="Times New Roman" panose="02020603050405020304" pitchFamily="18" charset="0"/>
                <a:cs typeface="Times New Roman" panose="02020603050405020304" pitchFamily="18" charset="0"/>
              </a:rPr>
              <a:t>iş sahiplerine </a:t>
            </a:r>
            <a:r>
              <a:rPr lang="tr-TR" dirty="0">
                <a:latin typeface="Times New Roman" panose="02020603050405020304" pitchFamily="18" charset="0"/>
                <a:cs typeface="Times New Roman" panose="02020603050405020304" pitchFamily="18" charset="0"/>
              </a:rPr>
              <a:t>fiili tecavüzde </a:t>
            </a:r>
            <a:r>
              <a:rPr lang="tr-TR" dirty="0" smtClean="0">
                <a:latin typeface="Times New Roman" panose="02020603050405020304" pitchFamily="18" charset="0"/>
                <a:cs typeface="Times New Roman" panose="02020603050405020304" pitchFamily="18" charset="0"/>
              </a:rPr>
              <a:t>bulunmak. </a:t>
            </a:r>
            <a:endParaRPr lang="tr-TR"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p:txBody>
      </p:sp>
      <p:sp>
        <p:nvSpPr>
          <p:cNvPr id="7" name="Yuvarlatılmış Dikdörtgen 6"/>
          <p:cNvSpPr/>
          <p:nvPr/>
        </p:nvSpPr>
        <p:spPr>
          <a:xfrm>
            <a:off x="166039" y="5091066"/>
            <a:ext cx="11850913" cy="56255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İş Arkadaşlarına fiili tecavüzde bulunmak memurluktan çıkartılmayı gerekir mi? </a:t>
            </a:r>
            <a:endParaRPr lang="tr-TR" dirty="0">
              <a:latin typeface="Times New Roman" panose="02020603050405020304" pitchFamily="18" charset="0"/>
              <a:cs typeface="Times New Roman" panose="02020603050405020304" pitchFamily="18" charset="0"/>
            </a:endParaRPr>
          </a:p>
        </p:txBody>
      </p:sp>
      <p:sp>
        <p:nvSpPr>
          <p:cNvPr id="9" name="Yuvarlatılmış Dikdörtgen 8"/>
          <p:cNvSpPr/>
          <p:nvPr/>
        </p:nvSpPr>
        <p:spPr>
          <a:xfrm>
            <a:off x="166039" y="4110470"/>
            <a:ext cx="11850913" cy="56255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 İTMEK» eylemi fiili tecavüz değildir. Çünkü öngörülen ceza ile fiil arasında adil bir denge bulunmamaktadır.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48831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DEVLET MEMURLUĞUNDAN ÇIKARMA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66040" y="1661213"/>
            <a:ext cx="11850913" cy="4308872"/>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Memurluk sıfatı ile bağdaşmayacak nitelik ve derecede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yüz kızartıcı </a:t>
            </a:r>
            <a:r>
              <a:rPr lang="tr-TR" sz="2000" dirty="0">
                <a:latin typeface="Times New Roman" panose="02020603050405020304" pitchFamily="18" charset="0"/>
                <a:cs typeface="Times New Roman" panose="02020603050405020304" pitchFamily="18" charset="0"/>
              </a:rPr>
              <a:t>ve </a:t>
            </a:r>
            <a:r>
              <a:rPr lang="tr-TR" sz="2000" b="1" dirty="0">
                <a:solidFill>
                  <a:schemeClr val="accent1">
                    <a:lumMod val="75000"/>
                  </a:schemeClr>
                </a:solidFill>
                <a:latin typeface="Times New Roman" panose="02020603050405020304" pitchFamily="18" charset="0"/>
                <a:cs typeface="Times New Roman" panose="02020603050405020304" pitchFamily="18" charset="0"/>
              </a:rPr>
              <a:t>utanç verici hareketlerde </a:t>
            </a:r>
            <a:r>
              <a:rPr lang="tr-TR" sz="2000" dirty="0" smtClean="0">
                <a:latin typeface="Times New Roman" panose="02020603050405020304" pitchFamily="18" charset="0"/>
                <a:cs typeface="Times New Roman" panose="02020603050405020304" pitchFamily="18" charset="0"/>
              </a:rPr>
              <a:t>bulunmak.</a:t>
            </a:r>
          </a:p>
          <a:p>
            <a:pPr marL="342900" indent="-342900">
              <a:lnSpc>
                <a:spcPct val="150000"/>
              </a:lnSpc>
              <a:buFont typeface="Wingdings" panose="05000000000000000000" pitchFamily="2" charset="2"/>
              <a:buChar char="Ø"/>
            </a:pPr>
            <a:endParaRPr lang="tr-TR" sz="20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Ø"/>
            </a:pPr>
            <a:r>
              <a:rPr lang="nb-NO" sz="2000" b="1" dirty="0" smtClean="0">
                <a:solidFill>
                  <a:schemeClr val="accent1">
                    <a:lumMod val="75000"/>
                  </a:schemeClr>
                </a:solidFill>
                <a:latin typeface="Times New Roman" panose="02020603050405020304" pitchFamily="18" charset="0"/>
                <a:cs typeface="Times New Roman" panose="02020603050405020304" pitchFamily="18" charset="0"/>
              </a:rPr>
              <a:t>Yetki </a:t>
            </a:r>
            <a:r>
              <a:rPr lang="nb-NO" sz="2000" b="1" dirty="0">
                <a:solidFill>
                  <a:schemeClr val="accent1">
                    <a:lumMod val="75000"/>
                  </a:schemeClr>
                </a:solidFill>
                <a:latin typeface="Times New Roman" panose="02020603050405020304" pitchFamily="18" charset="0"/>
                <a:cs typeface="Times New Roman" panose="02020603050405020304" pitchFamily="18" charset="0"/>
              </a:rPr>
              <a:t>almadan </a:t>
            </a:r>
            <a:r>
              <a:rPr lang="nb-NO" sz="2000" dirty="0">
                <a:latin typeface="Times New Roman" panose="02020603050405020304" pitchFamily="18" charset="0"/>
                <a:cs typeface="Times New Roman" panose="02020603050405020304" pitchFamily="18" charset="0"/>
              </a:rPr>
              <a:t>gizli bilgileri </a:t>
            </a:r>
            <a:r>
              <a:rPr lang="nb-NO" sz="2000" dirty="0" smtClean="0">
                <a:latin typeface="Times New Roman" panose="02020603050405020304" pitchFamily="18" charset="0"/>
                <a:cs typeface="Times New Roman" panose="02020603050405020304" pitchFamily="18" charset="0"/>
              </a:rPr>
              <a:t>açıklamak</a:t>
            </a:r>
            <a:r>
              <a:rPr lang="tr-TR" sz="2000" dirty="0" smtClean="0">
                <a:latin typeface="Times New Roman" panose="02020603050405020304" pitchFamily="18" charset="0"/>
                <a:cs typeface="Times New Roman" panose="02020603050405020304" pitchFamily="18" charset="0"/>
              </a:rPr>
              <a:t>.</a:t>
            </a:r>
          </a:p>
          <a:p>
            <a:pPr marL="285750" indent="-285750">
              <a:lnSpc>
                <a:spcPct val="150000"/>
              </a:lnSpc>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Siyasi ve ideolojik eylemlerden arananları görev mahallinde </a:t>
            </a:r>
            <a:r>
              <a:rPr lang="tr-TR" sz="2000" dirty="0" smtClean="0">
                <a:latin typeface="Times New Roman" panose="02020603050405020304" pitchFamily="18" charset="0"/>
                <a:cs typeface="Times New Roman" panose="02020603050405020304" pitchFamily="18" charset="0"/>
              </a:rPr>
              <a:t>gizlemek.</a:t>
            </a:r>
          </a:p>
          <a:p>
            <a:pPr marL="285750" indent="-285750">
              <a:lnSpc>
                <a:spcPct val="150000"/>
              </a:lnSpc>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Yurt dışında Devletin itibarını düşürecek veya görev haysiyetini zedeleyecek tutum ve davranışlarda </a:t>
            </a:r>
            <a:r>
              <a:rPr lang="tr-TR" sz="2000" dirty="0" smtClean="0">
                <a:latin typeface="Times New Roman" panose="02020603050405020304" pitchFamily="18" charset="0"/>
                <a:cs typeface="Times New Roman" panose="02020603050405020304" pitchFamily="18" charset="0"/>
              </a:rPr>
              <a:t>bulunmak.</a:t>
            </a:r>
          </a:p>
          <a:p>
            <a:pPr marL="285750" indent="-285750">
              <a:lnSpc>
                <a:spcPct val="150000"/>
              </a:lnSpc>
              <a:buFont typeface="Wingdings" panose="05000000000000000000" pitchFamily="2" charset="2"/>
              <a:buChar char="Ø"/>
            </a:pPr>
            <a:r>
              <a:rPr lang="tr-TR" sz="2000" dirty="0">
                <a:solidFill>
                  <a:srgbClr val="000000"/>
                </a:solidFill>
                <a:latin typeface="Arial" panose="020B0604020202020204" pitchFamily="34" charset="0"/>
              </a:rPr>
              <a:t> </a:t>
            </a:r>
            <a:r>
              <a:rPr lang="tr-TR" sz="2000" dirty="0">
                <a:latin typeface="Times New Roman" panose="02020603050405020304" pitchFamily="18" charset="0"/>
                <a:cs typeface="Times New Roman" panose="02020603050405020304" pitchFamily="18" charset="0"/>
              </a:rPr>
              <a:t>5816 sayılı Atatürk Aleyhine İşlenen Suçlar Hakkındaki Kanuna aykırı fiilleri işlemek</a:t>
            </a:r>
            <a:r>
              <a:rPr lang="tr-TR" sz="2000"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Terör örgütleriyle eylem birliği içerisinde olmak, bu örgütlere yardım etmek, kamu imkan ve kaynaklarını bu örgütleri desteklemeye yönelik kullanmak ya da kullandırmak, bu örgütlerin propagandasını yapmak</a:t>
            </a:r>
            <a:r>
              <a:rPr lang="tr-TR" sz="2000"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
        <p:nvSpPr>
          <p:cNvPr id="7" name="Yuvarlatılmış Dikdörtgen 6"/>
          <p:cNvSpPr/>
          <p:nvPr/>
        </p:nvSpPr>
        <p:spPr>
          <a:xfrm>
            <a:off x="166038" y="2331142"/>
            <a:ext cx="11850913" cy="81605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tr-TR" dirty="0" smtClean="0">
                <a:latin typeface="Times New Roman" panose="02020603050405020304" pitchFamily="18" charset="0"/>
                <a:cs typeface="Times New Roman" panose="02020603050405020304" pitchFamily="18" charset="0"/>
              </a:rPr>
              <a:t>Zimmet</a:t>
            </a:r>
            <a:r>
              <a:rPr lang="tr-TR" dirty="0">
                <a:latin typeface="Times New Roman" panose="02020603050405020304" pitchFamily="18" charset="0"/>
                <a:cs typeface="Times New Roman" panose="02020603050405020304" pitchFamily="18" charset="0"/>
              </a:rPr>
              <a:t>, irtikâp, rüşvet, hırsızlık, dolandırıcılık, sahtecilik, </a:t>
            </a:r>
            <a:r>
              <a:rPr lang="tr-TR" dirty="0" smtClean="0">
                <a:latin typeface="Times New Roman" panose="02020603050405020304" pitchFamily="18" charset="0"/>
                <a:cs typeface="Times New Roman" panose="02020603050405020304" pitchFamily="18" charset="0"/>
              </a:rPr>
              <a:t>kaçakçılık, güveni </a:t>
            </a:r>
            <a:r>
              <a:rPr lang="tr-TR" dirty="0">
                <a:latin typeface="Times New Roman" panose="02020603050405020304" pitchFamily="18" charset="0"/>
                <a:cs typeface="Times New Roman" panose="02020603050405020304" pitchFamily="18" charset="0"/>
              </a:rPr>
              <a:t>kötüye kullanma, hileli iflas, ihaleye fesat </a:t>
            </a:r>
            <a:r>
              <a:rPr lang="tr-TR" dirty="0" smtClean="0">
                <a:latin typeface="Times New Roman" panose="02020603050405020304" pitchFamily="18" charset="0"/>
                <a:cs typeface="Times New Roman" panose="02020603050405020304" pitchFamily="18" charset="0"/>
              </a:rPr>
              <a:t>karıştırma, cinsel taciz, uyuşturucu satmak,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59766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SORUŞTURMASI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80483" y="2024480"/>
            <a:ext cx="11431035" cy="3316742"/>
          </a:xfrm>
          <a:prstGeom prst="rect">
            <a:avLst/>
          </a:prstGeom>
          <a:noFill/>
        </p:spPr>
        <p:txBody>
          <a:bodyPr wrap="square" rtlCol="0">
            <a:spAutoFit/>
          </a:bodyPr>
          <a:lstStyle/>
          <a:p>
            <a:pPr algn="just">
              <a:lnSpc>
                <a:spcPct val="150000"/>
              </a:lnSpc>
            </a:pPr>
            <a:r>
              <a:rPr lang="tr-TR" sz="3600" b="1" dirty="0">
                <a:latin typeface="Times New Roman" panose="02020603050405020304" pitchFamily="18" charset="0"/>
                <a:cs typeface="Times New Roman" panose="02020603050405020304" pitchFamily="18" charset="0"/>
              </a:rPr>
              <a:t>Disiplin soruşturması,</a:t>
            </a:r>
            <a:r>
              <a:rPr lang="tr-TR" sz="3600" dirty="0">
                <a:latin typeface="Times New Roman" panose="02020603050405020304" pitchFamily="18" charset="0"/>
                <a:cs typeface="Times New Roman" panose="02020603050405020304" pitchFamily="18" charset="0"/>
              </a:rPr>
              <a:t> bozulduğu varsayılan kısmi düzenin yeniden tesis edilmesi için disiplin suçuna konu eylemin cezalandırılması amacıyla yapılan, kendine özgü işleyiş ve özelliklere sahip olan bir inceleme ve araştırma faaliyetidir.</a:t>
            </a:r>
          </a:p>
        </p:txBody>
      </p:sp>
    </p:spTree>
    <p:extLst>
      <p:ext uri="{BB962C8B-B14F-4D97-AF65-F5344CB8AC3E}">
        <p14:creationId xmlns:p14="http://schemas.microsoft.com/office/powerpoint/2010/main" val="20350040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SORUŞTURMASI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399144" y="2166780"/>
            <a:ext cx="11393714" cy="4462760"/>
          </a:xfrm>
          <a:prstGeom prst="rect">
            <a:avLst/>
          </a:prstGeom>
          <a:noFill/>
        </p:spPr>
        <p:txBody>
          <a:bodyPr wrap="square" rtlCol="0">
            <a:spAutoFit/>
          </a:bodyPr>
          <a:lstStyle/>
          <a:p>
            <a:pPr algn="just"/>
            <a:r>
              <a:rPr lang="tr-TR" sz="3200" dirty="0" smtClean="0">
                <a:latin typeface="Times New Roman" panose="02020603050405020304" pitchFamily="18" charset="0"/>
                <a:cs typeface="Times New Roman" panose="02020603050405020304" pitchFamily="18" charset="0"/>
              </a:rPr>
              <a:t>Disiplin soruşturması, soruş­turulan </a:t>
            </a:r>
            <a:r>
              <a:rPr lang="tr-TR" sz="3200" dirty="0">
                <a:latin typeface="Times New Roman" panose="02020603050405020304" pitchFamily="18" charset="0"/>
                <a:cs typeface="Times New Roman" panose="02020603050405020304" pitchFamily="18" charset="0"/>
              </a:rPr>
              <a:t>ile eylem arasındaki ilişkiyi gösteren lehe ve aleyhe deliller </a:t>
            </a:r>
            <a:r>
              <a:rPr lang="tr-TR" sz="3200" dirty="0" smtClean="0">
                <a:latin typeface="Times New Roman" panose="02020603050405020304" pitchFamily="18" charset="0"/>
                <a:cs typeface="Times New Roman" panose="02020603050405020304" pitchFamily="18" charset="0"/>
              </a:rPr>
              <a:t>toplanarak, </a:t>
            </a:r>
            <a:r>
              <a:rPr lang="tr-TR" sz="3200" dirty="0">
                <a:latin typeface="Times New Roman" panose="02020603050405020304" pitchFamily="18" charset="0"/>
                <a:cs typeface="Times New Roman" panose="02020603050405020304" pitchFamily="18" charset="0"/>
              </a:rPr>
              <a:t>eylemin </a:t>
            </a:r>
            <a:r>
              <a:rPr lang="tr-TR" sz="3200" dirty="0" smtClean="0">
                <a:latin typeface="Times New Roman" panose="02020603050405020304" pitchFamily="18" charset="0"/>
                <a:cs typeface="Times New Roman" panose="02020603050405020304" pitchFamily="18" charset="0"/>
              </a:rPr>
              <a:t>KİM </a:t>
            </a:r>
            <a:r>
              <a:rPr lang="tr-TR" sz="3200" dirty="0">
                <a:latin typeface="Times New Roman" panose="02020603050405020304" pitchFamily="18" charset="0"/>
                <a:cs typeface="Times New Roman" panose="02020603050405020304" pitchFamily="18" charset="0"/>
              </a:rPr>
              <a:t>tarafından, </a:t>
            </a:r>
            <a:r>
              <a:rPr lang="tr-TR" sz="3200" dirty="0" smtClean="0">
                <a:latin typeface="Times New Roman" panose="02020603050405020304" pitchFamily="18" charset="0"/>
                <a:cs typeface="Times New Roman" panose="02020603050405020304" pitchFamily="18" charset="0"/>
              </a:rPr>
              <a:t>NEREDE, NE ZAMAN, NASIL </a:t>
            </a:r>
            <a:r>
              <a:rPr lang="tr-TR" sz="3200" dirty="0">
                <a:latin typeface="Times New Roman" panose="02020603050405020304" pitchFamily="18" charset="0"/>
                <a:cs typeface="Times New Roman" panose="02020603050405020304" pitchFamily="18" charset="0"/>
              </a:rPr>
              <a:t>ve </a:t>
            </a:r>
            <a:r>
              <a:rPr lang="tr-TR" sz="3200" dirty="0" smtClean="0">
                <a:latin typeface="Times New Roman" panose="02020603050405020304" pitchFamily="18" charset="0"/>
                <a:cs typeface="Times New Roman" panose="02020603050405020304" pitchFamily="18" charset="0"/>
              </a:rPr>
              <a:t>NE ŞE­KİLDE</a:t>
            </a:r>
            <a:r>
              <a:rPr lang="tr-TR" sz="3200" dirty="0" smtClean="0">
                <a:solidFill>
                  <a:schemeClr val="accent1">
                    <a:lumMod val="75000"/>
                  </a:schemeClr>
                </a:solidFill>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işlendiğinin </a:t>
            </a:r>
            <a:r>
              <a:rPr lang="tr-TR" sz="3200" dirty="0">
                <a:latin typeface="Times New Roman" panose="02020603050405020304" pitchFamily="18" charset="0"/>
                <a:cs typeface="Times New Roman" panose="02020603050405020304" pitchFamily="18" charset="0"/>
              </a:rPr>
              <a:t>somut ve hukuken kabul edilebilir deliller ile şüpheye yer vermeyecek açıklıkta ortaya </a:t>
            </a:r>
            <a:r>
              <a:rPr lang="tr-TR" sz="3200" dirty="0" smtClean="0">
                <a:latin typeface="Times New Roman" panose="02020603050405020304" pitchFamily="18" charset="0"/>
                <a:cs typeface="Times New Roman" panose="02020603050405020304" pitchFamily="18" charset="0"/>
              </a:rPr>
              <a:t>koymak amacıyla yapılır.</a:t>
            </a:r>
          </a:p>
          <a:p>
            <a:pPr algn="just"/>
            <a:r>
              <a:rPr lang="tr-TR" sz="3200" dirty="0" smtClean="0">
                <a:latin typeface="Times New Roman" panose="02020603050405020304" pitchFamily="18" charset="0"/>
                <a:cs typeface="Times New Roman" panose="02020603050405020304" pitchFamily="18" charset="0"/>
              </a:rPr>
              <a:t> </a:t>
            </a:r>
          </a:p>
          <a:p>
            <a:pPr algn="just"/>
            <a:r>
              <a:rPr lang="tr-TR" sz="3200" dirty="0" smtClean="0">
                <a:latin typeface="Times New Roman" panose="02020603050405020304" pitchFamily="18" charset="0"/>
                <a:cs typeface="Times New Roman" panose="02020603050405020304" pitchFamily="18" charset="0"/>
              </a:rPr>
              <a:t>Delil </a:t>
            </a:r>
            <a:r>
              <a:rPr lang="tr-TR" sz="3200" dirty="0">
                <a:latin typeface="Times New Roman" panose="02020603050405020304" pitchFamily="18" charset="0"/>
                <a:cs typeface="Times New Roman" panose="02020603050405020304" pitchFamily="18" charset="0"/>
              </a:rPr>
              <a:t>serbestisi ilkesi </a:t>
            </a:r>
            <a:r>
              <a:rPr lang="tr-TR" sz="3200" dirty="0" smtClean="0">
                <a:latin typeface="Times New Roman" panose="02020603050405020304" pitchFamily="18" charset="0"/>
                <a:cs typeface="Times New Roman" panose="02020603050405020304" pitchFamily="18" charset="0"/>
              </a:rPr>
              <a:t>geçerlidir, </a:t>
            </a:r>
            <a:r>
              <a:rPr lang="tr-TR" sz="3200" b="1" u="sng" dirty="0" smtClean="0">
                <a:latin typeface="Times New Roman" panose="02020603050405020304" pitchFamily="18" charset="0"/>
                <a:cs typeface="Times New Roman" panose="02020603050405020304" pitchFamily="18" charset="0"/>
              </a:rPr>
              <a:t>hukuka uygun elde edilen </a:t>
            </a:r>
            <a:r>
              <a:rPr lang="tr-TR" sz="3200" dirty="0" smtClean="0">
                <a:latin typeface="Times New Roman" panose="02020603050405020304" pitchFamily="18" charset="0"/>
                <a:cs typeface="Times New Roman" panose="02020603050405020304" pitchFamily="18" charset="0"/>
              </a:rPr>
              <a:t>her </a:t>
            </a:r>
            <a:r>
              <a:rPr lang="tr-TR" sz="3200" dirty="0">
                <a:latin typeface="Times New Roman" panose="02020603050405020304" pitchFamily="18" charset="0"/>
                <a:cs typeface="Times New Roman" panose="02020603050405020304" pitchFamily="18" charset="0"/>
              </a:rPr>
              <a:t>türlü delil kullanılabilmektedir</a:t>
            </a:r>
            <a:r>
              <a:rPr lang="tr-TR" sz="3200" dirty="0" smtClean="0">
                <a:latin typeface="Times New Roman" panose="02020603050405020304" pitchFamily="18" charset="0"/>
                <a:cs typeface="Times New Roman" panose="02020603050405020304" pitchFamily="18" charset="0"/>
              </a:rPr>
              <a:t>.</a:t>
            </a:r>
          </a:p>
          <a:p>
            <a:pPr algn="just"/>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36048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SORUŞTURMASI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477936" y="1692135"/>
            <a:ext cx="11273452" cy="4832092"/>
          </a:xfrm>
          <a:prstGeom prst="rect">
            <a:avLst/>
          </a:prstGeom>
          <a:noFill/>
        </p:spPr>
        <p:txBody>
          <a:bodyPr wrap="square" rtlCol="0">
            <a:spAutoFit/>
          </a:bodyPr>
          <a:lstStyle/>
          <a:p>
            <a:pPr marL="342900" indent="-342900">
              <a:buFont typeface="Wingdings" panose="05000000000000000000" pitchFamily="2" charset="2"/>
              <a:buChar char="§"/>
            </a:pPr>
            <a:r>
              <a:rPr lang="tr-TR" sz="2800" b="1" dirty="0">
                <a:solidFill>
                  <a:schemeClr val="accent1">
                    <a:lumMod val="75000"/>
                  </a:schemeClr>
                </a:solidFill>
                <a:latin typeface="Times New Roman" panose="02020603050405020304" pitchFamily="18" charset="0"/>
                <a:cs typeface="Times New Roman" panose="02020603050405020304" pitchFamily="18" charset="0"/>
              </a:rPr>
              <a:t>Disiplin amiri </a:t>
            </a:r>
            <a:r>
              <a:rPr lang="tr-TR" sz="2800" dirty="0">
                <a:latin typeface="Times New Roman" panose="02020603050405020304" pitchFamily="18" charset="0"/>
                <a:cs typeface="Times New Roman" panose="02020603050405020304" pitchFamily="18" charset="0"/>
              </a:rPr>
              <a:t>başlatır.</a:t>
            </a:r>
          </a:p>
          <a:p>
            <a:pPr marL="342900" indent="-342900">
              <a:buFont typeface="Wingdings" panose="05000000000000000000" pitchFamily="2" charset="2"/>
              <a:buChar char="§"/>
            </a:pPr>
            <a:endParaRPr lang="tr-TR" sz="28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800" dirty="0" smtClean="0">
                <a:latin typeface="Times New Roman" panose="02020603050405020304" pitchFamily="18" charset="0"/>
                <a:cs typeface="Times New Roman" panose="02020603050405020304" pitchFamily="18" charset="0"/>
              </a:rPr>
              <a:t>Soruşturma </a:t>
            </a:r>
            <a:r>
              <a:rPr lang="tr-TR" sz="2800" dirty="0">
                <a:latin typeface="Times New Roman" panose="02020603050405020304" pitchFamily="18" charset="0"/>
                <a:cs typeface="Times New Roman" panose="02020603050405020304" pitchFamily="18" charset="0"/>
              </a:rPr>
              <a:t>yapılmadan </a:t>
            </a:r>
            <a:r>
              <a:rPr lang="tr-TR" sz="2800" b="1" dirty="0">
                <a:solidFill>
                  <a:schemeClr val="accent1">
                    <a:lumMod val="75000"/>
                  </a:schemeClr>
                </a:solidFill>
                <a:latin typeface="Times New Roman" panose="02020603050405020304" pitchFamily="18" charset="0"/>
                <a:cs typeface="Times New Roman" panose="02020603050405020304" pitchFamily="18" charset="0"/>
              </a:rPr>
              <a:t>sadece savunma alınarak </a:t>
            </a:r>
            <a:r>
              <a:rPr lang="tr-TR" sz="2800" dirty="0">
                <a:latin typeface="Times New Roman" panose="02020603050405020304" pitchFamily="18" charset="0"/>
                <a:cs typeface="Times New Roman" panose="02020603050405020304" pitchFamily="18" charset="0"/>
              </a:rPr>
              <a:t>ceza verilemez</a:t>
            </a:r>
            <a:r>
              <a:rPr lang="tr-TR" sz="2800"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
            </a:pPr>
            <a:endParaRPr lang="tr-TR" sz="28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800" dirty="0">
                <a:latin typeface="Times New Roman" panose="02020603050405020304" pitchFamily="18" charset="0"/>
                <a:cs typeface="Times New Roman" panose="02020603050405020304" pitchFamily="18" charset="0"/>
              </a:rPr>
              <a:t>Soruşturmanın her aşamasında </a:t>
            </a:r>
            <a:r>
              <a:rPr lang="tr-TR" sz="2800" b="1" dirty="0">
                <a:solidFill>
                  <a:schemeClr val="accent1">
                    <a:lumMod val="75000"/>
                  </a:schemeClr>
                </a:solidFill>
                <a:latin typeface="Times New Roman" panose="02020603050405020304" pitchFamily="18" charset="0"/>
                <a:cs typeface="Times New Roman" panose="02020603050405020304" pitchFamily="18" charset="0"/>
              </a:rPr>
              <a:t>GİZLİLİK ESASTIR.</a:t>
            </a:r>
          </a:p>
          <a:p>
            <a:pPr marL="342900" indent="-342900">
              <a:buFont typeface="Wingdings" panose="05000000000000000000" pitchFamily="2" charset="2"/>
              <a:buChar char="§"/>
            </a:pPr>
            <a:endParaRPr lang="tr-TR" sz="28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800" b="1" dirty="0">
                <a:solidFill>
                  <a:schemeClr val="accent1">
                    <a:lumMod val="75000"/>
                  </a:schemeClr>
                </a:solidFill>
                <a:latin typeface="Times New Roman" panose="02020603050405020304" pitchFamily="18" charset="0"/>
                <a:cs typeface="Times New Roman" panose="02020603050405020304" pitchFamily="18" charset="0"/>
              </a:rPr>
              <a:t>Emekliye ayrılan, istifa eden/çekilmiş sayılan, kurum değiştiren, başka bir eylemi nedeniyle memurluktan çıkartılanlar </a:t>
            </a:r>
            <a:r>
              <a:rPr lang="tr-TR" sz="2800" dirty="0">
                <a:latin typeface="Times New Roman" panose="02020603050405020304" pitchFamily="18" charset="0"/>
                <a:cs typeface="Times New Roman" panose="02020603050405020304" pitchFamily="18" charset="0"/>
              </a:rPr>
              <a:t>hakkında yapılabilir.</a:t>
            </a:r>
          </a:p>
          <a:p>
            <a:endParaRPr lang="tr-TR" sz="28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800" b="1" dirty="0">
                <a:solidFill>
                  <a:schemeClr val="accent1">
                    <a:lumMod val="75000"/>
                  </a:schemeClr>
                </a:solidFill>
                <a:latin typeface="Times New Roman" panose="02020603050405020304" pitchFamily="18" charset="0"/>
                <a:cs typeface="Times New Roman" panose="02020603050405020304" pitchFamily="18" charset="0"/>
              </a:rPr>
              <a:t>Vefat durumunda </a:t>
            </a:r>
            <a:r>
              <a:rPr lang="tr-TR" sz="2800" dirty="0">
                <a:latin typeface="Times New Roman" panose="02020603050405020304" pitchFamily="18" charset="0"/>
                <a:cs typeface="Times New Roman" panose="02020603050405020304" pitchFamily="18" charset="0"/>
              </a:rPr>
              <a:t>soruşturma işlemi kaldırılır, ceza verilmiş ise uygulanmaz</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5684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SORUŞTURMASININ AŞAMALARI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127456" y="1825625"/>
            <a:ext cx="4590288" cy="4893647"/>
          </a:xfrm>
          <a:prstGeom prst="rect">
            <a:avLst/>
          </a:prstGeom>
          <a:noFill/>
        </p:spPr>
        <p:txBody>
          <a:bodyPr wrap="square" rtlCol="0">
            <a:spAutoFit/>
          </a:bodyPr>
          <a:lstStyle/>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Olayın öğrenilmesi</a:t>
            </a:r>
          </a:p>
          <a:p>
            <a:pPr marL="457200" indent="-457200">
              <a:buFont typeface="+mj-lt"/>
              <a:buAutoNum type="arabicParenR"/>
            </a:pPr>
            <a:r>
              <a:rPr lang="tr-TR" sz="2400" dirty="0" smtClean="0">
                <a:latin typeface="Times New Roman" panose="02020603050405020304" pitchFamily="18" charset="0"/>
                <a:cs typeface="Times New Roman" panose="02020603050405020304" pitchFamily="18" charset="0"/>
              </a:rPr>
              <a:t>Müfettiş/Muhakkik tayini </a:t>
            </a:r>
            <a:r>
              <a:rPr lang="tr-TR" sz="2400" i="1" dirty="0" smtClean="0">
                <a:latin typeface="Times New Roman" panose="02020603050405020304" pitchFamily="18" charset="0"/>
                <a:cs typeface="Times New Roman" panose="02020603050405020304" pitchFamily="18" charset="0"/>
              </a:rPr>
              <a:t>(Soruşturma emrinde şikayetçi, fail, </a:t>
            </a:r>
            <a:r>
              <a:rPr lang="tr-TR" sz="2400" i="1" dirty="0" err="1" smtClean="0">
                <a:latin typeface="Times New Roman" panose="02020603050405020304" pitchFamily="18" charset="0"/>
                <a:cs typeface="Times New Roman" panose="02020603050405020304" pitchFamily="18" charset="0"/>
              </a:rPr>
              <a:t>fiil,tarihi</a:t>
            </a:r>
            <a:r>
              <a:rPr lang="tr-TR" sz="2400" i="1" dirty="0" smtClean="0">
                <a:latin typeface="Times New Roman" panose="02020603050405020304" pitchFamily="18" charset="0"/>
                <a:cs typeface="Times New Roman" panose="02020603050405020304" pitchFamily="18" charset="0"/>
              </a:rPr>
              <a:t>, yeri açık yazılmalı)</a:t>
            </a:r>
          </a:p>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Soruşturmaya başlama/inceleme</a:t>
            </a:r>
            <a:endParaRPr lang="tr-TR" sz="2400" dirty="0">
              <a:latin typeface="Times New Roman" panose="02020603050405020304" pitchFamily="18" charset="0"/>
              <a:cs typeface="Times New Roman" panose="02020603050405020304" pitchFamily="18" charset="0"/>
            </a:endParaRPr>
          </a:p>
          <a:p>
            <a:pPr marL="447675" indent="-447675">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 Raporunun düzenlenmesi</a:t>
            </a:r>
          </a:p>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Raporun teslimi </a:t>
            </a:r>
          </a:p>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Savunma istenmesi</a:t>
            </a:r>
          </a:p>
          <a:p>
            <a:pPr marL="457200" indent="-457200">
              <a:lnSpc>
                <a:spcPct val="150000"/>
              </a:lnSpc>
              <a:buFont typeface="+mj-lt"/>
              <a:buAutoNum type="arabicParenR"/>
            </a:pPr>
            <a:r>
              <a:rPr lang="tr-TR" sz="2400" dirty="0" smtClean="0">
                <a:latin typeface="Times New Roman" panose="02020603050405020304" pitchFamily="18" charset="0"/>
                <a:cs typeface="Times New Roman" panose="02020603050405020304" pitchFamily="18" charset="0"/>
              </a:rPr>
              <a:t>Savunmanın teslimi</a:t>
            </a:r>
          </a:p>
        </p:txBody>
      </p:sp>
      <p:sp>
        <p:nvSpPr>
          <p:cNvPr id="6" name="Yuvarlatılmış Dikdörtgen 5"/>
          <p:cNvSpPr/>
          <p:nvPr/>
        </p:nvSpPr>
        <p:spPr>
          <a:xfrm>
            <a:off x="4992624" y="1604502"/>
            <a:ext cx="7017668" cy="2183727"/>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tr-TR" b="1" dirty="0" smtClean="0">
              <a:latin typeface="Times New Roman" panose="02020603050405020304" pitchFamily="18" charset="0"/>
              <a:cs typeface="Times New Roman" panose="02020603050405020304" pitchFamily="18" charset="0"/>
            </a:endParaRPr>
          </a:p>
          <a:p>
            <a:pPr algn="ctr"/>
            <a:r>
              <a:rPr lang="tr-TR" b="1" dirty="0" smtClean="0">
                <a:latin typeface="Times New Roman" panose="02020603050405020304" pitchFamily="18" charset="0"/>
                <a:cs typeface="Times New Roman" panose="02020603050405020304" pitchFamily="18" charset="0"/>
              </a:rPr>
              <a:t>MUHAKKİK;</a:t>
            </a:r>
          </a:p>
          <a:p>
            <a:pPr algn="ctr"/>
            <a:endParaRPr lang="tr-TR" b="1"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tr-TR" dirty="0" smtClean="0">
                <a:latin typeface="Times New Roman" panose="02020603050405020304" pitchFamily="18" charset="0"/>
                <a:cs typeface="Times New Roman" panose="02020603050405020304" pitchFamily="18" charset="0"/>
              </a:rPr>
              <a:t>Hiyerarşik olarak </a:t>
            </a:r>
            <a:r>
              <a:rPr lang="tr-TR" b="1" dirty="0" smtClean="0">
                <a:latin typeface="Times New Roman" panose="02020603050405020304" pitchFamily="18" charset="0"/>
                <a:cs typeface="Times New Roman" panose="02020603050405020304" pitchFamily="18" charset="0"/>
              </a:rPr>
              <a:t>alt seviyede OLAMAZ</a:t>
            </a:r>
            <a:r>
              <a:rPr lang="tr-TR"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tr-TR" b="1" dirty="0" smtClean="0">
                <a:latin typeface="Times New Roman" panose="02020603050405020304" pitchFamily="18" charset="0"/>
                <a:cs typeface="Times New Roman" panose="02020603050405020304" pitchFamily="18" charset="0"/>
              </a:rPr>
              <a:t>Evrak </a:t>
            </a:r>
            <a:r>
              <a:rPr lang="tr-TR" b="1" dirty="0">
                <a:latin typeface="Times New Roman" panose="02020603050405020304" pitchFamily="18" charset="0"/>
                <a:cs typeface="Times New Roman" panose="02020603050405020304" pitchFamily="18" charset="0"/>
              </a:rPr>
              <a:t>İnceleme/Bilgi –Belge Toplama/Tanık </a:t>
            </a:r>
            <a:r>
              <a:rPr lang="tr-TR" b="1" dirty="0" smtClean="0">
                <a:latin typeface="Times New Roman" panose="02020603050405020304" pitchFamily="18" charset="0"/>
                <a:cs typeface="Times New Roman" panose="02020603050405020304" pitchFamily="18" charset="0"/>
              </a:rPr>
              <a:t>Dinleme/İfade/Keşif</a:t>
            </a:r>
            <a:endParaRPr lang="tr-TR"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tr-TR" dirty="0" smtClean="0">
                <a:latin typeface="Times New Roman" panose="02020603050405020304" pitchFamily="18" charset="0"/>
                <a:cs typeface="Times New Roman" panose="02020603050405020304" pitchFamily="18" charset="0"/>
              </a:rPr>
              <a:t>Savunma </a:t>
            </a:r>
            <a:r>
              <a:rPr lang="tr-TR" b="1" dirty="0">
                <a:latin typeface="Times New Roman" panose="02020603050405020304" pitchFamily="18" charset="0"/>
                <a:cs typeface="Times New Roman" panose="02020603050405020304" pitchFamily="18" charset="0"/>
              </a:rPr>
              <a:t>ALAMAZ/ </a:t>
            </a:r>
            <a:r>
              <a:rPr lang="tr-TR" dirty="0">
                <a:latin typeface="Times New Roman" panose="02020603050405020304" pitchFamily="18" charset="0"/>
                <a:cs typeface="Times New Roman" panose="02020603050405020304" pitchFamily="18" charset="0"/>
              </a:rPr>
              <a:t>Ceza</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VEREMEZ.</a:t>
            </a:r>
          </a:p>
          <a:p>
            <a:pPr marL="285750" indent="-285750" algn="just">
              <a:buFont typeface="Wingdings" panose="05000000000000000000" pitchFamily="2" charset="2"/>
              <a:buChar char="v"/>
            </a:pPr>
            <a:r>
              <a:rPr lang="tr-TR" dirty="0" smtClean="0">
                <a:latin typeface="Times New Roman" panose="02020603050405020304" pitchFamily="18" charset="0"/>
                <a:cs typeface="Times New Roman" panose="02020603050405020304" pitchFamily="18" charset="0"/>
              </a:rPr>
              <a:t>Disipline aykırı </a:t>
            </a:r>
            <a:r>
              <a:rPr lang="tr-TR" u="sng" dirty="0" smtClean="0">
                <a:latin typeface="Times New Roman" panose="02020603050405020304" pitchFamily="18" charset="0"/>
                <a:cs typeface="Times New Roman" panose="02020603050405020304" pitchFamily="18" charset="0"/>
              </a:rPr>
              <a:t>yeni bir fiil tespit </a:t>
            </a:r>
            <a:r>
              <a:rPr lang="tr-TR" dirty="0" smtClean="0">
                <a:latin typeface="Times New Roman" panose="02020603050405020304" pitchFamily="18" charset="0"/>
                <a:cs typeface="Times New Roman" panose="02020603050405020304" pitchFamily="18" charset="0"/>
              </a:rPr>
              <a:t>ederse </a:t>
            </a:r>
            <a:r>
              <a:rPr lang="tr-TR" b="1" dirty="0" smtClean="0">
                <a:latin typeface="Times New Roman" panose="02020603050405020304" pitchFamily="18" charset="0"/>
                <a:cs typeface="Times New Roman" panose="02020603050405020304" pitchFamily="18" charset="0"/>
              </a:rPr>
              <a:t>kendiliğinden soruşturma YAPAMAZ.</a:t>
            </a:r>
          </a:p>
          <a:p>
            <a:pPr marL="265113" indent="-265113"/>
            <a:endParaRPr lang="tr-TR" b="1" dirty="0" smtClean="0">
              <a:latin typeface="Times New Roman" panose="02020603050405020304" pitchFamily="18" charset="0"/>
              <a:cs typeface="Times New Roman" panose="02020603050405020304" pitchFamily="18" charset="0"/>
            </a:endParaRPr>
          </a:p>
          <a:p>
            <a:pPr marL="1262063" indent="-1262063"/>
            <a:r>
              <a:rPr lang="tr-TR" dirty="0">
                <a:latin typeface="Times New Roman" panose="02020603050405020304" pitchFamily="18" charset="0"/>
                <a:cs typeface="Times New Roman" panose="02020603050405020304" pitchFamily="18" charset="0"/>
              </a:rPr>
              <a:t> </a:t>
            </a:r>
            <a:endParaRPr lang="tr-TR" dirty="0"/>
          </a:p>
        </p:txBody>
      </p:sp>
      <p:sp>
        <p:nvSpPr>
          <p:cNvPr id="12" name="Yuvarlatılmış Dikdörtgen 11"/>
          <p:cNvSpPr/>
          <p:nvPr/>
        </p:nvSpPr>
        <p:spPr>
          <a:xfrm>
            <a:off x="4992624" y="3970177"/>
            <a:ext cx="7017668" cy="229533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tr-TR" dirty="0" smtClean="0">
                <a:latin typeface="Times New Roman" panose="02020603050405020304" pitchFamily="18" charset="0"/>
                <a:cs typeface="Times New Roman" panose="02020603050405020304" pitchFamily="18" charset="0"/>
              </a:rPr>
              <a:t>RAPOR; </a:t>
            </a:r>
          </a:p>
          <a:p>
            <a:pPr marL="900113"/>
            <a:r>
              <a:rPr lang="tr-TR" b="1" dirty="0" smtClean="0">
                <a:latin typeface="Times New Roman" panose="02020603050405020304" pitchFamily="18" charset="0"/>
                <a:cs typeface="Times New Roman" panose="02020603050405020304" pitchFamily="18" charset="0"/>
              </a:rPr>
              <a:t>1- Giriş Bilgileri</a:t>
            </a:r>
          </a:p>
          <a:p>
            <a:pPr marL="900113"/>
            <a:r>
              <a:rPr lang="tr-TR" b="1" dirty="0" smtClean="0">
                <a:latin typeface="Times New Roman" panose="02020603050405020304" pitchFamily="18" charset="0"/>
                <a:cs typeface="Times New Roman" panose="02020603050405020304" pitchFamily="18" charset="0"/>
              </a:rPr>
              <a:t>2- Maddi Delil ve Belgeler</a:t>
            </a:r>
          </a:p>
          <a:p>
            <a:pPr marL="900113"/>
            <a:r>
              <a:rPr lang="tr-TR" b="1" dirty="0" smtClean="0">
                <a:latin typeface="Times New Roman" panose="02020603050405020304" pitchFamily="18" charset="0"/>
                <a:cs typeface="Times New Roman" panose="02020603050405020304" pitchFamily="18" charset="0"/>
              </a:rPr>
              <a:t>3- Konuya İlişkin Mevzuat</a:t>
            </a:r>
          </a:p>
          <a:p>
            <a:pPr marL="900113"/>
            <a:r>
              <a:rPr lang="tr-TR" b="1" dirty="0" smtClean="0">
                <a:latin typeface="Times New Roman" panose="02020603050405020304" pitchFamily="18" charset="0"/>
                <a:cs typeface="Times New Roman" panose="02020603050405020304" pitchFamily="18" charset="0"/>
              </a:rPr>
              <a:t>4- Değerlendirme ve Kanaat</a:t>
            </a:r>
          </a:p>
          <a:p>
            <a:pPr marL="1160463" indent="-260350">
              <a:buFont typeface="Wingdings" panose="05000000000000000000" pitchFamily="2" charset="2"/>
              <a:buChar char="ü"/>
            </a:pPr>
            <a:r>
              <a:rPr lang="tr-TR" b="1" dirty="0" smtClean="0">
                <a:latin typeface="Times New Roman" panose="02020603050405020304" pitchFamily="18" charset="0"/>
                <a:cs typeface="Times New Roman" panose="02020603050405020304" pitchFamily="18" charset="0"/>
              </a:rPr>
              <a:t>Diğer Bölümler (</a:t>
            </a:r>
            <a:r>
              <a:rPr lang="tr-TR" dirty="0" smtClean="0">
                <a:latin typeface="Times New Roman" panose="02020603050405020304" pitchFamily="18" charset="0"/>
                <a:cs typeface="Times New Roman" panose="02020603050405020304" pitchFamily="18" charset="0"/>
              </a:rPr>
              <a:t>İhtiyaç halinde</a:t>
            </a:r>
            <a:r>
              <a:rPr lang="tr-TR" b="1" dirty="0" smtClean="0">
                <a:latin typeface="Times New Roman" panose="02020603050405020304" pitchFamily="18" charset="0"/>
                <a:cs typeface="Times New Roman" panose="02020603050405020304" pitchFamily="18" charset="0"/>
              </a:rPr>
              <a:t>)</a:t>
            </a:r>
          </a:p>
          <a:p>
            <a:pPr marL="900113"/>
            <a:endParaRPr lang="tr-TR" dirty="0">
              <a:latin typeface="Times New Roman" panose="02020603050405020304" pitchFamily="18" charset="0"/>
              <a:cs typeface="Times New Roman" panose="02020603050405020304" pitchFamily="18" charset="0"/>
            </a:endParaRPr>
          </a:p>
          <a:p>
            <a:pPr marL="900113"/>
            <a:r>
              <a:rPr lang="tr-TR" dirty="0" smtClean="0">
                <a:latin typeface="Times New Roman" panose="02020603050405020304" pitchFamily="18" charset="0"/>
                <a:cs typeface="Times New Roman" panose="02020603050405020304" pitchFamily="18" charset="0"/>
              </a:rPr>
              <a:t>Belgelerin asıl/onaylı örnekleri dosyaya eklenir.</a:t>
            </a:r>
          </a:p>
        </p:txBody>
      </p:sp>
    </p:spTree>
    <p:extLst>
      <p:ext uri="{BB962C8B-B14F-4D97-AF65-F5344CB8AC3E}">
        <p14:creationId xmlns:p14="http://schemas.microsoft.com/office/powerpoint/2010/main" val="26423916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SORUŞTURMASI</a:t>
            </a:r>
            <a:endParaRPr lang="tr-TR" sz="2800" dirty="0">
              <a:latin typeface="Times New Roman" panose="02020603050405020304" pitchFamily="18" charset="0"/>
              <a:cs typeface="Times New Roman" panose="02020603050405020304" pitchFamily="18" charset="0"/>
            </a:endParaRPr>
          </a:p>
        </p:txBody>
      </p:sp>
      <p:sp>
        <p:nvSpPr>
          <p:cNvPr id="7" name="Dikdörtgen 6"/>
          <p:cNvSpPr/>
          <p:nvPr/>
        </p:nvSpPr>
        <p:spPr>
          <a:xfrm>
            <a:off x="802433" y="2046571"/>
            <a:ext cx="10683551" cy="3718967"/>
          </a:xfrm>
          <a:prstGeom prst="rect">
            <a:avLst/>
          </a:prstGeom>
        </p:spPr>
        <p:txBody>
          <a:bodyPr wrap="square">
            <a:spAutoFit/>
          </a:bodyPr>
          <a:lstStyle/>
          <a:p>
            <a:pPr marL="347345" algn="just" fontAlgn="base">
              <a:spcBef>
                <a:spcPts val="650"/>
              </a:spcBef>
              <a:spcAft>
                <a:spcPts val="0"/>
              </a:spcAft>
            </a:pPr>
            <a:r>
              <a:rPr lang="tr-TR" sz="3200" dirty="0">
                <a:latin typeface="Times New Roman" panose="02020603050405020304" pitchFamily="18" charset="0"/>
                <a:ea typeface="Times New Roman" panose="02020603050405020304" pitchFamily="18" charset="0"/>
                <a:cs typeface="Book Antiqua" panose="02040602050305030304" pitchFamily="18" charset="0"/>
              </a:rPr>
              <a:t>Soruşturmacı maddi gerçeği ortaya çıkarmakla yükümlü olduğu için soruşturulanın lehine ve aleyhine olan bütün delilleri toplamalıdır.</a:t>
            </a:r>
            <a:endParaRPr lang="tr-TR" sz="3200" dirty="0">
              <a:latin typeface="Times New Roman" panose="02020603050405020304" pitchFamily="18" charset="0"/>
              <a:ea typeface="Times New Roman" panose="02020603050405020304" pitchFamily="18" charset="0"/>
            </a:endParaRPr>
          </a:p>
          <a:p>
            <a:pPr marL="347345" algn="just" fontAlgn="base">
              <a:spcBef>
                <a:spcPts val="650"/>
              </a:spcBef>
              <a:spcAft>
                <a:spcPts val="0"/>
              </a:spcAft>
            </a:pPr>
            <a:r>
              <a:rPr lang="tr-TR" sz="3200" dirty="0">
                <a:latin typeface="Times New Roman" panose="02020603050405020304" pitchFamily="18" charset="0"/>
                <a:ea typeface="Times New Roman" panose="02020603050405020304" pitchFamily="18" charset="0"/>
                <a:cs typeface="Book Antiqua" panose="02040602050305030304" pitchFamily="18" charset="0"/>
              </a:rPr>
              <a:t> </a:t>
            </a:r>
            <a:endParaRPr lang="tr-TR" sz="3200" dirty="0">
              <a:latin typeface="Times New Roman" panose="02020603050405020304" pitchFamily="18" charset="0"/>
              <a:ea typeface="Times New Roman" panose="02020603050405020304" pitchFamily="18" charset="0"/>
            </a:endParaRPr>
          </a:p>
          <a:p>
            <a:pPr marL="347345" algn="just" fontAlgn="base">
              <a:spcBef>
                <a:spcPts val="650"/>
              </a:spcBef>
              <a:spcAft>
                <a:spcPts val="0"/>
              </a:spcAft>
            </a:pPr>
            <a:r>
              <a:rPr lang="tr-TR" sz="3200" dirty="0" smtClean="0">
                <a:latin typeface="Times New Roman" panose="02020603050405020304" pitchFamily="18" charset="0"/>
                <a:ea typeface="Times New Roman" panose="02020603050405020304" pitchFamily="18" charset="0"/>
                <a:cs typeface="Book Antiqua" panose="02040602050305030304" pitchFamily="18" charset="0"/>
              </a:rPr>
              <a:t>Ayrıca </a:t>
            </a:r>
            <a:r>
              <a:rPr lang="tr-TR" sz="3200" dirty="0">
                <a:latin typeface="Times New Roman" panose="02020603050405020304" pitchFamily="18" charset="0"/>
                <a:ea typeface="Times New Roman" panose="02020603050405020304" pitchFamily="18" charset="0"/>
                <a:cs typeface="Book Antiqua" panose="02040602050305030304" pitchFamily="18" charset="0"/>
              </a:rPr>
              <a:t>deliller sadece eylemin var­lığı ya da yokluğuna ilişkin olmamalı, cezayı azaltan veya kaldıran nedenlere ilişkin deliller de toplanmalıdır.</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161969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SORUŞTURMASI</a:t>
            </a:r>
            <a:endParaRPr lang="tr-TR" sz="2800" dirty="0">
              <a:latin typeface="Times New Roman" panose="02020603050405020304" pitchFamily="18" charset="0"/>
              <a:cs typeface="Times New Roman" panose="02020603050405020304" pitchFamily="18" charset="0"/>
            </a:endParaRPr>
          </a:p>
        </p:txBody>
      </p:sp>
      <p:sp>
        <p:nvSpPr>
          <p:cNvPr id="7" name="Dikdörtgen 6"/>
          <p:cNvSpPr/>
          <p:nvPr/>
        </p:nvSpPr>
        <p:spPr>
          <a:xfrm>
            <a:off x="802433" y="2046571"/>
            <a:ext cx="10683551" cy="3690754"/>
          </a:xfrm>
          <a:prstGeom prst="rect">
            <a:avLst/>
          </a:prstGeom>
        </p:spPr>
        <p:txBody>
          <a:bodyPr wrap="square">
            <a:spAutoFit/>
          </a:bodyPr>
          <a:lstStyle/>
          <a:p>
            <a:pPr marL="347345" algn="just" fontAlgn="base">
              <a:spcBef>
                <a:spcPts val="650"/>
              </a:spcBef>
            </a:pPr>
            <a:r>
              <a:rPr lang="tr-TR" sz="2800" b="1" dirty="0">
                <a:latin typeface="Times New Roman" panose="02020603050405020304" pitchFamily="18" charset="0"/>
                <a:cs typeface="Times New Roman" panose="02020603050405020304" pitchFamily="18" charset="0"/>
              </a:rPr>
              <a:t>Sosyal medya üzerinden delil toplarken </a:t>
            </a:r>
            <a:r>
              <a:rPr lang="tr-TR" sz="2800" dirty="0">
                <a:latin typeface="Times New Roman" panose="02020603050405020304" pitchFamily="18" charset="0"/>
                <a:cs typeface="Times New Roman" panose="02020603050405020304" pitchFamily="18" charset="0"/>
              </a:rPr>
              <a:t>ikili bir ayrım yapılmalı­dır. Eğer veri kişi tarafından </a:t>
            </a:r>
            <a:r>
              <a:rPr lang="tr-TR" sz="2800" b="1" dirty="0">
                <a:latin typeface="Times New Roman" panose="02020603050405020304" pitchFamily="18" charset="0"/>
                <a:cs typeface="Times New Roman" panose="02020603050405020304" pitchFamily="18" charset="0"/>
              </a:rPr>
              <a:t>gizlenmemiş</a:t>
            </a:r>
            <a:r>
              <a:rPr lang="tr-TR" sz="2800" dirty="0">
                <a:latin typeface="Times New Roman" panose="02020603050405020304" pitchFamily="18" charset="0"/>
                <a:cs typeface="Times New Roman" panose="02020603050405020304" pitchFamily="18" charset="0"/>
              </a:rPr>
              <a:t> veya kişi, herkesin görebi­leceği bir şekilde paylaşım yapmış ise bu durumda bir mahkeme veya merciin iznine gerek olmadan delil kullanılabilmektedir. </a:t>
            </a:r>
            <a:r>
              <a:rPr lang="tr-TR" sz="2800" b="1" dirty="0">
                <a:latin typeface="Times New Roman" panose="02020603050405020304" pitchFamily="18" charset="0"/>
                <a:cs typeface="Times New Roman" panose="02020603050405020304" pitchFamily="18" charset="0"/>
              </a:rPr>
              <a:t>Ancak veri gizlenmiş </a:t>
            </a:r>
            <a:r>
              <a:rPr lang="tr-TR" sz="2800" dirty="0">
                <a:latin typeface="Times New Roman" panose="02020603050405020304" pitchFamily="18" charset="0"/>
                <a:cs typeface="Times New Roman" panose="02020603050405020304" pitchFamily="18" charset="0"/>
              </a:rPr>
              <a:t>veya bazı kişilere açık olsa bile herkese karşı açık olarak paylaşılmamış ise bu durumda veri </a:t>
            </a:r>
            <a:r>
              <a:rPr lang="tr-TR" sz="2800" b="1" dirty="0">
                <a:latin typeface="Times New Roman" panose="02020603050405020304" pitchFamily="18" charset="0"/>
                <a:cs typeface="Times New Roman" panose="02020603050405020304" pitchFamily="18" charset="0"/>
              </a:rPr>
              <a:t>özel hayatın gizliliği kapsamında</a:t>
            </a:r>
            <a:r>
              <a:rPr lang="tr-TR" sz="2800" dirty="0">
                <a:latin typeface="Times New Roman" panose="02020603050405020304" pitchFamily="18" charset="0"/>
                <a:cs typeface="Times New Roman" panose="02020603050405020304" pitchFamily="18" charset="0"/>
              </a:rPr>
              <a:t> değerlendirilmelidir.</a:t>
            </a:r>
          </a:p>
          <a:p>
            <a:pPr marL="347345" algn="just" fontAlgn="base">
              <a:spcBef>
                <a:spcPts val="650"/>
              </a:spcBef>
              <a:spcAft>
                <a:spcPts val="0"/>
              </a:spcAft>
            </a:pP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013405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İFADE ALMA</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251932" y="1558783"/>
            <a:ext cx="9888764" cy="1200329"/>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İfade alınırken </a:t>
            </a:r>
            <a:r>
              <a:rPr lang="tr-TR" sz="2400" b="1" dirty="0" smtClean="0">
                <a:latin typeface="Times New Roman" panose="02020603050405020304" pitchFamily="18" charset="0"/>
                <a:cs typeface="Times New Roman" panose="02020603050405020304" pitchFamily="18" charset="0"/>
              </a:rPr>
              <a:t>sırasıyla</a:t>
            </a:r>
            <a:r>
              <a:rPr lang="tr-TR" sz="2400" dirty="0" smtClean="0">
                <a:latin typeface="Times New Roman" panose="02020603050405020304" pitchFamily="18" charset="0"/>
                <a:cs typeface="Times New Roman" panose="02020603050405020304" pitchFamily="18" charset="0"/>
              </a:rPr>
              <a:t> </a:t>
            </a: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şikayetçi, tanık, şüpheli </a:t>
            </a:r>
            <a:r>
              <a:rPr lang="tr-TR" sz="2400" dirty="0" smtClean="0">
                <a:latin typeface="Times New Roman" panose="02020603050405020304" pitchFamily="18" charset="0"/>
                <a:cs typeface="Times New Roman" panose="02020603050405020304" pitchFamily="18" charset="0"/>
              </a:rPr>
              <a:t>ifadeleri tek tek alınmalıdır.</a:t>
            </a:r>
          </a:p>
          <a:p>
            <a:pPr marL="342900" indent="-342900">
              <a:lnSpc>
                <a:spcPct val="150000"/>
              </a:lnSpc>
              <a:buFont typeface="Wingdings" panose="05000000000000000000" pitchFamily="2" charset="2"/>
              <a:buChar char="Ø"/>
            </a:pP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Şüphelinin</a:t>
            </a:r>
            <a:r>
              <a:rPr lang="tr-TR" sz="2400" dirty="0" smtClean="0">
                <a:latin typeface="Times New Roman" panose="02020603050405020304" pitchFamily="18" charset="0"/>
                <a:cs typeface="Times New Roman" panose="02020603050405020304" pitchFamily="18" charset="0"/>
              </a:rPr>
              <a:t> ifadesi alınırken; </a:t>
            </a:r>
            <a:endParaRPr lang="tr-TR" sz="2000" dirty="0" smtClean="0">
              <a:latin typeface="Times New Roman" panose="02020603050405020304" pitchFamily="18" charset="0"/>
              <a:cs typeface="Times New Roman" panose="02020603050405020304" pitchFamily="18" charset="0"/>
            </a:endParaRPr>
          </a:p>
        </p:txBody>
      </p:sp>
      <p:sp>
        <p:nvSpPr>
          <p:cNvPr id="9" name="Metin kutusu 8"/>
          <p:cNvSpPr txBox="1"/>
          <p:nvPr/>
        </p:nvSpPr>
        <p:spPr>
          <a:xfrm>
            <a:off x="228529" y="5931981"/>
            <a:ext cx="11734944" cy="461665"/>
          </a:xfrm>
          <a:prstGeom prst="rect">
            <a:avLst/>
          </a:prstGeom>
          <a:noFill/>
        </p:spPr>
        <p:txBody>
          <a:bodyPr wrap="none" rtlCol="0">
            <a:spAutoFit/>
          </a:bodyPr>
          <a:lstStyle/>
          <a:p>
            <a:pPr marL="285750" indent="-285750">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Alınan tüm beyanlar </a:t>
            </a:r>
            <a:r>
              <a:rPr lang="tr-TR" sz="2400" dirty="0">
                <a:solidFill>
                  <a:schemeClr val="accent1">
                    <a:lumMod val="75000"/>
                  </a:schemeClr>
                </a:solidFill>
                <a:latin typeface="Times New Roman" panose="02020603050405020304" pitchFamily="18" charset="0"/>
                <a:cs typeface="Times New Roman" panose="02020603050405020304" pitchFamily="18" charset="0"/>
              </a:rPr>
              <a:t>yazılı</a:t>
            </a:r>
            <a:r>
              <a:rPr lang="tr-TR" sz="2400" dirty="0">
                <a:latin typeface="Times New Roman" panose="02020603050405020304" pitchFamily="18" charset="0"/>
                <a:cs typeface="Times New Roman" panose="02020603050405020304" pitchFamily="18" charset="0"/>
              </a:rPr>
              <a:t> olarak ifadeyi </a:t>
            </a:r>
            <a:r>
              <a:rPr lang="tr-TR" sz="2400" dirty="0">
                <a:solidFill>
                  <a:schemeClr val="accent1">
                    <a:lumMod val="75000"/>
                  </a:schemeClr>
                </a:solidFill>
                <a:latin typeface="Times New Roman" panose="02020603050405020304" pitchFamily="18" charset="0"/>
                <a:cs typeface="Times New Roman" panose="02020603050405020304" pitchFamily="18" charset="0"/>
              </a:rPr>
              <a:t>alan, veren ve varsa yazıcının </a:t>
            </a:r>
            <a:r>
              <a:rPr lang="tr-TR" sz="2400" dirty="0">
                <a:latin typeface="Times New Roman" panose="02020603050405020304" pitchFamily="18" charset="0"/>
                <a:cs typeface="Times New Roman" panose="02020603050405020304" pitchFamily="18" charset="0"/>
              </a:rPr>
              <a:t>imzalaması gerekir.</a:t>
            </a:r>
          </a:p>
        </p:txBody>
      </p:sp>
      <p:sp>
        <p:nvSpPr>
          <p:cNvPr id="11" name="Metin kutusu 10"/>
          <p:cNvSpPr txBox="1"/>
          <p:nvPr/>
        </p:nvSpPr>
        <p:spPr>
          <a:xfrm>
            <a:off x="251932" y="3470378"/>
            <a:ext cx="11498108" cy="461665"/>
          </a:xfrm>
          <a:prstGeom prst="rect">
            <a:avLst/>
          </a:prstGeom>
          <a:noFill/>
        </p:spPr>
        <p:txBody>
          <a:bodyPr wrap="square" rtlCol="0">
            <a:spAutoFit/>
          </a:bodyPr>
          <a:lstStyle/>
          <a:p>
            <a:pPr marL="342900" indent="-342900">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Alınan ifadeler </a:t>
            </a:r>
            <a:r>
              <a:rPr lang="tr-TR" sz="2400" dirty="0" smtClean="0">
                <a:solidFill>
                  <a:schemeClr val="accent1">
                    <a:lumMod val="75000"/>
                  </a:schemeClr>
                </a:solidFill>
                <a:latin typeface="Times New Roman" panose="02020603050405020304" pitchFamily="18" charset="0"/>
                <a:cs typeface="Times New Roman" panose="02020603050405020304" pitchFamily="18" charset="0"/>
              </a:rPr>
              <a:t>tutanağa</a:t>
            </a:r>
            <a:r>
              <a:rPr lang="tr-TR" sz="2400" dirty="0" smtClean="0">
                <a:latin typeface="Times New Roman" panose="02020603050405020304" pitchFamily="18" charset="0"/>
                <a:cs typeface="Times New Roman" panose="02020603050405020304" pitchFamily="18" charset="0"/>
              </a:rPr>
              <a:t> bağlanır.                         </a:t>
            </a:r>
          </a:p>
        </p:txBody>
      </p:sp>
      <p:sp>
        <p:nvSpPr>
          <p:cNvPr id="13" name="Metin kutusu 12"/>
          <p:cNvSpPr txBox="1"/>
          <p:nvPr/>
        </p:nvSpPr>
        <p:spPr>
          <a:xfrm>
            <a:off x="4220428" y="2278914"/>
            <a:ext cx="5627660" cy="1015663"/>
          </a:xfrm>
          <a:prstGeom prst="rect">
            <a:avLst/>
          </a:prstGeom>
          <a:noFill/>
        </p:spPr>
        <p:txBody>
          <a:bodyPr wrap="square" rtlCol="0">
            <a:spAutoFit/>
          </a:bodyPr>
          <a:lstStyle/>
          <a:p>
            <a:r>
              <a:rPr lang="tr-TR" sz="2000" dirty="0" smtClean="0">
                <a:latin typeface="Times New Roman" panose="02020603050405020304" pitchFamily="18" charset="0"/>
                <a:cs typeface="Times New Roman" panose="02020603050405020304" pitchFamily="18" charset="0"/>
              </a:rPr>
              <a:t>Kendisine </a:t>
            </a:r>
            <a:r>
              <a:rPr lang="tr-TR" sz="2000" dirty="0" err="1" smtClean="0">
                <a:latin typeface="Times New Roman" panose="02020603050405020304" pitchFamily="18" charset="0"/>
                <a:cs typeface="Times New Roman" panose="02020603050405020304" pitchFamily="18" charset="0"/>
              </a:rPr>
              <a:t>isnad</a:t>
            </a:r>
            <a:r>
              <a:rPr lang="tr-TR" sz="2000" dirty="0" smtClean="0">
                <a:latin typeface="Times New Roman" panose="02020603050405020304" pitchFamily="18" charset="0"/>
                <a:cs typeface="Times New Roman" panose="02020603050405020304" pitchFamily="18" charset="0"/>
              </a:rPr>
              <a:t> edilen fiil ve hal anlatılır,</a:t>
            </a:r>
          </a:p>
          <a:p>
            <a:r>
              <a:rPr lang="tr-TR" sz="2000" dirty="0" smtClean="0">
                <a:latin typeface="Times New Roman" panose="02020603050405020304" pitchFamily="18" charset="0"/>
                <a:cs typeface="Times New Roman" panose="02020603050405020304" pitchFamily="18" charset="0"/>
              </a:rPr>
              <a:t>Açıklamada bulunması istenir,</a:t>
            </a:r>
          </a:p>
          <a:p>
            <a:r>
              <a:rPr lang="tr-TR" sz="2000" dirty="0" smtClean="0">
                <a:latin typeface="Times New Roman" panose="02020603050405020304" pitchFamily="18" charset="0"/>
                <a:cs typeface="Times New Roman" panose="02020603050405020304" pitchFamily="18" charset="0"/>
              </a:rPr>
              <a:t>Lehine olan hususları açıklaması imkanı sağlanır.</a:t>
            </a:r>
          </a:p>
        </p:txBody>
      </p:sp>
      <p:sp>
        <p:nvSpPr>
          <p:cNvPr id="14" name="Metin kutusu 13"/>
          <p:cNvSpPr txBox="1"/>
          <p:nvPr/>
        </p:nvSpPr>
        <p:spPr>
          <a:xfrm>
            <a:off x="2988840" y="4194823"/>
            <a:ext cx="8090835" cy="163121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İfade alma işleminin yapıldığı </a:t>
            </a:r>
            <a:r>
              <a:rPr lang="tr-TR" sz="2000" b="1" dirty="0">
                <a:latin typeface="Times New Roman" panose="02020603050405020304" pitchFamily="18" charset="0"/>
                <a:cs typeface="Times New Roman" panose="02020603050405020304" pitchFamily="18" charset="0"/>
              </a:rPr>
              <a:t>yer ve tarih</a:t>
            </a:r>
            <a:r>
              <a:rPr lang="tr-TR" sz="2000" dirty="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Hazır bulunanların </a:t>
            </a:r>
            <a:r>
              <a:rPr lang="tr-TR" sz="2000" b="1" dirty="0">
                <a:latin typeface="Times New Roman" panose="02020603050405020304" pitchFamily="18" charset="0"/>
                <a:cs typeface="Times New Roman" panose="02020603050405020304" pitchFamily="18" charset="0"/>
              </a:rPr>
              <a:t>isim ve sıfatları</a:t>
            </a:r>
            <a:r>
              <a:rPr lang="tr-TR" sz="2000" dirty="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İfade verenin </a:t>
            </a:r>
            <a:r>
              <a:rPr lang="tr-TR" sz="2000" b="1" dirty="0">
                <a:latin typeface="Times New Roman" panose="02020603050405020304" pitchFamily="18" charset="0"/>
                <a:cs typeface="Times New Roman" panose="02020603050405020304" pitchFamily="18" charset="0"/>
              </a:rPr>
              <a:t>açık kimliği</a:t>
            </a:r>
            <a:r>
              <a:rPr lang="tr-TR" sz="2000" dirty="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Tutanak içeriğinin ifade veren tarafından </a:t>
            </a:r>
            <a:r>
              <a:rPr lang="tr-TR" sz="2000" b="1" dirty="0">
                <a:latin typeface="Times New Roman" panose="02020603050405020304" pitchFamily="18" charset="0"/>
                <a:cs typeface="Times New Roman" panose="02020603050405020304" pitchFamily="18" charset="0"/>
              </a:rPr>
              <a:t>okunduğu ve imzalandığı</a:t>
            </a:r>
            <a:r>
              <a:rPr lang="tr-TR" sz="2000" dirty="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İfade ve imzadan </a:t>
            </a:r>
            <a:r>
              <a:rPr lang="tr-TR" sz="2000" b="1" dirty="0">
                <a:latin typeface="Times New Roman" panose="02020603050405020304" pitchFamily="18" charset="0"/>
                <a:cs typeface="Times New Roman" panose="02020603050405020304" pitchFamily="18" charset="0"/>
              </a:rPr>
              <a:t>imtina etmesi </a:t>
            </a:r>
            <a:r>
              <a:rPr lang="tr-TR" sz="2000" dirty="0">
                <a:latin typeface="Times New Roman" panose="02020603050405020304" pitchFamily="18" charset="0"/>
                <a:cs typeface="Times New Roman" panose="02020603050405020304" pitchFamily="18" charset="0"/>
              </a:rPr>
              <a:t>halinde bunun nedenleri,</a:t>
            </a:r>
          </a:p>
        </p:txBody>
      </p:sp>
      <p:sp>
        <p:nvSpPr>
          <p:cNvPr id="10" name="Dikdörtgen 9"/>
          <p:cNvSpPr/>
          <p:nvPr/>
        </p:nvSpPr>
        <p:spPr>
          <a:xfrm>
            <a:off x="251932" y="4624988"/>
            <a:ext cx="1909882" cy="646331"/>
          </a:xfrm>
          <a:prstGeom prst="rect">
            <a:avLst/>
          </a:prstGeom>
        </p:spPr>
        <p:txBody>
          <a:bodyPr wrap="none">
            <a:spAutoFit/>
          </a:bodyPr>
          <a:lstStyle/>
          <a:p>
            <a:pPr marL="342900" indent="-342900">
              <a:lnSpc>
                <a:spcPct val="150000"/>
              </a:lnSpc>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Tutanakta; </a:t>
            </a:r>
          </a:p>
        </p:txBody>
      </p:sp>
      <p:sp>
        <p:nvSpPr>
          <p:cNvPr id="15" name="Sağ Ayraç 14"/>
          <p:cNvSpPr/>
          <p:nvPr/>
        </p:nvSpPr>
        <p:spPr>
          <a:xfrm>
            <a:off x="2161814" y="4329220"/>
            <a:ext cx="263752" cy="1362453"/>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38964998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493486" y="1825625"/>
            <a:ext cx="11299372" cy="1200329"/>
          </a:xfrm>
          <a:prstGeom prst="rect">
            <a:avLst/>
          </a:prstGeom>
          <a:noFill/>
        </p:spPr>
        <p:txBody>
          <a:bodyPr wrap="square" rtlCol="0">
            <a:spAutoFit/>
          </a:bodyPr>
          <a:lstStyle/>
          <a:p>
            <a:pPr>
              <a:lnSpc>
                <a:spcPct val="150000"/>
              </a:lnSpc>
            </a:pPr>
            <a:endParaRPr lang="tr-TR" sz="2400" dirty="0">
              <a:latin typeface="Times New Roman" panose="02020603050405020304" pitchFamily="18" charset="0"/>
              <a:cs typeface="Times New Roman" panose="02020603050405020304" pitchFamily="18" charset="0"/>
            </a:endParaRPr>
          </a:p>
          <a:p>
            <a:pPr>
              <a:lnSpc>
                <a:spcPct val="150000"/>
              </a:lnSpc>
            </a:pPr>
            <a:r>
              <a:rPr lang="tr-TR" sz="2400" dirty="0" smtClean="0">
                <a:latin typeface="Times New Roman" panose="02020603050405020304" pitchFamily="18" charset="0"/>
                <a:cs typeface="Times New Roman" panose="02020603050405020304" pitchFamily="18" charset="0"/>
              </a:rPr>
              <a:t>                                                    </a:t>
            </a:r>
          </a:p>
        </p:txBody>
      </p:sp>
      <p:sp>
        <p:nvSpPr>
          <p:cNvPr id="7" name="Metin kutusu 6"/>
          <p:cNvSpPr txBox="1"/>
          <p:nvPr/>
        </p:nvSpPr>
        <p:spPr>
          <a:xfrm>
            <a:off x="304520" y="1925515"/>
            <a:ext cx="11771926" cy="3477875"/>
          </a:xfrm>
          <a:prstGeom prst="rect">
            <a:avLst/>
          </a:prstGeom>
          <a:noFill/>
        </p:spPr>
        <p:txBody>
          <a:bodyPr wrap="square" rtlCol="0">
            <a:spAutoFit/>
          </a:bodyPr>
          <a:lstStyle/>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Uyarma + Kınama + Aylıktan Kesme</a:t>
            </a: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Kademe İlerlemesinin Durdurulması       İlgili Disiplin Kurulu Kararı</a:t>
            </a:r>
          </a:p>
          <a:p>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Devlet Memurluğundan Çıkarma</a:t>
            </a:r>
          </a:p>
          <a:p>
            <a:endParaRPr lang="tr-TR" sz="2200" dirty="0" smtClean="0">
              <a:latin typeface="Times New Roman" panose="02020603050405020304" pitchFamily="18" charset="0"/>
              <a:cs typeface="Times New Roman" panose="02020603050405020304" pitchFamily="18" charset="0"/>
            </a:endParaRPr>
          </a:p>
          <a:p>
            <a:endParaRPr lang="tr-TR" sz="22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Disiplin cezaları, </a:t>
            </a:r>
            <a:r>
              <a:rPr lang="tr-TR" sz="2200" b="1" dirty="0" smtClean="0">
                <a:latin typeface="Times New Roman" panose="02020603050405020304" pitchFamily="18" charset="0"/>
                <a:cs typeface="Times New Roman" panose="02020603050405020304" pitchFamily="18" charset="0"/>
              </a:rPr>
              <a:t>özlük dosyasına </a:t>
            </a:r>
            <a:r>
              <a:rPr lang="tr-TR" sz="2200" dirty="0" smtClean="0">
                <a:latin typeface="Times New Roman" panose="02020603050405020304" pitchFamily="18" charset="0"/>
                <a:cs typeface="Times New Roman" panose="02020603050405020304" pitchFamily="18" charset="0"/>
              </a:rPr>
              <a:t>işlenir.</a:t>
            </a: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Verildiği tarihte hüküm ifade eder ve </a:t>
            </a:r>
            <a:r>
              <a:rPr lang="tr-TR" sz="2200" b="1" dirty="0" smtClean="0">
                <a:latin typeface="Times New Roman" panose="02020603050405020304" pitchFamily="18" charset="0"/>
                <a:cs typeface="Times New Roman" panose="02020603050405020304" pitchFamily="18" charset="0"/>
              </a:rPr>
              <a:t>derhal uygulanır</a:t>
            </a:r>
            <a:r>
              <a:rPr lang="tr-TR" sz="2200" dirty="0" smtClean="0">
                <a:latin typeface="Times New Roman" panose="02020603050405020304" pitchFamily="18" charset="0"/>
                <a:cs typeface="Times New Roman" panose="02020603050405020304" pitchFamily="18" charset="0"/>
              </a:rPr>
              <a:t> (Aylıktan kesme takip eden ay başında)</a:t>
            </a:r>
            <a:r>
              <a:rPr lang="tr-TR" dirty="0"/>
              <a:t>.</a:t>
            </a:r>
          </a:p>
        </p:txBody>
      </p:sp>
      <p:sp>
        <p:nvSpPr>
          <p:cNvPr id="9" name="Sağ Ok 8"/>
          <p:cNvSpPr/>
          <p:nvPr/>
        </p:nvSpPr>
        <p:spPr>
          <a:xfrm>
            <a:off x="4955668" y="2139315"/>
            <a:ext cx="448652" cy="924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Yuvarlatılmış Dikdörtgen 9"/>
          <p:cNvSpPr/>
          <p:nvPr/>
        </p:nvSpPr>
        <p:spPr>
          <a:xfrm>
            <a:off x="5463234" y="1999759"/>
            <a:ext cx="2110154" cy="36933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Disiplin Amiri</a:t>
            </a:r>
            <a:endParaRPr lang="tr-TR" sz="22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3" name="Sağ Ok 12"/>
          <p:cNvSpPr/>
          <p:nvPr/>
        </p:nvSpPr>
        <p:spPr>
          <a:xfrm>
            <a:off x="4838960" y="2800539"/>
            <a:ext cx="374635" cy="12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Yuvarlatılmış Dikdörtgen 13"/>
          <p:cNvSpPr/>
          <p:nvPr/>
        </p:nvSpPr>
        <p:spPr>
          <a:xfrm>
            <a:off x="8787286" y="1925515"/>
            <a:ext cx="3289160" cy="193212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Wingdings" panose="05000000000000000000" pitchFamily="2" charset="2"/>
              <a:buChar char="v"/>
            </a:pP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Atamaya Yetkili  Amir</a:t>
            </a:r>
          </a:p>
          <a:p>
            <a:endParaRPr lang="tr-TR" sz="22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İl </a:t>
            </a:r>
            <a:r>
              <a:rPr lang="tr-TR" sz="2200" dirty="0" err="1" smtClean="0">
                <a:solidFill>
                  <a:schemeClr val="accent1">
                    <a:lumMod val="75000"/>
                  </a:schemeClr>
                </a:solidFill>
                <a:latin typeface="Times New Roman" panose="02020603050405020304" pitchFamily="18" charset="0"/>
                <a:cs typeface="Times New Roman" panose="02020603050405020304" pitchFamily="18" charset="0"/>
              </a:rPr>
              <a:t>Dis</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 </a:t>
            </a:r>
            <a:r>
              <a:rPr lang="tr-TR" sz="2200" dirty="0" err="1" smtClean="0">
                <a:solidFill>
                  <a:schemeClr val="accent1">
                    <a:lumMod val="75000"/>
                  </a:schemeClr>
                </a:solidFill>
                <a:latin typeface="Times New Roman" panose="02020603050405020304" pitchFamily="18" charset="0"/>
                <a:cs typeface="Times New Roman" panose="02020603050405020304" pitchFamily="18" charset="0"/>
              </a:rPr>
              <a:t>Krl</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 </a:t>
            </a:r>
            <a:r>
              <a:rPr lang="tr-TR" sz="2200" dirty="0" err="1" smtClean="0">
                <a:solidFill>
                  <a:schemeClr val="accent1">
                    <a:lumMod val="75000"/>
                  </a:schemeClr>
                </a:solidFill>
                <a:latin typeface="Times New Roman" panose="02020603050405020304" pitchFamily="18" charset="0"/>
                <a:cs typeface="Times New Roman" panose="02020603050405020304" pitchFamily="18" charset="0"/>
              </a:rPr>
              <a:t>Kr</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 dayanan hallerde </a:t>
            </a: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Vali</a:t>
            </a:r>
          </a:p>
        </p:txBody>
      </p:sp>
      <p:sp>
        <p:nvSpPr>
          <p:cNvPr id="15" name="Sağ Ok 14"/>
          <p:cNvSpPr/>
          <p:nvPr/>
        </p:nvSpPr>
        <p:spPr>
          <a:xfrm>
            <a:off x="8467833" y="2803462"/>
            <a:ext cx="319453" cy="1248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Sağ Ok 15"/>
          <p:cNvSpPr/>
          <p:nvPr/>
        </p:nvSpPr>
        <p:spPr>
          <a:xfrm>
            <a:off x="4838960" y="3536552"/>
            <a:ext cx="509954" cy="1162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Yuvarlatılmış Dikdörtgen 16"/>
          <p:cNvSpPr/>
          <p:nvPr/>
        </p:nvSpPr>
        <p:spPr>
          <a:xfrm>
            <a:off x="5463234" y="3294488"/>
            <a:ext cx="2256529" cy="60038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b="1" dirty="0" smtClean="0">
                <a:solidFill>
                  <a:schemeClr val="accent1">
                    <a:lumMod val="75000"/>
                  </a:schemeClr>
                </a:solidFill>
                <a:latin typeface="Times New Roman" panose="02020603050405020304" pitchFamily="18" charset="0"/>
                <a:cs typeface="Times New Roman" panose="02020603050405020304" pitchFamily="18" charset="0"/>
              </a:rPr>
              <a:t>Yüksek Disiplin Kurulu</a:t>
            </a:r>
            <a:endParaRPr lang="tr-TR" sz="22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1752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a:xfrm>
            <a:off x="838200" y="1825625"/>
            <a:ext cx="10515600" cy="4713720"/>
          </a:xfrm>
        </p:spPr>
        <p:txBody>
          <a:bodyPr>
            <a:noAutofit/>
          </a:bodyPr>
          <a:lstStyle/>
          <a:p>
            <a:pPr marL="0" indent="0" algn="just">
              <a:lnSpc>
                <a:spcPts val="2900"/>
              </a:lnSpc>
              <a:buNone/>
            </a:pPr>
            <a:endParaRPr lang="tr-TR" sz="2400" dirty="0">
              <a:latin typeface="Times New Roman" panose="02020603050405020304" pitchFamily="18" charset="0"/>
              <a:cs typeface="Times New Roman" panose="02020603050405020304" pitchFamily="18" charset="0"/>
            </a:endParaRPr>
          </a:p>
          <a:p>
            <a:pPr>
              <a:lnSpc>
                <a:spcPts val="3600"/>
              </a:lnSpc>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p:txBody>
      </p:sp>
      <p:sp>
        <p:nvSpPr>
          <p:cNvPr id="7" name="Dikdörtgen 6"/>
          <p:cNvSpPr/>
          <p:nvPr/>
        </p:nvSpPr>
        <p:spPr>
          <a:xfrm>
            <a:off x="838200" y="2500999"/>
            <a:ext cx="10591800" cy="3582519"/>
          </a:xfrm>
          <a:prstGeom prst="rect">
            <a:avLst/>
          </a:prstGeom>
        </p:spPr>
        <p:txBody>
          <a:bodyPr wrap="square">
            <a:spAutoFit/>
          </a:bodyPr>
          <a:lstStyle/>
          <a:p>
            <a:pPr algn="just">
              <a:lnSpc>
                <a:spcPct val="90000"/>
              </a:lnSpc>
              <a:defRPr/>
            </a:pPr>
            <a:r>
              <a:rPr lang="tr-TR" altLang="tr-TR" sz="3600" dirty="0">
                <a:latin typeface="Times New Roman" panose="02020603050405020304" pitchFamily="18" charset="0"/>
                <a:cs typeface="Times New Roman" panose="02020603050405020304" pitchFamily="18" charset="0"/>
              </a:rPr>
              <a:t>Kamu hizmeti ve görevlerinin sağlıklı, düzenli ve zamanında gereği gibi yerine getirilmesini sağlamak için mevzuatın kamu görevlilerine emrettiği ödev ve sorumlulukların yerine getirilmesinde kusurlu davranılması halinde, eylemin niteliğine ve ağırlığına göre uygulanan idari yaptırımlara  </a:t>
            </a:r>
            <a:r>
              <a:rPr lang="tr-TR" altLang="tr-TR" sz="3600" b="1" dirty="0">
                <a:latin typeface="Times New Roman" panose="02020603050405020304" pitchFamily="18" charset="0"/>
                <a:cs typeface="Times New Roman" panose="02020603050405020304" pitchFamily="18" charset="0"/>
              </a:rPr>
              <a:t>“disiplin cezası”, </a:t>
            </a:r>
            <a:r>
              <a:rPr lang="tr-TR" altLang="tr-TR" sz="3600" dirty="0">
                <a:latin typeface="Times New Roman" panose="02020603050405020304" pitchFamily="18" charset="0"/>
                <a:cs typeface="Times New Roman" panose="02020603050405020304" pitchFamily="18" charset="0"/>
              </a:rPr>
              <a:t>denilir. </a:t>
            </a:r>
          </a:p>
        </p:txBody>
      </p:sp>
    </p:spTree>
    <p:extLst>
      <p:ext uri="{BB962C8B-B14F-4D97-AF65-F5344CB8AC3E}">
        <p14:creationId xmlns:p14="http://schemas.microsoft.com/office/powerpoint/2010/main" val="30949444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493486" y="1825625"/>
            <a:ext cx="11299372" cy="4555093"/>
          </a:xfrm>
          <a:prstGeom prst="rect">
            <a:avLst/>
          </a:prstGeom>
          <a:noFill/>
        </p:spPr>
        <p:txBody>
          <a:bodyPr wrap="square" rtlCol="0">
            <a:spAutoFit/>
          </a:bodyPr>
          <a:lstStyle/>
          <a:p>
            <a:pPr marL="285750" indent="-285750">
              <a:buFont typeface="Wingdings" panose="05000000000000000000" pitchFamily="2" charset="2"/>
              <a:buChar char="§"/>
            </a:pPr>
            <a:r>
              <a:rPr lang="tr-TR" sz="2400" dirty="0" smtClean="0">
                <a:latin typeface="Times New Roman" panose="02020603050405020304" pitchFamily="18" charset="0"/>
                <a:cs typeface="Times New Roman" panose="02020603050405020304" pitchFamily="18" charset="0"/>
              </a:rPr>
              <a:t>Soruşturma raporu </a:t>
            </a:r>
            <a:r>
              <a:rPr lang="tr-TR" sz="2400" dirty="0">
                <a:latin typeface="Times New Roman" panose="02020603050405020304" pitchFamily="18" charset="0"/>
                <a:cs typeface="Times New Roman" panose="02020603050405020304" pitchFamily="18" charset="0"/>
              </a:rPr>
              <a:t>öneri </a:t>
            </a:r>
            <a:r>
              <a:rPr lang="tr-TR" sz="2400" dirty="0" smtClean="0">
                <a:latin typeface="Times New Roman" panose="02020603050405020304" pitchFamily="18" charset="0"/>
                <a:cs typeface="Times New Roman" panose="02020603050405020304" pitchFamily="18" charset="0"/>
              </a:rPr>
              <a:t>ni­teliğindedir, disiplin </a:t>
            </a:r>
            <a:r>
              <a:rPr lang="tr-TR" sz="2400" dirty="0">
                <a:latin typeface="Times New Roman" panose="02020603050405020304" pitchFamily="18" charset="0"/>
                <a:cs typeface="Times New Roman" panose="02020603050405020304" pitchFamily="18" charset="0"/>
              </a:rPr>
              <a:t>amiri bakımından bağlayıcı değildir</a:t>
            </a:r>
            <a:r>
              <a:rPr lang="tr-TR" sz="2400" dirty="0" smtClean="0">
                <a:latin typeface="Times New Roman" panose="02020603050405020304" pitchFamily="18" charset="0"/>
                <a:cs typeface="Times New Roman" panose="02020603050405020304" pitchFamily="18" charset="0"/>
              </a:rPr>
              <a:t>.</a:t>
            </a:r>
          </a:p>
          <a:p>
            <a:endParaRPr lang="tr-TR" sz="24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Disiplin amiri, </a:t>
            </a:r>
            <a:r>
              <a:rPr lang="tr-TR" sz="2200" b="1" dirty="0" smtClean="0">
                <a:latin typeface="Times New Roman" panose="02020603050405020304" pitchFamily="18" charset="0"/>
                <a:cs typeface="Times New Roman" panose="02020603050405020304" pitchFamily="18" charset="0"/>
              </a:rPr>
              <a:t>teklif edilen cezayı veya alt ceza verebilir veya ceza vermeyebilir</a:t>
            </a:r>
            <a:r>
              <a:rPr lang="tr-TR" sz="2200" dirty="0" smtClean="0">
                <a:latin typeface="Times New Roman" panose="02020603050405020304" pitchFamily="18" charset="0"/>
                <a:cs typeface="Times New Roman" panose="02020603050405020304" pitchFamily="18" charset="0"/>
              </a:rPr>
              <a:t> </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(Takdir Yetkisi/Gerekçeli)</a:t>
            </a:r>
            <a:r>
              <a:rPr lang="tr-TR" sz="220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
            </a:pPr>
            <a:endParaRPr lang="tr-TR" sz="22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Verilen kararda</a:t>
            </a:r>
            <a:r>
              <a:rPr lang="tr-TR" sz="2200" dirty="0">
                <a:latin typeface="Times New Roman" panose="02020603050405020304" pitchFamily="18" charset="0"/>
                <a:cs typeface="Times New Roman" panose="02020603050405020304" pitchFamily="18" charset="0"/>
              </a:rPr>
              <a:t>, cezaya esas </a:t>
            </a:r>
            <a:r>
              <a:rPr lang="tr-TR" sz="2200" b="1" dirty="0" smtClean="0">
                <a:latin typeface="Times New Roman" panose="02020603050405020304" pitchFamily="18" charset="0"/>
                <a:cs typeface="Times New Roman" panose="02020603050405020304" pitchFamily="18" charset="0"/>
              </a:rPr>
              <a:t>eylem</a:t>
            </a:r>
            <a:r>
              <a:rPr lang="tr-TR" sz="2200" dirty="0" smtClean="0">
                <a:latin typeface="Times New Roman" panose="02020603050405020304" pitchFamily="18" charset="0"/>
                <a:cs typeface="Times New Roman" panose="02020603050405020304" pitchFamily="18" charset="0"/>
              </a:rPr>
              <a:t>, uygulanan </a:t>
            </a:r>
            <a:r>
              <a:rPr lang="tr-TR" sz="2200" b="1" dirty="0" smtClean="0">
                <a:latin typeface="Times New Roman" panose="02020603050405020304" pitchFamily="18" charset="0"/>
                <a:cs typeface="Times New Roman" panose="02020603050405020304" pitchFamily="18" charset="0"/>
              </a:rPr>
              <a:t>kanun</a:t>
            </a:r>
            <a:r>
              <a:rPr lang="tr-TR" sz="2200" b="1" dirty="0">
                <a:latin typeface="Times New Roman" panose="02020603050405020304" pitchFamily="18" charset="0"/>
                <a:cs typeface="Times New Roman" panose="02020603050405020304" pitchFamily="18" charset="0"/>
              </a:rPr>
              <a:t>, madde ve bendi, </a:t>
            </a:r>
            <a:r>
              <a:rPr lang="tr-TR" sz="2200" dirty="0">
                <a:latin typeface="Times New Roman" panose="02020603050405020304" pitchFamily="18" charset="0"/>
                <a:cs typeface="Times New Roman" panose="02020603050405020304" pitchFamily="18" charset="0"/>
              </a:rPr>
              <a:t>başvurulacak </a:t>
            </a:r>
            <a:r>
              <a:rPr lang="tr-TR" sz="2200" b="1" dirty="0">
                <a:latin typeface="Times New Roman" panose="02020603050405020304" pitchFamily="18" charset="0"/>
                <a:cs typeface="Times New Roman" panose="02020603050405020304" pitchFamily="18" charset="0"/>
              </a:rPr>
              <a:t>yasal yollar ve süreler</a:t>
            </a:r>
            <a:r>
              <a:rPr lang="tr-TR" sz="2200" dirty="0">
                <a:latin typeface="Times New Roman" panose="02020603050405020304" pitchFamily="18" charset="0"/>
                <a:cs typeface="Times New Roman" panose="02020603050405020304" pitchFamily="18" charset="0"/>
              </a:rPr>
              <a:t> belirtilir</a:t>
            </a:r>
            <a:r>
              <a:rPr lang="tr-TR" sz="2200" dirty="0" smtClean="0">
                <a:latin typeface="Times New Roman" panose="02020603050405020304" pitchFamily="18" charset="0"/>
                <a:cs typeface="Times New Roman" panose="02020603050405020304" pitchFamily="18" charset="0"/>
              </a:rPr>
              <a:t>.</a:t>
            </a:r>
          </a:p>
          <a:p>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a:latin typeface="Times New Roman" panose="02020603050405020304" pitchFamily="18" charset="0"/>
                <a:cs typeface="Times New Roman" panose="02020603050405020304" pitchFamily="18" charset="0"/>
              </a:rPr>
              <a:t>Amirlerce verilen cezalar, bu amirlerin </a:t>
            </a:r>
            <a:r>
              <a:rPr lang="tr-TR" sz="2200" b="1" dirty="0" smtClean="0">
                <a:latin typeface="Times New Roman" panose="02020603050405020304" pitchFamily="18" charset="0"/>
                <a:cs typeface="Times New Roman" panose="02020603050405020304" pitchFamily="18" charset="0"/>
              </a:rPr>
              <a:t>bağlı olduğu disiplin amirine </a:t>
            </a:r>
            <a:r>
              <a:rPr lang="tr-TR" sz="2200" dirty="0" smtClean="0">
                <a:latin typeface="Times New Roman" panose="02020603050405020304" pitchFamily="18" charset="0"/>
                <a:cs typeface="Times New Roman" panose="02020603050405020304" pitchFamily="18" charset="0"/>
              </a:rPr>
              <a:t>bildirilir</a:t>
            </a:r>
            <a:r>
              <a:rPr lang="tr-TR" sz="2200" dirty="0">
                <a:latin typeface="Times New Roman" panose="02020603050405020304" pitchFamily="18" charset="0"/>
                <a:cs typeface="Times New Roman" panose="02020603050405020304" pitchFamily="18" charset="0"/>
              </a:rPr>
              <a:t>.</a:t>
            </a:r>
          </a:p>
          <a:p>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b="1" dirty="0" smtClean="0">
                <a:latin typeface="Times New Roman" panose="02020603050405020304" pitchFamily="18" charset="0"/>
                <a:cs typeface="Times New Roman" panose="02020603050405020304" pitchFamily="18" charset="0"/>
              </a:rPr>
              <a:t>Adaylık süresi içerisinde </a:t>
            </a:r>
            <a:r>
              <a:rPr lang="tr-TR" sz="2200" dirty="0" smtClean="0">
                <a:latin typeface="Times New Roman" panose="02020603050405020304" pitchFamily="18" charset="0"/>
                <a:cs typeface="Times New Roman" panose="02020603050405020304" pitchFamily="18" charset="0"/>
              </a:rPr>
              <a:t>aylıktan kesme veya </a:t>
            </a:r>
            <a:r>
              <a:rPr lang="tr-TR" sz="2200" dirty="0" err="1" smtClean="0">
                <a:latin typeface="Times New Roman" panose="02020603050405020304" pitchFamily="18" charset="0"/>
                <a:cs typeface="Times New Roman" panose="02020603050405020304" pitchFamily="18" charset="0"/>
              </a:rPr>
              <a:t>kad</a:t>
            </a:r>
            <a:r>
              <a:rPr lang="tr-TR" sz="2200" dirty="0" smtClean="0">
                <a:latin typeface="Times New Roman" panose="02020603050405020304" pitchFamily="18" charset="0"/>
                <a:cs typeface="Times New Roman" panose="02020603050405020304" pitchFamily="18" charset="0"/>
              </a:rPr>
              <a:t>. iler. dur. cezası alanlar, disiplin amirinin teklifi atamaya yetkili amirin onayı ile ilişikleri kesilir </a:t>
            </a:r>
            <a:r>
              <a:rPr lang="tr-TR" sz="2200" dirty="0" smtClean="0">
                <a:solidFill>
                  <a:schemeClr val="accent1">
                    <a:lumMod val="75000"/>
                  </a:schemeClr>
                </a:solidFill>
                <a:latin typeface="Times New Roman" panose="02020603050405020304" pitchFamily="18" charset="0"/>
                <a:cs typeface="Times New Roman" panose="02020603050405020304" pitchFamily="18" charset="0"/>
              </a:rPr>
              <a:t>(Bağlı Yetki)</a:t>
            </a:r>
            <a:r>
              <a:rPr lang="tr-TR" sz="2200" dirty="0" smtClean="0">
                <a:latin typeface="Times New Roman" panose="02020603050405020304" pitchFamily="18" charset="0"/>
                <a:cs typeface="Times New Roman" panose="02020603050405020304" pitchFamily="18" charset="0"/>
              </a:rPr>
              <a:t>.</a:t>
            </a:r>
          </a:p>
          <a:p>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48847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626751" y="2401754"/>
            <a:ext cx="11299372" cy="3539430"/>
          </a:xfrm>
          <a:prstGeom prst="rect">
            <a:avLst/>
          </a:prstGeom>
          <a:noFill/>
        </p:spPr>
        <p:txBody>
          <a:bodyPr wrap="square" rtlCol="0">
            <a:spAutoFit/>
          </a:bodyPr>
          <a:lstStyle/>
          <a:p>
            <a:pPr algn="just"/>
            <a:r>
              <a:rPr lang="tr-TR" sz="3200" dirty="0">
                <a:latin typeface="Times New Roman" panose="02020603050405020304" pitchFamily="18" charset="0"/>
                <a:cs typeface="Times New Roman" panose="02020603050405020304" pitchFamily="18" charset="0"/>
              </a:rPr>
              <a:t>Ceza muhakemesiyle eş zamanlı olarak </a:t>
            </a:r>
            <a:r>
              <a:rPr lang="tr-TR" sz="3200" dirty="0" smtClean="0">
                <a:latin typeface="Times New Roman" panose="02020603050405020304" pitchFamily="18" charset="0"/>
                <a:cs typeface="Times New Roman" panose="02020603050405020304" pitchFamily="18" charset="0"/>
              </a:rPr>
              <a:t>yürütülen disiplin soruşturmalarında, kişi hakkında  ceza </a:t>
            </a:r>
            <a:r>
              <a:rPr lang="tr-TR" sz="3200" dirty="0">
                <a:latin typeface="Times New Roman" panose="02020603050405020304" pitchFamily="18" charset="0"/>
                <a:cs typeface="Times New Roman" panose="02020603050405020304" pitchFamily="18" charset="0"/>
              </a:rPr>
              <a:t>makamları tarafından hakkında herhangi bir hüküm kurulmadığı </a:t>
            </a:r>
            <a:r>
              <a:rPr lang="tr-TR" sz="3200" dirty="0" smtClean="0">
                <a:latin typeface="Times New Roman" panose="02020603050405020304" pitchFamily="18" charset="0"/>
                <a:cs typeface="Times New Roman" panose="02020603050405020304" pitchFamily="18" charset="0"/>
              </a:rPr>
              <a:t>sürece masumiyet </a:t>
            </a:r>
            <a:r>
              <a:rPr lang="tr-TR" sz="3200" dirty="0">
                <a:latin typeface="Times New Roman" panose="02020603050405020304" pitchFamily="18" charset="0"/>
                <a:cs typeface="Times New Roman" panose="02020603050405020304" pitchFamily="18" charset="0"/>
              </a:rPr>
              <a:t>karinesi </a:t>
            </a:r>
            <a:r>
              <a:rPr lang="tr-TR" sz="3200" dirty="0" smtClean="0">
                <a:latin typeface="Times New Roman" panose="02020603050405020304" pitchFamily="18" charset="0"/>
                <a:cs typeface="Times New Roman" panose="02020603050405020304" pitchFamily="18" charset="0"/>
              </a:rPr>
              <a:t>bakımından, rapor ve ceza yazılarında veya gerekçelerde kullanılan dilde bireye </a:t>
            </a:r>
            <a:r>
              <a:rPr lang="tr-TR" sz="3200" dirty="0">
                <a:latin typeface="Times New Roman" panose="02020603050405020304" pitchFamily="18" charset="0"/>
                <a:cs typeface="Times New Roman" panose="02020603050405020304" pitchFamily="18" charset="0"/>
              </a:rPr>
              <a:t>cezai sorumluluk </a:t>
            </a:r>
            <a:r>
              <a:rPr lang="tr-TR" sz="3200" dirty="0" smtClean="0">
                <a:latin typeface="Times New Roman" panose="02020603050405020304" pitchFamily="18" charset="0"/>
                <a:cs typeface="Times New Roman" panose="02020603050405020304" pitchFamily="18" charset="0"/>
              </a:rPr>
              <a:t>yüklenmemelidir</a:t>
            </a:r>
            <a:r>
              <a:rPr lang="tr-TR" sz="3200" dirty="0" smtClean="0">
                <a:latin typeface="Times New Roman" panose="02020603050405020304" pitchFamily="18" charset="0"/>
                <a:cs typeface="Times New Roman" panose="02020603050405020304" pitchFamily="18" charset="0"/>
              </a:rPr>
              <a:t>. Yani</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«suçlu»</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«işlediği suç»</a:t>
            </a:r>
            <a:r>
              <a:rPr lang="tr-TR" sz="3200" dirty="0" smtClean="0">
                <a:latin typeface="Times New Roman" panose="02020603050405020304" pitchFamily="18" charset="0"/>
                <a:cs typeface="Times New Roman" panose="02020603050405020304" pitchFamily="18" charset="0"/>
              </a:rPr>
              <a:t> gibi ceza hukuku kavramları kullanılmamalıdır.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20214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626751" y="2830962"/>
            <a:ext cx="11299372" cy="2062103"/>
          </a:xfrm>
          <a:prstGeom prst="rect">
            <a:avLst/>
          </a:prstGeom>
          <a:noFill/>
        </p:spPr>
        <p:txBody>
          <a:bodyPr wrap="square" rtlCol="0">
            <a:spAutoFit/>
          </a:bodyPr>
          <a:lstStyle/>
          <a:p>
            <a:pPr algn="just"/>
            <a:r>
              <a:rPr lang="tr-TR" sz="3200" dirty="0">
                <a:latin typeface="Times New Roman" panose="02020603050405020304" pitchFamily="18" charset="0"/>
                <a:cs typeface="Times New Roman" panose="02020603050405020304" pitchFamily="18" charset="0"/>
              </a:rPr>
              <a:t>İ</a:t>
            </a:r>
            <a:r>
              <a:rPr lang="tr-TR" sz="3200" dirty="0" smtClean="0">
                <a:latin typeface="Times New Roman" panose="02020603050405020304" pitchFamily="18" charset="0"/>
                <a:cs typeface="Times New Roman" panose="02020603050405020304" pitchFamily="18" charset="0"/>
              </a:rPr>
              <a:t>dari </a:t>
            </a:r>
            <a:r>
              <a:rPr lang="tr-TR" sz="3200" dirty="0">
                <a:latin typeface="Times New Roman" panose="02020603050405020304" pitchFamily="18" charset="0"/>
                <a:cs typeface="Times New Roman" panose="02020603050405020304" pitchFamily="18" charset="0"/>
              </a:rPr>
              <a:t>makamların kendi görev sınırlarını aşarak </a:t>
            </a:r>
            <a:r>
              <a:rPr lang="tr-TR" sz="3200" dirty="0" smtClean="0">
                <a:latin typeface="Times New Roman" panose="02020603050405020304" pitchFamily="18" charset="0"/>
                <a:cs typeface="Times New Roman" panose="02020603050405020304" pitchFamily="18" charset="0"/>
              </a:rPr>
              <a:t>ceza hukuku yönüyle </a:t>
            </a:r>
            <a:r>
              <a:rPr lang="tr-TR" sz="3200" b="1" dirty="0" smtClean="0">
                <a:latin typeface="Times New Roman" panose="02020603050405020304" pitchFamily="18" charset="0"/>
                <a:cs typeface="Times New Roman" panose="02020603050405020304" pitchFamily="18" charset="0"/>
              </a:rPr>
              <a:t>kişiyi </a:t>
            </a:r>
            <a:r>
              <a:rPr lang="tr-TR" sz="3200" b="1" dirty="0">
                <a:latin typeface="Times New Roman" panose="02020603050405020304" pitchFamily="18" charset="0"/>
                <a:cs typeface="Times New Roman" panose="02020603050405020304" pitchFamily="18" charset="0"/>
              </a:rPr>
              <a:t>suçlu ilan etmesi</a:t>
            </a:r>
            <a:r>
              <a:rPr lang="tr-TR" sz="3200" dirty="0">
                <a:latin typeface="Times New Roman" panose="02020603050405020304" pitchFamily="18" charset="0"/>
                <a:cs typeface="Times New Roman" panose="02020603050405020304" pitchFamily="18" charset="0"/>
              </a:rPr>
              <a:t> veya bu bağlamda birtakım </a:t>
            </a:r>
            <a:r>
              <a:rPr lang="tr-TR" sz="3200" b="1" dirty="0">
                <a:latin typeface="Times New Roman" panose="02020603050405020304" pitchFamily="18" charset="0"/>
                <a:cs typeface="Times New Roman" panose="02020603050405020304" pitchFamily="18" charset="0"/>
              </a:rPr>
              <a:t>çıkarımlarda bulunması</a:t>
            </a:r>
            <a:r>
              <a:rPr lang="tr-TR" sz="3200" dirty="0">
                <a:latin typeface="Times New Roman" panose="02020603050405020304" pitchFamily="18" charset="0"/>
                <a:cs typeface="Times New Roman" panose="02020603050405020304" pitchFamily="18" charset="0"/>
              </a:rPr>
              <a:t> masumiyet karinesinin ihlaline yol açabilir.</a:t>
            </a:r>
          </a:p>
        </p:txBody>
      </p:sp>
    </p:spTree>
    <p:extLst>
      <p:ext uri="{BB962C8B-B14F-4D97-AF65-F5344CB8AC3E}">
        <p14:creationId xmlns:p14="http://schemas.microsoft.com/office/powerpoint/2010/main" val="4105065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438539" y="2166780"/>
            <a:ext cx="11178074" cy="3970318"/>
          </a:xfrm>
          <a:prstGeom prst="rect">
            <a:avLst/>
          </a:prstGeom>
          <a:noFill/>
        </p:spPr>
        <p:txBody>
          <a:bodyPr wrap="square" rtlCol="0">
            <a:spAutoFit/>
          </a:bodyPr>
          <a:lstStyle/>
          <a:p>
            <a:pPr algn="just"/>
            <a:r>
              <a:rPr lang="tr-TR" sz="2800" u="sng" dirty="0">
                <a:latin typeface="Times New Roman" panose="02020603050405020304" pitchFamily="18" charset="0"/>
                <a:cs typeface="Times New Roman" panose="02020603050405020304" pitchFamily="18" charset="0"/>
              </a:rPr>
              <a:t>Takipsizlik kararının disiplin cezası işleminin tesisinden önce idarenin bilgisine girmesine rağmen</a:t>
            </a:r>
            <a:r>
              <a:rPr lang="tr-TR" sz="2800" dirty="0">
                <a:latin typeface="Times New Roman" panose="02020603050405020304" pitchFamily="18" charset="0"/>
                <a:cs typeface="Times New Roman" panose="02020603050405020304" pitchFamily="18" charset="0"/>
              </a:rPr>
              <a:t> davacı hakkında Emniyet Teşkilatı Disiplin Tüzüğünün 8/6. maddesi kapsamında "dolandırıcılık" fiili nedeniyle meslekten çıkarılma cezasının verildiği, bu durumun davacının dolandırıcılık suçunu işlediği algısının oluşmasına, dolayısıyla kişilik haklarının zedelenmesine sebebiyet verildiği, </a:t>
            </a:r>
            <a:r>
              <a:rPr lang="tr-TR" sz="2800" b="1" dirty="0">
                <a:latin typeface="Times New Roman" panose="02020603050405020304" pitchFamily="18" charset="0"/>
                <a:cs typeface="Times New Roman" panose="02020603050405020304" pitchFamily="18" charset="0"/>
              </a:rPr>
              <a:t>hiçbir yargı kararına dayanılmaksızın davacının eyleminin dolandırıcılık olarak nitelendirilmesinde </a:t>
            </a:r>
            <a:r>
              <a:rPr lang="tr-TR" sz="2800" dirty="0">
                <a:latin typeface="Times New Roman" panose="02020603050405020304" pitchFamily="18" charset="0"/>
                <a:cs typeface="Times New Roman" panose="02020603050405020304" pitchFamily="18" charset="0"/>
              </a:rPr>
              <a:t>idarenin ağır hizmet kusurunun bulunduğu </a:t>
            </a:r>
            <a:r>
              <a:rPr lang="tr-TR" sz="2800" dirty="0" smtClean="0">
                <a:latin typeface="Times New Roman" panose="02020603050405020304" pitchFamily="18" charset="0"/>
                <a:cs typeface="Times New Roman" panose="02020603050405020304" pitchFamily="18" charset="0"/>
              </a:rPr>
              <a:t>hakkında ( </a:t>
            </a:r>
            <a:r>
              <a:rPr lang="tr-TR" sz="2800" dirty="0">
                <a:latin typeface="Times New Roman" panose="02020603050405020304" pitchFamily="18" charset="0"/>
                <a:cs typeface="Times New Roman" panose="02020603050405020304" pitchFamily="18" charset="0"/>
              </a:rPr>
              <a:t>T.C. D A N I Ş T A Y Beşinci Daire Esas No : 2016/16425 Karar No : 2018/15974</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996242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10" name="Metin kutusu 9"/>
          <p:cNvSpPr txBox="1"/>
          <p:nvPr/>
        </p:nvSpPr>
        <p:spPr>
          <a:xfrm>
            <a:off x="149089" y="1699409"/>
            <a:ext cx="3660297"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tr-TR" b="1" dirty="0" smtClean="0">
                <a:latin typeface="Times New Roman" panose="02020603050405020304" pitchFamily="18" charset="0"/>
                <a:cs typeface="Times New Roman" panose="02020603050405020304" pitchFamily="18" charset="0"/>
              </a:rPr>
              <a:t>Soruşturmanın Tamamlandığı Gün</a:t>
            </a:r>
            <a:endParaRPr lang="tr-TR" b="1" dirty="0">
              <a:latin typeface="Times New Roman" panose="02020603050405020304" pitchFamily="18" charset="0"/>
              <a:cs typeface="Times New Roman" panose="02020603050405020304" pitchFamily="18" charset="0"/>
            </a:endParaRPr>
          </a:p>
        </p:txBody>
      </p:sp>
      <p:sp>
        <p:nvSpPr>
          <p:cNvPr id="13" name="Metin kutusu 12"/>
          <p:cNvSpPr txBox="1"/>
          <p:nvPr/>
        </p:nvSpPr>
        <p:spPr>
          <a:xfrm rot="16200000">
            <a:off x="-443004" y="4052302"/>
            <a:ext cx="2679859" cy="461665"/>
          </a:xfrm>
          <a:prstGeom prst="rect">
            <a:avLst/>
          </a:prstGeom>
          <a:noFill/>
        </p:spPr>
        <p:txBody>
          <a:bodyPr wrap="square" rtlCol="0">
            <a:spAutoFit/>
          </a:bodyPr>
          <a:lstStyle/>
          <a:p>
            <a:r>
              <a:rPr lang="tr-TR" sz="2400" b="1" dirty="0" smtClean="0">
                <a:solidFill>
                  <a:srgbClr val="FF0000"/>
                </a:solidFill>
                <a:latin typeface="Times New Roman" panose="02020603050405020304" pitchFamily="18" charset="0"/>
                <a:cs typeface="Times New Roman" panose="02020603050405020304" pitchFamily="18" charset="0"/>
              </a:rPr>
              <a:t>Soruşturma Süreci</a:t>
            </a:r>
            <a:endParaRPr lang="tr-TR" sz="2400" b="1" dirty="0">
              <a:solidFill>
                <a:srgbClr val="FF0000"/>
              </a:solidFill>
              <a:latin typeface="Times New Roman" panose="02020603050405020304" pitchFamily="18" charset="0"/>
              <a:cs typeface="Times New Roman" panose="02020603050405020304" pitchFamily="18" charset="0"/>
            </a:endParaRPr>
          </a:p>
        </p:txBody>
      </p:sp>
      <p:sp>
        <p:nvSpPr>
          <p:cNvPr id="14" name="Metin kutusu 13"/>
          <p:cNvSpPr txBox="1"/>
          <p:nvPr/>
        </p:nvSpPr>
        <p:spPr>
          <a:xfrm>
            <a:off x="1868229" y="2204541"/>
            <a:ext cx="1777422"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tr-TR" sz="1400" dirty="0" smtClean="0">
                <a:latin typeface="Times New Roman" panose="02020603050405020304" pitchFamily="18" charset="0"/>
                <a:cs typeface="Times New Roman" panose="02020603050405020304" pitchFamily="18" charset="0"/>
              </a:rPr>
              <a:t>Uyarma</a:t>
            </a:r>
          </a:p>
          <a:p>
            <a:pPr marL="285750" indent="-285750">
              <a:buFont typeface="Arial" panose="020B0604020202020204" pitchFamily="34" charset="0"/>
              <a:buChar char="•"/>
            </a:pPr>
            <a:r>
              <a:rPr lang="tr-TR" sz="1400" dirty="0" smtClean="0">
                <a:latin typeface="Times New Roman" panose="02020603050405020304" pitchFamily="18" charset="0"/>
                <a:cs typeface="Times New Roman" panose="02020603050405020304" pitchFamily="18" charset="0"/>
              </a:rPr>
              <a:t>Kınama</a:t>
            </a:r>
          </a:p>
          <a:p>
            <a:pPr marL="285750" indent="-285750">
              <a:buFont typeface="Arial" panose="020B0604020202020204" pitchFamily="34" charset="0"/>
              <a:buChar char="•"/>
            </a:pPr>
            <a:r>
              <a:rPr lang="tr-TR" sz="1400" dirty="0" smtClean="0">
                <a:latin typeface="Times New Roman" panose="02020603050405020304" pitchFamily="18" charset="0"/>
                <a:cs typeface="Times New Roman" panose="02020603050405020304" pitchFamily="18" charset="0"/>
              </a:rPr>
              <a:t>Aylıktan Kesme</a:t>
            </a:r>
            <a:endParaRPr lang="tr-TR" sz="1400" dirty="0">
              <a:latin typeface="Times New Roman" panose="02020603050405020304" pitchFamily="18" charset="0"/>
              <a:cs typeface="Times New Roman" panose="02020603050405020304" pitchFamily="18" charset="0"/>
            </a:endParaRPr>
          </a:p>
        </p:txBody>
      </p:sp>
      <p:sp>
        <p:nvSpPr>
          <p:cNvPr id="15" name="Metin kutusu 14"/>
          <p:cNvSpPr txBox="1"/>
          <p:nvPr/>
        </p:nvSpPr>
        <p:spPr>
          <a:xfrm>
            <a:off x="1881770" y="3343122"/>
            <a:ext cx="1763881" cy="52322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tr-TR" sz="1400" dirty="0" smtClean="0">
                <a:latin typeface="Times New Roman" panose="02020603050405020304" pitchFamily="18" charset="0"/>
                <a:cs typeface="Times New Roman" panose="02020603050405020304" pitchFamily="18" charset="0"/>
              </a:rPr>
              <a:t>Kademe İlerlemesinin</a:t>
            </a:r>
          </a:p>
          <a:p>
            <a:pPr algn="ctr"/>
            <a:r>
              <a:rPr lang="tr-TR" sz="1400" dirty="0" smtClean="0">
                <a:latin typeface="Times New Roman" panose="02020603050405020304" pitchFamily="18" charset="0"/>
                <a:cs typeface="Times New Roman" panose="02020603050405020304" pitchFamily="18" charset="0"/>
              </a:rPr>
              <a:t>Durdurulması</a:t>
            </a:r>
            <a:endParaRPr lang="tr-TR" sz="1400" dirty="0">
              <a:latin typeface="Times New Roman" panose="02020603050405020304" pitchFamily="18" charset="0"/>
              <a:cs typeface="Times New Roman" panose="02020603050405020304" pitchFamily="18" charset="0"/>
            </a:endParaRPr>
          </a:p>
        </p:txBody>
      </p:sp>
      <p:sp>
        <p:nvSpPr>
          <p:cNvPr id="16" name="Metin kutusu 15"/>
          <p:cNvSpPr txBox="1"/>
          <p:nvPr/>
        </p:nvSpPr>
        <p:spPr>
          <a:xfrm>
            <a:off x="4982381" y="2289769"/>
            <a:ext cx="1917704" cy="52322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tr-TR" sz="1400" dirty="0" smtClean="0">
                <a:latin typeface="Times New Roman" panose="02020603050405020304" pitchFamily="18" charset="0"/>
                <a:cs typeface="Times New Roman" panose="02020603050405020304" pitchFamily="18" charset="0"/>
              </a:rPr>
              <a:t>Disiplin Amiri </a:t>
            </a:r>
          </a:p>
          <a:p>
            <a:pPr algn="ctr"/>
            <a:r>
              <a:rPr lang="tr-TR" sz="1400" dirty="0" smtClean="0">
                <a:latin typeface="Times New Roman" panose="02020603050405020304" pitchFamily="18" charset="0"/>
                <a:cs typeface="Times New Roman" panose="02020603050405020304" pitchFamily="18" charset="0"/>
              </a:rPr>
              <a:t>Karar </a:t>
            </a:r>
            <a:r>
              <a:rPr lang="tr-TR" sz="1400" dirty="0" smtClean="0">
                <a:latin typeface="Times New Roman" panose="02020603050405020304" pitchFamily="18" charset="0"/>
                <a:cs typeface="Times New Roman" panose="02020603050405020304" pitchFamily="18" charset="0"/>
              </a:rPr>
              <a:t>ve </a:t>
            </a:r>
            <a:r>
              <a:rPr lang="tr-TR" sz="1400" dirty="0" smtClean="0">
                <a:latin typeface="Times New Roman" panose="02020603050405020304" pitchFamily="18" charset="0"/>
                <a:cs typeface="Times New Roman" panose="02020603050405020304" pitchFamily="18" charset="0"/>
              </a:rPr>
              <a:t>Tebliğ </a:t>
            </a:r>
            <a:r>
              <a:rPr lang="tr-TR" sz="1400" dirty="0">
                <a:latin typeface="Times New Roman" panose="02020603050405020304" pitchFamily="18" charset="0"/>
                <a:cs typeface="Times New Roman" panose="02020603050405020304" pitchFamily="18" charset="0"/>
              </a:rPr>
              <a:t>S</a:t>
            </a:r>
            <a:r>
              <a:rPr lang="tr-TR" sz="1400" dirty="0" smtClean="0">
                <a:latin typeface="Times New Roman" panose="02020603050405020304" pitchFamily="18" charset="0"/>
                <a:cs typeface="Times New Roman" panose="02020603050405020304" pitchFamily="18" charset="0"/>
              </a:rPr>
              <a:t>üreleri</a:t>
            </a:r>
            <a:endParaRPr lang="tr-TR" sz="1400" dirty="0">
              <a:latin typeface="Times New Roman" panose="02020603050405020304" pitchFamily="18" charset="0"/>
              <a:cs typeface="Times New Roman" panose="02020603050405020304" pitchFamily="18" charset="0"/>
            </a:endParaRPr>
          </a:p>
        </p:txBody>
      </p:sp>
      <p:sp>
        <p:nvSpPr>
          <p:cNvPr id="17" name="Metin kutusu 16"/>
          <p:cNvSpPr txBox="1"/>
          <p:nvPr/>
        </p:nvSpPr>
        <p:spPr>
          <a:xfrm>
            <a:off x="4771682" y="3306583"/>
            <a:ext cx="1333442" cy="52322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tr-TR" sz="1400" dirty="0" smtClean="0">
                <a:latin typeface="Times New Roman" panose="02020603050405020304" pitchFamily="18" charset="0"/>
                <a:cs typeface="Times New Roman" panose="02020603050405020304" pitchFamily="18" charset="0"/>
              </a:rPr>
              <a:t>Dosyanın </a:t>
            </a:r>
            <a:r>
              <a:rPr lang="tr-TR" sz="1400" dirty="0" err="1" smtClean="0">
                <a:latin typeface="Times New Roman" panose="02020603050405020304" pitchFamily="18" charset="0"/>
                <a:cs typeface="Times New Roman" panose="02020603050405020304" pitchFamily="18" charset="0"/>
              </a:rPr>
              <a:t>Yetk</a:t>
            </a:r>
            <a:r>
              <a:rPr lang="tr-TR" sz="1400" dirty="0" smtClean="0">
                <a:latin typeface="Times New Roman" panose="02020603050405020304" pitchFamily="18" charset="0"/>
                <a:cs typeface="Times New Roman" panose="02020603050405020304" pitchFamily="18" charset="0"/>
              </a:rPr>
              <a:t>. </a:t>
            </a:r>
          </a:p>
          <a:p>
            <a:pPr algn="ctr"/>
            <a:r>
              <a:rPr lang="tr-TR" sz="1400" dirty="0" err="1" smtClean="0">
                <a:latin typeface="Times New Roman" panose="02020603050405020304" pitchFamily="18" charset="0"/>
                <a:cs typeface="Times New Roman" panose="02020603050405020304" pitchFamily="18" charset="0"/>
              </a:rPr>
              <a:t>Dis</a:t>
            </a:r>
            <a:r>
              <a:rPr lang="tr-TR" sz="1400" dirty="0" smtClean="0">
                <a:latin typeface="Times New Roman" panose="02020603050405020304" pitchFamily="18" charset="0"/>
                <a:cs typeface="Times New Roman" panose="02020603050405020304" pitchFamily="18" charset="0"/>
              </a:rPr>
              <a:t>. Kur. Tevdi</a:t>
            </a:r>
            <a:endParaRPr lang="tr-TR" sz="1400" dirty="0">
              <a:latin typeface="Times New Roman" panose="02020603050405020304" pitchFamily="18" charset="0"/>
              <a:cs typeface="Times New Roman" panose="02020603050405020304" pitchFamily="18" charset="0"/>
            </a:endParaRPr>
          </a:p>
        </p:txBody>
      </p:sp>
      <p:sp>
        <p:nvSpPr>
          <p:cNvPr id="19" name="Metin kutusu 18"/>
          <p:cNvSpPr txBox="1"/>
          <p:nvPr/>
        </p:nvSpPr>
        <p:spPr>
          <a:xfrm>
            <a:off x="4175478" y="4323397"/>
            <a:ext cx="2273571" cy="61555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1400" dirty="0" err="1" smtClean="0">
                <a:latin typeface="Times New Roman" panose="02020603050405020304" pitchFamily="18" charset="0"/>
                <a:cs typeface="Times New Roman" panose="02020603050405020304" pitchFamily="18" charset="0"/>
              </a:rPr>
              <a:t>Dis</a:t>
            </a:r>
            <a:r>
              <a:rPr lang="tr-TR" sz="1400" dirty="0" smtClean="0">
                <a:latin typeface="Times New Roman" panose="02020603050405020304" pitchFamily="18" charset="0"/>
                <a:cs typeface="Times New Roman" panose="02020603050405020304" pitchFamily="18" charset="0"/>
              </a:rPr>
              <a:t>. Kur. </a:t>
            </a:r>
            <a:r>
              <a:rPr lang="tr-TR" sz="2000" b="1" dirty="0" smtClean="0">
                <a:solidFill>
                  <a:srgbClr val="FF0000"/>
                </a:solidFill>
                <a:latin typeface="Times New Roman" panose="02020603050405020304" pitchFamily="18" charset="0"/>
                <a:cs typeface="Times New Roman" panose="02020603050405020304" pitchFamily="18" charset="0"/>
              </a:rPr>
              <a:t>30 GÜN </a:t>
            </a:r>
            <a:endParaRPr lang="tr-TR" sz="1400" b="1" dirty="0" smtClean="0">
              <a:solidFill>
                <a:srgbClr val="FF0000"/>
              </a:solidFill>
              <a:latin typeface="Times New Roman" panose="02020603050405020304" pitchFamily="18" charset="0"/>
              <a:cs typeface="Times New Roman" panose="02020603050405020304" pitchFamily="18" charset="0"/>
            </a:endParaRPr>
          </a:p>
          <a:p>
            <a:pPr algn="ctr"/>
            <a:r>
              <a:rPr lang="tr-TR" sz="1400" dirty="0" smtClean="0">
                <a:latin typeface="Times New Roman" panose="02020603050405020304" pitchFamily="18" charset="0"/>
                <a:cs typeface="Times New Roman" panose="02020603050405020304" pitchFamily="18" charset="0"/>
              </a:rPr>
              <a:t>İçinde Kararı</a:t>
            </a:r>
            <a:endParaRPr lang="tr-TR" sz="1400" dirty="0">
              <a:latin typeface="Times New Roman" panose="02020603050405020304" pitchFamily="18" charset="0"/>
              <a:cs typeface="Times New Roman" panose="02020603050405020304" pitchFamily="18" charset="0"/>
            </a:endParaRPr>
          </a:p>
        </p:txBody>
      </p:sp>
      <p:sp>
        <p:nvSpPr>
          <p:cNvPr id="20" name="Metin kutusu 19"/>
          <p:cNvSpPr txBox="1"/>
          <p:nvPr/>
        </p:nvSpPr>
        <p:spPr>
          <a:xfrm>
            <a:off x="1881769" y="5908321"/>
            <a:ext cx="1763881" cy="73866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1400" dirty="0" smtClean="0">
                <a:latin typeface="Times New Roman" panose="02020603050405020304" pitchFamily="18" charset="0"/>
                <a:cs typeface="Times New Roman" panose="02020603050405020304" pitchFamily="18" charset="0"/>
              </a:rPr>
              <a:t>Devlet </a:t>
            </a:r>
          </a:p>
          <a:p>
            <a:pPr algn="ctr"/>
            <a:r>
              <a:rPr lang="tr-TR" sz="1400" dirty="0" smtClean="0">
                <a:latin typeface="Times New Roman" panose="02020603050405020304" pitchFamily="18" charset="0"/>
                <a:cs typeface="Times New Roman" panose="02020603050405020304" pitchFamily="18" charset="0"/>
              </a:rPr>
              <a:t>Memurluğundan </a:t>
            </a:r>
          </a:p>
          <a:p>
            <a:pPr algn="ctr"/>
            <a:r>
              <a:rPr lang="tr-TR" sz="1400" dirty="0" smtClean="0">
                <a:latin typeface="Times New Roman" panose="02020603050405020304" pitchFamily="18" charset="0"/>
                <a:cs typeface="Times New Roman" panose="02020603050405020304" pitchFamily="18" charset="0"/>
              </a:rPr>
              <a:t>Çıkarma</a:t>
            </a:r>
            <a:endParaRPr lang="tr-TR" sz="1400" dirty="0">
              <a:latin typeface="Times New Roman" panose="02020603050405020304" pitchFamily="18" charset="0"/>
              <a:cs typeface="Times New Roman" panose="02020603050405020304" pitchFamily="18" charset="0"/>
            </a:endParaRPr>
          </a:p>
        </p:txBody>
      </p:sp>
      <p:sp>
        <p:nvSpPr>
          <p:cNvPr id="21" name="Metin kutusu 20"/>
          <p:cNvSpPr txBox="1"/>
          <p:nvPr/>
        </p:nvSpPr>
        <p:spPr>
          <a:xfrm>
            <a:off x="4175478" y="5908321"/>
            <a:ext cx="2273571" cy="830997"/>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tr-TR" sz="1400" dirty="0" smtClean="0">
                <a:latin typeface="Times New Roman" panose="02020603050405020304" pitchFamily="18" charset="0"/>
                <a:cs typeface="Times New Roman" panose="02020603050405020304" pitchFamily="18" charset="0"/>
              </a:rPr>
              <a:t>Yük. </a:t>
            </a:r>
            <a:r>
              <a:rPr lang="tr-TR" sz="1400" dirty="0" err="1" smtClean="0">
                <a:latin typeface="Times New Roman" panose="02020603050405020304" pitchFamily="18" charset="0"/>
                <a:cs typeface="Times New Roman" panose="02020603050405020304" pitchFamily="18" charset="0"/>
              </a:rPr>
              <a:t>Dis</a:t>
            </a:r>
            <a:r>
              <a:rPr lang="tr-TR" sz="1400" dirty="0" smtClean="0">
                <a:latin typeface="Times New Roman" panose="02020603050405020304" pitchFamily="18" charset="0"/>
                <a:cs typeface="Times New Roman" panose="02020603050405020304" pitchFamily="18" charset="0"/>
              </a:rPr>
              <a:t>. Kur. </a:t>
            </a:r>
          </a:p>
          <a:p>
            <a:pPr algn="ctr"/>
            <a:r>
              <a:rPr lang="tr-TR" sz="1400" dirty="0" smtClean="0">
                <a:latin typeface="Times New Roman" panose="02020603050405020304" pitchFamily="18" charset="0"/>
                <a:cs typeface="Times New Roman" panose="02020603050405020304" pitchFamily="18" charset="0"/>
              </a:rPr>
              <a:t>Dosyanın </a:t>
            </a:r>
            <a:r>
              <a:rPr lang="tr-TR" sz="1400" dirty="0" err="1" smtClean="0">
                <a:latin typeface="Times New Roman" panose="02020603050405020304" pitchFamily="18" charset="0"/>
                <a:cs typeface="Times New Roman" panose="02020603050405020304" pitchFamily="18" charset="0"/>
              </a:rPr>
              <a:t>Tevdinden</a:t>
            </a:r>
            <a:r>
              <a:rPr lang="tr-TR" sz="1400" dirty="0" smtClean="0">
                <a:latin typeface="Times New Roman" panose="02020603050405020304" pitchFamily="18" charset="0"/>
                <a:cs typeface="Times New Roman" panose="02020603050405020304" pitchFamily="18" charset="0"/>
              </a:rPr>
              <a:t> İtibaren</a:t>
            </a:r>
          </a:p>
          <a:p>
            <a:pPr algn="ctr"/>
            <a:r>
              <a:rPr lang="tr-TR" sz="2000" b="1" dirty="0" smtClean="0">
                <a:solidFill>
                  <a:srgbClr val="FF0000"/>
                </a:solidFill>
                <a:latin typeface="Times New Roman" panose="02020603050405020304" pitchFamily="18" charset="0"/>
                <a:cs typeface="Times New Roman" panose="02020603050405020304" pitchFamily="18" charset="0"/>
              </a:rPr>
              <a:t>6 AY </a:t>
            </a:r>
            <a:r>
              <a:rPr lang="tr-TR" sz="1400" dirty="0" smtClean="0">
                <a:latin typeface="Times New Roman" panose="02020603050405020304" pitchFamily="18" charset="0"/>
                <a:cs typeface="Times New Roman" panose="02020603050405020304" pitchFamily="18" charset="0"/>
              </a:rPr>
              <a:t>içinde Kararı</a:t>
            </a:r>
          </a:p>
        </p:txBody>
      </p:sp>
      <p:sp>
        <p:nvSpPr>
          <p:cNvPr id="12" name="Yuvarlatılmış Dikdörtgen 11"/>
          <p:cNvSpPr/>
          <p:nvPr/>
        </p:nvSpPr>
        <p:spPr>
          <a:xfrm>
            <a:off x="1779247" y="2133402"/>
            <a:ext cx="45719" cy="4513583"/>
          </a:xfrm>
          <a:prstGeom prst="roundRect">
            <a:avLst/>
          </a:prstGeom>
          <a:ln>
            <a:solidFill>
              <a:srgbClr val="0070C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tr-TR"/>
          </a:p>
        </p:txBody>
      </p:sp>
      <p:sp>
        <p:nvSpPr>
          <p:cNvPr id="25" name="Metin kutusu 24"/>
          <p:cNvSpPr txBox="1"/>
          <p:nvPr/>
        </p:nvSpPr>
        <p:spPr>
          <a:xfrm>
            <a:off x="3809386" y="2262799"/>
            <a:ext cx="639919" cy="584775"/>
          </a:xfrm>
          <a:prstGeom prst="rect">
            <a:avLst/>
          </a:prstGeom>
          <a:noFill/>
        </p:spPr>
        <p:txBody>
          <a:bodyPr wrap="none" rtlCol="0">
            <a:spAutoFit/>
          </a:bodyPr>
          <a:lstStyle/>
          <a:p>
            <a:pPr algn="ctr"/>
            <a:r>
              <a:rPr lang="tr-TR" sz="1600" b="1" dirty="0" smtClean="0">
                <a:solidFill>
                  <a:srgbClr val="FF0000"/>
                </a:solidFill>
                <a:latin typeface="Times New Roman" panose="02020603050405020304" pitchFamily="18" charset="0"/>
                <a:cs typeface="Times New Roman" panose="02020603050405020304" pitchFamily="18" charset="0"/>
              </a:rPr>
              <a:t>15</a:t>
            </a:r>
          </a:p>
          <a:p>
            <a:pPr algn="ctr"/>
            <a:r>
              <a:rPr lang="tr-TR" sz="1600" b="1" dirty="0" smtClean="0">
                <a:solidFill>
                  <a:srgbClr val="FF0000"/>
                </a:solidFill>
                <a:latin typeface="Times New Roman" panose="02020603050405020304" pitchFamily="18" charset="0"/>
                <a:cs typeface="Times New Roman" panose="02020603050405020304" pitchFamily="18" charset="0"/>
              </a:rPr>
              <a:t>GÜN</a:t>
            </a:r>
            <a:endParaRPr lang="tr-TR" sz="1600" b="1" dirty="0">
              <a:solidFill>
                <a:srgbClr val="FF0000"/>
              </a:solidFill>
              <a:latin typeface="Times New Roman" panose="02020603050405020304" pitchFamily="18" charset="0"/>
              <a:cs typeface="Times New Roman" panose="02020603050405020304" pitchFamily="18" charset="0"/>
            </a:endParaRPr>
          </a:p>
        </p:txBody>
      </p:sp>
      <p:sp>
        <p:nvSpPr>
          <p:cNvPr id="29" name="Metin kutusu 28"/>
          <p:cNvSpPr txBox="1"/>
          <p:nvPr/>
        </p:nvSpPr>
        <p:spPr>
          <a:xfrm>
            <a:off x="3809386" y="3281567"/>
            <a:ext cx="639919" cy="584775"/>
          </a:xfrm>
          <a:prstGeom prst="rect">
            <a:avLst/>
          </a:prstGeom>
          <a:noFill/>
        </p:spPr>
        <p:txBody>
          <a:bodyPr wrap="none" rtlCol="0">
            <a:spAutoFit/>
          </a:bodyPr>
          <a:lstStyle/>
          <a:p>
            <a:pPr algn="ctr"/>
            <a:r>
              <a:rPr lang="tr-TR" sz="1600" b="1" dirty="0" smtClean="0">
                <a:solidFill>
                  <a:srgbClr val="FF0000"/>
                </a:solidFill>
                <a:latin typeface="Times New Roman" panose="02020603050405020304" pitchFamily="18" charset="0"/>
                <a:cs typeface="Times New Roman" panose="02020603050405020304" pitchFamily="18" charset="0"/>
              </a:rPr>
              <a:t>15</a:t>
            </a:r>
          </a:p>
          <a:p>
            <a:pPr algn="ctr"/>
            <a:r>
              <a:rPr lang="tr-TR" sz="1600" b="1" dirty="0" smtClean="0">
                <a:solidFill>
                  <a:srgbClr val="FF0000"/>
                </a:solidFill>
                <a:latin typeface="Times New Roman" panose="02020603050405020304" pitchFamily="18" charset="0"/>
                <a:cs typeface="Times New Roman" panose="02020603050405020304" pitchFamily="18" charset="0"/>
              </a:rPr>
              <a:t>GÜN</a:t>
            </a:r>
            <a:endParaRPr lang="tr-TR" sz="1600" b="1" dirty="0">
              <a:solidFill>
                <a:srgbClr val="FF0000"/>
              </a:solidFill>
              <a:latin typeface="Times New Roman" panose="02020603050405020304" pitchFamily="18" charset="0"/>
              <a:cs typeface="Times New Roman" panose="02020603050405020304" pitchFamily="18" charset="0"/>
            </a:endParaRPr>
          </a:p>
        </p:txBody>
      </p:sp>
      <p:sp>
        <p:nvSpPr>
          <p:cNvPr id="30" name="Aşağı Ok 29"/>
          <p:cNvSpPr/>
          <p:nvPr/>
        </p:nvSpPr>
        <p:spPr>
          <a:xfrm>
            <a:off x="5307021" y="3896585"/>
            <a:ext cx="186524" cy="3706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306769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2548" y="58048"/>
            <a:ext cx="679936" cy="679936"/>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55360" y="755694"/>
            <a:ext cx="1538751" cy="400110"/>
          </a:xfrm>
          <a:prstGeom prst="rect">
            <a:avLst/>
          </a:prstGeom>
          <a:noFill/>
        </p:spPr>
        <p:txBody>
          <a:bodyPr wrap="square" rtlCol="0">
            <a:spAutoFit/>
          </a:bodyPr>
          <a:lstStyle/>
          <a:p>
            <a:pPr algn="ctr"/>
            <a:r>
              <a:rPr lang="tr-TR" sz="10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0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0" y="1127795"/>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606873" y="314924"/>
            <a:ext cx="6737211" cy="640825"/>
          </a:xfrm>
        </p:spPr>
        <p:txBody>
          <a:bodyPr>
            <a:normAutofit/>
          </a:bodyPr>
          <a:lstStyle/>
          <a:p>
            <a:pPr algn="ctr" fontAlgn="ctr"/>
            <a:r>
              <a:rPr lang="tr-TR" sz="2800" b="1" dirty="0" smtClean="0">
                <a:latin typeface="Times New Roman" panose="02020603050405020304" pitchFamily="18" charset="0"/>
                <a:cs typeface="Times New Roman" panose="02020603050405020304" pitchFamily="18" charset="0"/>
              </a:rPr>
              <a:t>İNCELEME </a:t>
            </a:r>
            <a:r>
              <a:rPr lang="tr-TR" sz="2800" b="1" dirty="0">
                <a:latin typeface="Times New Roman" panose="02020603050405020304" pitchFamily="18" charset="0"/>
                <a:cs typeface="Times New Roman" panose="02020603050405020304" pitchFamily="18" charset="0"/>
              </a:rPr>
              <a:t>CETVELİ</a:t>
            </a:r>
            <a:endParaRPr lang="tr-TR" sz="2800" b="1" dirty="0">
              <a:solidFill>
                <a:srgbClr val="000000"/>
              </a:solidFill>
              <a:latin typeface="Times New Roman" panose="02020603050405020304" pitchFamily="18" charset="0"/>
              <a:cs typeface="Times New Roman" panose="02020603050405020304" pitchFamily="18" charset="0"/>
            </a:endParaRPr>
          </a:p>
        </p:txBody>
      </p:sp>
      <p:graphicFrame>
        <p:nvGraphicFramePr>
          <p:cNvPr id="11" name="Tablo 10"/>
          <p:cNvGraphicFramePr>
            <a:graphicFrameLocks noGrp="1"/>
          </p:cNvGraphicFramePr>
          <p:nvPr>
            <p:extLst>
              <p:ext uri="{D42A27DB-BD31-4B8C-83A1-F6EECF244321}">
                <p14:modId xmlns:p14="http://schemas.microsoft.com/office/powerpoint/2010/main" val="1512865950"/>
              </p:ext>
            </p:extLst>
          </p:nvPr>
        </p:nvGraphicFramePr>
        <p:xfrm>
          <a:off x="110412" y="1285204"/>
          <a:ext cx="11879424" cy="5076820"/>
        </p:xfrm>
        <a:graphic>
          <a:graphicData uri="http://schemas.openxmlformats.org/drawingml/2006/table">
            <a:tbl>
              <a:tblPr>
                <a:tableStyleId>{5C22544A-7EE6-4342-B048-85BDC9FD1C3A}</a:tableStyleId>
              </a:tblPr>
              <a:tblGrid>
                <a:gridCol w="268439">
                  <a:extLst>
                    <a:ext uri="{9D8B030D-6E8A-4147-A177-3AD203B41FA5}">
                      <a16:colId xmlns:a16="http://schemas.microsoft.com/office/drawing/2014/main" val="1164444901"/>
                    </a:ext>
                  </a:extLst>
                </a:gridCol>
                <a:gridCol w="6350786">
                  <a:extLst>
                    <a:ext uri="{9D8B030D-6E8A-4147-A177-3AD203B41FA5}">
                      <a16:colId xmlns:a16="http://schemas.microsoft.com/office/drawing/2014/main" val="1569874240"/>
                    </a:ext>
                  </a:extLst>
                </a:gridCol>
                <a:gridCol w="1863850">
                  <a:extLst>
                    <a:ext uri="{9D8B030D-6E8A-4147-A177-3AD203B41FA5}">
                      <a16:colId xmlns:a16="http://schemas.microsoft.com/office/drawing/2014/main" val="2695774909"/>
                    </a:ext>
                  </a:extLst>
                </a:gridCol>
                <a:gridCol w="1863850">
                  <a:extLst>
                    <a:ext uri="{9D8B030D-6E8A-4147-A177-3AD203B41FA5}">
                      <a16:colId xmlns:a16="http://schemas.microsoft.com/office/drawing/2014/main" val="3657746159"/>
                    </a:ext>
                  </a:extLst>
                </a:gridCol>
                <a:gridCol w="1532499">
                  <a:extLst>
                    <a:ext uri="{9D8B030D-6E8A-4147-A177-3AD203B41FA5}">
                      <a16:colId xmlns:a16="http://schemas.microsoft.com/office/drawing/2014/main" val="890300671"/>
                    </a:ext>
                  </a:extLst>
                </a:gridCol>
              </a:tblGrid>
              <a:tr h="274089">
                <a:tc gridSpan="5">
                  <a:txBody>
                    <a:bodyPr/>
                    <a:lstStyle/>
                    <a:p>
                      <a:pPr algn="ctr" fontAlgn="ctr"/>
                      <a:r>
                        <a:rPr lang="tr-TR" sz="1800" b="1" dirty="0" smtClean="0"/>
                        <a:t>… /08/2022 TARİHLİ … DİSİPLİN KURULU SORUŞTURMA DOSYALARI İNCELEME CETVELİ</a:t>
                      </a:r>
                      <a:endParaRPr lang="tr-TR" sz="18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43088971"/>
                  </a:ext>
                </a:extLst>
              </a:tr>
              <a:tr h="240396">
                <a:tc>
                  <a:txBody>
                    <a:bodyPr/>
                    <a:lstStyle/>
                    <a:p>
                      <a:pPr algn="ctr" fontAlgn="ctr"/>
                      <a:endParaRPr lang="tr-TR" sz="900" b="0" i="0" u="none" strike="noStrike">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b="1" u="none" strike="noStrike" dirty="0">
                          <a:effectLst/>
                        </a:rPr>
                        <a:t>SORULAR</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b="1" u="none" strike="noStrike" dirty="0" smtClean="0">
                          <a:effectLst/>
                        </a:rPr>
                        <a:t>A….. S……</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b="1" u="none" strike="noStrike" dirty="0" smtClean="0">
                          <a:effectLst/>
                        </a:rPr>
                        <a:t>Y….  S….</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b="1" u="none" strike="noStrike" dirty="0" smtClean="0">
                          <a:effectLst/>
                        </a:rPr>
                        <a:t>M…. D……</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595840593"/>
                  </a:ext>
                </a:extLst>
              </a:tr>
              <a:tr h="269596">
                <a:tc>
                  <a:txBody>
                    <a:bodyPr/>
                    <a:lstStyle/>
                    <a:p>
                      <a:pPr algn="ctr" fontAlgn="ctr"/>
                      <a:r>
                        <a:rPr lang="tr-TR" sz="1600" b="1" u="none" strike="noStrike" dirty="0">
                          <a:effectLst/>
                        </a:rPr>
                        <a:t>1</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smtClean="0">
                          <a:effectLst/>
                        </a:rPr>
                        <a:t>Soruşturma emri yetkili merci tarafından verilmiş mi?</a:t>
                      </a:r>
                      <a:endParaRPr lang="tr-TR" sz="1800" b="0"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Kurum Müdürü </a:t>
                      </a:r>
                      <a:endParaRPr lang="tr-TR" sz="1600" b="0" i="1" u="none" strike="noStrike" dirty="0">
                        <a:solidFill>
                          <a:srgbClr val="FF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İl Müdürü</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Bölge Müdürü</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61125481"/>
                  </a:ext>
                </a:extLst>
              </a:tr>
              <a:tr h="269596">
                <a:tc>
                  <a:txBody>
                    <a:bodyPr/>
                    <a:lstStyle/>
                    <a:p>
                      <a:pPr algn="ctr" fontAlgn="ctr"/>
                      <a:r>
                        <a:rPr lang="tr-TR" sz="1600" b="1" u="none" strike="noStrike" dirty="0">
                          <a:effectLst/>
                        </a:rPr>
                        <a:t>2</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Fiil işlenme tarihi nedir?</a:t>
                      </a:r>
                      <a:endParaRPr lang="tr-TR" sz="1800" b="0"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22.11.2021</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17.05.2022</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smtClean="0">
                          <a:effectLst/>
                        </a:rPr>
                        <a:t>….</a:t>
                      </a:r>
                      <a:r>
                        <a:rPr lang="tr-TR" sz="1600" i="1" u="none" strike="noStrike" dirty="0">
                          <a:effectLst/>
                        </a:rPr>
                        <a:t> </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21231230"/>
                  </a:ext>
                </a:extLst>
              </a:tr>
              <a:tr h="240396">
                <a:tc rowSpan="2">
                  <a:txBody>
                    <a:bodyPr/>
                    <a:lstStyle/>
                    <a:p>
                      <a:pPr algn="ctr" fontAlgn="ctr"/>
                      <a:r>
                        <a:rPr lang="tr-TR" sz="1600" b="1" u="none" strike="noStrike" dirty="0">
                          <a:effectLst/>
                        </a:rPr>
                        <a:t>3</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rowSpan="2">
                  <a:txBody>
                    <a:bodyPr/>
                    <a:lstStyle/>
                    <a:p>
                      <a:pPr algn="l" fontAlgn="ctr"/>
                      <a:r>
                        <a:rPr lang="tr-TR" sz="1800" u="none" strike="noStrike" dirty="0">
                          <a:effectLst/>
                        </a:rPr>
                        <a:t>Soruşturma emri veren disiplin amirinin fiili öğrenme tarihi ve </a:t>
                      </a:r>
                      <a:r>
                        <a:rPr lang="tr-TR" sz="1800" u="none" strike="noStrike" dirty="0" smtClean="0">
                          <a:effectLst/>
                        </a:rPr>
                        <a:t>soruşturma </a:t>
                      </a:r>
                      <a:r>
                        <a:rPr lang="tr-TR" sz="1800" u="none" strike="noStrike" dirty="0">
                          <a:effectLst/>
                        </a:rPr>
                        <a:t>o</a:t>
                      </a:r>
                      <a:r>
                        <a:rPr lang="tr-TR" sz="1800" u="none" strike="noStrike" dirty="0" smtClean="0">
                          <a:effectLst/>
                        </a:rPr>
                        <a:t>nay </a:t>
                      </a:r>
                      <a:r>
                        <a:rPr lang="tr-TR" sz="1800" u="none" strike="noStrike" dirty="0">
                          <a:effectLst/>
                        </a:rPr>
                        <a:t>tarihi nedir?</a:t>
                      </a:r>
                      <a:endParaRPr lang="tr-TR" sz="1800" b="0"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24.11.2021</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20.05.2022</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smtClean="0">
                          <a:effectLst/>
                        </a:rPr>
                        <a:t>….</a:t>
                      </a:r>
                      <a:r>
                        <a:rPr lang="tr-TR" sz="1600" i="1" u="none" strike="noStrike" dirty="0">
                          <a:effectLst/>
                        </a:rPr>
                        <a:t> </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72051283"/>
                  </a:ext>
                </a:extLst>
              </a:tr>
              <a:tr h="291993">
                <a:tc vMerge="1">
                  <a:txBody>
                    <a:bodyPr/>
                    <a:lstStyle/>
                    <a:p>
                      <a:endParaRPr lang="tr-TR"/>
                    </a:p>
                  </a:txBody>
                  <a:tcPr/>
                </a:tc>
                <a:tc vMerge="1">
                  <a:txBody>
                    <a:bodyPr/>
                    <a:lstStyle/>
                    <a:p>
                      <a:endParaRPr lang="tr-TR"/>
                    </a:p>
                  </a:txBody>
                  <a:tcPr/>
                </a:tc>
                <a:tc>
                  <a:txBody>
                    <a:bodyPr/>
                    <a:lstStyle/>
                    <a:p>
                      <a:pPr algn="ctr" fontAlgn="ctr"/>
                      <a:r>
                        <a:rPr lang="tr-TR" sz="1600" i="1" u="none" strike="noStrike" dirty="0">
                          <a:effectLst/>
                        </a:rPr>
                        <a:t>2.12.2021</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24.05.2022</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smtClean="0">
                          <a:effectLst/>
                        </a:rPr>
                        <a:t>….</a:t>
                      </a:r>
                      <a:r>
                        <a:rPr lang="tr-TR" sz="1600" i="1" u="none" strike="noStrike" dirty="0">
                          <a:effectLst/>
                        </a:rPr>
                        <a:t> </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453636670"/>
                  </a:ext>
                </a:extLst>
              </a:tr>
              <a:tr h="532390">
                <a:tc>
                  <a:txBody>
                    <a:bodyPr/>
                    <a:lstStyle/>
                    <a:p>
                      <a:pPr algn="ctr" fontAlgn="ctr"/>
                      <a:r>
                        <a:rPr lang="tr-TR" sz="1600" b="1" u="none" strike="noStrike" dirty="0">
                          <a:effectLst/>
                        </a:rPr>
                        <a:t>4</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Soruşturma açma zaman aşımı var mı?  (1 </a:t>
                      </a:r>
                      <a:r>
                        <a:rPr lang="tr-TR" sz="1800" u="none" strike="noStrike" dirty="0" smtClean="0">
                          <a:effectLst/>
                        </a:rPr>
                        <a:t>ay)                              (Devlet </a:t>
                      </a:r>
                      <a:r>
                        <a:rPr lang="tr-TR" sz="1800" u="none" strike="noStrike" dirty="0">
                          <a:effectLst/>
                        </a:rPr>
                        <a:t>Memurluğundan Çıkarmada 6 ay)</a:t>
                      </a:r>
                      <a:endParaRPr lang="tr-TR" sz="1800" b="0"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Hayır</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Hayır</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smtClean="0">
                          <a:effectLst/>
                        </a:rPr>
                        <a:t>….</a:t>
                      </a:r>
                      <a:r>
                        <a:rPr lang="tr-TR" sz="1600" i="1" u="none" strike="noStrike" dirty="0">
                          <a:effectLst/>
                        </a:rPr>
                        <a:t> </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601837099"/>
                  </a:ext>
                </a:extLst>
              </a:tr>
              <a:tr h="269596">
                <a:tc>
                  <a:txBody>
                    <a:bodyPr/>
                    <a:lstStyle/>
                    <a:p>
                      <a:pPr algn="ctr" fontAlgn="ctr"/>
                      <a:r>
                        <a:rPr lang="tr-TR" sz="1600" b="1" u="none" strike="noStrike" dirty="0">
                          <a:effectLst/>
                        </a:rPr>
                        <a:t>5</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Genel zaman aşımı var mı?  (2 </a:t>
                      </a:r>
                      <a:r>
                        <a:rPr lang="tr-TR" sz="1800" u="none" strike="noStrike" dirty="0" smtClean="0">
                          <a:effectLst/>
                        </a:rPr>
                        <a:t>yıl)</a:t>
                      </a:r>
                      <a:endParaRPr lang="tr-TR" sz="1800" b="0"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a:effectLst/>
                        </a:rPr>
                        <a:t>Hayır</a:t>
                      </a:r>
                      <a:endParaRPr lang="tr-TR" sz="1600" b="0" i="1" u="none" strike="noStrike">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Hayır</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smtClean="0">
                          <a:effectLst/>
                        </a:rPr>
                        <a:t>....</a:t>
                      </a:r>
                      <a:r>
                        <a:rPr lang="tr-TR" sz="1600" i="1" u="none" strike="noStrike" dirty="0">
                          <a:effectLst/>
                        </a:rPr>
                        <a:t> </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631136818"/>
                  </a:ext>
                </a:extLst>
              </a:tr>
              <a:tr h="532390">
                <a:tc>
                  <a:txBody>
                    <a:bodyPr/>
                    <a:lstStyle/>
                    <a:p>
                      <a:pPr algn="ctr" fontAlgn="ctr"/>
                      <a:r>
                        <a:rPr lang="tr-TR" sz="1600" b="1" u="none" strike="noStrike" dirty="0">
                          <a:effectLst/>
                        </a:rPr>
                        <a:t>6</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Soruşturma emrinde, hakkında soruşturma yapılacaklar ve </a:t>
                      </a:r>
                      <a:r>
                        <a:rPr lang="tr-TR" sz="1800" u="none" strike="noStrike" dirty="0" err="1">
                          <a:effectLst/>
                        </a:rPr>
                        <a:t>isnad</a:t>
                      </a:r>
                      <a:r>
                        <a:rPr lang="tr-TR" sz="1800" u="none" strike="noStrike" dirty="0">
                          <a:effectLst/>
                        </a:rPr>
                        <a:t> edilen fiiller belirtilmiş mi?  </a:t>
                      </a:r>
                      <a:endParaRPr lang="tr-TR" sz="1800" b="0"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a:effectLst/>
                        </a:rPr>
                        <a:t>Tutanaktaki konular denilmiş</a:t>
                      </a:r>
                      <a:endParaRPr lang="tr-TR" sz="1600" b="0" i="1" u="none" strike="noStrike">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Hayır</a:t>
                      </a:r>
                      <a:endParaRPr lang="tr-TR" sz="1600" b="0" i="1" u="none" strike="noStrike" dirty="0">
                        <a:solidFill>
                          <a:srgbClr val="FF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smtClean="0">
                          <a:effectLst/>
                        </a:rPr>
                        <a:t>….</a:t>
                      </a:r>
                      <a:r>
                        <a:rPr lang="tr-TR" sz="1600" i="1" u="none" strike="noStrike" dirty="0">
                          <a:effectLst/>
                        </a:rPr>
                        <a:t> </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800590012"/>
                  </a:ext>
                </a:extLst>
              </a:tr>
              <a:tr h="707586">
                <a:tc>
                  <a:txBody>
                    <a:bodyPr/>
                    <a:lstStyle/>
                    <a:p>
                      <a:pPr algn="ctr" fontAlgn="ctr"/>
                      <a:r>
                        <a:rPr lang="tr-TR" sz="1600" b="1" u="none" strike="noStrike" dirty="0">
                          <a:effectLst/>
                        </a:rPr>
                        <a:t>7</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Soruşturmacı, soruşturma emri kapsamında kalmış mı?  </a:t>
                      </a:r>
                      <a:endParaRPr lang="tr-TR" sz="1800" b="0"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Evet</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Kısmen Hayır (Diğer şikayet ile ilgili Olur alınmamış)</a:t>
                      </a:r>
                      <a:endParaRPr lang="tr-TR" sz="1600" b="0" i="1" u="none" strike="noStrike" dirty="0">
                        <a:solidFill>
                          <a:srgbClr val="FF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smtClean="0">
                          <a:effectLst/>
                        </a:rPr>
                        <a:t>….</a:t>
                      </a:r>
                      <a:r>
                        <a:rPr lang="tr-TR" sz="1600" i="1" u="none" strike="noStrike" dirty="0">
                          <a:effectLst/>
                        </a:rPr>
                        <a:t> </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54352672"/>
                  </a:ext>
                </a:extLst>
              </a:tr>
              <a:tr h="532390">
                <a:tc>
                  <a:txBody>
                    <a:bodyPr/>
                    <a:lstStyle/>
                    <a:p>
                      <a:pPr algn="ctr" fontAlgn="ctr"/>
                      <a:r>
                        <a:rPr lang="tr-TR" sz="1600" b="1" u="none" strike="noStrike" dirty="0">
                          <a:effectLst/>
                        </a:rPr>
                        <a:t>8</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Rapor disiplin amirine (soruşturma emrini veren amir) teslimden sonra, disiplin amiri tarafından savunma alınmış mı?</a:t>
                      </a:r>
                      <a:endParaRPr lang="tr-TR" sz="1800" b="0"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Evet</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a:effectLst/>
                        </a:rPr>
                        <a:t>Evet</a:t>
                      </a:r>
                      <a:endParaRPr lang="tr-TR" sz="1600" b="0" i="1" u="none" strike="noStrike">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smtClean="0">
                          <a:effectLst/>
                        </a:rPr>
                        <a:t>….</a:t>
                      </a:r>
                      <a:r>
                        <a:rPr lang="tr-TR" sz="1600" i="1" u="none" strike="noStrike" dirty="0">
                          <a:effectLst/>
                        </a:rPr>
                        <a:t> </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884864560"/>
                  </a:ext>
                </a:extLst>
              </a:tr>
              <a:tr h="707586">
                <a:tc>
                  <a:txBody>
                    <a:bodyPr/>
                    <a:lstStyle/>
                    <a:p>
                      <a:pPr algn="ctr" fontAlgn="ctr"/>
                      <a:r>
                        <a:rPr lang="tr-TR" sz="1600" b="1" u="none" strike="noStrike" dirty="0">
                          <a:effectLst/>
                        </a:rPr>
                        <a:t>9</a:t>
                      </a:r>
                      <a:endParaRPr lang="tr-TR" sz="1600" b="1"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Savunma istem </a:t>
                      </a:r>
                      <a:r>
                        <a:rPr lang="tr-TR" sz="1800" u="none" strike="noStrike" dirty="0" smtClean="0">
                          <a:effectLst/>
                        </a:rPr>
                        <a:t>yazısında, </a:t>
                      </a:r>
                      <a:r>
                        <a:rPr lang="tr-TR" sz="1800" u="none" strike="noStrike" dirty="0" err="1">
                          <a:effectLst/>
                        </a:rPr>
                        <a:t>isnad</a:t>
                      </a:r>
                      <a:r>
                        <a:rPr lang="tr-TR" sz="1800" u="none" strike="noStrike" dirty="0">
                          <a:effectLst/>
                        </a:rPr>
                        <a:t> edilen fiil ve </a:t>
                      </a:r>
                      <a:r>
                        <a:rPr lang="tr-TR" sz="1800" u="none" strike="noStrike" dirty="0" smtClean="0">
                          <a:effectLst/>
                        </a:rPr>
                        <a:t>hal, deliller </a:t>
                      </a:r>
                      <a:r>
                        <a:rPr lang="tr-TR" sz="1800" u="none" strike="noStrike" dirty="0">
                          <a:effectLst/>
                        </a:rPr>
                        <a:t>ile bu eyleme uygulanacak ceza madde ve alt bendi belirtilmiş mi?   </a:t>
                      </a:r>
                      <a:endParaRPr lang="tr-TR" sz="1800" b="0" i="0"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Fiil ve hal açıkça belirtilmemiş. Sadece bentler yazılmış.</a:t>
                      </a:r>
                      <a:endParaRPr lang="tr-TR" sz="1600" b="0" i="1" u="none" strike="noStrike" dirty="0">
                        <a:solidFill>
                          <a:srgbClr val="FF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Evet</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smtClean="0">
                          <a:effectLst/>
                        </a:rPr>
                        <a:t>….</a:t>
                      </a:r>
                      <a:r>
                        <a:rPr lang="tr-TR" sz="1600" i="1" u="none" strike="noStrike" dirty="0">
                          <a:effectLst/>
                        </a:rPr>
                        <a:t> </a:t>
                      </a:r>
                      <a:endParaRPr lang="tr-TR" sz="1600" b="0" i="1" u="none" strike="noStrike" dirty="0">
                        <a:solidFill>
                          <a:srgbClr val="000000"/>
                        </a:solidFill>
                        <a:effectLst/>
                        <a:latin typeface="Times New Roman" panose="02020603050405020304" pitchFamily="18" charset="0"/>
                      </a:endParaRPr>
                    </a:p>
                  </a:txBody>
                  <a:tcPr marL="7100" marR="7100" marT="7100"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6603269"/>
                  </a:ext>
                </a:extLst>
              </a:tr>
            </a:tbl>
          </a:graphicData>
        </a:graphic>
      </p:graphicFrame>
    </p:spTree>
    <p:extLst>
      <p:ext uri="{BB962C8B-B14F-4D97-AF65-F5344CB8AC3E}">
        <p14:creationId xmlns:p14="http://schemas.microsoft.com/office/powerpoint/2010/main" val="36838688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3672" y="-12802"/>
            <a:ext cx="922131" cy="922131"/>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55361" y="909329"/>
            <a:ext cx="1538751" cy="400110"/>
          </a:xfrm>
          <a:prstGeom prst="rect">
            <a:avLst/>
          </a:prstGeom>
          <a:noFill/>
        </p:spPr>
        <p:txBody>
          <a:bodyPr wrap="square" rtlCol="0">
            <a:spAutoFit/>
          </a:bodyPr>
          <a:lstStyle/>
          <a:p>
            <a:pPr algn="ctr"/>
            <a:r>
              <a:rPr lang="tr-TR" sz="10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0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0" y="1254477"/>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1669671" y="218689"/>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İNCELEME CETVELİ</a:t>
            </a:r>
            <a:endParaRPr lang="tr-TR" sz="2800" b="1" dirty="0">
              <a:latin typeface="Times New Roman" panose="02020603050405020304" pitchFamily="18" charset="0"/>
              <a:cs typeface="Times New Roman" panose="02020603050405020304" pitchFamily="18" charset="0"/>
            </a:endParaRPr>
          </a:p>
        </p:txBody>
      </p:sp>
      <p:graphicFrame>
        <p:nvGraphicFramePr>
          <p:cNvPr id="6" name="Tablo 5"/>
          <p:cNvGraphicFramePr>
            <a:graphicFrameLocks noGrp="1"/>
          </p:cNvGraphicFramePr>
          <p:nvPr>
            <p:extLst>
              <p:ext uri="{D42A27DB-BD31-4B8C-83A1-F6EECF244321}">
                <p14:modId xmlns:p14="http://schemas.microsoft.com/office/powerpoint/2010/main" val="436967924"/>
              </p:ext>
            </p:extLst>
          </p:nvPr>
        </p:nvGraphicFramePr>
        <p:xfrm>
          <a:off x="283551" y="1372692"/>
          <a:ext cx="11775232" cy="5000119"/>
        </p:xfrm>
        <a:graphic>
          <a:graphicData uri="http://schemas.openxmlformats.org/drawingml/2006/table">
            <a:tbl>
              <a:tblPr>
                <a:tableStyleId>{5C22544A-7EE6-4342-B048-85BDC9FD1C3A}</a:tableStyleId>
              </a:tblPr>
              <a:tblGrid>
                <a:gridCol w="439301">
                  <a:extLst>
                    <a:ext uri="{9D8B030D-6E8A-4147-A177-3AD203B41FA5}">
                      <a16:colId xmlns:a16="http://schemas.microsoft.com/office/drawing/2014/main" val="2159208154"/>
                    </a:ext>
                  </a:extLst>
                </a:gridCol>
                <a:gridCol w="5890737">
                  <a:extLst>
                    <a:ext uri="{9D8B030D-6E8A-4147-A177-3AD203B41FA5}">
                      <a16:colId xmlns:a16="http://schemas.microsoft.com/office/drawing/2014/main" val="3337467566"/>
                    </a:ext>
                  </a:extLst>
                </a:gridCol>
                <a:gridCol w="1724312">
                  <a:extLst>
                    <a:ext uri="{9D8B030D-6E8A-4147-A177-3AD203B41FA5}">
                      <a16:colId xmlns:a16="http://schemas.microsoft.com/office/drawing/2014/main" val="204559829"/>
                    </a:ext>
                  </a:extLst>
                </a:gridCol>
                <a:gridCol w="2041948">
                  <a:extLst>
                    <a:ext uri="{9D8B030D-6E8A-4147-A177-3AD203B41FA5}">
                      <a16:colId xmlns:a16="http://schemas.microsoft.com/office/drawing/2014/main" val="2609829561"/>
                    </a:ext>
                  </a:extLst>
                </a:gridCol>
                <a:gridCol w="1678934">
                  <a:extLst>
                    <a:ext uri="{9D8B030D-6E8A-4147-A177-3AD203B41FA5}">
                      <a16:colId xmlns:a16="http://schemas.microsoft.com/office/drawing/2014/main" val="199527300"/>
                    </a:ext>
                  </a:extLst>
                </a:gridCol>
              </a:tblGrid>
              <a:tr h="638449">
                <a:tc>
                  <a:txBody>
                    <a:bodyPr/>
                    <a:lstStyle/>
                    <a:p>
                      <a:pPr algn="ctr" fontAlgn="ctr"/>
                      <a:r>
                        <a:rPr lang="tr-TR" sz="1800" b="1" u="none" strike="noStrike" dirty="0">
                          <a:effectLst/>
                        </a:rPr>
                        <a:t>10</a:t>
                      </a:r>
                      <a:endParaRPr lang="tr-TR" sz="1800" b="1"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Savunma istem </a:t>
                      </a:r>
                      <a:r>
                        <a:rPr lang="tr-TR" sz="1800" u="none" strike="noStrike" dirty="0" smtClean="0">
                          <a:effectLst/>
                        </a:rPr>
                        <a:t>yazısında, </a:t>
                      </a:r>
                      <a:r>
                        <a:rPr lang="tr-TR" sz="1800" u="none" strike="noStrike" dirty="0" smtClean="0">
                          <a:effectLst/>
                        </a:rPr>
                        <a:t>en </a:t>
                      </a:r>
                      <a:r>
                        <a:rPr lang="tr-TR" sz="1800" u="none" strike="noStrike" dirty="0">
                          <a:effectLst/>
                        </a:rPr>
                        <a:t>az 7 gün savunma süresi verilmiş mi?     </a:t>
                      </a:r>
                      <a:endParaRPr lang="tr-TR" sz="1800" b="0"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Evet</a:t>
                      </a:r>
                      <a:endParaRPr lang="tr-TR" sz="1600" b="0" i="1"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a:effectLst/>
                        </a:rPr>
                        <a:t>Evet</a:t>
                      </a:r>
                      <a:endParaRPr lang="tr-TR" sz="1600" b="0" i="1" u="none" strike="noStrike">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u="none" strike="noStrike">
                          <a:effectLst/>
                        </a:rPr>
                        <a:t> </a:t>
                      </a:r>
                      <a:endParaRPr lang="tr-TR" sz="1600" b="0" i="0" u="none" strike="noStrike">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054482686"/>
                  </a:ext>
                </a:extLst>
              </a:tr>
              <a:tr h="638449">
                <a:tc>
                  <a:txBody>
                    <a:bodyPr/>
                    <a:lstStyle/>
                    <a:p>
                      <a:pPr algn="ctr" fontAlgn="ctr"/>
                      <a:r>
                        <a:rPr lang="tr-TR" sz="1800" b="1" u="none" strike="noStrike" dirty="0">
                          <a:effectLst/>
                        </a:rPr>
                        <a:t>11</a:t>
                      </a:r>
                      <a:endParaRPr lang="tr-TR" sz="1800" b="1"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Ceza </a:t>
                      </a:r>
                      <a:r>
                        <a:rPr lang="tr-TR" sz="1800" u="none" strike="noStrike" dirty="0" smtClean="0">
                          <a:effectLst/>
                        </a:rPr>
                        <a:t>yazısında, ceza </a:t>
                      </a:r>
                      <a:r>
                        <a:rPr lang="tr-TR" sz="1800" u="none" strike="noStrike" dirty="0">
                          <a:effectLst/>
                        </a:rPr>
                        <a:t>verilen fiil ve hal ile ilgili maddesi ve alt bendi belirtilmiş mi?   </a:t>
                      </a:r>
                      <a:endParaRPr lang="tr-TR" sz="1800" b="0"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Fiil ve hal açıkça belirtilmemiş</a:t>
                      </a:r>
                      <a:endParaRPr lang="tr-TR" sz="1600" b="0" i="1" u="none" strike="noStrike" dirty="0">
                        <a:solidFill>
                          <a:srgbClr val="FF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a:effectLst/>
                        </a:rPr>
                        <a:t>Sadece ceza madde/ bent belirtilmiş.</a:t>
                      </a:r>
                      <a:endParaRPr lang="tr-TR" sz="1600" b="0" i="1" u="none" strike="noStrike">
                        <a:solidFill>
                          <a:srgbClr val="C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u="none" strike="noStrike">
                          <a:effectLst/>
                        </a:rPr>
                        <a:t> </a:t>
                      </a:r>
                      <a:endParaRPr lang="tr-TR" sz="1600" b="0" i="0" u="none" strike="noStrike">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754748537"/>
                  </a:ext>
                </a:extLst>
              </a:tr>
              <a:tr h="638449">
                <a:tc>
                  <a:txBody>
                    <a:bodyPr/>
                    <a:lstStyle/>
                    <a:p>
                      <a:pPr algn="ctr" fontAlgn="ctr"/>
                      <a:r>
                        <a:rPr lang="tr-TR" sz="1800" b="1" u="none" strike="noStrike" dirty="0">
                          <a:effectLst/>
                        </a:rPr>
                        <a:t>12</a:t>
                      </a:r>
                      <a:endParaRPr lang="tr-TR" sz="1800" b="1"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Ceza yazısında, eğer tekerrür var ise doğru uygulanmış mı?</a:t>
                      </a:r>
                      <a:endParaRPr lang="tr-TR" sz="1800" b="0"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a:t>
                      </a:r>
                      <a:endParaRPr lang="tr-TR" sz="1600" b="0" i="1"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a:t>
                      </a:r>
                      <a:endParaRPr lang="tr-TR" sz="1600" b="0" i="1"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u="none" strike="noStrike">
                          <a:effectLst/>
                        </a:rPr>
                        <a:t> </a:t>
                      </a:r>
                      <a:endParaRPr lang="tr-TR" sz="1600" b="0" i="0" u="none" strike="noStrike">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229848197"/>
                  </a:ext>
                </a:extLst>
              </a:tr>
              <a:tr h="638449">
                <a:tc>
                  <a:txBody>
                    <a:bodyPr/>
                    <a:lstStyle/>
                    <a:p>
                      <a:pPr algn="ctr" fontAlgn="ctr"/>
                      <a:r>
                        <a:rPr lang="tr-TR" sz="1800" b="1" u="none" strike="noStrike" dirty="0">
                          <a:effectLst/>
                        </a:rPr>
                        <a:t>13</a:t>
                      </a:r>
                      <a:endParaRPr lang="tr-TR" sz="1800" b="1"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Ceza yazısında, başvurulacak kanun yolları gösterilmiş mi?    </a:t>
                      </a:r>
                      <a:endParaRPr lang="tr-TR" sz="1800" b="0"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Hayır</a:t>
                      </a:r>
                      <a:endParaRPr lang="tr-TR" sz="1600" b="0" i="1" u="none" strike="noStrike" dirty="0">
                        <a:solidFill>
                          <a:srgbClr val="FF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Evet</a:t>
                      </a:r>
                      <a:endParaRPr lang="tr-TR" sz="1600" b="0" i="1"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u="none" strike="noStrike">
                          <a:effectLst/>
                        </a:rPr>
                        <a:t> </a:t>
                      </a:r>
                      <a:endParaRPr lang="tr-TR" sz="1600" b="0" i="0" u="none" strike="noStrike">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765123306"/>
                  </a:ext>
                </a:extLst>
              </a:tr>
              <a:tr h="638449">
                <a:tc>
                  <a:txBody>
                    <a:bodyPr/>
                    <a:lstStyle/>
                    <a:p>
                      <a:pPr algn="ctr" fontAlgn="ctr"/>
                      <a:r>
                        <a:rPr lang="tr-TR" sz="1800" b="1" u="none" strike="noStrike" dirty="0">
                          <a:effectLst/>
                        </a:rPr>
                        <a:t>14</a:t>
                      </a:r>
                      <a:endParaRPr lang="tr-TR" sz="1800" b="1"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Muhakkik veya disiplin amiri olayın mağduru, tanığı veya tarafı mı?</a:t>
                      </a:r>
                      <a:endParaRPr lang="tr-TR" sz="1800" b="0"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Müdür olayın tarafı durumunda</a:t>
                      </a:r>
                      <a:endParaRPr lang="tr-TR" sz="1600" b="0" i="1" u="none" strike="noStrike" dirty="0">
                        <a:solidFill>
                          <a:srgbClr val="FF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Hayır</a:t>
                      </a:r>
                      <a:endParaRPr lang="tr-TR" sz="1600" b="0" i="1"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u="none" strike="noStrike">
                          <a:effectLst/>
                        </a:rPr>
                        <a:t> </a:t>
                      </a:r>
                      <a:endParaRPr lang="tr-TR" sz="1600" b="0" i="0" u="none" strike="noStrike">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448176555"/>
                  </a:ext>
                </a:extLst>
              </a:tr>
              <a:tr h="638449">
                <a:tc>
                  <a:txBody>
                    <a:bodyPr/>
                    <a:lstStyle/>
                    <a:p>
                      <a:pPr algn="ctr" fontAlgn="ctr"/>
                      <a:r>
                        <a:rPr lang="tr-TR" sz="1800" b="1" u="none" strike="noStrike" dirty="0">
                          <a:effectLst/>
                        </a:rPr>
                        <a:t>15</a:t>
                      </a:r>
                      <a:endParaRPr lang="tr-TR" sz="1800" b="1"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Mevcut delillere göre </a:t>
                      </a:r>
                      <a:r>
                        <a:rPr lang="tr-TR" sz="1800" u="none" strike="noStrike" dirty="0" smtClean="0">
                          <a:effectLst/>
                        </a:rPr>
                        <a:t>fiil </a:t>
                      </a:r>
                      <a:r>
                        <a:rPr lang="tr-TR" sz="1800" u="none" strike="noStrike" dirty="0">
                          <a:effectLst/>
                        </a:rPr>
                        <a:t>sübuta ermiş mi?</a:t>
                      </a:r>
                      <a:endParaRPr lang="tr-TR" sz="1800" b="0"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a:t>
                      </a:r>
                      <a:endParaRPr lang="tr-TR" sz="1600" b="0" i="1"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a:t>
                      </a:r>
                      <a:endParaRPr lang="tr-TR" sz="1600" b="0" i="1"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u="none" strike="noStrike" dirty="0">
                          <a:effectLst/>
                        </a:rPr>
                        <a:t> </a:t>
                      </a:r>
                      <a:endParaRPr lang="tr-TR" sz="1600" b="0"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3169936566"/>
                  </a:ext>
                </a:extLst>
              </a:tr>
              <a:tr h="638449">
                <a:tc>
                  <a:txBody>
                    <a:bodyPr/>
                    <a:lstStyle/>
                    <a:p>
                      <a:pPr algn="ctr" fontAlgn="ctr"/>
                      <a:r>
                        <a:rPr lang="tr-TR" sz="1800" b="1" u="none" strike="noStrike" dirty="0">
                          <a:effectLst/>
                        </a:rPr>
                        <a:t>16</a:t>
                      </a:r>
                      <a:endParaRPr lang="tr-TR" sz="1800" b="1"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dirty="0">
                          <a:effectLst/>
                        </a:rPr>
                        <a:t>Fiilin hukuki nitelemesi doğru yapılıp doğru ceza (madde/alt </a:t>
                      </a:r>
                      <a:r>
                        <a:rPr lang="tr-TR" sz="1800" u="none" strike="noStrike" dirty="0" err="1">
                          <a:effectLst/>
                        </a:rPr>
                        <a:t>bend</a:t>
                      </a:r>
                      <a:r>
                        <a:rPr lang="tr-TR" sz="1800" u="none" strike="noStrike" dirty="0">
                          <a:effectLst/>
                        </a:rPr>
                        <a:t>) uygulanmış mı?</a:t>
                      </a:r>
                      <a:endParaRPr lang="tr-TR" sz="1800" b="0"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a:t>
                      </a:r>
                      <a:endParaRPr lang="tr-TR" sz="1600" b="0" i="1"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a:t>
                      </a:r>
                      <a:endParaRPr lang="tr-TR" sz="1600" b="0" i="1"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u="none" strike="noStrike" dirty="0">
                          <a:effectLst/>
                        </a:rPr>
                        <a:t> </a:t>
                      </a:r>
                      <a:endParaRPr lang="tr-TR" sz="1600" b="0"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894215480"/>
                  </a:ext>
                </a:extLst>
              </a:tr>
              <a:tr h="530976">
                <a:tc>
                  <a:txBody>
                    <a:bodyPr/>
                    <a:lstStyle/>
                    <a:p>
                      <a:pPr algn="ctr" fontAlgn="ctr"/>
                      <a:r>
                        <a:rPr lang="tr-TR" sz="1800" b="1" u="none" strike="noStrike" dirty="0">
                          <a:effectLst/>
                        </a:rPr>
                        <a:t>17</a:t>
                      </a:r>
                      <a:endParaRPr lang="tr-TR" sz="1800" b="1"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l" fontAlgn="ctr"/>
                      <a:r>
                        <a:rPr lang="tr-TR" sz="1800" u="none" strike="noStrike">
                          <a:effectLst/>
                        </a:rPr>
                        <a:t>İtiraz süresi içerisinde yapılmış mı?</a:t>
                      </a:r>
                      <a:endParaRPr lang="tr-TR" sz="1800" b="0" i="0" u="none" strike="noStrike">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a:effectLst/>
                        </a:rPr>
                        <a:t>Evet</a:t>
                      </a:r>
                      <a:endParaRPr lang="tr-TR" sz="1600" b="0" i="1" u="none" strike="noStrike">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i="1" u="none" strike="noStrike" dirty="0">
                          <a:effectLst/>
                        </a:rPr>
                        <a:t>Evet</a:t>
                      </a:r>
                      <a:endParaRPr lang="tr-TR" sz="1600" b="0" i="1"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fontAlgn="ctr"/>
                      <a:r>
                        <a:rPr lang="tr-TR" sz="1600" u="none" strike="noStrike" dirty="0">
                          <a:effectLst/>
                        </a:rPr>
                        <a:t> </a:t>
                      </a:r>
                      <a:endParaRPr lang="tr-TR" sz="1600" b="0" i="0" u="none" strike="noStrike" dirty="0">
                        <a:solidFill>
                          <a:srgbClr val="000000"/>
                        </a:solidFill>
                        <a:effectLst/>
                        <a:latin typeface="Times New Roman" panose="02020603050405020304" pitchFamily="18" charset="0"/>
                      </a:endParaRPr>
                    </a:p>
                  </a:txBody>
                  <a:tcPr marL="9525" marR="9525" marT="9525" marB="0" anchor="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912547800"/>
                  </a:ext>
                </a:extLst>
              </a:tr>
            </a:tbl>
          </a:graphicData>
        </a:graphic>
      </p:graphicFrame>
    </p:spTree>
    <p:extLst>
      <p:ext uri="{BB962C8B-B14F-4D97-AF65-F5344CB8AC3E}">
        <p14:creationId xmlns:p14="http://schemas.microsoft.com/office/powerpoint/2010/main" val="331832217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Personel Genel Müdürlüğü</a:t>
            </a:r>
            <a:endParaRPr kumimoji="0" lang="tr-TR"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9" name="Metin kutusu 8"/>
          <p:cNvSpPr txBox="1"/>
          <p:nvPr/>
        </p:nvSpPr>
        <p:spPr>
          <a:xfrm>
            <a:off x="496764" y="1822985"/>
            <a:ext cx="1157067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Kademe İlerlemesinin Durdurulması Cezası İle İlgili Olarak</a:t>
            </a:r>
            <a:endParaRPr kumimoji="0" lang="tr-TR"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Yuvarlatılmış Dikdörtgen 9"/>
          <p:cNvSpPr/>
          <p:nvPr/>
        </p:nvSpPr>
        <p:spPr>
          <a:xfrm>
            <a:off x="626751" y="3412671"/>
            <a:ext cx="3690272" cy="292783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KABUL</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dirty="0" smtClean="0">
                <a:solidFill>
                  <a:prstClr val="black"/>
                </a:solidFill>
                <a:latin typeface="Times New Roman" panose="02020603050405020304" pitchFamily="18" charset="0"/>
                <a:cs typeface="Times New Roman" panose="02020603050405020304" pitchFamily="18" charset="0"/>
              </a:rPr>
              <a:t>Ceza Vermeye Yetkili Amir;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dirty="0" smtClean="0">
              <a:solidFill>
                <a:prstClr val="black"/>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dirty="0" smtClean="0">
                <a:solidFill>
                  <a:prstClr val="black"/>
                </a:solidFill>
                <a:latin typeface="Times New Roman" panose="02020603050405020304" pitchFamily="18" charset="0"/>
                <a:cs typeface="Times New Roman" panose="02020603050405020304" pitchFamily="18" charset="0"/>
              </a:rPr>
              <a:t> </a:t>
            </a:r>
            <a:r>
              <a:rPr lang="tr-TR" dirty="0" smtClean="0">
                <a:solidFill>
                  <a:schemeClr val="accent1">
                    <a:lumMod val="75000"/>
                  </a:schemeClr>
                </a:solidFill>
                <a:latin typeface="Times New Roman" panose="02020603050405020304" pitchFamily="18" charset="0"/>
                <a:cs typeface="Times New Roman" panose="02020603050405020304" pitchFamily="18" charset="0"/>
              </a:rPr>
              <a:t>Cezayı Verir</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dirty="0">
                <a:solidFill>
                  <a:prstClr val="black"/>
                </a:solidFill>
                <a:latin typeface="Times New Roman" panose="02020603050405020304" pitchFamily="18" charset="0"/>
                <a:cs typeface="Times New Roman" panose="02020603050405020304" pitchFamily="18" charset="0"/>
              </a:rPr>
              <a:t>v</a:t>
            </a:r>
            <a:r>
              <a:rPr kumimoji="0" lang="tr-TR" sz="1800" b="0" i="0" u="none" strike="noStrike" kern="1200" cap="none" spc="0" normalizeH="0" baseline="0" noProof="0" dirty="0" err="1" smtClean="0">
                <a:ln>
                  <a:noFill/>
                </a:ln>
                <a:solidFill>
                  <a:prstClr val="black"/>
                </a:solidFill>
                <a:effectLst/>
                <a:uLnTx/>
                <a:uFillTx/>
                <a:latin typeface="Times New Roman" panose="02020603050405020304" pitchFamily="18" charset="0"/>
                <a:ea typeface="+mn-ea"/>
                <a:cs typeface="Times New Roman" panose="02020603050405020304" pitchFamily="18" charset="0"/>
              </a:rPr>
              <a:t>eya</a:t>
            </a:r>
            <a:endParaRPr kumimoji="0" lang="tr-T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dirty="0" smtClean="0">
                <a:solidFill>
                  <a:schemeClr val="accent1">
                    <a:lumMod val="75000"/>
                  </a:schemeClr>
                </a:solidFill>
                <a:latin typeface="Times New Roman" panose="02020603050405020304" pitchFamily="18" charset="0"/>
                <a:cs typeface="Times New Roman" panose="02020603050405020304" pitchFamily="18" charset="0"/>
              </a:rPr>
              <a:t>Gerekçesini belirtmek suretiyle reddeder.</a:t>
            </a:r>
            <a:endParaRPr kumimoji="0" lang="tr-TR" sz="1800" b="0"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cs typeface="Times New Roman" panose="02020603050405020304" pitchFamily="18" charset="0"/>
            </a:endParaRPr>
          </a:p>
        </p:txBody>
      </p:sp>
      <p:sp>
        <p:nvSpPr>
          <p:cNvPr id="11" name="Yuvarlatılmış Dikdörtgen 10"/>
          <p:cNvSpPr/>
          <p:nvPr/>
        </p:nvSpPr>
        <p:spPr>
          <a:xfrm>
            <a:off x="7663527" y="3412671"/>
            <a:ext cx="3690272" cy="291025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RET</a:t>
            </a:r>
            <a:endParaRPr kumimoji="0" lang="tr-TR"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Ceza vermeye yetkili </a:t>
            </a:r>
            <a:r>
              <a:rPr kumimoji="0" lang="tr-T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amirler 15 gün içerisinde </a:t>
            </a:r>
            <a:endPar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rPr>
              <a:t>Başka bir ceza verebilir.</a:t>
            </a:r>
            <a:endParaRPr kumimoji="0" lang="tr-TR" sz="1800" b="0" i="0" u="none" strike="noStrike" kern="1200" cap="none" spc="0" normalizeH="0" baseline="0" noProof="0" dirty="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veya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rPr>
              <a:t>Ceza verilmesine yer olmadığı </a:t>
            </a:r>
            <a:r>
              <a:rPr kumimoji="0" lang="tr-T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(Gerekçesi </a:t>
            </a: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belirtilerek)</a:t>
            </a:r>
          </a:p>
        </p:txBody>
      </p:sp>
      <p:sp>
        <p:nvSpPr>
          <p:cNvPr id="13" name="Oval 12"/>
          <p:cNvSpPr/>
          <p:nvPr/>
        </p:nvSpPr>
        <p:spPr>
          <a:xfrm>
            <a:off x="4948605" y="2636189"/>
            <a:ext cx="2294792" cy="9071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DİSİPLİN KURULU</a:t>
            </a:r>
            <a:endParaRPr kumimoji="0" lang="tr-TR"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9783980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4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Personel Genel Müdürlüğü</a:t>
            </a:r>
            <a:endParaRPr kumimoji="0" lang="tr-TR" sz="1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a:latin typeface="Times New Roman" panose="02020603050405020304" pitchFamily="18" charset="0"/>
                <a:cs typeface="Times New Roman" panose="02020603050405020304" pitchFamily="18" charset="0"/>
              </a:rPr>
              <a:t>DİSİPLİN CEZASININ VERİLMESİ</a:t>
            </a:r>
            <a:endParaRPr lang="tr-TR" sz="2800" dirty="0">
              <a:latin typeface="Times New Roman" panose="02020603050405020304" pitchFamily="18" charset="0"/>
              <a:cs typeface="Times New Roman" panose="02020603050405020304" pitchFamily="18" charset="0"/>
            </a:endParaRPr>
          </a:p>
        </p:txBody>
      </p:sp>
      <p:sp>
        <p:nvSpPr>
          <p:cNvPr id="9" name="Metin kutusu 8"/>
          <p:cNvSpPr txBox="1"/>
          <p:nvPr/>
        </p:nvSpPr>
        <p:spPr>
          <a:xfrm>
            <a:off x="496764" y="1822985"/>
            <a:ext cx="1157067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Devlet Memurluğundan Çıkarma Cezası İle İlgili Olarak</a:t>
            </a:r>
            <a:endParaRPr kumimoji="0" lang="tr-TR"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0" name="Yuvarlatılmış Dikdörtgen 9"/>
          <p:cNvSpPr/>
          <p:nvPr/>
        </p:nvSpPr>
        <p:spPr>
          <a:xfrm>
            <a:off x="4436966" y="3469527"/>
            <a:ext cx="3690272" cy="292783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KABUL</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tr-TR" dirty="0">
              <a:solidFill>
                <a:prstClr val="black"/>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Ceza vermeye yetkili amir BAŞKA CEZA VEREMEZ</a:t>
            </a:r>
            <a:endPar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1" name="Yuvarlatılmış Dikdörtgen 10"/>
          <p:cNvSpPr/>
          <p:nvPr/>
        </p:nvSpPr>
        <p:spPr>
          <a:xfrm>
            <a:off x="8377169" y="3462256"/>
            <a:ext cx="3690272" cy="282819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RET</a:t>
            </a:r>
            <a:endParaRPr kumimoji="0" lang="tr-TR"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Ceza vermeye yetkili </a:t>
            </a:r>
            <a:r>
              <a:rPr kumimoji="0" lang="tr-T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amirler</a:t>
            </a:r>
          </a:p>
          <a:p>
            <a:pPr marL="0" marR="0" lvl="0" indent="0" algn="ctr" defTabSz="914400" rtl="0" eaLnBrk="1" fontAlgn="auto" latinLnBrk="0" hangingPunct="1">
              <a:lnSpc>
                <a:spcPct val="100000"/>
              </a:lnSpc>
              <a:spcBef>
                <a:spcPts val="0"/>
              </a:spcBef>
              <a:spcAft>
                <a:spcPts val="0"/>
              </a:spcAft>
              <a:buClrTx/>
              <a:buSzTx/>
              <a:buFontTx/>
              <a:buNone/>
              <a:tabLst/>
              <a:defRPr/>
            </a:pPr>
            <a:r>
              <a:rPr lang="tr-TR" dirty="0" smtClean="0">
                <a:solidFill>
                  <a:prstClr val="black"/>
                </a:solidFill>
                <a:latin typeface="Times New Roman" panose="02020603050405020304" pitchFamily="18" charset="0"/>
                <a:cs typeface="Times New Roman" panose="02020603050405020304" pitchFamily="18" charset="0"/>
              </a:rPr>
              <a:t>15 gün içerisinde </a:t>
            </a:r>
            <a:endPar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rPr>
              <a:t>Başka bir ceza verebilir.</a:t>
            </a:r>
            <a:endParaRPr kumimoji="0" lang="tr-TR" sz="1800" b="0" i="0" u="none" strike="noStrike" kern="1200" cap="none" spc="0" normalizeH="0" baseline="0" noProof="0" dirty="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veya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srgbClr val="5B9BD5">
                    <a:lumMod val="75000"/>
                  </a:srgbClr>
                </a:solidFill>
                <a:effectLst/>
                <a:uLnTx/>
                <a:uFillTx/>
                <a:latin typeface="Times New Roman" panose="02020603050405020304" pitchFamily="18" charset="0"/>
                <a:ea typeface="+mn-ea"/>
                <a:cs typeface="Times New Roman" panose="02020603050405020304" pitchFamily="18" charset="0"/>
              </a:rPr>
              <a:t>Ceza verilmesine yer olmadığı </a:t>
            </a:r>
            <a:r>
              <a:rPr kumimoji="0" lang="tr-TR" sz="18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(Gerekçesi </a:t>
            </a:r>
            <a:r>
              <a:rPr kumimoji="0" lang="tr-TR"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belirtilerek)</a:t>
            </a:r>
          </a:p>
        </p:txBody>
      </p:sp>
      <p:sp>
        <p:nvSpPr>
          <p:cNvPr id="13" name="Oval 12"/>
          <p:cNvSpPr/>
          <p:nvPr/>
        </p:nvSpPr>
        <p:spPr>
          <a:xfrm>
            <a:off x="4948605" y="2451627"/>
            <a:ext cx="2294792" cy="9071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YÜKSEK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DİSİPLİN KURULU</a:t>
            </a:r>
            <a:endParaRPr kumimoji="0" lang="tr-TR"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Yuvarlatılmış Dikdörtgen 5"/>
          <p:cNvSpPr/>
          <p:nvPr/>
        </p:nvSpPr>
        <p:spPr>
          <a:xfrm>
            <a:off x="496764" y="2503133"/>
            <a:ext cx="3464169" cy="76493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1600" dirty="0" smtClean="0">
                <a:latin typeface="Times New Roman" panose="02020603050405020304" pitchFamily="18" charset="0"/>
                <a:cs typeface="Times New Roman" panose="02020603050405020304" pitchFamily="18" charset="0"/>
              </a:rPr>
              <a:t>Savunma alındıktan sonra AMİR </a:t>
            </a:r>
            <a:r>
              <a:rPr lang="tr-TR" sz="1600" b="1" dirty="0" smtClean="0">
                <a:latin typeface="Times New Roman" panose="02020603050405020304" pitchFamily="18" charset="0"/>
                <a:cs typeface="Times New Roman" panose="02020603050405020304" pitchFamily="18" charset="0"/>
              </a:rPr>
              <a:t>ceza verilmesi gerektiği kanaatine varırsa</a:t>
            </a:r>
            <a:endParaRPr lang="tr-TR" sz="1600" b="1" dirty="0">
              <a:latin typeface="Times New Roman" panose="02020603050405020304" pitchFamily="18" charset="0"/>
              <a:cs typeface="Times New Roman" panose="02020603050405020304" pitchFamily="18" charset="0"/>
            </a:endParaRPr>
          </a:p>
        </p:txBody>
      </p:sp>
      <p:sp>
        <p:nvSpPr>
          <p:cNvPr id="8" name="Sağ Ok 7"/>
          <p:cNvSpPr/>
          <p:nvPr/>
        </p:nvSpPr>
        <p:spPr>
          <a:xfrm>
            <a:off x="4053254" y="2813538"/>
            <a:ext cx="738554" cy="211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7818755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CEZASINA KARŞI BAŞVURU YOLU (İTİRAZ)</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493485" y="2315630"/>
            <a:ext cx="11299372" cy="1200329"/>
          </a:xfrm>
          <a:prstGeom prst="rect">
            <a:avLst/>
          </a:prstGeom>
          <a:noFill/>
        </p:spPr>
        <p:txBody>
          <a:bodyPr wrap="square" rtlCol="0">
            <a:spAutoFit/>
          </a:bodyPr>
          <a:lstStyle/>
          <a:p>
            <a:pPr>
              <a:lnSpc>
                <a:spcPct val="150000"/>
              </a:lnSpc>
            </a:pPr>
            <a:endParaRPr lang="tr-TR" sz="2400" dirty="0">
              <a:latin typeface="Times New Roman" panose="02020603050405020304" pitchFamily="18" charset="0"/>
              <a:cs typeface="Times New Roman" panose="02020603050405020304" pitchFamily="18" charset="0"/>
            </a:endParaRPr>
          </a:p>
          <a:p>
            <a:pPr>
              <a:lnSpc>
                <a:spcPct val="150000"/>
              </a:lnSpc>
            </a:pPr>
            <a:r>
              <a:rPr lang="tr-TR" sz="2400" dirty="0" smtClean="0">
                <a:latin typeface="Times New Roman" panose="02020603050405020304" pitchFamily="18" charset="0"/>
                <a:cs typeface="Times New Roman" panose="02020603050405020304" pitchFamily="18" charset="0"/>
              </a:rPr>
              <a:t>                                                    </a:t>
            </a:r>
          </a:p>
        </p:txBody>
      </p:sp>
      <p:sp>
        <p:nvSpPr>
          <p:cNvPr id="10" name="Yuvarlatılmış Dikdörtgen 9"/>
          <p:cNvSpPr/>
          <p:nvPr/>
        </p:nvSpPr>
        <p:spPr>
          <a:xfrm>
            <a:off x="257209" y="2083776"/>
            <a:ext cx="5026703" cy="46599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400" dirty="0" smtClean="0">
                <a:latin typeface="Times New Roman" panose="02020603050405020304" pitchFamily="18" charset="0"/>
                <a:cs typeface="Times New Roman" panose="02020603050405020304" pitchFamily="18" charset="0"/>
              </a:rPr>
              <a:t>Uyarma, Kınama, Aylıktan Kesme</a:t>
            </a:r>
            <a:endParaRPr lang="tr-TR" sz="2400" dirty="0">
              <a:latin typeface="Times New Roman" panose="02020603050405020304" pitchFamily="18" charset="0"/>
              <a:cs typeface="Times New Roman" panose="02020603050405020304" pitchFamily="18" charset="0"/>
            </a:endParaRPr>
          </a:p>
        </p:txBody>
      </p:sp>
      <p:sp>
        <p:nvSpPr>
          <p:cNvPr id="12" name="Yuvarlatılmış Dikdörtgen 11"/>
          <p:cNvSpPr/>
          <p:nvPr/>
        </p:nvSpPr>
        <p:spPr>
          <a:xfrm>
            <a:off x="8282354" y="2092569"/>
            <a:ext cx="3510504"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400" dirty="0" smtClean="0">
                <a:latin typeface="Times New Roman" panose="02020603050405020304" pitchFamily="18" charset="0"/>
                <a:cs typeface="Times New Roman" panose="02020603050405020304" pitchFamily="18" charset="0"/>
              </a:rPr>
              <a:t>Disiplin Kuruluna</a:t>
            </a:r>
            <a:endParaRPr lang="tr-TR" sz="2400" dirty="0">
              <a:latin typeface="Times New Roman" panose="02020603050405020304" pitchFamily="18" charset="0"/>
              <a:cs typeface="Times New Roman" panose="02020603050405020304" pitchFamily="18" charset="0"/>
            </a:endParaRPr>
          </a:p>
        </p:txBody>
      </p:sp>
      <p:sp>
        <p:nvSpPr>
          <p:cNvPr id="13" name="Yuvarlatılmış Dikdörtgen 12"/>
          <p:cNvSpPr/>
          <p:nvPr/>
        </p:nvSpPr>
        <p:spPr>
          <a:xfrm>
            <a:off x="257209" y="2802330"/>
            <a:ext cx="5026703" cy="44049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400" dirty="0" smtClean="0">
                <a:latin typeface="Times New Roman" panose="02020603050405020304" pitchFamily="18" charset="0"/>
                <a:cs typeface="Times New Roman" panose="02020603050405020304" pitchFamily="18" charset="0"/>
              </a:rPr>
              <a:t>Kademe İlerlemesinin Durdurulması</a:t>
            </a:r>
            <a:endParaRPr lang="tr-TR" sz="2400" dirty="0">
              <a:latin typeface="Times New Roman" panose="02020603050405020304" pitchFamily="18" charset="0"/>
              <a:cs typeface="Times New Roman" panose="02020603050405020304" pitchFamily="18" charset="0"/>
            </a:endParaRPr>
          </a:p>
        </p:txBody>
      </p:sp>
      <p:sp>
        <p:nvSpPr>
          <p:cNvPr id="15" name="Yuvarlatılmış Dikdörtgen 14"/>
          <p:cNvSpPr/>
          <p:nvPr/>
        </p:nvSpPr>
        <p:spPr>
          <a:xfrm>
            <a:off x="8299937" y="2842110"/>
            <a:ext cx="349292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400" dirty="0" smtClean="0">
                <a:latin typeface="Times New Roman" panose="02020603050405020304" pitchFamily="18" charset="0"/>
                <a:cs typeface="Times New Roman" panose="02020603050405020304" pitchFamily="18" charset="0"/>
              </a:rPr>
              <a:t>Yüksek Disiplin Kuruluna</a:t>
            </a:r>
            <a:endParaRPr lang="tr-TR" sz="2400" dirty="0">
              <a:latin typeface="Times New Roman" panose="02020603050405020304" pitchFamily="18" charset="0"/>
              <a:cs typeface="Times New Roman" panose="02020603050405020304" pitchFamily="18" charset="0"/>
            </a:endParaRPr>
          </a:p>
        </p:txBody>
      </p:sp>
      <p:sp>
        <p:nvSpPr>
          <p:cNvPr id="23" name="Dikdörtgen 22"/>
          <p:cNvSpPr/>
          <p:nvPr/>
        </p:nvSpPr>
        <p:spPr>
          <a:xfrm>
            <a:off x="5520188" y="2284015"/>
            <a:ext cx="2593731" cy="738562"/>
          </a:xfrm>
          <a:prstGeom prst="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tr-TR" sz="2000" dirty="0" smtClean="0">
              <a:latin typeface="Times New Roman" panose="02020603050405020304" pitchFamily="18" charset="0"/>
              <a:cs typeface="Times New Roman" panose="02020603050405020304" pitchFamily="18" charset="0"/>
            </a:endParaRPr>
          </a:p>
          <a:p>
            <a:pPr algn="ctr"/>
            <a:r>
              <a:rPr lang="tr-TR" sz="2000" dirty="0" smtClean="0">
                <a:latin typeface="Times New Roman" panose="02020603050405020304" pitchFamily="18" charset="0"/>
                <a:cs typeface="Times New Roman" panose="02020603050405020304" pitchFamily="18" charset="0"/>
              </a:rPr>
              <a:t>Kararın Tebliğinden itibaren </a:t>
            </a:r>
            <a:r>
              <a:rPr lang="tr-TR" sz="2000" b="1" dirty="0" smtClean="0">
                <a:latin typeface="Times New Roman" panose="02020603050405020304" pitchFamily="18" charset="0"/>
                <a:cs typeface="Times New Roman" panose="02020603050405020304" pitchFamily="18" charset="0"/>
              </a:rPr>
              <a:t>7 GÜN</a:t>
            </a:r>
          </a:p>
          <a:p>
            <a:pPr algn="ctr"/>
            <a:endParaRPr lang="tr-TR" sz="1600" dirty="0">
              <a:latin typeface="Times New Roman" panose="02020603050405020304" pitchFamily="18" charset="0"/>
              <a:cs typeface="Times New Roman" panose="02020603050405020304" pitchFamily="18" charset="0"/>
            </a:endParaRPr>
          </a:p>
        </p:txBody>
      </p:sp>
      <p:sp>
        <p:nvSpPr>
          <p:cNvPr id="24" name="Metin kutusu 23"/>
          <p:cNvSpPr txBox="1"/>
          <p:nvPr/>
        </p:nvSpPr>
        <p:spPr>
          <a:xfrm>
            <a:off x="74998" y="3515959"/>
            <a:ext cx="6068173" cy="2923877"/>
          </a:xfrm>
          <a:prstGeom prst="rect">
            <a:avLst/>
          </a:prstGeom>
          <a:noFill/>
        </p:spPr>
        <p:txBody>
          <a:bodyPr wrap="square" rtlCol="0">
            <a:spAutoFit/>
          </a:bodyPr>
          <a:lstStyle/>
          <a:p>
            <a:pPr marL="285750" indent="-285750">
              <a:buFont typeface="Wingdings" panose="05000000000000000000" pitchFamily="2" charset="2"/>
              <a:buChar char="§"/>
            </a:pPr>
            <a:r>
              <a:rPr lang="tr-TR" sz="2400" dirty="0" smtClean="0">
                <a:latin typeface="Times New Roman" panose="02020603050405020304" pitchFamily="18" charset="0"/>
                <a:cs typeface="Times New Roman" panose="02020603050405020304" pitchFamily="18" charset="0"/>
              </a:rPr>
              <a:t>Kurul kararları, karar tarihinden itibaren 7 gün </a:t>
            </a:r>
            <a:r>
              <a:rPr lang="tr-TR" sz="2400" dirty="0">
                <a:latin typeface="Times New Roman" panose="02020603050405020304" pitchFamily="18" charset="0"/>
                <a:cs typeface="Times New Roman" panose="02020603050405020304" pitchFamily="18" charset="0"/>
              </a:rPr>
              <a:t>içinde </a:t>
            </a:r>
            <a:r>
              <a:rPr lang="tr-TR" sz="2400" dirty="0" smtClean="0">
                <a:latin typeface="Times New Roman" panose="02020603050405020304" pitchFamily="18" charset="0"/>
                <a:cs typeface="Times New Roman" panose="02020603050405020304" pitchFamily="18" charset="0"/>
              </a:rPr>
              <a:t>gerekçeli yazılır ve 7 gün içinde de tebliğ edilir</a:t>
            </a:r>
            <a:endParaRPr lang="tr-TR" sz="2400" dirty="0">
              <a:latin typeface="Times New Roman" panose="02020603050405020304" pitchFamily="18" charset="0"/>
              <a:cs typeface="Times New Roman" panose="02020603050405020304" pitchFamily="18" charset="0"/>
            </a:endParaRPr>
          </a:p>
          <a:p>
            <a:endParaRPr lang="tr-TR" sz="2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Süresi içinde itiraz edilmezse ceza kesinleşir.</a:t>
            </a: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İtiraz </a:t>
            </a:r>
            <a:r>
              <a:rPr lang="tr-TR" sz="2200" dirty="0" smtClean="0">
                <a:latin typeface="Times New Roman" panose="02020603050405020304" pitchFamily="18" charset="0"/>
                <a:cs typeface="Times New Roman" panose="02020603050405020304" pitchFamily="18" charset="0"/>
              </a:rPr>
              <a:t>merci belirlenirken verilen ceza esas alınır.</a:t>
            </a: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60 gün içerisinde de idari yargıda dava açılabilir.</a:t>
            </a:r>
            <a:endParaRPr lang="tr-TR" sz="2200" dirty="0">
              <a:latin typeface="Times New Roman" panose="02020603050405020304" pitchFamily="18" charset="0"/>
              <a:cs typeface="Times New Roman" panose="02020603050405020304" pitchFamily="18" charset="0"/>
            </a:endParaRPr>
          </a:p>
          <a:p>
            <a:endParaRPr lang="tr-TR" sz="2200" dirty="0" smtClean="0">
              <a:latin typeface="Times New Roman" panose="02020603050405020304" pitchFamily="18" charset="0"/>
              <a:cs typeface="Times New Roman" panose="02020603050405020304" pitchFamily="18" charset="0"/>
            </a:endParaRPr>
          </a:p>
        </p:txBody>
      </p:sp>
      <p:sp>
        <p:nvSpPr>
          <p:cNvPr id="25" name="Yuvarlatılmış Dikdörtgen 24"/>
          <p:cNvSpPr/>
          <p:nvPr/>
        </p:nvSpPr>
        <p:spPr>
          <a:xfrm>
            <a:off x="6439160" y="4238663"/>
            <a:ext cx="5547666" cy="2086631"/>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tr-TR" sz="2200" dirty="0" smtClean="0">
              <a:latin typeface="Times New Roman" panose="02020603050405020304" pitchFamily="18" charset="0"/>
              <a:cs typeface="Times New Roman" panose="02020603050405020304" pitchFamily="18" charset="0"/>
            </a:endParaRPr>
          </a:p>
          <a:p>
            <a:pPr algn="ctr"/>
            <a:endParaRPr lang="tr-TR" sz="2200" dirty="0">
              <a:latin typeface="Times New Roman" panose="02020603050405020304" pitchFamily="18" charset="0"/>
              <a:cs typeface="Times New Roman" panose="02020603050405020304" pitchFamily="18" charset="0"/>
            </a:endParaRPr>
          </a:p>
          <a:p>
            <a:pPr algn="ctr"/>
            <a:endParaRPr lang="tr-TR" sz="2200" dirty="0" smtClean="0">
              <a:latin typeface="Times New Roman" panose="02020603050405020304" pitchFamily="18" charset="0"/>
              <a:cs typeface="Times New Roman" panose="02020603050405020304" pitchFamily="18" charset="0"/>
            </a:endParaRPr>
          </a:p>
          <a:p>
            <a:pPr algn="ctr"/>
            <a:endParaRPr lang="tr-TR" sz="2200" dirty="0" smtClean="0">
              <a:latin typeface="Times New Roman" panose="02020603050405020304" pitchFamily="18" charset="0"/>
              <a:cs typeface="Times New Roman" panose="02020603050405020304" pitchFamily="18" charset="0"/>
            </a:endParaRPr>
          </a:p>
          <a:p>
            <a:pPr algn="ctr"/>
            <a:endParaRPr lang="tr-TR" sz="2200" dirty="0">
              <a:latin typeface="Times New Roman" panose="02020603050405020304" pitchFamily="18" charset="0"/>
              <a:cs typeface="Times New Roman" panose="02020603050405020304" pitchFamily="18" charset="0"/>
            </a:endParaRPr>
          </a:p>
          <a:p>
            <a:pPr algn="ctr"/>
            <a:r>
              <a:rPr lang="tr-TR" sz="2200" dirty="0" smtClean="0">
                <a:latin typeface="Times New Roman" panose="02020603050405020304" pitchFamily="18" charset="0"/>
                <a:cs typeface="Times New Roman" panose="02020603050405020304" pitchFamily="18" charset="0"/>
              </a:rPr>
              <a:t>İtirazın </a:t>
            </a:r>
            <a:r>
              <a:rPr lang="tr-TR" sz="2200" b="1" dirty="0" smtClean="0">
                <a:latin typeface="Times New Roman" panose="02020603050405020304" pitchFamily="18" charset="0"/>
                <a:cs typeface="Times New Roman" panose="02020603050405020304" pitchFamily="18" charset="0"/>
              </a:rPr>
              <a:t>Kabulü</a:t>
            </a:r>
            <a:r>
              <a:rPr lang="tr-TR" sz="2200" dirty="0" smtClean="0">
                <a:latin typeface="Times New Roman" panose="02020603050405020304" pitchFamily="18" charset="0"/>
                <a:cs typeface="Times New Roman" panose="02020603050405020304" pitchFamily="18" charset="0"/>
              </a:rPr>
              <a:t> Halinde</a:t>
            </a:r>
            <a:r>
              <a:rPr lang="tr-TR" sz="2000" dirty="0" smtClean="0">
                <a:latin typeface="Times New Roman" panose="02020603050405020304" pitchFamily="18" charset="0"/>
                <a:cs typeface="Times New Roman" panose="02020603050405020304" pitchFamily="18" charset="0"/>
              </a:rPr>
              <a:t>;</a:t>
            </a:r>
          </a:p>
          <a:p>
            <a:pPr algn="ctr"/>
            <a:endParaRPr lang="tr-TR" sz="2000" dirty="0">
              <a:latin typeface="Times New Roman" panose="02020603050405020304" pitchFamily="18" charset="0"/>
              <a:cs typeface="Times New Roman" panose="02020603050405020304" pitchFamily="18" charset="0"/>
            </a:endParaRPr>
          </a:p>
          <a:p>
            <a:pPr algn="ctr"/>
            <a:r>
              <a:rPr lang="tr-TR" dirty="0" smtClean="0">
                <a:latin typeface="Times New Roman" panose="02020603050405020304" pitchFamily="18" charset="0"/>
                <a:cs typeface="Times New Roman" panose="02020603050405020304" pitchFamily="18" charset="0"/>
              </a:rPr>
              <a:t>Uyarma, Kınama, </a:t>
            </a:r>
            <a:r>
              <a:rPr lang="tr-TR" dirty="0" err="1" smtClean="0">
                <a:latin typeface="Times New Roman" panose="02020603050405020304" pitchFamily="18" charset="0"/>
                <a:cs typeface="Times New Roman" panose="02020603050405020304" pitchFamily="18" charset="0"/>
              </a:rPr>
              <a:t>Ayl</a:t>
            </a:r>
            <a:r>
              <a:rPr lang="tr-TR" dirty="0" smtClean="0">
                <a:latin typeface="Times New Roman" panose="02020603050405020304" pitchFamily="18" charset="0"/>
                <a:cs typeface="Times New Roman" panose="02020603050405020304" pitchFamily="18" charset="0"/>
              </a:rPr>
              <a:t>. Kes.  </a:t>
            </a:r>
            <a:r>
              <a:rPr lang="tr-TR" dirty="0" err="1" smtClean="0">
                <a:latin typeface="Times New Roman" panose="02020603050405020304" pitchFamily="18" charset="0"/>
                <a:cs typeface="Times New Roman" panose="02020603050405020304" pitchFamily="18" charset="0"/>
              </a:rPr>
              <a:t>Kad</a:t>
            </a:r>
            <a:r>
              <a:rPr lang="tr-TR" dirty="0" smtClean="0">
                <a:latin typeface="Times New Roman" panose="02020603050405020304" pitchFamily="18" charset="0"/>
                <a:cs typeface="Times New Roman" panose="02020603050405020304" pitchFamily="18" charset="0"/>
              </a:rPr>
              <a:t>. İler. Dur. cezalarında   </a:t>
            </a:r>
            <a:r>
              <a:rPr lang="tr-TR" b="1" dirty="0" smtClean="0">
                <a:latin typeface="Times New Roman" panose="02020603050405020304" pitchFamily="18" charset="0"/>
                <a:cs typeface="Times New Roman" panose="02020603050405020304" pitchFamily="18" charset="0"/>
              </a:rPr>
              <a:t>YETKİLİ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AMİR; </a:t>
            </a:r>
            <a:r>
              <a:rPr lang="tr-TR" dirty="0" smtClean="0">
                <a:latin typeface="Times New Roman" panose="02020603050405020304" pitchFamily="18" charset="0"/>
                <a:cs typeface="Times New Roman" panose="02020603050405020304" pitchFamily="18" charset="0"/>
              </a:rPr>
              <a:t>15 gün içerisinde</a:t>
            </a:r>
          </a:p>
          <a:p>
            <a:pPr lvl="0"/>
            <a:endParaRPr lang="tr-TR" dirty="0" smtClean="0">
              <a:latin typeface="Times New Roman" panose="02020603050405020304" pitchFamily="18" charset="0"/>
              <a:cs typeface="Times New Roman" panose="02020603050405020304" pitchFamily="18" charset="0"/>
            </a:endParaRPr>
          </a:p>
          <a:p>
            <a:pPr lvl="0"/>
            <a:r>
              <a:rPr lang="tr-TR" b="1" dirty="0" smtClean="0">
                <a:solidFill>
                  <a:schemeClr val="accent1">
                    <a:lumMod val="75000"/>
                  </a:schemeClr>
                </a:solidFill>
                <a:latin typeface="Times New Roman" panose="02020603050405020304" pitchFamily="18" charset="0"/>
                <a:cs typeface="Times New Roman" panose="02020603050405020304" pitchFamily="18" charset="0"/>
              </a:rPr>
              <a:t>başka ceza verebilir</a:t>
            </a:r>
            <a:r>
              <a:rPr lang="tr-TR" dirty="0" smtClean="0">
                <a:latin typeface="Times New Roman" panose="02020603050405020304" pitchFamily="18" charset="0"/>
                <a:cs typeface="Times New Roman" panose="02020603050405020304" pitchFamily="18" charset="0"/>
              </a:rPr>
              <a:t>/</a:t>
            </a:r>
            <a:r>
              <a:rPr lang="tr-TR" b="1" dirty="0" smtClean="0">
                <a:solidFill>
                  <a:schemeClr val="accent1">
                    <a:lumMod val="75000"/>
                  </a:schemeClr>
                </a:solidFill>
                <a:latin typeface="Times New Roman" panose="02020603050405020304" pitchFamily="18" charset="0"/>
                <a:cs typeface="Times New Roman" panose="02020603050405020304" pitchFamily="18" charset="0"/>
              </a:rPr>
              <a:t>ceza verilmesine yer olmadığına karar verebilir</a:t>
            </a:r>
            <a:endParaRPr lang="tr-TR" b="1" dirty="0">
              <a:solidFill>
                <a:schemeClr val="accent1">
                  <a:lumMod val="75000"/>
                </a:schemeClr>
              </a:solidFill>
              <a:latin typeface="Times New Roman" panose="02020603050405020304" pitchFamily="18" charset="0"/>
              <a:cs typeface="Times New Roman" panose="02020603050405020304" pitchFamily="18" charset="0"/>
            </a:endParaRPr>
          </a:p>
          <a:p>
            <a:endParaRPr lang="tr-TR" sz="2000" dirty="0" smtClean="0">
              <a:latin typeface="Times New Roman" panose="02020603050405020304" pitchFamily="18" charset="0"/>
              <a:cs typeface="Times New Roman" panose="02020603050405020304" pitchFamily="18" charset="0"/>
            </a:endParaRPr>
          </a:p>
          <a:p>
            <a:pPr algn="ctr"/>
            <a:endParaRPr lang="tr-TR" sz="2000" dirty="0" smtClean="0">
              <a:latin typeface="Times New Roman" panose="02020603050405020304" pitchFamily="18" charset="0"/>
              <a:cs typeface="Times New Roman" panose="02020603050405020304" pitchFamily="18" charset="0"/>
            </a:endParaRPr>
          </a:p>
          <a:p>
            <a:pPr algn="ctr"/>
            <a:endParaRPr lang="tr-TR" sz="2000" dirty="0">
              <a:latin typeface="Times New Roman" panose="02020603050405020304" pitchFamily="18" charset="0"/>
              <a:cs typeface="Times New Roman" panose="02020603050405020304" pitchFamily="18" charset="0"/>
            </a:endParaRPr>
          </a:p>
          <a:p>
            <a:pPr algn="ctr"/>
            <a:endParaRPr lang="tr-TR" sz="2000" dirty="0" smtClean="0">
              <a:latin typeface="Times New Roman" panose="02020603050405020304" pitchFamily="18" charset="0"/>
              <a:cs typeface="Times New Roman" panose="02020603050405020304" pitchFamily="18" charset="0"/>
            </a:endParaRPr>
          </a:p>
          <a:p>
            <a:pPr algn="ctr"/>
            <a:endParaRPr lang="tr-TR" sz="2000" dirty="0">
              <a:latin typeface="Times New Roman" panose="02020603050405020304" pitchFamily="18" charset="0"/>
              <a:cs typeface="Times New Roman" panose="02020603050405020304" pitchFamily="18" charset="0"/>
            </a:endParaRPr>
          </a:p>
          <a:p>
            <a:pPr algn="ctr"/>
            <a:endParaRPr lang="tr-TR" sz="2000" dirty="0">
              <a:latin typeface="Times New Roman" panose="02020603050405020304" pitchFamily="18" charset="0"/>
              <a:cs typeface="Times New Roman" panose="02020603050405020304" pitchFamily="18" charset="0"/>
            </a:endParaRPr>
          </a:p>
        </p:txBody>
      </p:sp>
      <p:sp>
        <p:nvSpPr>
          <p:cNvPr id="6" name="Oval 5"/>
          <p:cNvSpPr/>
          <p:nvPr/>
        </p:nvSpPr>
        <p:spPr>
          <a:xfrm>
            <a:off x="8015651" y="3388302"/>
            <a:ext cx="3897925" cy="67156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tr-TR" b="1" dirty="0" smtClean="0">
                <a:latin typeface="Times New Roman" panose="02020603050405020304" pitchFamily="18" charset="0"/>
                <a:cs typeface="Times New Roman" panose="02020603050405020304" pitchFamily="18" charset="0"/>
              </a:rPr>
              <a:t>30 GÜN</a:t>
            </a:r>
            <a:r>
              <a:rPr lang="tr-TR" dirty="0" smtClean="0">
                <a:latin typeface="Times New Roman" panose="02020603050405020304" pitchFamily="18" charset="0"/>
                <a:cs typeface="Times New Roman" panose="02020603050405020304" pitchFamily="18" charset="0"/>
              </a:rPr>
              <a:t> İÇİNDE KARAR </a:t>
            </a:r>
            <a:endParaRPr lang="tr-TR" dirty="0">
              <a:latin typeface="Times New Roman" panose="02020603050405020304" pitchFamily="18" charset="0"/>
              <a:cs typeface="Times New Roman" panose="02020603050405020304" pitchFamily="18" charset="0"/>
            </a:endParaRPr>
          </a:p>
        </p:txBody>
      </p:sp>
      <p:sp>
        <p:nvSpPr>
          <p:cNvPr id="7" name="Sol Ok 6"/>
          <p:cNvSpPr/>
          <p:nvPr/>
        </p:nvSpPr>
        <p:spPr>
          <a:xfrm>
            <a:off x="5756544" y="3702090"/>
            <a:ext cx="2259107" cy="8347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713467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İçerik Yer Tutucusu 5"/>
          <p:cNvSpPr>
            <a:spLocks noGrp="1"/>
          </p:cNvSpPr>
          <p:nvPr>
            <p:ph idx="1"/>
          </p:nvPr>
        </p:nvSpPr>
        <p:spPr>
          <a:xfrm>
            <a:off x="838200" y="1825625"/>
            <a:ext cx="10515600" cy="4713720"/>
          </a:xfrm>
        </p:spPr>
        <p:txBody>
          <a:bodyPr>
            <a:noAutofit/>
          </a:bodyPr>
          <a:lstStyle/>
          <a:p>
            <a:pPr marL="0" indent="0" algn="just">
              <a:lnSpc>
                <a:spcPts val="2900"/>
              </a:lnSpc>
              <a:buNone/>
            </a:pPr>
            <a:endParaRPr lang="tr-TR" sz="2400" dirty="0">
              <a:latin typeface="Times New Roman" panose="02020603050405020304" pitchFamily="18" charset="0"/>
              <a:cs typeface="Times New Roman" panose="02020603050405020304" pitchFamily="18" charset="0"/>
            </a:endParaRPr>
          </a:p>
          <a:p>
            <a:pPr>
              <a:lnSpc>
                <a:spcPts val="3600"/>
              </a:lnSpc>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p:txBody>
      </p:sp>
      <p:sp>
        <p:nvSpPr>
          <p:cNvPr id="7" name="Dikdörtgen 6"/>
          <p:cNvSpPr/>
          <p:nvPr/>
        </p:nvSpPr>
        <p:spPr>
          <a:xfrm>
            <a:off x="838200" y="3359415"/>
            <a:ext cx="10703766" cy="1200329"/>
          </a:xfrm>
          <a:prstGeom prst="rect">
            <a:avLst/>
          </a:prstGeom>
        </p:spPr>
        <p:txBody>
          <a:bodyPr wrap="square">
            <a:spAutoFit/>
          </a:bodyPr>
          <a:lstStyle/>
          <a:p>
            <a:r>
              <a:rPr lang="tr-TR" sz="3600" dirty="0">
                <a:latin typeface="Times New Roman" panose="02020603050405020304" pitchFamily="18" charset="0"/>
                <a:cs typeface="Times New Roman" panose="02020603050405020304" pitchFamily="18" charset="0"/>
              </a:rPr>
              <a:t>Uymayı beceremeyen, komuta etmeyi de beceremez.</a:t>
            </a:r>
          </a:p>
          <a:p>
            <a:r>
              <a:rPr lang="tr-TR" sz="3600" b="1" dirty="0" smtClean="0">
                <a:latin typeface="Times New Roman" panose="02020603050405020304" pitchFamily="18" charset="0"/>
                <a:cs typeface="Times New Roman" panose="02020603050405020304" pitchFamily="18" charset="0"/>
              </a:rPr>
              <a:t>                                                   Benjamin </a:t>
            </a:r>
            <a:r>
              <a:rPr lang="tr-TR" sz="3600" b="1" dirty="0">
                <a:latin typeface="Times New Roman" panose="02020603050405020304" pitchFamily="18" charset="0"/>
                <a:cs typeface="Times New Roman" panose="02020603050405020304" pitchFamily="18" charset="0"/>
              </a:rPr>
              <a:t>Franklin</a:t>
            </a:r>
            <a:endParaRPr lang="tr-TR" alt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76849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CEZALARIN ÖZLÜK DOSYASINDAN SİLİNMESİ</a:t>
            </a:r>
            <a:endParaRPr lang="tr-TR" sz="2800" dirty="0">
              <a:latin typeface="Times New Roman" panose="02020603050405020304" pitchFamily="18" charset="0"/>
              <a:cs typeface="Times New Roman" panose="02020603050405020304" pitchFamily="18" charset="0"/>
            </a:endParaRPr>
          </a:p>
        </p:txBody>
      </p:sp>
      <p:sp>
        <p:nvSpPr>
          <p:cNvPr id="10" name="Yuvarlatılmış Dikdörtgen 9"/>
          <p:cNvSpPr/>
          <p:nvPr/>
        </p:nvSpPr>
        <p:spPr>
          <a:xfrm>
            <a:off x="257209" y="1935761"/>
            <a:ext cx="5026703" cy="46599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dirty="0" smtClean="0">
                <a:latin typeface="Times New Roman" panose="02020603050405020304" pitchFamily="18" charset="0"/>
                <a:cs typeface="Times New Roman" panose="02020603050405020304" pitchFamily="18" charset="0"/>
              </a:rPr>
              <a:t>Uyarma, Kınama</a:t>
            </a:r>
            <a:endParaRPr lang="tr-TR" sz="2200" dirty="0">
              <a:latin typeface="Times New Roman" panose="02020603050405020304" pitchFamily="18" charset="0"/>
              <a:cs typeface="Times New Roman" panose="02020603050405020304" pitchFamily="18" charset="0"/>
            </a:endParaRPr>
          </a:p>
        </p:txBody>
      </p:sp>
      <p:sp>
        <p:nvSpPr>
          <p:cNvPr id="13" name="Yuvarlatılmış Dikdörtgen 12"/>
          <p:cNvSpPr/>
          <p:nvPr/>
        </p:nvSpPr>
        <p:spPr>
          <a:xfrm>
            <a:off x="257209" y="2802330"/>
            <a:ext cx="5026703" cy="4585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dirty="0" smtClean="0">
                <a:latin typeface="Times New Roman" panose="02020603050405020304" pitchFamily="18" charset="0"/>
                <a:cs typeface="Times New Roman" panose="02020603050405020304" pitchFamily="18" charset="0"/>
              </a:rPr>
              <a:t>Aylıktan Kesme, Kademe İler. Dur.</a:t>
            </a:r>
            <a:endParaRPr lang="tr-TR" sz="2200" dirty="0">
              <a:latin typeface="Times New Roman" panose="02020603050405020304" pitchFamily="18" charset="0"/>
              <a:cs typeface="Times New Roman" panose="02020603050405020304" pitchFamily="18" charset="0"/>
            </a:endParaRPr>
          </a:p>
        </p:txBody>
      </p:sp>
      <p:cxnSp>
        <p:nvCxnSpPr>
          <p:cNvPr id="9" name="Düz Ok Bağlayıcısı 8"/>
          <p:cNvCxnSpPr>
            <a:stCxn id="10" idx="3"/>
          </p:cNvCxnSpPr>
          <p:nvPr/>
        </p:nvCxnSpPr>
        <p:spPr>
          <a:xfrm flipV="1">
            <a:off x="5283912" y="2168757"/>
            <a:ext cx="105534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Düz Ok Bağlayıcısı 15"/>
          <p:cNvCxnSpPr>
            <a:stCxn id="13" idx="3"/>
          </p:cNvCxnSpPr>
          <p:nvPr/>
        </p:nvCxnSpPr>
        <p:spPr>
          <a:xfrm flipV="1">
            <a:off x="5283912" y="3024554"/>
            <a:ext cx="1055342" cy="7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6550268" y="2016401"/>
            <a:ext cx="1556239" cy="37807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dirty="0" smtClean="0">
                <a:latin typeface="Times New Roman" panose="02020603050405020304" pitchFamily="18" charset="0"/>
                <a:cs typeface="Times New Roman" panose="02020603050405020304" pitchFamily="18" charset="0"/>
              </a:rPr>
              <a:t>5 YIL</a:t>
            </a:r>
            <a:endParaRPr lang="tr-TR" sz="2200" dirty="0">
              <a:latin typeface="Times New Roman" panose="02020603050405020304" pitchFamily="18" charset="0"/>
              <a:cs typeface="Times New Roman" panose="02020603050405020304" pitchFamily="18" charset="0"/>
            </a:endParaRPr>
          </a:p>
        </p:txBody>
      </p:sp>
      <p:sp>
        <p:nvSpPr>
          <p:cNvPr id="22" name="Oval 21"/>
          <p:cNvSpPr/>
          <p:nvPr/>
        </p:nvSpPr>
        <p:spPr>
          <a:xfrm>
            <a:off x="6550269" y="2842578"/>
            <a:ext cx="1556238" cy="37807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sz="2200" dirty="0">
                <a:latin typeface="Times New Roman" panose="02020603050405020304" pitchFamily="18" charset="0"/>
                <a:cs typeface="Times New Roman" panose="02020603050405020304" pitchFamily="18" charset="0"/>
              </a:rPr>
              <a:t>10 YIL</a:t>
            </a:r>
          </a:p>
        </p:txBody>
      </p:sp>
      <p:sp>
        <p:nvSpPr>
          <p:cNvPr id="19" name="Yuvarlatılmış Dikdörtgen 18"/>
          <p:cNvSpPr/>
          <p:nvPr/>
        </p:nvSpPr>
        <p:spPr>
          <a:xfrm>
            <a:off x="8774723" y="1995854"/>
            <a:ext cx="2646485" cy="12650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dirty="0">
                <a:solidFill>
                  <a:schemeClr val="dk1"/>
                </a:solidFill>
                <a:latin typeface="Times New Roman" panose="02020603050405020304" pitchFamily="18" charset="0"/>
                <a:cs typeface="Times New Roman" panose="02020603050405020304" pitchFamily="18" charset="0"/>
              </a:rPr>
              <a:t>Atamaya Yetkili Amir.</a:t>
            </a:r>
          </a:p>
        </p:txBody>
      </p:sp>
      <p:sp>
        <p:nvSpPr>
          <p:cNvPr id="14" name="Metin kutusu 13"/>
          <p:cNvSpPr txBox="1"/>
          <p:nvPr/>
        </p:nvSpPr>
        <p:spPr>
          <a:xfrm>
            <a:off x="626751" y="3709004"/>
            <a:ext cx="11299372" cy="2123658"/>
          </a:xfrm>
          <a:prstGeom prst="rect">
            <a:avLst/>
          </a:prstGeom>
          <a:noFill/>
        </p:spPr>
        <p:txBody>
          <a:bodyPr wrap="square" rtlCol="0">
            <a:spAutoFit/>
          </a:bodyPr>
          <a:lstStyle/>
          <a:p>
            <a:pPr marL="285750" indent="-285750" algn="just">
              <a:buFont typeface="Wingdings" panose="05000000000000000000" pitchFamily="2" charset="2"/>
              <a:buChar char="Ø"/>
            </a:pPr>
            <a:r>
              <a:rPr lang="tr-TR" sz="2200" dirty="0">
                <a:solidFill>
                  <a:schemeClr val="dk1"/>
                </a:solidFill>
                <a:latin typeface="Times New Roman" panose="02020603050405020304" pitchFamily="18" charset="0"/>
                <a:cs typeface="Times New Roman" panose="02020603050405020304" pitchFamily="18" charset="0"/>
              </a:rPr>
              <a:t>Memurun </a:t>
            </a:r>
            <a:r>
              <a:rPr lang="tr-TR" sz="2200" b="1" dirty="0">
                <a:solidFill>
                  <a:schemeClr val="dk1"/>
                </a:solidFill>
                <a:latin typeface="Times New Roman" panose="02020603050405020304" pitchFamily="18" charset="0"/>
                <a:cs typeface="Times New Roman" panose="02020603050405020304" pitchFamily="18" charset="0"/>
              </a:rPr>
              <a:t>bu süreler içerisindeki</a:t>
            </a:r>
            <a:r>
              <a:rPr lang="tr-TR" sz="2200" dirty="0">
                <a:solidFill>
                  <a:schemeClr val="dk1"/>
                </a:solidFill>
                <a:latin typeface="Times New Roman" panose="02020603050405020304" pitchFamily="18" charset="0"/>
                <a:cs typeface="Times New Roman" panose="02020603050405020304" pitchFamily="18" charset="0"/>
              </a:rPr>
              <a:t> davranışları, bu isteğini haklı kılacak nitelikte görülürse karar verilerek </a:t>
            </a:r>
            <a:r>
              <a:rPr lang="tr-TR" sz="2200" b="1" dirty="0">
                <a:solidFill>
                  <a:schemeClr val="dk1"/>
                </a:solidFill>
                <a:latin typeface="Times New Roman" panose="02020603050405020304" pitchFamily="18" charset="0"/>
                <a:cs typeface="Times New Roman" panose="02020603050405020304" pitchFamily="18" charset="0"/>
              </a:rPr>
              <a:t>bu karar özlük dosyasına işlenir.</a:t>
            </a:r>
          </a:p>
          <a:p>
            <a:pPr marL="285750" indent="-285750" algn="just">
              <a:buFont typeface="Wingdings" panose="05000000000000000000" pitchFamily="2" charset="2"/>
              <a:buChar char="Ø"/>
            </a:pPr>
            <a:endParaRPr lang="tr-TR" sz="2200" dirty="0" smtClean="0">
              <a:solidFill>
                <a:schemeClr val="dk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200" dirty="0" smtClean="0">
                <a:solidFill>
                  <a:schemeClr val="dk1"/>
                </a:solidFill>
                <a:latin typeface="Times New Roman" panose="02020603050405020304" pitchFamily="18" charset="0"/>
                <a:cs typeface="Times New Roman" panose="02020603050405020304" pitchFamily="18" charset="0"/>
              </a:rPr>
              <a:t>Silinen cezaya ait evrak </a:t>
            </a:r>
            <a:r>
              <a:rPr lang="tr-TR" sz="2200" dirty="0">
                <a:solidFill>
                  <a:schemeClr val="dk1"/>
                </a:solidFill>
                <a:latin typeface="Times New Roman" panose="02020603050405020304" pitchFamily="18" charset="0"/>
                <a:cs typeface="Times New Roman" panose="02020603050405020304" pitchFamily="18" charset="0"/>
              </a:rPr>
              <a:t>imha edilmeyecek.</a:t>
            </a:r>
          </a:p>
          <a:p>
            <a:pPr marL="285750" indent="-285750" algn="just">
              <a:buFont typeface="Wingdings" panose="05000000000000000000" pitchFamily="2" charset="2"/>
              <a:buChar char="Ø"/>
            </a:pPr>
            <a:endParaRPr lang="tr-TR" sz="2200" dirty="0">
              <a:solidFill>
                <a:schemeClr val="dk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2200" b="1" dirty="0" err="1" smtClean="0">
                <a:solidFill>
                  <a:schemeClr val="dk1"/>
                </a:solidFill>
                <a:latin typeface="Times New Roman" panose="02020603050405020304" pitchFamily="18" charset="0"/>
                <a:cs typeface="Times New Roman" panose="02020603050405020304" pitchFamily="18" charset="0"/>
              </a:rPr>
              <a:t>Kad</a:t>
            </a:r>
            <a:r>
              <a:rPr lang="tr-TR" sz="2200" b="1" dirty="0">
                <a:solidFill>
                  <a:schemeClr val="dk1"/>
                </a:solidFill>
                <a:latin typeface="Times New Roman" panose="02020603050405020304" pitchFamily="18" charset="0"/>
                <a:cs typeface="Times New Roman" panose="02020603050405020304" pitchFamily="18" charset="0"/>
              </a:rPr>
              <a:t>. İler. Dur. cezası için </a:t>
            </a:r>
            <a:r>
              <a:rPr lang="tr-TR" sz="2200" dirty="0">
                <a:solidFill>
                  <a:schemeClr val="dk1"/>
                </a:solidFill>
                <a:latin typeface="Times New Roman" panose="02020603050405020304" pitchFamily="18" charset="0"/>
                <a:cs typeface="Times New Roman" panose="02020603050405020304" pitchFamily="18" charset="0"/>
              </a:rPr>
              <a:t>disiplin kurulunun mütalaası alındıktan sonra karar verilir. </a:t>
            </a:r>
          </a:p>
        </p:txBody>
      </p:sp>
    </p:spTree>
    <p:extLst>
      <p:ext uri="{BB962C8B-B14F-4D97-AF65-F5344CB8AC3E}">
        <p14:creationId xmlns:p14="http://schemas.microsoft.com/office/powerpoint/2010/main" val="4900892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AMİRLERİ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227639" y="1723145"/>
            <a:ext cx="11503639" cy="4755148"/>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tr-TR" sz="2400" dirty="0" smtClean="0">
                <a:latin typeface="Times New Roman" panose="02020603050405020304" pitchFamily="18" charset="0"/>
                <a:cs typeface="Times New Roman" panose="02020603050405020304" pitchFamily="18" charset="0"/>
              </a:rPr>
              <a:t>Disiplin hükümlerini uygulanması bakımından (Devlet Memurları </a:t>
            </a:r>
            <a:r>
              <a:rPr lang="tr-TR" sz="2400" dirty="0" err="1" smtClean="0">
                <a:latin typeface="Times New Roman" panose="02020603050405020304" pitchFamily="18" charset="0"/>
                <a:cs typeface="Times New Roman" panose="02020603050405020304" pitchFamily="18" charset="0"/>
              </a:rPr>
              <a:t>Dis</a:t>
            </a:r>
            <a:r>
              <a:rPr lang="tr-TR" sz="2400" dirty="0" smtClean="0">
                <a:latin typeface="Times New Roman" panose="02020603050405020304" pitchFamily="18" charset="0"/>
                <a:cs typeface="Times New Roman" panose="02020603050405020304" pitchFamily="18" charset="0"/>
              </a:rPr>
              <a:t>. Yön. Md. 5);</a:t>
            </a:r>
          </a:p>
          <a:p>
            <a:pPr marL="800100" lvl="1"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Cumhurbaşkanı,</a:t>
            </a:r>
            <a:r>
              <a:rPr lang="tr-TR" sz="2000" dirty="0" smtClean="0">
                <a:latin typeface="Times New Roman" panose="02020603050405020304" pitchFamily="18" charset="0"/>
                <a:cs typeface="Times New Roman" panose="02020603050405020304" pitchFamily="18" charset="0"/>
              </a:rPr>
              <a:t> tüm kamu idarelerinde,</a:t>
            </a:r>
          </a:p>
          <a:p>
            <a:pPr marL="800100" lvl="1"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Bakanlar</a:t>
            </a:r>
            <a:r>
              <a:rPr lang="tr-TR" sz="2000" b="1" dirty="0" smtClean="0">
                <a:latin typeface="Times New Roman" panose="02020603050405020304" pitchFamily="18" charset="0"/>
                <a:cs typeface="Times New Roman" panose="02020603050405020304" pitchFamily="18" charset="0"/>
              </a:rPr>
              <a:t>,</a:t>
            </a:r>
            <a:r>
              <a:rPr lang="tr-TR" sz="2000" dirty="0" smtClean="0">
                <a:latin typeface="Times New Roman" panose="02020603050405020304" pitchFamily="18" charset="0"/>
                <a:cs typeface="Times New Roman" panose="02020603050405020304" pitchFamily="18" charset="0"/>
              </a:rPr>
              <a:t> bakanlık teşkilatında,</a:t>
            </a:r>
          </a:p>
          <a:p>
            <a:pPr marL="800100" lvl="1"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Üst yöneticiler, </a:t>
            </a:r>
            <a:r>
              <a:rPr lang="tr-TR" sz="2000" dirty="0" smtClean="0">
                <a:latin typeface="Times New Roman" panose="02020603050405020304" pitchFamily="18" charset="0"/>
                <a:cs typeface="Times New Roman" panose="02020603050405020304" pitchFamily="18" charset="0"/>
              </a:rPr>
              <a:t>başında bulundukları kamu kurumlarında veya kendilerine bağlı birimlerde</a:t>
            </a:r>
            <a:r>
              <a:rPr lang="tr-TR" dirty="0" smtClean="0">
                <a:latin typeface="Times New Roman" panose="02020603050405020304" pitchFamily="18" charset="0"/>
                <a:cs typeface="Times New Roman" panose="02020603050405020304" pitchFamily="18" charset="0"/>
              </a:rPr>
              <a:t>,</a:t>
            </a:r>
          </a:p>
          <a:p>
            <a:pPr marL="800100" lvl="1" indent="-342900">
              <a:lnSpc>
                <a:spcPct val="150000"/>
              </a:lnSpc>
              <a:buFont typeface="Wingdings" panose="05000000000000000000" pitchFamily="2" charset="2"/>
              <a:buChar char="Ø"/>
            </a:pPr>
            <a:r>
              <a:rPr lang="tr-TR" b="1" dirty="0" smtClean="0">
                <a:solidFill>
                  <a:schemeClr val="accent1">
                    <a:lumMod val="75000"/>
                  </a:schemeClr>
                </a:solidFill>
                <a:latin typeface="Times New Roman" panose="02020603050405020304" pitchFamily="18" charset="0"/>
                <a:cs typeface="Times New Roman" panose="02020603050405020304" pitchFamily="18" charset="0"/>
              </a:rPr>
              <a:t>Bölge müdürleri, </a:t>
            </a:r>
            <a:r>
              <a:rPr lang="tr-TR" dirty="0" smtClean="0">
                <a:latin typeface="Times New Roman" panose="02020603050405020304" pitchFamily="18" charset="0"/>
                <a:cs typeface="Times New Roman" panose="02020603050405020304" pitchFamily="18" charset="0"/>
              </a:rPr>
              <a:t>taşra teşkilatı bölge kuruluşlarında, </a:t>
            </a:r>
          </a:p>
          <a:p>
            <a:pPr marL="800100" lvl="1"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Valiler,</a:t>
            </a:r>
            <a:r>
              <a:rPr lang="tr-TR" sz="2000" dirty="0" smtClean="0">
                <a:latin typeface="Times New Roman" panose="02020603050405020304" pitchFamily="18" charset="0"/>
                <a:cs typeface="Times New Roman" panose="02020603050405020304" pitchFamily="18" charset="0"/>
              </a:rPr>
              <a:t> taşra teşkilatı il ve ilçe kuruluşlarında,</a:t>
            </a:r>
          </a:p>
          <a:p>
            <a:pPr marL="800100" lvl="1" indent="-342900">
              <a:lnSpc>
                <a:spcPct val="150000"/>
              </a:lnSpc>
              <a:buFont typeface="Wingdings" panose="05000000000000000000" pitchFamily="2" charset="2"/>
              <a:buChar char="Ø"/>
            </a:pP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Kaymakamlar,</a:t>
            </a:r>
            <a:r>
              <a:rPr lang="tr-TR" sz="2000" b="1"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taşra teşkilatı ilçe kuruluşlarında,</a:t>
            </a:r>
          </a:p>
          <a:p>
            <a:pPr lvl="1">
              <a:lnSpc>
                <a:spcPct val="150000"/>
              </a:lnSpc>
            </a:pPr>
            <a:r>
              <a:rPr lang="tr-TR"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görevli bütün memurlar hakkında disiplin amirliği yetkisini haizdirler.</a:t>
            </a:r>
          </a:p>
          <a:p>
            <a:pPr marL="800100" lvl="1" indent="-342900">
              <a:lnSpc>
                <a:spcPct val="150000"/>
              </a:lnSpc>
              <a:buFont typeface="Wingdings" panose="05000000000000000000" pitchFamily="2" charset="2"/>
              <a:buChar char="Ø"/>
            </a:pPr>
            <a:r>
              <a:rPr lang="tr-TR" sz="2000" b="1" dirty="0" smtClean="0">
                <a:latin typeface="Times New Roman" panose="02020603050405020304" pitchFamily="18" charset="0"/>
                <a:cs typeface="Times New Roman" panose="02020603050405020304" pitchFamily="18" charset="0"/>
              </a:rPr>
              <a:t>Bölge kuruluşlarının merkezinin bulunduğu ilin Valisi</a:t>
            </a:r>
            <a:r>
              <a:rPr lang="tr-TR" sz="2000" dirty="0" smtClean="0">
                <a:latin typeface="Times New Roman" panose="02020603050405020304" pitchFamily="18" charset="0"/>
                <a:cs typeface="Times New Roman" panose="02020603050405020304" pitchFamily="18" charset="0"/>
              </a:rPr>
              <a:t>, bölge müdürünün disiplin amiridir.</a:t>
            </a:r>
          </a:p>
          <a:p>
            <a:pPr marL="342900" indent="-342900">
              <a:lnSpc>
                <a:spcPct val="150000"/>
              </a:lnSpc>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Diğer </a:t>
            </a:r>
            <a:r>
              <a:rPr lang="tr-TR" sz="2000" dirty="0">
                <a:latin typeface="Times New Roman" panose="02020603050405020304" pitchFamily="18" charset="0"/>
                <a:cs typeface="Times New Roman" panose="02020603050405020304" pitchFamily="18" charset="0"/>
              </a:rPr>
              <a:t>disiplin amirleri özel </a:t>
            </a:r>
            <a:r>
              <a:rPr lang="tr-TR" sz="2000" dirty="0">
                <a:latin typeface="Times New Roman" panose="02020603050405020304" pitchFamily="18" charset="0"/>
                <a:cs typeface="Times New Roman" panose="02020603050405020304" pitchFamily="18" charset="0"/>
                <a:hlinkClick r:id="rId4" action="ppaction://hlinkfile"/>
              </a:rPr>
              <a:t>yönetmelikle</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belirlenir.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01859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AMİRLERİ</a:t>
            </a:r>
            <a:endParaRPr lang="tr-TR" sz="2800" dirty="0">
              <a:latin typeface="Times New Roman" panose="02020603050405020304" pitchFamily="18" charset="0"/>
              <a:cs typeface="Times New Roman" panose="02020603050405020304" pitchFamily="18" charset="0"/>
            </a:endParaRPr>
          </a:p>
        </p:txBody>
      </p:sp>
      <p:sp>
        <p:nvSpPr>
          <p:cNvPr id="8" name="Metin kutusu 7"/>
          <p:cNvSpPr txBox="1"/>
          <p:nvPr/>
        </p:nvSpPr>
        <p:spPr>
          <a:xfrm>
            <a:off x="227639" y="1723145"/>
            <a:ext cx="11756276" cy="707886"/>
          </a:xfrm>
          <a:prstGeom prst="rect">
            <a:avLst/>
          </a:prstGeom>
          <a:noFill/>
        </p:spPr>
        <p:txBody>
          <a:bodyPr wrap="square" rtlCol="0">
            <a:spAutoFit/>
          </a:bodyPr>
          <a:lstStyle/>
          <a:p>
            <a:pPr marL="342900" indent="-34290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Disiplin amirleri, disipline aykırı fiilleri öğrendikleri tarihten itibaren belirlenen sürede disiplin soruşturmasını başlatmak ve gerekli cezayı uygulayarak </a:t>
            </a:r>
            <a:r>
              <a:rPr lang="tr-TR" sz="2000" b="1" dirty="0" smtClean="0">
                <a:latin typeface="Times New Roman" panose="02020603050405020304" pitchFamily="18" charset="0"/>
                <a:cs typeface="Times New Roman" panose="02020603050405020304" pitchFamily="18" charset="0"/>
              </a:rPr>
              <a:t>ceza verme zamanaşımını önlemek ZORUNDADIR.</a:t>
            </a:r>
          </a:p>
        </p:txBody>
      </p:sp>
      <p:sp>
        <p:nvSpPr>
          <p:cNvPr id="12" name="Metin kutusu 11"/>
          <p:cNvSpPr txBox="1"/>
          <p:nvPr/>
        </p:nvSpPr>
        <p:spPr>
          <a:xfrm>
            <a:off x="227639" y="3025924"/>
            <a:ext cx="2753686" cy="400110"/>
          </a:xfrm>
          <a:prstGeom prst="rect">
            <a:avLst/>
          </a:prstGeom>
          <a:noFill/>
        </p:spPr>
        <p:txBody>
          <a:bodyPr wrap="square" rtlCol="0">
            <a:spAutoFit/>
          </a:bodyPr>
          <a:lstStyle/>
          <a:p>
            <a:pPr marL="342900" indent="-342900">
              <a:buFont typeface="Wingdings" panose="05000000000000000000" pitchFamily="2" charset="2"/>
              <a:buChar char="§"/>
            </a:pPr>
            <a:r>
              <a:rPr lang="tr-TR" sz="2000" b="1" dirty="0" smtClean="0">
                <a:latin typeface="Times New Roman" panose="02020603050405020304" pitchFamily="18" charset="0"/>
                <a:cs typeface="Times New Roman" panose="02020603050405020304" pitchFamily="18" charset="0"/>
              </a:rPr>
              <a:t>Yetkili disiplin amiri</a:t>
            </a:r>
            <a:endParaRPr lang="tr-TR" sz="2000" dirty="0" smtClean="0">
              <a:latin typeface="Times New Roman" panose="02020603050405020304" pitchFamily="18" charset="0"/>
              <a:cs typeface="Times New Roman" panose="02020603050405020304" pitchFamily="18" charset="0"/>
            </a:endParaRPr>
          </a:p>
        </p:txBody>
      </p:sp>
      <p:sp>
        <p:nvSpPr>
          <p:cNvPr id="14" name="Metin kutusu 13"/>
          <p:cNvSpPr txBox="1"/>
          <p:nvPr/>
        </p:nvSpPr>
        <p:spPr>
          <a:xfrm>
            <a:off x="217863" y="4239164"/>
            <a:ext cx="11756276" cy="2246769"/>
          </a:xfrm>
          <a:prstGeom prst="rect">
            <a:avLst/>
          </a:prstGeom>
          <a:noFill/>
        </p:spPr>
        <p:txBody>
          <a:bodyPr wrap="square" rtlCol="0">
            <a:spAutoFit/>
          </a:bodyPr>
          <a:lstStyle/>
          <a:p>
            <a:endParaRPr lang="tr-TR" sz="20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Cetvelde gösterilen disiplin amiri unvanını taşıyan kişi </a:t>
            </a:r>
            <a:r>
              <a:rPr lang="tr-TR" sz="2000" b="1" dirty="0" smtClean="0">
                <a:latin typeface="Times New Roman" panose="02020603050405020304" pitchFamily="18" charset="0"/>
                <a:cs typeface="Times New Roman" panose="02020603050405020304" pitchFamily="18" charset="0"/>
              </a:rPr>
              <a:t>birden fazla ise</a:t>
            </a:r>
            <a:r>
              <a:rPr lang="tr-TR" sz="2000" dirty="0" smtClean="0">
                <a:latin typeface="Times New Roman" panose="02020603050405020304" pitchFamily="18" charset="0"/>
                <a:cs typeface="Times New Roman" panose="02020603050405020304" pitchFamily="18" charset="0"/>
              </a:rPr>
              <a:t>;</a:t>
            </a:r>
          </a:p>
          <a:p>
            <a:endParaRPr lang="tr-TR" sz="2000" dirty="0" smtClean="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tr-TR" sz="2000" b="1" dirty="0" smtClean="0">
                <a:latin typeface="Times New Roman" panose="02020603050405020304" pitchFamily="18" charset="0"/>
                <a:cs typeface="Times New Roman" panose="02020603050405020304" pitchFamily="18" charset="0"/>
              </a:rPr>
              <a:t>Yapılan iş bölümüne göre </a:t>
            </a:r>
            <a:r>
              <a:rPr lang="tr-TR" sz="2000" dirty="0" smtClean="0">
                <a:latin typeface="Times New Roman" panose="02020603050405020304" pitchFamily="18" charset="0"/>
                <a:cs typeface="Times New Roman" panose="02020603050405020304" pitchFamily="18" charset="0"/>
              </a:rPr>
              <a:t>ilgili olan, (İl müdürlüğünde 3 il </a:t>
            </a:r>
            <a:r>
              <a:rPr lang="tr-TR" sz="2000" dirty="0" err="1" smtClean="0">
                <a:latin typeface="Times New Roman" panose="02020603050405020304" pitchFamily="18" charset="0"/>
                <a:cs typeface="Times New Roman" panose="02020603050405020304" pitchFamily="18" charset="0"/>
              </a:rPr>
              <a:t>müd</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yrd.</a:t>
            </a:r>
            <a:r>
              <a:rPr lang="tr-TR" sz="2000" dirty="0" smtClean="0">
                <a:latin typeface="Times New Roman" panose="02020603050405020304" pitchFamily="18" charset="0"/>
                <a:cs typeface="Times New Roman" panose="02020603050405020304" pitchFamily="18" charset="0"/>
              </a:rPr>
              <a:t> var ise iş bölümüne göre memurun görev yaptığı bölüm sorumlusu olan il </a:t>
            </a:r>
            <a:r>
              <a:rPr lang="tr-TR" sz="2000" dirty="0" err="1" smtClean="0">
                <a:latin typeface="Times New Roman" panose="02020603050405020304" pitchFamily="18" charset="0"/>
                <a:cs typeface="Times New Roman" panose="02020603050405020304" pitchFamily="18" charset="0"/>
              </a:rPr>
              <a:t>müd</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yrd.</a:t>
            </a:r>
            <a:r>
              <a:rPr lang="tr-TR" sz="2000" dirty="0" smtClean="0">
                <a:latin typeface="Times New Roman" panose="02020603050405020304" pitchFamily="18" charset="0"/>
                <a:cs typeface="Times New Roman" panose="02020603050405020304" pitchFamily="18" charset="0"/>
              </a:rPr>
              <a:t> Disiplin amiri yetkisini kullanır.)</a:t>
            </a:r>
          </a:p>
          <a:p>
            <a:pPr lvl="3"/>
            <a:endParaRPr lang="tr-TR" sz="2000" dirty="0" smtClean="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tr-TR" sz="2000" dirty="0" smtClean="0">
                <a:latin typeface="Times New Roman" panose="02020603050405020304" pitchFamily="18" charset="0"/>
                <a:cs typeface="Times New Roman" panose="02020603050405020304" pitchFamily="18" charset="0"/>
              </a:rPr>
              <a:t>İlgili birden fazla ise </a:t>
            </a:r>
            <a:r>
              <a:rPr lang="tr-TR" sz="2000" b="1" dirty="0" smtClean="0">
                <a:latin typeface="Times New Roman" panose="02020603050405020304" pitchFamily="18" charset="0"/>
                <a:cs typeface="Times New Roman" panose="02020603050405020304" pitchFamily="18" charset="0"/>
              </a:rPr>
              <a:t>kıdemli olan </a:t>
            </a:r>
            <a:r>
              <a:rPr lang="tr-TR" sz="2000" dirty="0" smtClean="0">
                <a:latin typeface="Times New Roman" panose="02020603050405020304" pitchFamily="18" charset="0"/>
                <a:cs typeface="Times New Roman" panose="02020603050405020304" pitchFamily="18" charset="0"/>
              </a:rPr>
              <a:t>disiplin amirliği yetkisini kullanır.</a:t>
            </a:r>
          </a:p>
        </p:txBody>
      </p:sp>
      <p:sp>
        <p:nvSpPr>
          <p:cNvPr id="16" name="Metin kutusu 15"/>
          <p:cNvSpPr txBox="1"/>
          <p:nvPr/>
        </p:nvSpPr>
        <p:spPr>
          <a:xfrm>
            <a:off x="4543425" y="2921777"/>
            <a:ext cx="6448425" cy="1323439"/>
          </a:xfrm>
          <a:prstGeom prst="rect">
            <a:avLst/>
          </a:prstGeom>
          <a:noFill/>
        </p:spPr>
        <p:txBody>
          <a:bodyPr wrap="square" rtlCol="0">
            <a:spAutoFit/>
          </a:bodyPr>
          <a:lstStyle/>
          <a:p>
            <a:pPr marL="342900" indent="-342900">
              <a:buFont typeface="Arial" panose="020B0604020202020204" pitchFamily="34" charset="0"/>
              <a:buChar char="•"/>
            </a:pPr>
            <a:r>
              <a:rPr lang="tr-TR" sz="2000" b="1" dirty="0" smtClean="0">
                <a:latin typeface="Times New Roman" panose="02020603050405020304" pitchFamily="18" charset="0"/>
                <a:cs typeface="Times New Roman" panose="02020603050405020304" pitchFamily="18" charset="0"/>
              </a:rPr>
              <a:t>Doğal amirler </a:t>
            </a:r>
            <a:r>
              <a:rPr lang="tr-TR" sz="2000" dirty="0" smtClean="0">
                <a:latin typeface="Times New Roman" panose="02020603050405020304" pitchFamily="18" charset="0"/>
                <a:cs typeface="Times New Roman" panose="02020603050405020304" pitchFamily="18" charset="0"/>
              </a:rPr>
              <a:t>(Genel Yönetmelikle belirtilen disiplin amirleri)</a:t>
            </a:r>
          </a:p>
          <a:p>
            <a:pPr marL="342900" indent="-342900">
              <a:buFont typeface="Arial" panose="020B0604020202020204" pitchFamily="34" charset="0"/>
              <a:buChar char="•"/>
            </a:pPr>
            <a:r>
              <a:rPr lang="tr-TR" sz="2000" b="1" dirty="0" smtClean="0">
                <a:latin typeface="Times New Roman" panose="02020603050405020304" pitchFamily="18" charset="0"/>
                <a:cs typeface="Times New Roman" panose="02020603050405020304" pitchFamily="18" charset="0"/>
              </a:rPr>
              <a:t>Memurun fiili işlediği anda görevli olduğu yerdeki kurumsal yönetmelik ile belirlenen </a:t>
            </a:r>
            <a:r>
              <a:rPr lang="tr-TR" sz="2000" dirty="0" smtClean="0">
                <a:latin typeface="Times New Roman" panose="02020603050405020304" pitchFamily="18" charset="0"/>
                <a:cs typeface="Times New Roman" panose="02020603050405020304" pitchFamily="18" charset="0"/>
              </a:rPr>
              <a:t>disiplin amiri</a:t>
            </a:r>
          </a:p>
        </p:txBody>
      </p:sp>
      <p:sp>
        <p:nvSpPr>
          <p:cNvPr id="17" name="Sağ Ok 16"/>
          <p:cNvSpPr/>
          <p:nvPr/>
        </p:nvSpPr>
        <p:spPr>
          <a:xfrm>
            <a:off x="3152775" y="3141737"/>
            <a:ext cx="1238250" cy="2256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85346932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KURULLARI</a:t>
            </a:r>
            <a:endParaRPr lang="tr-TR" sz="2800" dirty="0">
              <a:latin typeface="Times New Roman" panose="02020603050405020304" pitchFamily="18" charset="0"/>
              <a:cs typeface="Times New Roman" panose="02020603050405020304" pitchFamily="18" charset="0"/>
            </a:endParaRPr>
          </a:p>
        </p:txBody>
      </p:sp>
      <p:sp>
        <p:nvSpPr>
          <p:cNvPr id="11" name="Metin kutusu 10"/>
          <p:cNvSpPr txBox="1"/>
          <p:nvPr/>
        </p:nvSpPr>
        <p:spPr>
          <a:xfrm>
            <a:off x="2629267" y="1822985"/>
            <a:ext cx="693346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DİSİPLİN KURULU</a:t>
            </a:r>
            <a:endParaRPr kumimoji="0" lang="tr-TR"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6" name="Yuvarlatılmış Dikdörtgen 15"/>
          <p:cNvSpPr/>
          <p:nvPr/>
        </p:nvSpPr>
        <p:spPr>
          <a:xfrm>
            <a:off x="237391" y="2331143"/>
            <a:ext cx="3789486" cy="375313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r>
              <a:rPr lang="tr-TR" b="1" dirty="0" smtClean="0">
                <a:solidFill>
                  <a:schemeClr val="accent1">
                    <a:lumMod val="75000"/>
                  </a:schemeClr>
                </a:solidFill>
                <a:latin typeface="Times New Roman" panose="02020603050405020304" pitchFamily="18" charset="0"/>
                <a:cs typeface="Times New Roman" panose="02020603050405020304" pitchFamily="18" charset="0"/>
              </a:rPr>
              <a:t>BAKANLIK</a:t>
            </a:r>
          </a:p>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r>
              <a:rPr lang="tr-TR" sz="1600" dirty="0" smtClean="0">
                <a:solidFill>
                  <a:schemeClr val="tx1"/>
                </a:solidFill>
                <a:latin typeface="Times New Roman" panose="02020603050405020304" pitchFamily="18" charset="0"/>
                <a:cs typeface="Times New Roman" panose="02020603050405020304" pitchFamily="18" charset="0"/>
              </a:rPr>
              <a:t>Başkan ve üyeleri </a:t>
            </a:r>
            <a:r>
              <a:rPr lang="tr-TR" sz="1600" b="1" dirty="0" smtClean="0">
                <a:solidFill>
                  <a:schemeClr val="tx1"/>
                </a:solidFill>
                <a:latin typeface="Times New Roman" panose="02020603050405020304" pitchFamily="18" charset="0"/>
                <a:cs typeface="Times New Roman" panose="02020603050405020304" pitchFamily="18" charset="0"/>
              </a:rPr>
              <a:t>BAKAN ONAYI </a:t>
            </a:r>
            <a:r>
              <a:rPr lang="tr-TR" sz="1600" dirty="0" smtClean="0">
                <a:solidFill>
                  <a:schemeClr val="tx1"/>
                </a:solidFill>
                <a:latin typeface="Times New Roman" panose="02020603050405020304" pitchFamily="18" charset="0"/>
                <a:cs typeface="Times New Roman" panose="02020603050405020304" pitchFamily="18" charset="0"/>
              </a:rPr>
              <a:t>ile görevlendirilir.</a:t>
            </a:r>
          </a:p>
          <a:p>
            <a:endParaRPr lang="tr-TR" sz="1600" dirty="0" smtClean="0">
              <a:solidFill>
                <a:schemeClr val="tx1"/>
              </a:solidFill>
              <a:latin typeface="Times New Roman" panose="02020603050405020304" pitchFamily="18" charset="0"/>
              <a:cs typeface="Times New Roman" panose="02020603050405020304" pitchFamily="18" charset="0"/>
            </a:endParaRPr>
          </a:p>
          <a:p>
            <a:r>
              <a:rPr lang="tr-TR" sz="1600" dirty="0" smtClean="0">
                <a:solidFill>
                  <a:schemeClr val="tx1"/>
                </a:solidFill>
                <a:latin typeface="Times New Roman" panose="02020603050405020304" pitchFamily="18" charset="0"/>
                <a:cs typeface="Times New Roman" panose="02020603050405020304" pitchFamily="18" charset="0"/>
              </a:rPr>
              <a:t>1 Başkan + 4 Üye + Sendika Temsilcisi</a:t>
            </a:r>
          </a:p>
          <a:p>
            <a:r>
              <a:rPr lang="tr-TR" sz="1600" dirty="0" smtClean="0">
                <a:solidFill>
                  <a:schemeClr val="tx1"/>
                </a:solidFill>
                <a:latin typeface="Times New Roman" panose="02020603050405020304" pitchFamily="18" charset="0"/>
                <a:cs typeface="Times New Roman" panose="02020603050405020304" pitchFamily="18" charset="0"/>
              </a:rPr>
              <a:t>                                  (Memur Üye ise)</a:t>
            </a:r>
          </a:p>
          <a:p>
            <a:r>
              <a:rPr lang="tr-TR" sz="1600" b="1" dirty="0" smtClean="0">
                <a:solidFill>
                  <a:schemeClr val="tx1"/>
                </a:solidFill>
                <a:latin typeface="Times New Roman" panose="02020603050405020304" pitchFamily="18" charset="0"/>
                <a:cs typeface="Times New Roman" panose="02020603050405020304" pitchFamily="18" charset="0"/>
              </a:rPr>
              <a:t>Başkan:</a:t>
            </a:r>
            <a:r>
              <a:rPr lang="tr-TR" sz="1600" dirty="0" smtClean="0">
                <a:solidFill>
                  <a:schemeClr val="tx1"/>
                </a:solidFill>
                <a:latin typeface="Times New Roman" panose="02020603050405020304" pitchFamily="18" charset="0"/>
                <a:cs typeface="Times New Roman" panose="02020603050405020304" pitchFamily="18" charset="0"/>
              </a:rPr>
              <a:t> En az Genel Müdür</a:t>
            </a:r>
          </a:p>
          <a:p>
            <a:r>
              <a:rPr lang="tr-TR" sz="1600" b="1" dirty="0" smtClean="0">
                <a:solidFill>
                  <a:schemeClr val="tx1"/>
                </a:solidFill>
                <a:latin typeface="Times New Roman" panose="02020603050405020304" pitchFamily="18" charset="0"/>
                <a:cs typeface="Times New Roman" panose="02020603050405020304" pitchFamily="18" charset="0"/>
              </a:rPr>
              <a:t>Üye      :</a:t>
            </a:r>
            <a:r>
              <a:rPr lang="tr-TR" sz="1600" dirty="0" smtClean="0">
                <a:solidFill>
                  <a:schemeClr val="tx1"/>
                </a:solidFill>
                <a:latin typeface="Times New Roman" panose="02020603050405020304" pitchFamily="18" charset="0"/>
                <a:cs typeface="Times New Roman" panose="02020603050405020304" pitchFamily="18" charset="0"/>
              </a:rPr>
              <a:t> Birim yöneticilerinin YRD.</a:t>
            </a:r>
          </a:p>
          <a:p>
            <a:r>
              <a:rPr lang="tr-TR" sz="1600" dirty="0" smtClean="0">
                <a:solidFill>
                  <a:schemeClr val="tx1"/>
                </a:solidFill>
                <a:latin typeface="Times New Roman" panose="02020603050405020304" pitchFamily="18" charset="0"/>
                <a:cs typeface="Times New Roman" panose="02020603050405020304" pitchFamily="18" charset="0"/>
              </a:rPr>
              <a:t>                          yoksa</a:t>
            </a:r>
          </a:p>
          <a:p>
            <a:r>
              <a:rPr lang="tr-TR" sz="1600" dirty="0" smtClean="0">
                <a:solidFill>
                  <a:schemeClr val="tx1"/>
                </a:solidFill>
                <a:latin typeface="Times New Roman" panose="02020603050405020304" pitchFamily="18" charset="0"/>
                <a:cs typeface="Times New Roman" panose="02020603050405020304" pitchFamily="18" charset="0"/>
              </a:rPr>
              <a:t>              Hizmet birimlerinde görev  yapan ve birim yöneticiliğine atanma   şartlarını taşıyanlar arasından </a:t>
            </a:r>
          </a:p>
          <a:p>
            <a:endParaRPr lang="tr-TR" sz="1600" dirty="0" smtClean="0">
              <a:solidFill>
                <a:schemeClr val="tx1"/>
              </a:solidFill>
              <a:latin typeface="Times New Roman" panose="02020603050405020304" pitchFamily="18" charset="0"/>
              <a:cs typeface="Times New Roman" panose="02020603050405020304" pitchFamily="18" charset="0"/>
            </a:endParaRPr>
          </a:p>
          <a:p>
            <a:r>
              <a:rPr lang="tr-TR" sz="1600" dirty="0" smtClean="0">
                <a:solidFill>
                  <a:schemeClr val="tx1"/>
                </a:solidFill>
                <a:latin typeface="Times New Roman" panose="02020603050405020304" pitchFamily="18" charset="0"/>
                <a:cs typeface="Times New Roman" panose="02020603050405020304" pitchFamily="18" charset="0"/>
              </a:rPr>
              <a:t>     Öncelik</a:t>
            </a:r>
            <a:r>
              <a:rPr lang="tr-TR" sz="1600" dirty="0" smtClean="0">
                <a:solidFill>
                  <a:schemeClr val="tx1"/>
                </a:solidFill>
                <a:latin typeface="Times New Roman" panose="02020603050405020304" pitchFamily="18" charset="0"/>
                <a:cs typeface="Times New Roman" panose="02020603050405020304" pitchFamily="18" charset="0"/>
              </a:rPr>
              <a:t>; Hukuk, Personel, Teftiş</a:t>
            </a: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sz="1600"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a:latin typeface="Times New Roman" panose="02020603050405020304" pitchFamily="18" charset="0"/>
              <a:cs typeface="Times New Roman" panose="02020603050405020304" pitchFamily="18" charset="0"/>
            </a:endParaRPr>
          </a:p>
        </p:txBody>
      </p:sp>
      <p:sp>
        <p:nvSpPr>
          <p:cNvPr id="17" name="Yuvarlatılmış Dikdörtgen 16"/>
          <p:cNvSpPr/>
          <p:nvPr/>
        </p:nvSpPr>
        <p:spPr>
          <a:xfrm>
            <a:off x="4193931" y="2303586"/>
            <a:ext cx="3938954" cy="378069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endParaRPr lang="tr-TR" sz="1600" dirty="0" smtClean="0">
              <a:latin typeface="Times New Roman" panose="02020603050405020304" pitchFamily="18" charset="0"/>
              <a:cs typeface="Times New Roman" panose="02020603050405020304" pitchFamily="18" charset="0"/>
            </a:endParaRPr>
          </a:p>
          <a:p>
            <a:endParaRPr lang="tr-TR" sz="1600" dirty="0" smtClean="0">
              <a:latin typeface="Times New Roman" panose="02020603050405020304" pitchFamily="18" charset="0"/>
              <a:cs typeface="Times New Roman" panose="02020603050405020304" pitchFamily="18" charset="0"/>
            </a:endParaRPr>
          </a:p>
          <a:p>
            <a:endParaRPr lang="tr-TR" sz="1600" dirty="0" smtClean="0">
              <a:latin typeface="Times New Roman" panose="02020603050405020304" pitchFamily="18" charset="0"/>
              <a:cs typeface="Times New Roman" panose="02020603050405020304" pitchFamily="18" charset="0"/>
            </a:endParaRPr>
          </a:p>
          <a:p>
            <a:endParaRPr lang="tr-TR" sz="1600" dirty="0" smtClean="0">
              <a:latin typeface="Times New Roman" panose="02020603050405020304" pitchFamily="18" charset="0"/>
              <a:cs typeface="Times New Roman" panose="02020603050405020304" pitchFamily="18" charset="0"/>
            </a:endParaRPr>
          </a:p>
          <a:p>
            <a:endParaRPr lang="tr-TR" sz="1600" dirty="0" smtClean="0">
              <a:latin typeface="Times New Roman" panose="02020603050405020304" pitchFamily="18" charset="0"/>
              <a:cs typeface="Times New Roman" panose="02020603050405020304" pitchFamily="18" charset="0"/>
            </a:endParaRPr>
          </a:p>
          <a:p>
            <a:endParaRPr lang="tr-TR" sz="1600" dirty="0" smtClean="0">
              <a:latin typeface="Times New Roman" panose="02020603050405020304" pitchFamily="18" charset="0"/>
              <a:cs typeface="Times New Roman" panose="02020603050405020304" pitchFamily="18" charset="0"/>
            </a:endParaRPr>
          </a:p>
          <a:p>
            <a:pPr algn="ctr"/>
            <a:r>
              <a:rPr lang="tr-TR" b="1" dirty="0" smtClean="0">
                <a:solidFill>
                  <a:schemeClr val="accent1">
                    <a:lumMod val="75000"/>
                  </a:schemeClr>
                </a:solidFill>
                <a:latin typeface="Times New Roman" panose="02020603050405020304" pitchFamily="18" charset="0"/>
                <a:cs typeface="Times New Roman" panose="02020603050405020304" pitchFamily="18" charset="0"/>
              </a:rPr>
              <a:t>İL</a:t>
            </a:r>
          </a:p>
          <a:p>
            <a:endParaRPr lang="tr-TR" sz="1600" dirty="0" smtClean="0">
              <a:latin typeface="Times New Roman" panose="02020603050405020304" pitchFamily="18" charset="0"/>
              <a:cs typeface="Times New Roman" panose="02020603050405020304" pitchFamily="18" charset="0"/>
            </a:endParaRPr>
          </a:p>
          <a:p>
            <a:r>
              <a:rPr lang="tr-TR" sz="1600" dirty="0" smtClean="0">
                <a:latin typeface="Times New Roman" panose="02020603050405020304" pitchFamily="18" charset="0"/>
                <a:cs typeface="Times New Roman" panose="02020603050405020304" pitchFamily="18" charset="0"/>
              </a:rPr>
              <a:t>Başkan ve üyelerini </a:t>
            </a:r>
            <a:r>
              <a:rPr lang="tr-TR" sz="1600" b="1" dirty="0" smtClean="0">
                <a:latin typeface="Times New Roman" panose="02020603050405020304" pitchFamily="18" charset="0"/>
                <a:cs typeface="Times New Roman" panose="02020603050405020304" pitchFamily="18" charset="0"/>
              </a:rPr>
              <a:t>VALİ</a:t>
            </a:r>
            <a:r>
              <a:rPr lang="tr-TR" sz="1600" dirty="0" smtClean="0">
                <a:latin typeface="Times New Roman" panose="02020603050405020304" pitchFamily="18" charset="0"/>
                <a:cs typeface="Times New Roman" panose="02020603050405020304" pitchFamily="18" charset="0"/>
              </a:rPr>
              <a:t> görevlendirir.</a:t>
            </a:r>
          </a:p>
          <a:p>
            <a:endParaRPr lang="tr-TR" sz="1600" dirty="0" smtClean="0">
              <a:solidFill>
                <a:schemeClr val="tx1"/>
              </a:solidFill>
              <a:latin typeface="Times New Roman" panose="02020603050405020304" pitchFamily="18" charset="0"/>
              <a:cs typeface="Times New Roman" panose="02020603050405020304" pitchFamily="18" charset="0"/>
            </a:endParaRPr>
          </a:p>
          <a:p>
            <a:endParaRPr lang="tr-TR" sz="1600" dirty="0" smtClean="0">
              <a:solidFill>
                <a:schemeClr val="tx1"/>
              </a:solidFill>
              <a:latin typeface="Times New Roman" panose="02020603050405020304" pitchFamily="18" charset="0"/>
              <a:cs typeface="Times New Roman" panose="02020603050405020304" pitchFamily="18" charset="0"/>
            </a:endParaRPr>
          </a:p>
          <a:p>
            <a:r>
              <a:rPr lang="tr-TR" sz="1600" dirty="0" smtClean="0">
                <a:solidFill>
                  <a:schemeClr val="tx1"/>
                </a:solidFill>
                <a:latin typeface="Times New Roman" panose="02020603050405020304" pitchFamily="18" charset="0"/>
                <a:cs typeface="Times New Roman" panose="02020603050405020304" pitchFamily="18" charset="0"/>
              </a:rPr>
              <a:t>1 Başkan + 4 Üye + Sendika Temsilcisi</a:t>
            </a:r>
          </a:p>
          <a:p>
            <a:r>
              <a:rPr lang="tr-TR" sz="1600" dirty="0" smtClean="0">
                <a:solidFill>
                  <a:schemeClr val="tx1"/>
                </a:solidFill>
                <a:latin typeface="Times New Roman" panose="02020603050405020304" pitchFamily="18" charset="0"/>
                <a:cs typeface="Times New Roman" panose="02020603050405020304" pitchFamily="18" charset="0"/>
              </a:rPr>
              <a:t>                                  (Memur Üye ise)</a:t>
            </a:r>
          </a:p>
          <a:p>
            <a:endParaRPr lang="tr-TR" sz="1600" dirty="0" smtClean="0">
              <a:solidFill>
                <a:schemeClr val="tx1"/>
              </a:solidFill>
              <a:latin typeface="Times New Roman" panose="02020603050405020304" pitchFamily="18" charset="0"/>
              <a:cs typeface="Times New Roman" panose="02020603050405020304" pitchFamily="18" charset="0"/>
            </a:endParaRPr>
          </a:p>
          <a:p>
            <a:r>
              <a:rPr lang="tr-TR" sz="1600" b="1" dirty="0" smtClean="0">
                <a:solidFill>
                  <a:schemeClr val="tx1"/>
                </a:solidFill>
                <a:latin typeface="Times New Roman" panose="02020603050405020304" pitchFamily="18" charset="0"/>
                <a:cs typeface="Times New Roman" panose="02020603050405020304" pitchFamily="18" charset="0"/>
              </a:rPr>
              <a:t>Başkan:</a:t>
            </a:r>
            <a:r>
              <a:rPr lang="tr-TR" sz="1600" dirty="0" smtClean="0">
                <a:solidFill>
                  <a:schemeClr val="tx1"/>
                </a:solidFill>
                <a:latin typeface="Times New Roman" panose="02020603050405020304" pitchFamily="18" charset="0"/>
                <a:cs typeface="Times New Roman" panose="02020603050405020304" pitchFamily="18" charset="0"/>
              </a:rPr>
              <a:t> Vali Yardımcısı</a:t>
            </a:r>
          </a:p>
          <a:p>
            <a:r>
              <a:rPr lang="tr-TR" sz="1600" b="1" dirty="0" smtClean="0">
                <a:solidFill>
                  <a:schemeClr val="tx1"/>
                </a:solidFill>
                <a:latin typeface="Times New Roman" panose="02020603050405020304" pitchFamily="18" charset="0"/>
                <a:cs typeface="Times New Roman" panose="02020603050405020304" pitchFamily="18" charset="0"/>
              </a:rPr>
              <a:t>Üye      :</a:t>
            </a:r>
            <a:r>
              <a:rPr lang="tr-TR" sz="1600" dirty="0" smtClean="0">
                <a:solidFill>
                  <a:schemeClr val="tx1"/>
                </a:solidFill>
                <a:latin typeface="Times New Roman" panose="02020603050405020304" pitchFamily="18" charset="0"/>
                <a:cs typeface="Times New Roman" panose="02020603050405020304" pitchFamily="18" charset="0"/>
              </a:rPr>
              <a:t> İl Hukuk İşleri </a:t>
            </a:r>
            <a:r>
              <a:rPr lang="tr-TR" sz="1600" dirty="0" err="1" smtClean="0">
                <a:solidFill>
                  <a:schemeClr val="tx1"/>
                </a:solidFill>
                <a:latin typeface="Times New Roman" panose="02020603050405020304" pitchFamily="18" charset="0"/>
                <a:cs typeface="Times New Roman" panose="02020603050405020304" pitchFamily="18" charset="0"/>
              </a:rPr>
              <a:t>Müd</a:t>
            </a:r>
            <a:r>
              <a:rPr lang="tr-TR" sz="1600" dirty="0" smtClean="0">
                <a:solidFill>
                  <a:schemeClr val="tx1"/>
                </a:solidFill>
                <a:latin typeface="Times New Roman" panose="02020603050405020304" pitchFamily="18" charset="0"/>
                <a:cs typeface="Times New Roman" panose="02020603050405020304" pitchFamily="18" charset="0"/>
              </a:rPr>
              <a:t>./İl İdare Kurulu </a:t>
            </a:r>
            <a:r>
              <a:rPr lang="tr-TR" sz="1600" dirty="0" err="1" smtClean="0">
                <a:solidFill>
                  <a:schemeClr val="tx1"/>
                </a:solidFill>
                <a:latin typeface="Times New Roman" panose="02020603050405020304" pitchFamily="18" charset="0"/>
                <a:cs typeface="Times New Roman" panose="02020603050405020304" pitchFamily="18" charset="0"/>
              </a:rPr>
              <a:t>Müd</a:t>
            </a:r>
            <a:r>
              <a:rPr lang="tr-TR" sz="1600" dirty="0" smtClean="0">
                <a:solidFill>
                  <a:schemeClr val="tx1"/>
                </a:solidFill>
                <a:latin typeface="Times New Roman" panose="02020603050405020304" pitchFamily="18" charset="0"/>
                <a:cs typeface="Times New Roman" panose="02020603050405020304" pitchFamily="18" charset="0"/>
              </a:rPr>
              <a:t>. + 3 İl İdare Şube </a:t>
            </a:r>
            <a:r>
              <a:rPr lang="tr-TR" sz="1600" dirty="0" err="1" smtClean="0">
                <a:solidFill>
                  <a:schemeClr val="tx1"/>
                </a:solidFill>
                <a:latin typeface="Times New Roman" panose="02020603050405020304" pitchFamily="18" charset="0"/>
                <a:cs typeface="Times New Roman" panose="02020603050405020304" pitchFamily="18" charset="0"/>
              </a:rPr>
              <a:t>Müd</a:t>
            </a:r>
            <a:r>
              <a:rPr lang="tr-TR" sz="1600" dirty="0" smtClean="0">
                <a:solidFill>
                  <a:schemeClr val="tx1"/>
                </a:solidFill>
                <a:latin typeface="Times New Roman" panose="02020603050405020304" pitchFamily="18" charset="0"/>
                <a:cs typeface="Times New Roman" panose="02020603050405020304" pitchFamily="18" charset="0"/>
              </a:rPr>
              <a:t>.</a:t>
            </a:r>
          </a:p>
          <a:p>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Müşterek Kuruldur.</a:t>
            </a:r>
          </a:p>
          <a:p>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smtClean="0">
              <a:latin typeface="Times New Roman" panose="02020603050405020304" pitchFamily="18" charset="0"/>
              <a:cs typeface="Times New Roman" panose="02020603050405020304" pitchFamily="18" charset="0"/>
            </a:endParaRPr>
          </a:p>
          <a:p>
            <a:pPr algn="ctr"/>
            <a:endParaRPr lang="tr-TR" dirty="0">
              <a:latin typeface="Times New Roman" panose="02020603050405020304" pitchFamily="18" charset="0"/>
              <a:cs typeface="Times New Roman" panose="02020603050405020304" pitchFamily="18" charset="0"/>
            </a:endParaRPr>
          </a:p>
        </p:txBody>
      </p:sp>
      <p:sp>
        <p:nvSpPr>
          <p:cNvPr id="18" name="Yuvarlatılmış Dikdörtgen 17"/>
          <p:cNvSpPr/>
          <p:nvPr/>
        </p:nvSpPr>
        <p:spPr>
          <a:xfrm>
            <a:off x="8282354" y="2272675"/>
            <a:ext cx="3780692" cy="381160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b="1" dirty="0" smtClean="0">
              <a:solidFill>
                <a:schemeClr val="accent1">
                  <a:lumMod val="75000"/>
                </a:schemeClr>
              </a:solidFill>
              <a:latin typeface="Times New Roman" panose="02020603050405020304" pitchFamily="18" charset="0"/>
              <a:cs typeface="Times New Roman" panose="02020603050405020304" pitchFamily="18" charset="0"/>
            </a:endParaRPr>
          </a:p>
          <a:p>
            <a:pPr algn="ctr"/>
            <a:endParaRPr lang="tr-TR" b="1" dirty="0">
              <a:solidFill>
                <a:schemeClr val="accent1">
                  <a:lumMod val="75000"/>
                </a:schemeClr>
              </a:solidFill>
              <a:latin typeface="Times New Roman" panose="02020603050405020304" pitchFamily="18" charset="0"/>
              <a:cs typeface="Times New Roman" panose="02020603050405020304" pitchFamily="18" charset="0"/>
            </a:endParaRPr>
          </a:p>
          <a:p>
            <a:pPr algn="ctr"/>
            <a:r>
              <a:rPr lang="tr-TR" b="1" dirty="0" smtClean="0">
                <a:solidFill>
                  <a:schemeClr val="accent1">
                    <a:lumMod val="75000"/>
                  </a:schemeClr>
                </a:solidFill>
                <a:latin typeface="Times New Roman" panose="02020603050405020304" pitchFamily="18" charset="0"/>
                <a:cs typeface="Times New Roman" panose="02020603050405020304" pitchFamily="18" charset="0"/>
              </a:rPr>
              <a:t>BÖLGE</a:t>
            </a:r>
            <a:endParaRPr lang="tr-TR" b="1" dirty="0">
              <a:solidFill>
                <a:schemeClr val="accent1">
                  <a:lumMod val="75000"/>
                </a:schemeClr>
              </a:solidFill>
              <a:latin typeface="Times New Roman" panose="02020603050405020304" pitchFamily="18" charset="0"/>
              <a:cs typeface="Times New Roman" panose="02020603050405020304" pitchFamily="18" charset="0"/>
            </a:endParaRPr>
          </a:p>
          <a:p>
            <a:endParaRPr lang="tr-TR" sz="1600" dirty="0">
              <a:latin typeface="Times New Roman" panose="02020603050405020304" pitchFamily="18" charset="0"/>
              <a:cs typeface="Times New Roman" panose="02020603050405020304" pitchFamily="18" charset="0"/>
            </a:endParaRPr>
          </a:p>
          <a:p>
            <a:r>
              <a:rPr lang="tr-TR" sz="1600" dirty="0" smtClean="0">
                <a:latin typeface="Times New Roman" panose="02020603050405020304" pitchFamily="18" charset="0"/>
                <a:cs typeface="Times New Roman" panose="02020603050405020304" pitchFamily="18" charset="0"/>
              </a:rPr>
              <a:t>Başkan ve üyeleri </a:t>
            </a:r>
            <a:r>
              <a:rPr lang="tr-TR" sz="1600" dirty="0">
                <a:latin typeface="Times New Roman" panose="02020603050405020304" pitchFamily="18" charset="0"/>
                <a:cs typeface="Times New Roman" panose="02020603050405020304" pitchFamily="18" charset="0"/>
              </a:rPr>
              <a:t>b</a:t>
            </a:r>
            <a:r>
              <a:rPr lang="tr-TR" sz="1600" dirty="0" smtClean="0">
                <a:latin typeface="Times New Roman" panose="02020603050405020304" pitchFamily="18" charset="0"/>
                <a:cs typeface="Times New Roman" panose="02020603050405020304" pitchFamily="18" charset="0"/>
              </a:rPr>
              <a:t>ölge </a:t>
            </a:r>
            <a:r>
              <a:rPr lang="tr-TR" sz="1600" dirty="0">
                <a:latin typeface="Times New Roman" panose="02020603050405020304" pitchFamily="18" charset="0"/>
                <a:cs typeface="Times New Roman" panose="02020603050405020304" pitchFamily="18" charset="0"/>
              </a:rPr>
              <a:t>k</a:t>
            </a:r>
            <a:r>
              <a:rPr lang="tr-TR" sz="1600" dirty="0" smtClean="0">
                <a:latin typeface="Times New Roman" panose="02020603050405020304" pitchFamily="18" charset="0"/>
                <a:cs typeface="Times New Roman" panose="02020603050405020304" pitchFamily="18" charset="0"/>
              </a:rPr>
              <a:t>uruluşunun </a:t>
            </a:r>
            <a:r>
              <a:rPr lang="tr-TR" sz="1600" b="1" dirty="0" smtClean="0">
                <a:latin typeface="Times New Roman" panose="02020603050405020304" pitchFamily="18" charset="0"/>
                <a:cs typeface="Times New Roman" panose="02020603050405020304" pitchFamily="18" charset="0"/>
              </a:rPr>
              <a:t>merkezinin bulunduğu ilin VALİSİ </a:t>
            </a:r>
            <a:r>
              <a:rPr lang="tr-TR" sz="1600" dirty="0" smtClean="0">
                <a:latin typeface="Times New Roman" panose="02020603050405020304" pitchFamily="18" charset="0"/>
                <a:cs typeface="Times New Roman" panose="02020603050405020304" pitchFamily="18" charset="0"/>
              </a:rPr>
              <a:t>görevlendirir.</a:t>
            </a:r>
          </a:p>
          <a:p>
            <a:endParaRPr lang="tr-TR" dirty="0" smtClean="0">
              <a:latin typeface="Times New Roman" panose="02020603050405020304" pitchFamily="18" charset="0"/>
              <a:cs typeface="Times New Roman" panose="02020603050405020304" pitchFamily="18" charset="0"/>
            </a:endParaRPr>
          </a:p>
          <a:p>
            <a:r>
              <a:rPr lang="tr-TR" sz="1600" dirty="0">
                <a:solidFill>
                  <a:schemeClr val="tx1"/>
                </a:solidFill>
                <a:latin typeface="Times New Roman" panose="02020603050405020304" pitchFamily="18" charset="0"/>
                <a:cs typeface="Times New Roman" panose="02020603050405020304" pitchFamily="18" charset="0"/>
              </a:rPr>
              <a:t>1 Başkan + 4 Üye + Sendika Temsilcisi</a:t>
            </a:r>
          </a:p>
          <a:p>
            <a:r>
              <a:rPr lang="tr-TR" dirty="0" smtClean="0">
                <a:latin typeface="Times New Roman" panose="02020603050405020304" pitchFamily="18" charset="0"/>
                <a:cs typeface="Times New Roman" panose="02020603050405020304" pitchFamily="18" charset="0"/>
              </a:rPr>
              <a:t>                              </a:t>
            </a:r>
            <a:r>
              <a:rPr lang="tr-TR" dirty="0" smtClean="0">
                <a:solidFill>
                  <a:schemeClr val="tx1"/>
                </a:solidFill>
                <a:latin typeface="Times New Roman" panose="02020603050405020304" pitchFamily="18" charset="0"/>
                <a:cs typeface="Times New Roman" panose="02020603050405020304" pitchFamily="18" charset="0"/>
              </a:rPr>
              <a:t>(</a:t>
            </a:r>
            <a:r>
              <a:rPr lang="tr-TR" sz="1600" dirty="0">
                <a:solidFill>
                  <a:schemeClr val="tx1"/>
                </a:solidFill>
                <a:latin typeface="Times New Roman" panose="02020603050405020304" pitchFamily="18" charset="0"/>
                <a:cs typeface="Times New Roman" panose="02020603050405020304" pitchFamily="18" charset="0"/>
              </a:rPr>
              <a:t>Memur Üye ise)</a:t>
            </a: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r>
              <a:rPr lang="tr-TR" sz="1600" b="1" dirty="0" smtClean="0">
                <a:latin typeface="Times New Roman" panose="02020603050405020304" pitchFamily="18" charset="0"/>
                <a:cs typeface="Times New Roman" panose="02020603050405020304" pitchFamily="18" charset="0"/>
              </a:rPr>
              <a:t>Başkan: </a:t>
            </a:r>
            <a:r>
              <a:rPr lang="tr-TR" sz="1600" dirty="0" smtClean="0">
                <a:latin typeface="Times New Roman" panose="02020603050405020304" pitchFamily="18" charset="0"/>
                <a:cs typeface="Times New Roman" panose="02020603050405020304" pitchFamily="18" charset="0"/>
              </a:rPr>
              <a:t>Vali Yardımcısı</a:t>
            </a:r>
          </a:p>
          <a:p>
            <a:r>
              <a:rPr lang="tr-TR" sz="1600" b="1" dirty="0" smtClean="0">
                <a:latin typeface="Times New Roman" panose="02020603050405020304" pitchFamily="18" charset="0"/>
                <a:cs typeface="Times New Roman" panose="02020603050405020304" pitchFamily="18" charset="0"/>
              </a:rPr>
              <a:t>Üye      :</a:t>
            </a:r>
            <a:r>
              <a:rPr lang="tr-TR" sz="1600" dirty="0" smtClean="0">
                <a:latin typeface="Times New Roman" panose="02020603050405020304" pitchFamily="18" charset="0"/>
                <a:cs typeface="Times New Roman" panose="02020603050405020304" pitchFamily="18" charset="0"/>
              </a:rPr>
              <a:t> Bölge </a:t>
            </a:r>
            <a:r>
              <a:rPr lang="tr-TR" sz="1600" dirty="0" err="1" smtClean="0">
                <a:latin typeface="Times New Roman" panose="02020603050405020304" pitchFamily="18" charset="0"/>
                <a:cs typeface="Times New Roman" panose="02020603050405020304" pitchFamily="18" charset="0"/>
              </a:rPr>
              <a:t>Müd</a:t>
            </a:r>
            <a:r>
              <a:rPr lang="tr-TR" sz="1600" dirty="0" smtClean="0">
                <a:latin typeface="Times New Roman" panose="02020603050405020304" pitchFamily="18" charset="0"/>
                <a:cs typeface="Times New Roman" panose="02020603050405020304" pitchFamily="18" charset="0"/>
              </a:rPr>
              <a:t>. + Bölge   Kuruluşunun 3 Yöneticisi</a:t>
            </a:r>
          </a:p>
          <a:p>
            <a:endParaRPr lang="tr-TR" dirty="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p:txBody>
      </p:sp>
      <p:sp>
        <p:nvSpPr>
          <p:cNvPr id="19" name="Metin kutusu 18"/>
          <p:cNvSpPr txBox="1"/>
          <p:nvPr/>
        </p:nvSpPr>
        <p:spPr>
          <a:xfrm>
            <a:off x="86084" y="6130771"/>
            <a:ext cx="12154648" cy="307777"/>
          </a:xfrm>
          <a:prstGeom prst="rect">
            <a:avLst/>
          </a:prstGeom>
          <a:noFill/>
        </p:spPr>
        <p:txBody>
          <a:bodyPr wrap="square" rtlCol="0">
            <a:spAutoFit/>
          </a:bodyPr>
          <a:lstStyle/>
          <a:p>
            <a:r>
              <a:rPr lang="tr-TR" sz="1400" dirty="0" smtClean="0">
                <a:latin typeface="Times New Roman" panose="02020603050405020304" pitchFamily="18" charset="0"/>
                <a:cs typeface="Times New Roman" panose="02020603050405020304" pitchFamily="18" charset="0"/>
              </a:rPr>
              <a:t>(*) Döner sermayeli kuruluşlardaki memurların disiplin işlerinde, bu kuruluşların </a:t>
            </a:r>
            <a:r>
              <a:rPr lang="tr-TR" sz="1400" b="1" dirty="0" smtClean="0">
                <a:latin typeface="Times New Roman" panose="02020603050405020304" pitchFamily="18" charset="0"/>
                <a:cs typeface="Times New Roman" panose="02020603050405020304" pitchFamily="18" charset="0"/>
              </a:rPr>
              <a:t>bağlı, ilgili veya ilişkili oldukları kamu idarelerindeki </a:t>
            </a:r>
            <a:r>
              <a:rPr lang="tr-TR" sz="1400" dirty="0" smtClean="0">
                <a:latin typeface="Times New Roman" panose="02020603050405020304" pitchFamily="18" charset="0"/>
                <a:cs typeface="Times New Roman" panose="02020603050405020304" pitchFamily="18" charset="0"/>
              </a:rPr>
              <a:t>Disiplin Kurulları yetkilidir.</a:t>
            </a:r>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71116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KURULLARI</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210313" y="2024480"/>
            <a:ext cx="11885324" cy="383181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Başkan ve üyelerin görev süresi </a:t>
            </a:r>
            <a:r>
              <a:rPr lang="tr-TR" b="1" dirty="0" smtClean="0">
                <a:latin typeface="Times New Roman" panose="02020603050405020304" pitchFamily="18" charset="0"/>
                <a:cs typeface="Times New Roman" panose="02020603050405020304" pitchFamily="18" charset="0"/>
              </a:rPr>
              <a:t>3 YIL</a:t>
            </a:r>
            <a:r>
              <a:rPr lang="tr-TR" dirty="0" smtClean="0">
                <a:latin typeface="Times New Roman" panose="02020603050405020304" pitchFamily="18" charset="0"/>
                <a:cs typeface="Times New Roman" panose="02020603050405020304" pitchFamily="18" charset="0"/>
              </a:rPr>
              <a:t>.</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Süresi dolanlar </a:t>
            </a:r>
            <a:r>
              <a:rPr lang="tr-TR" b="1" dirty="0" smtClean="0">
                <a:latin typeface="Times New Roman" panose="02020603050405020304" pitchFamily="18" charset="0"/>
                <a:cs typeface="Times New Roman" panose="02020603050405020304" pitchFamily="18" charset="0"/>
              </a:rPr>
              <a:t>yeniden</a:t>
            </a:r>
            <a:r>
              <a:rPr lang="tr-TR" dirty="0" smtClean="0">
                <a:latin typeface="Times New Roman" panose="02020603050405020304" pitchFamily="18" charset="0"/>
                <a:cs typeface="Times New Roman" panose="02020603050405020304" pitchFamily="18" charset="0"/>
              </a:rPr>
              <a:t> görevlendirilebilir.</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Aylıktan kesme cezası alanlar </a:t>
            </a:r>
            <a:r>
              <a:rPr lang="tr-TR" b="1" dirty="0" smtClean="0">
                <a:latin typeface="Times New Roman" panose="02020603050405020304" pitchFamily="18" charset="0"/>
                <a:cs typeface="Times New Roman" panose="02020603050405020304" pitchFamily="18" charset="0"/>
              </a:rPr>
              <a:t>5 YIL</a:t>
            </a:r>
            <a:r>
              <a:rPr lang="tr-TR" dirty="0" smtClean="0">
                <a:latin typeface="Times New Roman" panose="02020603050405020304" pitchFamily="18" charset="0"/>
                <a:cs typeface="Times New Roman" panose="02020603050405020304" pitchFamily="18" charset="0"/>
              </a:rPr>
              <a:t>, kademe ilerlemesi durdurulması cezası alanlar </a:t>
            </a:r>
            <a:r>
              <a:rPr lang="tr-TR" b="1" dirty="0" smtClean="0">
                <a:latin typeface="Times New Roman" panose="02020603050405020304" pitchFamily="18" charset="0"/>
                <a:cs typeface="Times New Roman" panose="02020603050405020304" pitchFamily="18" charset="0"/>
              </a:rPr>
              <a:t>10 YIL </a:t>
            </a:r>
            <a:r>
              <a:rPr lang="tr-TR" dirty="0" smtClean="0">
                <a:latin typeface="Times New Roman" panose="02020603050405020304" pitchFamily="18" charset="0"/>
                <a:cs typeface="Times New Roman" panose="02020603050405020304" pitchFamily="18" charset="0"/>
              </a:rPr>
              <a:t>boyunca görevlendirilemez.</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Hizmet birimlerinden </a:t>
            </a:r>
            <a:r>
              <a:rPr lang="tr-TR" b="1" dirty="0" smtClean="0">
                <a:latin typeface="Times New Roman" panose="02020603050405020304" pitchFamily="18" charset="0"/>
                <a:cs typeface="Times New Roman" panose="02020603050405020304" pitchFamily="18" charset="0"/>
              </a:rPr>
              <a:t>birden fazla </a:t>
            </a:r>
            <a:r>
              <a:rPr lang="tr-TR" dirty="0" smtClean="0">
                <a:latin typeface="Times New Roman" panose="02020603050405020304" pitchFamily="18" charset="0"/>
                <a:cs typeface="Times New Roman" panose="02020603050405020304" pitchFamily="18" charset="0"/>
              </a:rPr>
              <a:t>kişi üyeliğe görevlendirilmez.</a:t>
            </a:r>
          </a:p>
          <a:p>
            <a:pPr>
              <a:lnSpc>
                <a:spcPct val="150000"/>
              </a:lnSpc>
            </a:pPr>
            <a:endParaRPr lang="tr-TR" dirty="0" smtClean="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Üyelerin görev başında bulunmaması halinde </a:t>
            </a:r>
            <a:r>
              <a:rPr lang="tr-TR" b="1" dirty="0" smtClean="0">
                <a:latin typeface="Times New Roman" panose="02020603050405020304" pitchFamily="18" charset="0"/>
                <a:cs typeface="Times New Roman" panose="02020603050405020304" pitchFamily="18" charset="0"/>
              </a:rPr>
              <a:t>Vekilleri </a:t>
            </a:r>
            <a:r>
              <a:rPr lang="tr-TR" dirty="0" smtClean="0">
                <a:latin typeface="Times New Roman" panose="02020603050405020304" pitchFamily="18" charset="0"/>
                <a:cs typeface="Times New Roman" panose="02020603050405020304" pitchFamily="18" charset="0"/>
              </a:rPr>
              <a:t>katılır.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486396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KURULLARI</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477601" y="1649143"/>
            <a:ext cx="10339752" cy="553998"/>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tr-TR" sz="2000" b="1" dirty="0" smtClean="0">
                <a:latin typeface="Times New Roman" panose="02020603050405020304" pitchFamily="18" charset="0"/>
                <a:cs typeface="Times New Roman" panose="02020603050405020304" pitchFamily="18" charset="0"/>
              </a:rPr>
              <a:t>Fiili işlediği sırada memurun görev yaptığı yerdeki </a:t>
            </a:r>
            <a:r>
              <a:rPr lang="tr-TR" sz="2000" dirty="0" smtClean="0">
                <a:solidFill>
                  <a:srgbClr val="FF0000"/>
                </a:solidFill>
                <a:latin typeface="Times New Roman" panose="02020603050405020304" pitchFamily="18" charset="0"/>
                <a:cs typeface="Times New Roman" panose="02020603050405020304" pitchFamily="18" charset="0"/>
              </a:rPr>
              <a:t>DİSİPLİN KURULU </a:t>
            </a:r>
            <a:r>
              <a:rPr lang="tr-TR" sz="2000" dirty="0" smtClean="0">
                <a:latin typeface="Times New Roman" panose="02020603050405020304" pitchFamily="18" charset="0"/>
                <a:cs typeface="Times New Roman" panose="02020603050405020304" pitchFamily="18" charset="0"/>
              </a:rPr>
              <a:t>yetkilidir.</a:t>
            </a:r>
          </a:p>
        </p:txBody>
      </p:sp>
      <p:sp>
        <p:nvSpPr>
          <p:cNvPr id="9" name="Metin kutusu 8"/>
          <p:cNvSpPr txBox="1"/>
          <p:nvPr/>
        </p:nvSpPr>
        <p:spPr>
          <a:xfrm>
            <a:off x="202224" y="2207641"/>
            <a:ext cx="11886144" cy="4944943"/>
          </a:xfrm>
          <a:prstGeom prst="rect">
            <a:avLst/>
          </a:prstGeom>
          <a:noFill/>
        </p:spPr>
        <p:txBody>
          <a:bodyPr wrap="square" rtlCol="0">
            <a:spAutoFit/>
          </a:bodyPr>
          <a:lstStyle/>
          <a:p>
            <a:pPr>
              <a:lnSpc>
                <a:spcPct val="150000"/>
              </a:lnSpc>
            </a:pPr>
            <a:r>
              <a:rPr lang="tr-TR" dirty="0" smtClean="0">
                <a:latin typeface="Times New Roman" panose="02020603050405020304" pitchFamily="18" charset="0"/>
                <a:cs typeface="Times New Roman" panose="02020603050405020304" pitchFamily="18" charset="0"/>
              </a:rPr>
              <a:t>ANCAK;</a:t>
            </a:r>
            <a:endParaRPr lang="tr-TR" dirty="0">
              <a:latin typeface="Times New Roman" panose="02020603050405020304" pitchFamily="18" charset="0"/>
              <a:cs typeface="Times New Roman" panose="02020603050405020304" pitchFamily="18" charset="0"/>
            </a:endParaRPr>
          </a:p>
          <a:p>
            <a:pPr marL="285750" indent="-285750">
              <a:lnSpc>
                <a:spcPct val="150000"/>
              </a:lnSpc>
              <a:buFontTx/>
              <a:buChar char="-"/>
            </a:pPr>
            <a:r>
              <a:rPr lang="tr-TR" b="1" u="sng" dirty="0" smtClean="0">
                <a:solidFill>
                  <a:schemeClr val="accent1">
                    <a:lumMod val="75000"/>
                  </a:schemeClr>
                </a:solidFill>
                <a:latin typeface="Times New Roman" panose="02020603050405020304" pitchFamily="18" charset="0"/>
                <a:cs typeface="Times New Roman" panose="02020603050405020304" pitchFamily="18" charset="0"/>
              </a:rPr>
              <a:t>Kademe ilerlemesi durdurulması cezası teklifini değerlendirme yönünden;</a:t>
            </a:r>
            <a:endParaRPr lang="tr-TR" b="1" u="sng" dirty="0" smtClean="0">
              <a:latin typeface="Times New Roman" panose="02020603050405020304" pitchFamily="18" charset="0"/>
              <a:cs typeface="Times New Roman" panose="02020603050405020304" pitchFamily="18" charset="0"/>
            </a:endParaRPr>
          </a:p>
          <a:p>
            <a:pPr marL="265113" indent="-265113">
              <a:lnSpc>
                <a:spcPct val="200000"/>
              </a:lnSpc>
              <a:spcAft>
                <a:spcPts val="800"/>
              </a:spcAft>
            </a:pPr>
            <a:r>
              <a:rPr lang="tr-TR" sz="1600" dirty="0" smtClean="0">
                <a:latin typeface="Times New Roman" panose="02020603050405020304" pitchFamily="18" charset="0"/>
                <a:cs typeface="Times New Roman" panose="02020603050405020304" pitchFamily="18" charset="0"/>
              </a:rPr>
              <a:t>1- </a:t>
            </a:r>
            <a:r>
              <a:rPr lang="tr-TR" dirty="0" smtClean="0">
                <a:latin typeface="Times New Roman" panose="02020603050405020304" pitchFamily="18" charset="0"/>
                <a:cs typeface="Times New Roman" panose="02020603050405020304" pitchFamily="18" charset="0"/>
              </a:rPr>
              <a:t>Bakanlık Merkez Birimleri, Bakanlığa Doğrudan Bağlı Kuruluş Müdürlükleri için </a:t>
            </a:r>
            <a:r>
              <a:rPr lang="tr-TR" b="1" dirty="0" smtClean="0">
                <a:latin typeface="Times New Roman" panose="02020603050405020304" pitchFamily="18" charset="0"/>
                <a:cs typeface="Times New Roman" panose="02020603050405020304" pitchFamily="18" charset="0"/>
              </a:rPr>
              <a:t>BAKANLIK DİSİPLİN KURULU,</a:t>
            </a:r>
          </a:p>
          <a:p>
            <a:pPr>
              <a:lnSpc>
                <a:spcPct val="200000"/>
              </a:lnSpc>
              <a:spcAft>
                <a:spcPts val="800"/>
              </a:spcAft>
            </a:pPr>
            <a:r>
              <a:rPr lang="tr-TR" dirty="0" smtClean="0">
                <a:latin typeface="Times New Roman" panose="02020603050405020304" pitchFamily="18" charset="0"/>
                <a:cs typeface="Times New Roman" panose="02020603050405020304" pitchFamily="18" charset="0"/>
              </a:rPr>
              <a:t>2</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Ceza Bakan tarafından verilecek olması halinde </a:t>
            </a:r>
            <a:r>
              <a:rPr lang="tr-TR" b="1" dirty="0">
                <a:latin typeface="Times New Roman" panose="02020603050405020304" pitchFamily="18" charset="0"/>
                <a:cs typeface="Times New Roman" panose="02020603050405020304" pitchFamily="18" charset="0"/>
              </a:rPr>
              <a:t>BAKANLIK DİSİPLİN </a:t>
            </a:r>
            <a:r>
              <a:rPr lang="tr-TR" b="1" dirty="0" smtClean="0">
                <a:latin typeface="Times New Roman" panose="02020603050405020304" pitchFamily="18" charset="0"/>
                <a:cs typeface="Times New Roman" panose="02020603050405020304" pitchFamily="18" charset="0"/>
              </a:rPr>
              <a:t>KURULU,</a:t>
            </a:r>
          </a:p>
          <a:p>
            <a:pPr>
              <a:lnSpc>
                <a:spcPct val="200000"/>
              </a:lnSpc>
              <a:spcAft>
                <a:spcPts val="800"/>
              </a:spcAft>
            </a:pPr>
            <a:r>
              <a:rPr lang="tr-TR" dirty="0" smtClean="0">
                <a:latin typeface="Times New Roman" panose="02020603050405020304" pitchFamily="18" charset="0"/>
                <a:cs typeface="Times New Roman" panose="02020603050405020304" pitchFamily="18" charset="0"/>
              </a:rPr>
              <a:t>2</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Cumhurbaşkanınca atanmış olanlar (İl </a:t>
            </a:r>
            <a:r>
              <a:rPr lang="tr-TR" dirty="0" err="1">
                <a:latin typeface="Times New Roman" panose="02020603050405020304" pitchFamily="18" charset="0"/>
                <a:cs typeface="Times New Roman" panose="02020603050405020304" pitchFamily="18" charset="0"/>
              </a:rPr>
              <a:t>Müd</a:t>
            </a:r>
            <a:r>
              <a:rPr lang="tr-TR" dirty="0">
                <a:latin typeface="Times New Roman" panose="02020603050405020304" pitchFamily="18" charset="0"/>
                <a:cs typeface="Times New Roman" panose="02020603050405020304" pitchFamily="18" charset="0"/>
              </a:rPr>
              <a:t>., Bölge </a:t>
            </a:r>
            <a:r>
              <a:rPr lang="tr-TR" dirty="0" err="1">
                <a:latin typeface="Times New Roman" panose="02020603050405020304" pitchFamily="18" charset="0"/>
                <a:cs typeface="Times New Roman" panose="02020603050405020304" pitchFamily="18" charset="0"/>
              </a:rPr>
              <a:t>Müd</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BAKANLIK DİSİPLİN </a:t>
            </a:r>
            <a:r>
              <a:rPr lang="tr-TR" b="1" dirty="0" smtClean="0">
                <a:latin typeface="Times New Roman" panose="02020603050405020304" pitchFamily="18" charset="0"/>
                <a:cs typeface="Times New Roman" panose="02020603050405020304" pitchFamily="18" charset="0"/>
              </a:rPr>
              <a:t>KURULU,</a:t>
            </a:r>
          </a:p>
          <a:p>
            <a:pPr>
              <a:lnSpc>
                <a:spcPct val="200000"/>
              </a:lnSpc>
              <a:spcAft>
                <a:spcPts val="800"/>
              </a:spcAft>
            </a:pPr>
            <a:r>
              <a:rPr lang="tr-TR" dirty="0">
                <a:latin typeface="Times New Roman" panose="02020603050405020304" pitchFamily="18" charset="0"/>
                <a:cs typeface="Times New Roman" panose="02020603050405020304" pitchFamily="18" charset="0"/>
              </a:rPr>
              <a:t>3</a:t>
            </a:r>
            <a:r>
              <a:rPr lang="tr-TR" dirty="0" smtClean="0">
                <a:latin typeface="Times New Roman" panose="02020603050405020304" pitchFamily="18" charset="0"/>
                <a:cs typeface="Times New Roman" panose="02020603050405020304" pitchFamily="18" charset="0"/>
              </a:rPr>
              <a:t>- Valiliğe Bağlı Taşra Teşkilatı için </a:t>
            </a:r>
            <a:r>
              <a:rPr lang="tr-TR" b="1" dirty="0" smtClean="0">
                <a:latin typeface="Times New Roman" panose="02020603050405020304" pitchFamily="18" charset="0"/>
                <a:cs typeface="Times New Roman" panose="02020603050405020304" pitchFamily="18" charset="0"/>
              </a:rPr>
              <a:t>İL DİSİPLİN KURULU,</a:t>
            </a:r>
          </a:p>
          <a:p>
            <a:pPr>
              <a:lnSpc>
                <a:spcPct val="200000"/>
              </a:lnSpc>
              <a:spcAft>
                <a:spcPts val="800"/>
              </a:spcAft>
            </a:pPr>
            <a:r>
              <a:rPr lang="tr-TR" dirty="0">
                <a:latin typeface="Times New Roman" panose="02020603050405020304" pitchFamily="18" charset="0"/>
                <a:cs typeface="Times New Roman" panose="02020603050405020304" pitchFamily="18" charset="0"/>
              </a:rPr>
              <a:t>4</a:t>
            </a:r>
            <a:r>
              <a:rPr lang="tr-TR" dirty="0" smtClean="0">
                <a:latin typeface="Times New Roman" panose="02020603050405020304" pitchFamily="18" charset="0"/>
                <a:cs typeface="Times New Roman" panose="02020603050405020304" pitchFamily="18" charset="0"/>
              </a:rPr>
              <a:t>- Bölge Müdürlüğü için </a:t>
            </a:r>
            <a:r>
              <a:rPr lang="tr-TR" b="1" dirty="0" smtClean="0">
                <a:latin typeface="Times New Roman" panose="02020603050405020304" pitchFamily="18" charset="0"/>
                <a:cs typeface="Times New Roman" panose="02020603050405020304" pitchFamily="18" charset="0"/>
              </a:rPr>
              <a:t>BÖLGE DİSİPLİN KURULU </a:t>
            </a:r>
            <a:r>
              <a:rPr lang="tr-TR" dirty="0" smtClean="0">
                <a:latin typeface="Times New Roman" panose="02020603050405020304" pitchFamily="18" charset="0"/>
                <a:cs typeface="Times New Roman" panose="02020603050405020304" pitchFamily="18" charset="0"/>
              </a:rPr>
              <a:t>yetkilidir.                                                 </a:t>
            </a:r>
            <a:r>
              <a:rPr lang="tr-TR" sz="1600" dirty="0" smtClean="0">
                <a:latin typeface="Times New Roman" panose="02020603050405020304" pitchFamily="18" charset="0"/>
                <a:cs typeface="Times New Roman" panose="02020603050405020304" pitchFamily="18" charset="0"/>
              </a:rPr>
              <a:t>                                 </a:t>
            </a:r>
          </a:p>
          <a:p>
            <a:pPr>
              <a:lnSpc>
                <a:spcPct val="150000"/>
              </a:lnSpc>
            </a:pPr>
            <a:endParaRPr lang="tr-TR" sz="1600" b="1" dirty="0" smtClean="0">
              <a:latin typeface="Times New Roman" panose="02020603050405020304" pitchFamily="18" charset="0"/>
              <a:cs typeface="Times New Roman" panose="02020603050405020304" pitchFamily="18" charset="0"/>
            </a:endParaRPr>
          </a:p>
          <a:p>
            <a:pPr>
              <a:lnSpc>
                <a:spcPct val="150000"/>
              </a:lnSpc>
            </a:pPr>
            <a:endParaRPr lang="tr-TR"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60439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KURULLARI</a:t>
            </a:r>
            <a:endParaRPr lang="tr-TR" sz="28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202224" y="1723145"/>
            <a:ext cx="11787553" cy="4893647"/>
          </a:xfrm>
          <a:prstGeom prst="rect">
            <a:avLst/>
          </a:prstGeom>
          <a:noFill/>
        </p:spPr>
        <p:txBody>
          <a:bodyPr wrap="square" rtlCol="0">
            <a:spAutoFit/>
          </a:bodyPr>
          <a:lstStyle/>
          <a:p>
            <a:pPr marL="285750" indent="-285750">
              <a:lnSpc>
                <a:spcPct val="150000"/>
              </a:lnSpc>
              <a:buFontTx/>
              <a:buChar char="-"/>
            </a:pPr>
            <a:r>
              <a:rPr lang="tr-TR" b="1" u="sng" dirty="0" smtClean="0">
                <a:solidFill>
                  <a:schemeClr val="accent1">
                    <a:lumMod val="75000"/>
                  </a:schemeClr>
                </a:solidFill>
                <a:latin typeface="Times New Roman" panose="02020603050405020304" pitchFamily="18" charset="0"/>
                <a:cs typeface="Times New Roman" panose="02020603050405020304" pitchFamily="18" charset="0"/>
              </a:rPr>
              <a:t>Uyarma</a:t>
            </a:r>
            <a:r>
              <a:rPr lang="tr-TR" b="1" u="sng" dirty="0">
                <a:solidFill>
                  <a:schemeClr val="accent1">
                    <a:lumMod val="75000"/>
                  </a:schemeClr>
                </a:solidFill>
                <a:latin typeface="Times New Roman" panose="02020603050405020304" pitchFamily="18" charset="0"/>
                <a:cs typeface="Times New Roman" panose="02020603050405020304" pitchFamily="18" charset="0"/>
              </a:rPr>
              <a:t>, Kınama, Aylıktan Kesme cezalarına karşı yapılan İTİRAZLARI </a:t>
            </a:r>
            <a:r>
              <a:rPr lang="tr-TR" b="1" u="sng" dirty="0" smtClean="0">
                <a:solidFill>
                  <a:schemeClr val="accent1">
                    <a:lumMod val="75000"/>
                  </a:schemeClr>
                </a:solidFill>
                <a:latin typeface="Times New Roman" panose="02020603050405020304" pitchFamily="18" charset="0"/>
                <a:cs typeface="Times New Roman" panose="02020603050405020304" pitchFamily="18" charset="0"/>
              </a:rPr>
              <a:t>değerlendirme yönünden; </a:t>
            </a:r>
          </a:p>
          <a:p>
            <a:pPr>
              <a:lnSpc>
                <a:spcPct val="150000"/>
              </a:lnSpc>
            </a:pPr>
            <a:endParaRPr lang="tr-TR" sz="1600" b="1" u="sng" dirty="0">
              <a:solidFill>
                <a:schemeClr val="accent1">
                  <a:lumMod val="75000"/>
                </a:schemeClr>
              </a:solidFill>
              <a:latin typeface="Times New Roman" panose="02020603050405020304" pitchFamily="18" charset="0"/>
              <a:cs typeface="Times New Roman" panose="02020603050405020304" pitchFamily="18" charset="0"/>
            </a:endParaRPr>
          </a:p>
          <a:p>
            <a:pPr marL="265113" indent="-265113">
              <a:lnSpc>
                <a:spcPct val="150000"/>
              </a:lnSpc>
            </a:pPr>
            <a:r>
              <a:rPr lang="tr-TR" sz="1600" b="1" dirty="0">
                <a:latin typeface="Times New Roman" panose="02020603050405020304" pitchFamily="18" charset="0"/>
                <a:cs typeface="Times New Roman" panose="02020603050405020304" pitchFamily="18" charset="0"/>
              </a:rPr>
              <a:t>1- </a:t>
            </a:r>
            <a:r>
              <a:rPr lang="tr-TR" dirty="0" smtClean="0">
                <a:latin typeface="Times New Roman" panose="02020603050405020304" pitchFamily="18" charset="0"/>
                <a:cs typeface="Times New Roman" panose="02020603050405020304" pitchFamily="18" charset="0"/>
              </a:rPr>
              <a:t>Bakanlığımız </a:t>
            </a:r>
            <a:r>
              <a:rPr lang="tr-TR" dirty="0">
                <a:latin typeface="Times New Roman" panose="02020603050405020304" pitchFamily="18" charset="0"/>
                <a:cs typeface="Times New Roman" panose="02020603050405020304" pitchFamily="18" charset="0"/>
              </a:rPr>
              <a:t>Merkez </a:t>
            </a:r>
            <a:r>
              <a:rPr lang="tr-TR" dirty="0" smtClean="0">
                <a:latin typeface="Times New Roman" panose="02020603050405020304" pitchFamily="18" charset="0"/>
                <a:cs typeface="Times New Roman" panose="02020603050405020304" pitchFamily="18" charset="0"/>
              </a:rPr>
              <a:t>Birimlerince ve Bakanlığa </a:t>
            </a:r>
            <a:r>
              <a:rPr lang="tr-TR" dirty="0">
                <a:latin typeface="Times New Roman" panose="02020603050405020304" pitchFamily="18" charset="0"/>
                <a:cs typeface="Times New Roman" panose="02020603050405020304" pitchFamily="18" charset="0"/>
              </a:rPr>
              <a:t>Doğrudan Bağlı </a:t>
            </a:r>
            <a:r>
              <a:rPr lang="tr-TR" dirty="0" smtClean="0">
                <a:latin typeface="Times New Roman" panose="02020603050405020304" pitchFamily="18" charset="0"/>
                <a:cs typeface="Times New Roman" panose="02020603050405020304" pitchFamily="18" charset="0"/>
              </a:rPr>
              <a:t>Kuruluş Müdürlüklerince verilen </a:t>
            </a:r>
            <a:r>
              <a:rPr lang="tr-TR" dirty="0">
                <a:latin typeface="Times New Roman" panose="02020603050405020304" pitchFamily="18" charset="0"/>
                <a:cs typeface="Times New Roman" panose="02020603050405020304" pitchFamily="18" charset="0"/>
              </a:rPr>
              <a:t>cezalara karşı </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BAKANLIK </a:t>
            </a:r>
            <a:r>
              <a:rPr lang="tr-TR" b="1" dirty="0">
                <a:latin typeface="Times New Roman" panose="02020603050405020304" pitchFamily="18" charset="0"/>
                <a:cs typeface="Times New Roman" panose="02020603050405020304" pitchFamily="18" charset="0"/>
              </a:rPr>
              <a:t>DİSİPLİN KURULUNCA</a:t>
            </a:r>
            <a:r>
              <a:rPr lang="tr-TR" b="1" dirty="0" smtClean="0">
                <a:latin typeface="Times New Roman" panose="02020603050405020304" pitchFamily="18" charset="0"/>
                <a:cs typeface="Times New Roman" panose="02020603050405020304" pitchFamily="18" charset="0"/>
              </a:rPr>
              <a:t>,</a:t>
            </a:r>
          </a:p>
          <a:p>
            <a:pPr>
              <a:lnSpc>
                <a:spcPct val="150000"/>
              </a:lnSpc>
            </a:pPr>
            <a:endParaRPr lang="tr-TR" sz="1600" b="1" dirty="0">
              <a:latin typeface="Times New Roman" panose="02020603050405020304" pitchFamily="18" charset="0"/>
              <a:cs typeface="Times New Roman" panose="02020603050405020304" pitchFamily="18" charset="0"/>
            </a:endParaRPr>
          </a:p>
          <a:p>
            <a:pPr>
              <a:lnSpc>
                <a:spcPct val="150000"/>
              </a:lnSpc>
            </a:pPr>
            <a:r>
              <a:rPr lang="tr-TR" sz="1600" b="1" dirty="0">
                <a:latin typeface="Times New Roman" panose="02020603050405020304" pitchFamily="18" charset="0"/>
                <a:cs typeface="Times New Roman" panose="02020603050405020304" pitchFamily="18" charset="0"/>
              </a:rPr>
              <a:t>2- </a:t>
            </a:r>
            <a:r>
              <a:rPr lang="tr-TR" dirty="0">
                <a:latin typeface="Times New Roman" panose="02020603050405020304" pitchFamily="18" charset="0"/>
                <a:cs typeface="Times New Roman" panose="02020603050405020304" pitchFamily="18" charset="0"/>
              </a:rPr>
              <a:t>Bakan tarafından doğrudan verilen cezalara karşı (merkez, taşra, bölge) </a:t>
            </a:r>
            <a:r>
              <a:rPr lang="tr-TR" b="1" dirty="0">
                <a:latin typeface="Times New Roman" panose="02020603050405020304" pitchFamily="18" charset="0"/>
                <a:cs typeface="Times New Roman" panose="02020603050405020304" pitchFamily="18" charset="0"/>
              </a:rPr>
              <a:t>BAKANLIK DİSİPLİN KURULUNCA,</a:t>
            </a:r>
          </a:p>
          <a:p>
            <a:pPr>
              <a:lnSpc>
                <a:spcPct val="150000"/>
              </a:lnSpc>
            </a:pPr>
            <a:endParaRPr lang="tr-TR" sz="1600" b="1" dirty="0">
              <a:latin typeface="Times New Roman" panose="02020603050405020304" pitchFamily="18" charset="0"/>
              <a:cs typeface="Times New Roman" panose="02020603050405020304" pitchFamily="18" charset="0"/>
            </a:endParaRPr>
          </a:p>
          <a:p>
            <a:pPr>
              <a:lnSpc>
                <a:spcPct val="150000"/>
              </a:lnSpc>
            </a:pPr>
            <a:r>
              <a:rPr lang="tr-TR" sz="1600" b="1" dirty="0">
                <a:latin typeface="Times New Roman" panose="02020603050405020304" pitchFamily="18" charset="0"/>
                <a:cs typeface="Times New Roman" panose="02020603050405020304" pitchFamily="18" charset="0"/>
              </a:rPr>
              <a:t>3- </a:t>
            </a:r>
            <a:r>
              <a:rPr lang="tr-TR" dirty="0">
                <a:latin typeface="Times New Roman" panose="02020603050405020304" pitchFamily="18" charset="0"/>
                <a:cs typeface="Times New Roman" panose="02020603050405020304" pitchFamily="18" charset="0"/>
              </a:rPr>
              <a:t>Bölge müdürüne Vali tarafından verilen cezalara karşı </a:t>
            </a:r>
            <a:r>
              <a:rPr lang="tr-TR" b="1" dirty="0">
                <a:latin typeface="Times New Roman" panose="02020603050405020304" pitchFamily="18" charset="0"/>
                <a:cs typeface="Times New Roman" panose="02020603050405020304" pitchFamily="18" charset="0"/>
              </a:rPr>
              <a:t>BAKANLIK DİSİPLİN </a:t>
            </a:r>
            <a:r>
              <a:rPr lang="tr-TR" b="1" dirty="0" smtClean="0">
                <a:latin typeface="Times New Roman" panose="02020603050405020304" pitchFamily="18" charset="0"/>
                <a:cs typeface="Times New Roman" panose="02020603050405020304" pitchFamily="18" charset="0"/>
              </a:rPr>
              <a:t>KURULU,</a:t>
            </a:r>
            <a:endParaRPr lang="tr-TR" b="1" dirty="0">
              <a:latin typeface="Times New Roman" panose="02020603050405020304" pitchFamily="18" charset="0"/>
              <a:cs typeface="Times New Roman" panose="02020603050405020304" pitchFamily="18" charset="0"/>
            </a:endParaRPr>
          </a:p>
          <a:p>
            <a:pPr>
              <a:lnSpc>
                <a:spcPct val="150000"/>
              </a:lnSpc>
            </a:pPr>
            <a:endParaRPr lang="tr-TR" dirty="0">
              <a:latin typeface="Times New Roman" panose="02020603050405020304" pitchFamily="18" charset="0"/>
              <a:cs typeface="Times New Roman" panose="02020603050405020304" pitchFamily="18" charset="0"/>
            </a:endParaRPr>
          </a:p>
          <a:p>
            <a:pPr>
              <a:lnSpc>
                <a:spcPct val="150000"/>
              </a:lnSpc>
            </a:pPr>
            <a:r>
              <a:rPr lang="tr-TR" sz="1600" b="1" dirty="0">
                <a:latin typeface="Times New Roman" panose="02020603050405020304" pitchFamily="18" charset="0"/>
                <a:cs typeface="Times New Roman" panose="02020603050405020304" pitchFamily="18" charset="0"/>
              </a:rPr>
              <a:t>4- </a:t>
            </a:r>
            <a:r>
              <a:rPr lang="tr-TR" dirty="0" smtClean="0">
                <a:latin typeface="Times New Roman" panose="02020603050405020304" pitchFamily="18" charset="0"/>
                <a:cs typeface="Times New Roman" panose="02020603050405020304" pitchFamily="18" charset="0"/>
              </a:rPr>
              <a:t>Valilik ve </a:t>
            </a:r>
            <a:r>
              <a:rPr lang="tr-TR" dirty="0">
                <a:latin typeface="Times New Roman" panose="02020603050405020304" pitchFamily="18" charset="0"/>
                <a:cs typeface="Times New Roman" panose="02020603050405020304" pitchFamily="18" charset="0"/>
              </a:rPr>
              <a:t>Valiliğe bağlı Taşra Teşkilatı Müdürlüklerince verilen cezalara karşı </a:t>
            </a:r>
            <a:r>
              <a:rPr lang="tr-TR" b="1" dirty="0">
                <a:latin typeface="Times New Roman" panose="02020603050405020304" pitchFamily="18" charset="0"/>
                <a:cs typeface="Times New Roman" panose="02020603050405020304" pitchFamily="18" charset="0"/>
              </a:rPr>
              <a:t>İL DİSİPLİN KURULUNCA,</a:t>
            </a:r>
          </a:p>
          <a:p>
            <a:pPr>
              <a:lnSpc>
                <a:spcPct val="150000"/>
              </a:lnSpc>
            </a:pPr>
            <a:endParaRPr lang="tr-TR" sz="1600" b="1" dirty="0">
              <a:latin typeface="Times New Roman" panose="02020603050405020304" pitchFamily="18" charset="0"/>
              <a:cs typeface="Times New Roman" panose="02020603050405020304" pitchFamily="18" charset="0"/>
            </a:endParaRPr>
          </a:p>
          <a:p>
            <a:pPr>
              <a:lnSpc>
                <a:spcPct val="150000"/>
              </a:lnSpc>
            </a:pPr>
            <a:r>
              <a:rPr lang="tr-TR" sz="1600" b="1" dirty="0">
                <a:latin typeface="Times New Roman" panose="02020603050405020304" pitchFamily="18" charset="0"/>
                <a:cs typeface="Times New Roman" panose="02020603050405020304" pitchFamily="18" charset="0"/>
              </a:rPr>
              <a:t>5- </a:t>
            </a:r>
            <a:r>
              <a:rPr lang="tr-TR" dirty="0">
                <a:latin typeface="Times New Roman" panose="02020603050405020304" pitchFamily="18" charset="0"/>
                <a:cs typeface="Times New Roman" panose="02020603050405020304" pitchFamily="18" charset="0"/>
              </a:rPr>
              <a:t>Bölge Müdürlüğünce verilen cezalara karşı </a:t>
            </a:r>
            <a:r>
              <a:rPr lang="tr-TR" b="1" dirty="0">
                <a:latin typeface="Times New Roman" panose="02020603050405020304" pitchFamily="18" charset="0"/>
                <a:cs typeface="Times New Roman" panose="02020603050405020304" pitchFamily="18" charset="0"/>
              </a:rPr>
              <a:t>BÖLGE DİSİPLİN </a:t>
            </a:r>
            <a:r>
              <a:rPr lang="tr-TR" b="1" dirty="0" smtClean="0">
                <a:latin typeface="Times New Roman" panose="02020603050405020304" pitchFamily="18" charset="0"/>
                <a:cs typeface="Times New Roman" panose="02020603050405020304" pitchFamily="18" charset="0"/>
              </a:rPr>
              <a:t>KURULUNCA </a:t>
            </a:r>
            <a:r>
              <a:rPr lang="tr-TR" dirty="0" smtClean="0">
                <a:latin typeface="Times New Roman" panose="02020603050405020304" pitchFamily="18" charset="0"/>
                <a:cs typeface="Times New Roman" panose="02020603050405020304" pitchFamily="18" charset="0"/>
              </a:rPr>
              <a:t>değerlendirme yapılır.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388755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YÜKSEK DİSİPLİN KURULU</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756138" y="1995854"/>
            <a:ext cx="10691447" cy="4247317"/>
          </a:xfrm>
          <a:prstGeom prst="rect">
            <a:avLst/>
          </a:prstGeom>
          <a:noFill/>
        </p:spPr>
        <p:txBody>
          <a:bodyPr wrap="square" rtlCol="0">
            <a:spAutoFit/>
          </a:bodyPr>
          <a:lstStyle/>
          <a:p>
            <a:pPr marL="285750" indent="-285750">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Kamu idarelerinin </a:t>
            </a:r>
            <a:r>
              <a:rPr lang="tr-TR" b="1" dirty="0" smtClean="0">
                <a:latin typeface="Times New Roman" panose="02020603050405020304" pitchFamily="18" charset="0"/>
                <a:cs typeface="Times New Roman" panose="02020603050405020304" pitchFamily="18" charset="0"/>
              </a:rPr>
              <a:t>MERKEZ TEŞKİLATINDA </a:t>
            </a:r>
            <a:r>
              <a:rPr lang="tr-TR" dirty="0" smtClean="0">
                <a:latin typeface="Times New Roman" panose="02020603050405020304" pitchFamily="18" charset="0"/>
                <a:cs typeface="Times New Roman" panose="02020603050405020304" pitchFamily="18" charset="0"/>
              </a:rPr>
              <a:t>kurulur.</a:t>
            </a:r>
          </a:p>
          <a:p>
            <a:pPr marL="285750" indent="-285750">
              <a:buFont typeface="Wingdings" panose="05000000000000000000" pitchFamily="2" charset="2"/>
              <a:buChar char="§"/>
            </a:pPr>
            <a:endParaRPr lang="tr-TR"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1 Başkan + 4 Üye + Sendika Temsilcisi (Memur üye ise).</a:t>
            </a:r>
          </a:p>
          <a:p>
            <a:endParaRPr lang="tr-TR"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b="1" dirty="0" smtClean="0">
                <a:latin typeface="Times New Roman" panose="02020603050405020304" pitchFamily="18" charset="0"/>
                <a:cs typeface="Times New Roman" panose="02020603050405020304" pitchFamily="18" charset="0"/>
              </a:rPr>
              <a:t>BAŞKAN:</a:t>
            </a:r>
            <a:r>
              <a:rPr lang="tr-TR" dirty="0" smtClean="0">
                <a:latin typeface="Times New Roman" panose="02020603050405020304" pitchFamily="18" charset="0"/>
                <a:cs typeface="Times New Roman" panose="02020603050405020304" pitchFamily="18" charset="0"/>
              </a:rPr>
              <a:t> Bakanlıklarda </a:t>
            </a:r>
            <a:r>
              <a:rPr lang="tr-TR" b="1" dirty="0" smtClean="0">
                <a:latin typeface="Times New Roman" panose="02020603050405020304" pitchFamily="18" charset="0"/>
                <a:cs typeface="Times New Roman" panose="02020603050405020304" pitchFamily="18" charset="0"/>
              </a:rPr>
              <a:t>BAKAN YARDIMCISI</a:t>
            </a:r>
            <a:r>
              <a:rPr lang="tr-TR" dirty="0" smtClean="0">
                <a:latin typeface="Times New Roman" panose="02020603050405020304" pitchFamily="18" charset="0"/>
                <a:cs typeface="Times New Roman" panose="02020603050405020304" pitchFamily="18" charset="0"/>
              </a:rPr>
              <a:t>, Diğer kamu idarelerinde </a:t>
            </a:r>
            <a:r>
              <a:rPr lang="tr-TR" b="1" dirty="0" smtClean="0">
                <a:latin typeface="Times New Roman" panose="02020603050405020304" pitchFamily="18" charset="0"/>
                <a:cs typeface="Times New Roman" panose="02020603050405020304" pitchFamily="18" charset="0"/>
              </a:rPr>
              <a:t>ÜST YÖNETİCİ</a:t>
            </a:r>
          </a:p>
          <a:p>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ÜYE</a:t>
            </a:r>
            <a:r>
              <a:rPr lang="tr-TR" dirty="0" smtClean="0">
                <a:latin typeface="Times New Roman" panose="02020603050405020304" pitchFamily="18" charset="0"/>
                <a:cs typeface="Times New Roman" panose="02020603050405020304" pitchFamily="18" charset="0"/>
              </a:rPr>
              <a:t>        :  Hizmet Birimlerinin Başındaki </a:t>
            </a:r>
            <a:r>
              <a:rPr lang="tr-TR" b="1" dirty="0" smtClean="0">
                <a:latin typeface="Times New Roman" panose="02020603050405020304" pitchFamily="18" charset="0"/>
                <a:cs typeface="Times New Roman" panose="02020603050405020304" pitchFamily="18" charset="0"/>
              </a:rPr>
              <a:t>YÖNETİCİLER</a:t>
            </a:r>
            <a:r>
              <a:rPr lang="tr-TR" dirty="0" smtClean="0">
                <a:latin typeface="Times New Roman" panose="02020603050405020304" pitchFamily="18" charset="0"/>
                <a:cs typeface="Times New Roman" panose="02020603050405020304" pitchFamily="18" charset="0"/>
              </a:rPr>
              <a:t> (Hukuk, personel, teftiş-denetim öncelikli)</a:t>
            </a: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Bakanlık YDK başkan ve üyeleri </a:t>
            </a:r>
            <a:r>
              <a:rPr lang="tr-TR" b="1" dirty="0" smtClean="0">
                <a:latin typeface="Times New Roman" panose="02020603050405020304" pitchFamily="18" charset="0"/>
                <a:cs typeface="Times New Roman" panose="02020603050405020304" pitchFamily="18" charset="0"/>
              </a:rPr>
              <a:t>BAKAN ONAYI </a:t>
            </a:r>
            <a:r>
              <a:rPr lang="tr-TR" dirty="0" smtClean="0">
                <a:latin typeface="Times New Roman" panose="02020603050405020304" pitchFamily="18" charset="0"/>
                <a:cs typeface="Times New Roman" panose="02020603050405020304" pitchFamily="18" charset="0"/>
              </a:rPr>
              <a:t>ile görevlendirilir.</a:t>
            </a:r>
          </a:p>
          <a:p>
            <a:endParaRPr lang="tr-TR"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876561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281359" y="375598"/>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YÜKSEK DİSİPLİN KURULU</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626751" y="1723145"/>
            <a:ext cx="10882380" cy="4247317"/>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Başkan ve üyelerin görev süresi </a:t>
            </a:r>
            <a:r>
              <a:rPr lang="tr-TR" b="1" dirty="0">
                <a:latin typeface="Times New Roman" panose="02020603050405020304" pitchFamily="18" charset="0"/>
                <a:cs typeface="Times New Roman" panose="02020603050405020304" pitchFamily="18" charset="0"/>
              </a:rPr>
              <a:t>3 YIL</a:t>
            </a:r>
            <a:r>
              <a:rPr lang="tr-TR" dirty="0" smtClean="0">
                <a:latin typeface="Times New Roman" panose="02020603050405020304" pitchFamily="18" charset="0"/>
                <a:cs typeface="Times New Roman" panose="02020603050405020304" pitchFamily="18" charset="0"/>
              </a:rPr>
              <a:t>.</a:t>
            </a:r>
          </a:p>
          <a:p>
            <a:pPr>
              <a:lnSpc>
                <a:spcPct val="150000"/>
              </a:lnSpc>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Süresi dolanlar </a:t>
            </a:r>
            <a:r>
              <a:rPr lang="tr-TR" b="1" dirty="0">
                <a:latin typeface="Times New Roman" panose="02020603050405020304" pitchFamily="18" charset="0"/>
                <a:cs typeface="Times New Roman" panose="02020603050405020304" pitchFamily="18" charset="0"/>
              </a:rPr>
              <a:t>yeniden</a:t>
            </a:r>
            <a:r>
              <a:rPr lang="tr-TR" dirty="0">
                <a:latin typeface="Times New Roman" panose="02020603050405020304" pitchFamily="18" charset="0"/>
                <a:cs typeface="Times New Roman" panose="02020603050405020304" pitchFamily="18" charset="0"/>
              </a:rPr>
              <a:t> görevlendirilebilir</a:t>
            </a:r>
            <a:r>
              <a:rPr lang="tr-TR" dirty="0" smtClean="0">
                <a:latin typeface="Times New Roman" panose="02020603050405020304" pitchFamily="18" charset="0"/>
                <a:cs typeface="Times New Roman" panose="02020603050405020304" pitchFamily="18" charset="0"/>
              </a:rPr>
              <a:t>.</a:t>
            </a:r>
          </a:p>
          <a:p>
            <a:pPr>
              <a:lnSpc>
                <a:spcPct val="150000"/>
              </a:lnSpc>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Aylıktan kesme cezası alanlar </a:t>
            </a:r>
            <a:r>
              <a:rPr lang="tr-TR" b="1" dirty="0">
                <a:latin typeface="Times New Roman" panose="02020603050405020304" pitchFamily="18" charset="0"/>
                <a:cs typeface="Times New Roman" panose="02020603050405020304" pitchFamily="18" charset="0"/>
              </a:rPr>
              <a:t>5 YIL</a:t>
            </a:r>
            <a:r>
              <a:rPr lang="tr-TR" dirty="0">
                <a:latin typeface="Times New Roman" panose="02020603050405020304" pitchFamily="18" charset="0"/>
                <a:cs typeface="Times New Roman" panose="02020603050405020304" pitchFamily="18" charset="0"/>
              </a:rPr>
              <a:t>, kademe ilerlemesi durdurulması cezası alanlar </a:t>
            </a:r>
            <a:r>
              <a:rPr lang="tr-TR" b="1" dirty="0">
                <a:latin typeface="Times New Roman" panose="02020603050405020304" pitchFamily="18" charset="0"/>
                <a:cs typeface="Times New Roman" panose="02020603050405020304" pitchFamily="18" charset="0"/>
              </a:rPr>
              <a:t>10 YIL </a:t>
            </a:r>
            <a:r>
              <a:rPr lang="tr-TR" dirty="0">
                <a:latin typeface="Times New Roman" panose="02020603050405020304" pitchFamily="18" charset="0"/>
                <a:cs typeface="Times New Roman" panose="02020603050405020304" pitchFamily="18" charset="0"/>
              </a:rPr>
              <a:t>boyunca görevlendirilemez</a:t>
            </a:r>
            <a:r>
              <a:rPr lang="tr-TR" dirty="0" smtClean="0">
                <a:latin typeface="Times New Roman" panose="02020603050405020304" pitchFamily="18" charset="0"/>
                <a:cs typeface="Times New Roman" panose="02020603050405020304" pitchFamily="18" charset="0"/>
              </a:rPr>
              <a:t>.</a:t>
            </a:r>
          </a:p>
          <a:p>
            <a:pPr>
              <a:lnSpc>
                <a:spcPct val="150000"/>
              </a:lnSpc>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Hizmet birimlerinden </a:t>
            </a:r>
            <a:r>
              <a:rPr lang="tr-TR" b="1" dirty="0">
                <a:latin typeface="Times New Roman" panose="02020603050405020304" pitchFamily="18" charset="0"/>
                <a:cs typeface="Times New Roman" panose="02020603050405020304" pitchFamily="18" charset="0"/>
              </a:rPr>
              <a:t>birden fazla </a:t>
            </a:r>
            <a:r>
              <a:rPr lang="tr-TR" dirty="0">
                <a:latin typeface="Times New Roman" panose="02020603050405020304" pitchFamily="18" charset="0"/>
                <a:cs typeface="Times New Roman" panose="02020603050405020304" pitchFamily="18" charset="0"/>
              </a:rPr>
              <a:t>kişi üyeliğe görevlendirilmez</a:t>
            </a:r>
            <a:r>
              <a:rPr lang="tr-TR" dirty="0" smtClean="0">
                <a:latin typeface="Times New Roman" panose="02020603050405020304" pitchFamily="18" charset="0"/>
                <a:cs typeface="Times New Roman" panose="02020603050405020304" pitchFamily="18" charset="0"/>
              </a:rPr>
              <a:t>.</a:t>
            </a:r>
          </a:p>
          <a:p>
            <a:pPr marL="285750" indent="-285750">
              <a:lnSpc>
                <a:spcPct val="150000"/>
              </a:lnSpc>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Disiplin Kurulları ve/veya Yüksek Disiplin Kurullarının başkan veya üyelikleri </a:t>
            </a:r>
            <a:r>
              <a:rPr lang="tr-TR" b="1" dirty="0" smtClean="0">
                <a:latin typeface="Times New Roman" panose="02020603050405020304" pitchFamily="18" charset="0"/>
                <a:cs typeface="Times New Roman" panose="02020603050405020304" pitchFamily="18" charset="0"/>
              </a:rPr>
              <a:t>AYNI KİŞİDE BİRLEŞEMEZ.</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654945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080218" y="310284"/>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YÜKSEK DİSİPLİN KURULU</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750277" y="1723145"/>
            <a:ext cx="10691447" cy="4555093"/>
          </a:xfrm>
          <a:prstGeom prst="rect">
            <a:avLst/>
          </a:prstGeom>
          <a:noFill/>
        </p:spPr>
        <p:txBody>
          <a:bodyPr wrap="square" rtlCol="0">
            <a:spAutoFit/>
          </a:bodyPr>
          <a:lstStyle/>
          <a:p>
            <a:r>
              <a:rPr lang="tr-TR" b="1" dirty="0" smtClean="0">
                <a:latin typeface="Times New Roman" panose="02020603050405020304" pitchFamily="18" charset="0"/>
                <a:cs typeface="Times New Roman" panose="02020603050405020304" pitchFamily="18" charset="0"/>
              </a:rPr>
              <a:t>GÖREVLERİ</a:t>
            </a:r>
          </a:p>
          <a:p>
            <a:endParaRPr lang="tr-TR" dirty="0" smtClean="0">
              <a:latin typeface="Times New Roman" panose="02020603050405020304" pitchFamily="18" charset="0"/>
              <a:cs typeface="Times New Roman" panose="02020603050405020304" pitchFamily="18" charset="0"/>
            </a:endParaRPr>
          </a:p>
          <a:p>
            <a:r>
              <a:rPr lang="tr-TR" b="1" dirty="0" smtClean="0">
                <a:solidFill>
                  <a:schemeClr val="accent1">
                    <a:lumMod val="75000"/>
                  </a:schemeClr>
                </a:solidFill>
                <a:latin typeface="Times New Roman" panose="02020603050405020304" pitchFamily="18" charset="0"/>
                <a:cs typeface="Times New Roman" panose="02020603050405020304" pitchFamily="18" charset="0"/>
              </a:rPr>
              <a:t>1- </a:t>
            </a:r>
            <a:r>
              <a:rPr lang="tr-TR" sz="2000" b="1" dirty="0" smtClean="0">
                <a:solidFill>
                  <a:schemeClr val="accent1">
                    <a:lumMod val="75000"/>
                  </a:schemeClr>
                </a:solidFill>
                <a:latin typeface="Times New Roman" panose="02020603050405020304" pitchFamily="18" charset="0"/>
                <a:cs typeface="Times New Roman" panose="02020603050405020304" pitchFamily="18" charset="0"/>
              </a:rPr>
              <a:t>Amirlerin isteği üzerine Devlet memurluğundan çıkarma cezası vermek.</a:t>
            </a:r>
          </a:p>
          <a:p>
            <a:endParaRPr lang="tr-TR" b="1" dirty="0">
              <a:latin typeface="Times New Roman" panose="02020603050405020304" pitchFamily="18" charset="0"/>
              <a:cs typeface="Times New Roman" panose="02020603050405020304" pitchFamily="18" charset="0"/>
            </a:endParaRPr>
          </a:p>
          <a:p>
            <a:pPr algn="just"/>
            <a:r>
              <a:rPr lang="tr-TR" sz="1600" dirty="0" smtClean="0">
                <a:latin typeface="Times New Roman" panose="02020603050405020304" pitchFamily="18" charset="0"/>
                <a:cs typeface="Times New Roman" panose="02020603050405020304" pitchFamily="18" charset="0"/>
              </a:rPr>
              <a:t>      - </a:t>
            </a:r>
            <a:r>
              <a:rPr lang="tr-TR" dirty="0" smtClean="0">
                <a:latin typeface="Times New Roman" panose="02020603050405020304" pitchFamily="18" charset="0"/>
                <a:cs typeface="Times New Roman" panose="02020603050405020304" pitchFamily="18" charset="0"/>
              </a:rPr>
              <a:t>Bakanlığımız </a:t>
            </a:r>
            <a:r>
              <a:rPr lang="tr-TR" b="1" dirty="0" smtClean="0">
                <a:latin typeface="Times New Roman" panose="02020603050405020304" pitchFamily="18" charset="0"/>
                <a:cs typeface="Times New Roman" panose="02020603050405020304" pitchFamily="18" charset="0"/>
              </a:rPr>
              <a:t>merkez, taşra, bölge, merkeze doğrudan bağlı taşra teşkilatı birimlerinde </a:t>
            </a:r>
            <a:r>
              <a:rPr lang="tr-TR" dirty="0" smtClean="0">
                <a:latin typeface="Times New Roman" panose="02020603050405020304" pitchFamily="18" charset="0"/>
                <a:cs typeface="Times New Roman" panose="02020603050405020304" pitchFamily="18" charset="0"/>
              </a:rPr>
              <a:t>görevli memurlar için;</a:t>
            </a:r>
          </a:p>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BAKANLIK YÜKSEK DİSİPLİN KURULU </a:t>
            </a:r>
            <a:r>
              <a:rPr lang="tr-TR" dirty="0" smtClean="0">
                <a:latin typeface="Times New Roman" panose="02020603050405020304" pitchFamily="18" charset="0"/>
                <a:cs typeface="Times New Roman" panose="02020603050405020304" pitchFamily="18" charset="0"/>
              </a:rPr>
              <a:t>yetkilidir. </a:t>
            </a:r>
          </a:p>
          <a:p>
            <a:pPr algn="just"/>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r>
              <a:rPr lang="tr-TR" b="1" dirty="0">
                <a:solidFill>
                  <a:schemeClr val="accent1">
                    <a:lumMod val="75000"/>
                  </a:schemeClr>
                </a:solidFill>
                <a:latin typeface="Times New Roman" panose="02020603050405020304" pitchFamily="18" charset="0"/>
                <a:cs typeface="Times New Roman" panose="02020603050405020304" pitchFamily="18" charset="0"/>
              </a:rPr>
              <a:t>2- </a:t>
            </a:r>
            <a:r>
              <a:rPr lang="tr-TR" sz="2000" b="1" dirty="0">
                <a:solidFill>
                  <a:schemeClr val="accent1">
                    <a:lumMod val="75000"/>
                  </a:schemeClr>
                </a:solidFill>
                <a:latin typeface="Times New Roman" panose="02020603050405020304" pitchFamily="18" charset="0"/>
                <a:cs typeface="Times New Roman" panose="02020603050405020304" pitchFamily="18" charset="0"/>
              </a:rPr>
              <a:t>Kademe ilerlemesinin durdurulması cezasına karşı yapılan itirazları değerlendirmek</a:t>
            </a:r>
            <a:r>
              <a:rPr lang="tr-TR" sz="2000" dirty="0" smtClean="0">
                <a:solidFill>
                  <a:schemeClr val="accent1">
                    <a:lumMod val="75000"/>
                  </a:schemeClr>
                </a:solidFill>
                <a:latin typeface="Times New Roman" panose="02020603050405020304" pitchFamily="18" charset="0"/>
                <a:cs typeface="Times New Roman" panose="02020603050405020304" pitchFamily="18" charset="0"/>
              </a:rPr>
              <a:t>.</a:t>
            </a:r>
          </a:p>
          <a:p>
            <a:endParaRPr lang="tr-TR" sz="1600"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tr-TR" sz="1600" dirty="0" smtClean="0">
                <a:latin typeface="Times New Roman" panose="02020603050405020304" pitchFamily="18" charset="0"/>
                <a:cs typeface="Times New Roman" panose="02020603050405020304" pitchFamily="18" charset="0"/>
              </a:rPr>
              <a:t>    - </a:t>
            </a:r>
            <a:r>
              <a:rPr lang="tr-TR" dirty="0">
                <a:latin typeface="Times New Roman" panose="02020603050405020304" pitchFamily="18" charset="0"/>
                <a:cs typeface="Times New Roman" panose="02020603050405020304" pitchFamily="18" charset="0"/>
              </a:rPr>
              <a:t>Bakanlık Disiplin Kurulu, İl Disiplin Kurulu, Bölge Disiplin Kurulu’nda karara bağlanan </a:t>
            </a:r>
            <a:r>
              <a:rPr lang="tr-TR" dirty="0" smtClean="0">
                <a:latin typeface="Times New Roman" panose="02020603050405020304" pitchFamily="18" charset="0"/>
                <a:cs typeface="Times New Roman" panose="02020603050405020304" pitchFamily="18" charset="0"/>
              </a:rPr>
              <a:t>kademe ilerlemesinin durdurulması </a:t>
            </a:r>
            <a:r>
              <a:rPr lang="tr-TR" dirty="0">
                <a:latin typeface="Times New Roman" panose="02020603050405020304" pitchFamily="18" charset="0"/>
                <a:cs typeface="Times New Roman" panose="02020603050405020304" pitchFamily="18" charset="0"/>
              </a:rPr>
              <a:t>cezasına yapılacak </a:t>
            </a:r>
            <a:r>
              <a:rPr lang="tr-TR" b="1" dirty="0" smtClean="0">
                <a:latin typeface="Times New Roman" panose="02020603050405020304" pitchFamily="18" charset="0"/>
                <a:cs typeface="Times New Roman" panose="02020603050405020304" pitchFamily="18" charset="0"/>
              </a:rPr>
              <a:t>İTİRAZLAR;</a:t>
            </a:r>
          </a:p>
          <a:p>
            <a:pPr algn="just"/>
            <a:endParaRPr lang="tr-TR" b="1" dirty="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BAKANLIK YÜKSEK </a:t>
            </a:r>
            <a:r>
              <a:rPr lang="tr-TR" b="1" u="sng" dirty="0">
                <a:latin typeface="Times New Roman" panose="02020603050405020304" pitchFamily="18" charset="0"/>
                <a:cs typeface="Times New Roman" panose="02020603050405020304" pitchFamily="18" charset="0"/>
              </a:rPr>
              <a:t>DİSİPLİN KURULUNCA </a:t>
            </a:r>
            <a:r>
              <a:rPr lang="tr-TR" dirty="0">
                <a:latin typeface="Times New Roman" panose="02020603050405020304" pitchFamily="18" charset="0"/>
                <a:cs typeface="Times New Roman" panose="02020603050405020304" pitchFamily="18" charset="0"/>
              </a:rPr>
              <a:t>karara bağlanır.</a:t>
            </a:r>
          </a:p>
          <a:p>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9798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DİSİPLİN SUÇ VE CEZALARINA HAKİM İLKE VE KURALLAR</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a:xfrm>
            <a:off x="755780" y="1825625"/>
            <a:ext cx="10598020" cy="4895850"/>
          </a:xfrm>
        </p:spPr>
        <p:txBody>
          <a:bodyPr>
            <a:noAutofit/>
          </a:bodyPr>
          <a:lstStyle/>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Kanunilik</a:t>
            </a:r>
            <a:endParaRPr lang="tr-TR" sz="24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Savunma Hakkı</a:t>
            </a: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Zamanaşımı</a:t>
            </a:r>
            <a:endParaRPr lang="tr-TR" sz="24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Tekerrür</a:t>
            </a:r>
            <a:endParaRPr lang="tr-TR" sz="2400"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Cezada İndirim</a:t>
            </a: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Geri Alınamama</a:t>
            </a:r>
          </a:p>
          <a:p>
            <a:pPr>
              <a:lnSpc>
                <a:spcPct val="150000"/>
              </a:lnSpc>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Yetki Devri Yasağı</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97099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186483" y="288454"/>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KURULLARIN GÖRÜŞME USULÜ </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360485" y="1723145"/>
            <a:ext cx="11561884" cy="5016758"/>
          </a:xfrm>
          <a:prstGeom prst="rect">
            <a:avLst/>
          </a:prstGeom>
          <a:noFill/>
        </p:spPr>
        <p:txBody>
          <a:bodyPr wrap="square" rtlCol="0">
            <a:spAutoFit/>
          </a:bodyPr>
          <a:lstStyle/>
          <a:p>
            <a:pPr marL="285750" indent="-285750" algn="just">
              <a:buFont typeface="Wingdings" panose="05000000000000000000" pitchFamily="2" charset="2"/>
              <a:buChar char="§"/>
            </a:pPr>
            <a:r>
              <a:rPr lang="tr-TR" sz="2000" b="1" dirty="0" smtClean="0">
                <a:latin typeface="Times New Roman" panose="02020603050405020304" pitchFamily="18" charset="0"/>
                <a:cs typeface="Times New Roman" panose="02020603050405020304" pitchFamily="18" charset="0"/>
              </a:rPr>
              <a:t>Üç kişilik </a:t>
            </a:r>
            <a:r>
              <a:rPr lang="tr-TR" sz="2000" dirty="0" smtClean="0">
                <a:latin typeface="Times New Roman" panose="02020603050405020304" pitchFamily="18" charset="0"/>
                <a:cs typeface="Times New Roman" panose="02020603050405020304" pitchFamily="18" charset="0"/>
              </a:rPr>
              <a:t>kurullar üye tam sayısıyla, üye sayısı </a:t>
            </a:r>
            <a:r>
              <a:rPr lang="tr-TR" sz="2000" b="1" dirty="0" smtClean="0">
                <a:latin typeface="Times New Roman" panose="02020603050405020304" pitchFamily="18" charset="0"/>
                <a:cs typeface="Times New Roman" panose="02020603050405020304" pitchFamily="18" charset="0"/>
              </a:rPr>
              <a:t>üçten fazla </a:t>
            </a:r>
            <a:r>
              <a:rPr lang="tr-TR" sz="2000" dirty="0" smtClean="0">
                <a:latin typeface="Times New Roman" panose="02020603050405020304" pitchFamily="18" charset="0"/>
                <a:cs typeface="Times New Roman" panose="02020603050405020304" pitchFamily="18" charset="0"/>
              </a:rPr>
              <a:t>olan kurullar salt çoğunlukla toplanır.</a:t>
            </a:r>
          </a:p>
          <a:p>
            <a:pPr marL="285750" indent="-28575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Başkan ve üyelerin görevleri başında bulunmamaları halinde kurullara </a:t>
            </a:r>
            <a:r>
              <a:rPr lang="tr-TR" sz="2000" b="1" u="sng" dirty="0" smtClean="0">
                <a:latin typeface="Times New Roman" panose="02020603050405020304" pitchFamily="18" charset="0"/>
                <a:cs typeface="Times New Roman" panose="02020603050405020304" pitchFamily="18" charset="0"/>
              </a:rPr>
              <a:t>vekilleri</a:t>
            </a:r>
            <a:r>
              <a:rPr lang="tr-TR" sz="2000" u="sng" dirty="0" smtClean="0">
                <a:latin typeface="Times New Roman" panose="02020603050405020304" pitchFamily="18" charset="0"/>
                <a:cs typeface="Times New Roman" panose="02020603050405020304" pitchFamily="18" charset="0"/>
              </a:rPr>
              <a:t> katılır.</a:t>
            </a:r>
          </a:p>
          <a:p>
            <a:pPr marL="285750" indent="-28575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Toplantıya katılmaması durumunda sendika temsilcisi toplantı yeter sayısında göz önünde bulundurulmaz.</a:t>
            </a:r>
          </a:p>
          <a:p>
            <a:pPr algn="just"/>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Başkan ve üyeler; </a:t>
            </a:r>
            <a:r>
              <a:rPr lang="tr-TR" sz="2000" b="1" dirty="0" smtClean="0">
                <a:latin typeface="Times New Roman" panose="02020603050405020304" pitchFamily="18" charset="0"/>
                <a:cs typeface="Times New Roman" panose="02020603050405020304" pitchFamily="18" charset="0"/>
              </a:rPr>
              <a:t>kendilerine, eşlerine, üçüncü dereceye kadar kan ve kayın hısımlarına, disiplin cezası verilmesini teklif ettikleri, </a:t>
            </a:r>
            <a:r>
              <a:rPr lang="tr-TR" sz="2000" b="1" dirty="0" err="1" smtClean="0">
                <a:latin typeface="Times New Roman" panose="02020603050405020304" pitchFamily="18" charset="0"/>
                <a:cs typeface="Times New Roman" panose="02020603050405020304" pitchFamily="18" charset="0"/>
              </a:rPr>
              <a:t>muhakkikliğini</a:t>
            </a:r>
            <a:r>
              <a:rPr lang="tr-TR" sz="2000" b="1"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yaptıkları memurlara ait işlerle ilgili kurul toplantılarına katılamazlar.</a:t>
            </a:r>
          </a:p>
          <a:p>
            <a:pPr marL="285750" indent="-28575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Yukarıdaki nedenlerle toplantıya katılamayan üyeler, </a:t>
            </a:r>
            <a:r>
              <a:rPr lang="tr-TR" sz="2000" b="1" dirty="0" smtClean="0">
                <a:latin typeface="Times New Roman" panose="02020603050405020304" pitchFamily="18" charset="0"/>
                <a:cs typeface="Times New Roman" panose="02020603050405020304" pitchFamily="18" charset="0"/>
              </a:rPr>
              <a:t>toplantı yeter sayısının tespitinde göz önünde bulundurulmaz.</a:t>
            </a:r>
          </a:p>
          <a:p>
            <a:pPr marL="285750" indent="-28575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Yukarıdaki nedenlerle toplantıya katılamayan başkanın yerine, </a:t>
            </a:r>
            <a:r>
              <a:rPr lang="tr-TR" sz="2000" b="1" dirty="0" smtClean="0">
                <a:latin typeface="Times New Roman" panose="02020603050405020304" pitchFamily="18" charset="0"/>
                <a:cs typeface="Times New Roman" panose="02020603050405020304" pitchFamily="18" charset="0"/>
              </a:rPr>
              <a:t>başkanlık görevi hiyerarşik olarak en üst görevde bulunan üye, hiyerarşik olarak aynı düzeyde bulunan üye birden çok ise en kıdemli üye</a:t>
            </a:r>
            <a:r>
              <a:rPr lang="tr-TR" sz="2000" dirty="0" smtClean="0">
                <a:latin typeface="Times New Roman" panose="02020603050405020304" pitchFamily="18" charset="0"/>
                <a:cs typeface="Times New Roman" panose="02020603050405020304" pitchFamily="18" charset="0"/>
              </a:rPr>
              <a:t> tarafından yürütülür.</a:t>
            </a:r>
          </a:p>
        </p:txBody>
      </p:sp>
    </p:spTree>
    <p:extLst>
      <p:ext uri="{BB962C8B-B14F-4D97-AF65-F5344CB8AC3E}">
        <p14:creationId xmlns:p14="http://schemas.microsoft.com/office/powerpoint/2010/main" val="254149131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1953217" y="375598"/>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KURULLARIN GÖRÜŞME USULÜ </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257908" y="1723145"/>
            <a:ext cx="11676184" cy="4401205"/>
          </a:xfrm>
          <a:prstGeom prst="rect">
            <a:avLst/>
          </a:prstGeom>
          <a:noFill/>
        </p:spPr>
        <p:txBody>
          <a:bodyPr wrap="square" rtlCol="0">
            <a:spAutoFit/>
          </a:bodyPr>
          <a:lstStyle/>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Oylama </a:t>
            </a:r>
            <a:r>
              <a:rPr lang="tr-TR" sz="2000" b="1" dirty="0" smtClean="0">
                <a:latin typeface="Times New Roman" panose="02020603050405020304" pitchFamily="18" charset="0"/>
                <a:cs typeface="Times New Roman" panose="02020603050405020304" pitchFamily="18" charset="0"/>
              </a:rPr>
              <a:t>açık oyla </a:t>
            </a:r>
            <a:r>
              <a:rPr lang="tr-TR" sz="2000" dirty="0" smtClean="0">
                <a:latin typeface="Times New Roman" panose="02020603050405020304" pitchFamily="18" charset="0"/>
                <a:cs typeface="Times New Roman" panose="02020603050405020304" pitchFamily="18" charset="0"/>
              </a:rPr>
              <a:t>yapılır ve </a:t>
            </a:r>
            <a:r>
              <a:rPr lang="tr-TR" sz="2000" b="1" dirty="0" smtClean="0">
                <a:latin typeface="Times New Roman" panose="02020603050405020304" pitchFamily="18" charset="0"/>
                <a:cs typeface="Times New Roman" panose="02020603050405020304" pitchFamily="18" charset="0"/>
              </a:rPr>
              <a:t>oy çokluğu </a:t>
            </a:r>
            <a:r>
              <a:rPr lang="tr-TR" sz="2000" dirty="0" smtClean="0">
                <a:latin typeface="Times New Roman" panose="02020603050405020304" pitchFamily="18" charset="0"/>
                <a:cs typeface="Times New Roman" panose="02020603050405020304" pitchFamily="18" charset="0"/>
              </a:rPr>
              <a:t>ile karar verilir.</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Oylamada </a:t>
            </a:r>
            <a:r>
              <a:rPr lang="tr-TR" sz="2000" b="1" dirty="0" smtClean="0">
                <a:latin typeface="Times New Roman" panose="02020603050405020304" pitchFamily="18" charset="0"/>
                <a:cs typeface="Times New Roman" panose="02020603050405020304" pitchFamily="18" charset="0"/>
              </a:rPr>
              <a:t>çekimser kalınamaz</a:t>
            </a:r>
            <a:r>
              <a:rPr lang="tr-TR" sz="200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Başkan oyunu en son kullanır.</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Oyların eşitliği halinde </a:t>
            </a:r>
            <a:r>
              <a:rPr lang="tr-TR" sz="2000" b="1" dirty="0" smtClean="0">
                <a:latin typeface="Times New Roman" panose="02020603050405020304" pitchFamily="18" charset="0"/>
                <a:cs typeface="Times New Roman" panose="02020603050405020304" pitchFamily="18" charset="0"/>
              </a:rPr>
              <a:t>Başkanın bulunduğu tarafın </a:t>
            </a:r>
            <a:r>
              <a:rPr lang="tr-TR" sz="2000" dirty="0" smtClean="0">
                <a:latin typeface="Times New Roman" panose="02020603050405020304" pitchFamily="18" charset="0"/>
                <a:cs typeface="Times New Roman" panose="02020603050405020304" pitchFamily="18" charset="0"/>
              </a:rPr>
              <a:t>oyu üstün sayılır.</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Karar, oylama tarihini izleyen </a:t>
            </a:r>
            <a:r>
              <a:rPr lang="tr-TR" sz="2000" b="1" dirty="0" smtClean="0">
                <a:latin typeface="Times New Roman" panose="02020603050405020304" pitchFamily="18" charset="0"/>
                <a:cs typeface="Times New Roman" panose="02020603050405020304" pitchFamily="18" charset="0"/>
              </a:rPr>
              <a:t>7 gün içinde </a:t>
            </a:r>
            <a:r>
              <a:rPr lang="tr-TR" sz="2000" dirty="0" smtClean="0">
                <a:latin typeface="Times New Roman" panose="02020603050405020304" pitchFamily="18" charset="0"/>
                <a:cs typeface="Times New Roman" panose="02020603050405020304" pitchFamily="18" charset="0"/>
              </a:rPr>
              <a:t>gerekçeli olarak  yazılır ve başkan ve üyeler tarafından imzalanır.</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Kararda; </a:t>
            </a:r>
            <a:r>
              <a:rPr lang="tr-TR" sz="2000" b="1" dirty="0" smtClean="0">
                <a:latin typeface="Times New Roman" panose="02020603050405020304" pitchFamily="18" charset="0"/>
                <a:cs typeface="Times New Roman" panose="02020603050405020304" pitchFamily="18" charset="0"/>
              </a:rPr>
              <a:t>kararın gerekçesi</a:t>
            </a:r>
            <a:r>
              <a:rPr lang="tr-TR" sz="2000" dirty="0" smtClean="0">
                <a:latin typeface="Times New Roman" panose="02020603050405020304" pitchFamily="18" charset="0"/>
                <a:cs typeface="Times New Roman" panose="02020603050405020304" pitchFamily="18" charset="0"/>
              </a:rPr>
              <a:t>, karara karşı </a:t>
            </a:r>
            <a:r>
              <a:rPr lang="tr-TR" sz="2000" b="1" dirty="0" smtClean="0">
                <a:latin typeface="Times New Roman" panose="02020603050405020304" pitchFamily="18" charset="0"/>
                <a:cs typeface="Times New Roman" panose="02020603050405020304" pitchFamily="18" charset="0"/>
              </a:rPr>
              <a:t>başvuru yolları ve süresi</a:t>
            </a:r>
            <a:r>
              <a:rPr lang="tr-TR" sz="2000" dirty="0" smtClean="0">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oy birliği oy çokluğu </a:t>
            </a:r>
            <a:r>
              <a:rPr lang="tr-TR" sz="2000" dirty="0" smtClean="0">
                <a:latin typeface="Times New Roman" panose="02020603050405020304" pitchFamily="18" charset="0"/>
                <a:cs typeface="Times New Roman" panose="02020603050405020304" pitchFamily="18" charset="0"/>
              </a:rPr>
              <a:t>ile alındığı belirtilir.</a:t>
            </a:r>
          </a:p>
          <a:p>
            <a:pPr marL="285750" indent="-28575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Kararda; </a:t>
            </a:r>
            <a:r>
              <a:rPr lang="tr-TR" sz="2000" b="1" dirty="0" smtClean="0">
                <a:latin typeface="Times New Roman" panose="02020603050405020304" pitchFamily="18" charset="0"/>
                <a:cs typeface="Times New Roman" panose="02020603050405020304" pitchFamily="18" charset="0"/>
              </a:rPr>
              <a:t>karşı oy kullananların görüşlerine </a:t>
            </a:r>
            <a:r>
              <a:rPr lang="tr-TR" sz="2000" dirty="0" smtClean="0">
                <a:latin typeface="Times New Roman" panose="02020603050405020304" pitchFamily="18" charset="0"/>
                <a:cs typeface="Times New Roman" panose="02020603050405020304" pitchFamily="18" charset="0"/>
              </a:rPr>
              <a:t>yer verilir.</a:t>
            </a:r>
          </a:p>
        </p:txBody>
      </p:sp>
    </p:spTree>
    <p:extLst>
      <p:ext uri="{BB962C8B-B14F-4D97-AF65-F5344CB8AC3E}">
        <p14:creationId xmlns:p14="http://schemas.microsoft.com/office/powerpoint/2010/main" val="324513462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7" y="264788"/>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GÖREVDEN UZAKLAŞTIRMA</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155448" y="1723145"/>
            <a:ext cx="12036551" cy="1446550"/>
          </a:xfrm>
          <a:prstGeom prst="rect">
            <a:avLst/>
          </a:prstGeom>
          <a:noFill/>
        </p:spPr>
        <p:txBody>
          <a:bodyPr wrap="square" rtlCol="0">
            <a:spAutoFit/>
          </a:bodyPr>
          <a:lstStyle/>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Kamu </a:t>
            </a:r>
            <a:r>
              <a:rPr lang="tr-TR" sz="2200" dirty="0">
                <a:latin typeface="Times New Roman" panose="02020603050405020304" pitchFamily="18" charset="0"/>
                <a:cs typeface="Times New Roman" panose="02020603050405020304" pitchFamily="18" charset="0"/>
              </a:rPr>
              <a:t>hizmetlerinin gerektirdiği hallerde, görevi başında kalmasında sakınca görülecek </a:t>
            </a:r>
            <a:r>
              <a:rPr lang="tr-TR" sz="2200" dirty="0" smtClean="0">
                <a:latin typeface="Times New Roman" panose="02020603050405020304" pitchFamily="18" charset="0"/>
                <a:cs typeface="Times New Roman" panose="02020603050405020304" pitchFamily="18" charset="0"/>
              </a:rPr>
              <a:t>memurlar </a:t>
            </a:r>
            <a:r>
              <a:rPr lang="tr-TR" sz="2200" dirty="0">
                <a:latin typeface="Times New Roman" panose="02020603050405020304" pitchFamily="18" charset="0"/>
                <a:cs typeface="Times New Roman" panose="02020603050405020304" pitchFamily="18" charset="0"/>
              </a:rPr>
              <a:t>hakkında alınan </a:t>
            </a:r>
            <a:r>
              <a:rPr lang="tr-TR" sz="2200" b="1" dirty="0">
                <a:latin typeface="Times New Roman" panose="02020603050405020304" pitchFamily="18" charset="0"/>
                <a:cs typeface="Times New Roman" panose="02020603050405020304" pitchFamily="18" charset="0"/>
              </a:rPr>
              <a:t>ihtiyati</a:t>
            </a:r>
            <a:r>
              <a:rPr lang="tr-TR" sz="2200" dirty="0">
                <a:latin typeface="Times New Roman" panose="02020603050405020304" pitchFamily="18" charset="0"/>
                <a:cs typeface="Times New Roman" panose="02020603050405020304" pitchFamily="18" charset="0"/>
              </a:rPr>
              <a:t> bir tedbirdir</a:t>
            </a:r>
            <a:r>
              <a:rPr lang="tr-TR" sz="220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
            </a:pPr>
            <a:endParaRPr lang="tr-TR" sz="22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200" dirty="0" smtClean="0">
                <a:latin typeface="Times New Roman" panose="02020603050405020304" pitchFamily="18" charset="0"/>
                <a:cs typeface="Times New Roman" panose="02020603050405020304" pitchFamily="18" charset="0"/>
              </a:rPr>
              <a:t>Soruşturma </a:t>
            </a:r>
            <a:r>
              <a:rPr lang="tr-TR" sz="2200" b="1" dirty="0" smtClean="0">
                <a:latin typeface="Times New Roman" panose="02020603050405020304" pitchFamily="18" charset="0"/>
                <a:cs typeface="Times New Roman" panose="02020603050405020304" pitchFamily="18" charset="0"/>
              </a:rPr>
              <a:t>öncesi/herhangi bir aşamasında/mahkemece ceza kovuşturması nedeniyle </a:t>
            </a:r>
            <a:r>
              <a:rPr lang="tr-TR" sz="2200" dirty="0" smtClean="0">
                <a:latin typeface="Times New Roman" panose="02020603050405020304" pitchFamily="18" charset="0"/>
                <a:cs typeface="Times New Roman" panose="02020603050405020304" pitchFamily="18" charset="0"/>
              </a:rPr>
              <a:t>alınabilir.</a:t>
            </a:r>
          </a:p>
        </p:txBody>
      </p:sp>
      <p:sp>
        <p:nvSpPr>
          <p:cNvPr id="7" name="Yuvarlatılmış Dikdörtgen 6"/>
          <p:cNvSpPr/>
          <p:nvPr/>
        </p:nvSpPr>
        <p:spPr>
          <a:xfrm>
            <a:off x="1064526" y="3812614"/>
            <a:ext cx="4946735" cy="1567543"/>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Tx/>
              <a:buChar char="-"/>
            </a:pPr>
            <a:r>
              <a:rPr lang="tr-TR" dirty="0" smtClean="0">
                <a:latin typeface="Times New Roman" panose="02020603050405020304" pitchFamily="18" charset="0"/>
                <a:cs typeface="Times New Roman" panose="02020603050405020304" pitchFamily="18" charset="0"/>
              </a:rPr>
              <a:t>Atamaya Yetkili Amirler</a:t>
            </a:r>
          </a:p>
          <a:p>
            <a:pPr marL="285750" indent="-285750">
              <a:buFontTx/>
              <a:buChar char="-"/>
            </a:pPr>
            <a:r>
              <a:rPr lang="tr-TR" dirty="0" smtClean="0">
                <a:latin typeface="Times New Roman" panose="02020603050405020304" pitchFamily="18" charset="0"/>
                <a:cs typeface="Times New Roman" panose="02020603050405020304" pitchFamily="18" charset="0"/>
              </a:rPr>
              <a:t>Bakanlık/Gen. </a:t>
            </a:r>
            <a:r>
              <a:rPr lang="tr-TR" dirty="0" err="1" smtClean="0">
                <a:latin typeface="Times New Roman" panose="02020603050405020304" pitchFamily="18" charset="0"/>
                <a:cs typeface="Times New Roman" panose="02020603050405020304" pitchFamily="18" charset="0"/>
              </a:rPr>
              <a:t>Müd</a:t>
            </a:r>
            <a:r>
              <a:rPr lang="tr-TR" dirty="0" smtClean="0">
                <a:latin typeface="Times New Roman" panose="02020603050405020304" pitchFamily="18" charset="0"/>
                <a:cs typeface="Times New Roman" panose="02020603050405020304" pitchFamily="18" charset="0"/>
              </a:rPr>
              <a:t>. Müfettişleri</a:t>
            </a:r>
          </a:p>
          <a:p>
            <a:pPr marL="285750" indent="-285750">
              <a:buFontTx/>
              <a:buChar char="-"/>
            </a:pPr>
            <a:r>
              <a:rPr lang="tr-TR" dirty="0" smtClean="0">
                <a:latin typeface="Times New Roman" panose="02020603050405020304" pitchFamily="18" charset="0"/>
                <a:cs typeface="Times New Roman" panose="02020603050405020304" pitchFamily="18" charset="0"/>
              </a:rPr>
              <a:t>İllerde Valiler</a:t>
            </a:r>
          </a:p>
          <a:p>
            <a:pPr marL="285750" indent="-285750">
              <a:buFontTx/>
              <a:buChar char="-"/>
            </a:pPr>
            <a:r>
              <a:rPr lang="tr-TR" dirty="0" smtClean="0">
                <a:latin typeface="Times New Roman" panose="02020603050405020304" pitchFamily="18" charset="0"/>
                <a:cs typeface="Times New Roman" panose="02020603050405020304" pitchFamily="18" charset="0"/>
              </a:rPr>
              <a:t>İlçelerde Kaymakamlar</a:t>
            </a:r>
            <a:endParaRPr lang="tr-TR" dirty="0">
              <a:latin typeface="Times New Roman" panose="02020603050405020304" pitchFamily="18" charset="0"/>
              <a:cs typeface="Times New Roman" panose="02020603050405020304" pitchFamily="18" charset="0"/>
            </a:endParaRPr>
          </a:p>
        </p:txBody>
      </p:sp>
      <p:sp>
        <p:nvSpPr>
          <p:cNvPr id="8" name="Yuvarlatılmış Dikdörtgen 7"/>
          <p:cNvSpPr/>
          <p:nvPr/>
        </p:nvSpPr>
        <p:spPr>
          <a:xfrm>
            <a:off x="6489673" y="3864281"/>
            <a:ext cx="4869543" cy="1567543"/>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Tx/>
              <a:buChar char="-"/>
            </a:pPr>
            <a:r>
              <a:rPr lang="tr-TR" dirty="0" smtClean="0">
                <a:latin typeface="Times New Roman" panose="02020603050405020304" pitchFamily="18" charset="0"/>
                <a:cs typeface="Times New Roman" panose="02020603050405020304" pitchFamily="18" charset="0"/>
              </a:rPr>
              <a:t>Atamaya Yetkili Amirler</a:t>
            </a:r>
          </a:p>
          <a:p>
            <a:pPr marL="285750" indent="-285750">
              <a:buFontTx/>
              <a:buChar char="-"/>
            </a:pPr>
            <a:r>
              <a:rPr lang="tr-TR" dirty="0" smtClean="0">
                <a:latin typeface="Times New Roman" panose="02020603050405020304" pitchFamily="18" charset="0"/>
                <a:cs typeface="Times New Roman" panose="02020603050405020304" pitchFamily="18" charset="0"/>
              </a:rPr>
              <a:t>İllerde Valiler</a:t>
            </a:r>
          </a:p>
          <a:p>
            <a:pPr marL="285750" indent="-285750">
              <a:buFontTx/>
              <a:buChar char="-"/>
            </a:pPr>
            <a:r>
              <a:rPr lang="tr-TR" dirty="0" smtClean="0">
                <a:latin typeface="Times New Roman" panose="02020603050405020304" pitchFamily="18" charset="0"/>
                <a:cs typeface="Times New Roman" panose="02020603050405020304" pitchFamily="18" charset="0"/>
              </a:rPr>
              <a:t>İlçelerde Kaymakamlar</a:t>
            </a:r>
            <a:endParaRPr lang="tr-TR" dirty="0">
              <a:latin typeface="Times New Roman" panose="02020603050405020304" pitchFamily="18" charset="0"/>
              <a:cs typeface="Times New Roman" panose="02020603050405020304" pitchFamily="18" charset="0"/>
            </a:endParaRPr>
          </a:p>
        </p:txBody>
      </p:sp>
      <p:sp>
        <p:nvSpPr>
          <p:cNvPr id="9" name="Yuvarlatılmış Dikdörtgen 8"/>
          <p:cNvSpPr/>
          <p:nvPr/>
        </p:nvSpPr>
        <p:spPr>
          <a:xfrm>
            <a:off x="1624083" y="3360153"/>
            <a:ext cx="4012442" cy="385485"/>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tr-TR" dirty="0" smtClean="0">
                <a:latin typeface="Times New Roman" panose="02020603050405020304" pitchFamily="18" charset="0"/>
                <a:cs typeface="Times New Roman" panose="02020603050405020304" pitchFamily="18" charset="0"/>
              </a:rPr>
              <a:t>TEDBİRİ ALMAYA YETKİLİLER</a:t>
            </a:r>
            <a:endParaRPr lang="tr-TR" dirty="0">
              <a:latin typeface="Times New Roman" panose="02020603050405020304" pitchFamily="18" charset="0"/>
              <a:cs typeface="Times New Roman" panose="02020603050405020304" pitchFamily="18" charset="0"/>
            </a:endParaRPr>
          </a:p>
        </p:txBody>
      </p:sp>
      <p:sp>
        <p:nvSpPr>
          <p:cNvPr id="10" name="Yuvarlatılmış Dikdörtgen 9"/>
          <p:cNvSpPr/>
          <p:nvPr/>
        </p:nvSpPr>
        <p:spPr>
          <a:xfrm>
            <a:off x="6864201" y="3398486"/>
            <a:ext cx="4120486" cy="385485"/>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tr-TR" dirty="0">
                <a:latin typeface="Times New Roman" panose="02020603050405020304" pitchFamily="18" charset="0"/>
                <a:cs typeface="Times New Roman" panose="02020603050405020304" pitchFamily="18" charset="0"/>
              </a:rPr>
              <a:t>TEDBİRİ KALDIRMAYA YETKİLİLER</a:t>
            </a:r>
          </a:p>
        </p:txBody>
      </p:sp>
      <p:sp>
        <p:nvSpPr>
          <p:cNvPr id="18" name="Yuvarlatılmış Dikdörtgen 17"/>
          <p:cNvSpPr/>
          <p:nvPr/>
        </p:nvSpPr>
        <p:spPr>
          <a:xfrm>
            <a:off x="1691960" y="5848925"/>
            <a:ext cx="8916381" cy="554970"/>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r>
              <a:rPr lang="tr-TR" b="1" dirty="0">
                <a:latin typeface="Times New Roman" panose="02020603050405020304" pitchFamily="18" charset="0"/>
                <a:cs typeface="Times New Roman" panose="02020603050405020304" pitchFamily="18" charset="0"/>
              </a:rPr>
              <a:t>Kovuşturma:</a:t>
            </a:r>
            <a:r>
              <a:rPr lang="tr-TR" dirty="0">
                <a:latin typeface="Times New Roman" panose="02020603050405020304" pitchFamily="18" charset="0"/>
                <a:cs typeface="Times New Roman" panose="02020603050405020304" pitchFamily="18" charset="0"/>
              </a:rPr>
              <a:t> İ</a:t>
            </a:r>
            <a:r>
              <a:rPr lang="tr-TR" dirty="0" smtClean="0">
                <a:latin typeface="Times New Roman" panose="02020603050405020304" pitchFamily="18" charset="0"/>
                <a:cs typeface="Times New Roman" panose="02020603050405020304" pitchFamily="18" charset="0"/>
              </a:rPr>
              <a:t>ddianamenin </a:t>
            </a:r>
            <a:r>
              <a:rPr lang="tr-TR" dirty="0">
                <a:latin typeface="Times New Roman" panose="02020603050405020304" pitchFamily="18" charset="0"/>
                <a:cs typeface="Times New Roman" panose="02020603050405020304" pitchFamily="18" charset="0"/>
              </a:rPr>
              <a:t>kabulüyle başlayıp, hükmün kesinleşmesine kadar geçen </a:t>
            </a:r>
            <a:r>
              <a:rPr lang="tr-TR" dirty="0" smtClean="0">
                <a:latin typeface="Times New Roman" panose="02020603050405020304" pitchFamily="18" charset="0"/>
                <a:cs typeface="Times New Roman" panose="02020603050405020304" pitchFamily="18" charset="0"/>
              </a:rPr>
              <a:t>evredir.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306494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7" y="375598"/>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GÖREVDEN UZAKLAŞTIRMA</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360485" y="1723145"/>
            <a:ext cx="11561884" cy="4524315"/>
          </a:xfrm>
          <a:prstGeom prst="rect">
            <a:avLst/>
          </a:prstGeom>
          <a:noFill/>
        </p:spPr>
        <p:txBody>
          <a:bodyPr wrap="square" rtlCol="0">
            <a:spAutoFit/>
          </a:bodyPr>
          <a:lstStyle/>
          <a:p>
            <a:pPr marL="342900" indent="-342900" algn="just">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Görevinden uzaklaştırılan </a:t>
            </a:r>
            <a:r>
              <a:rPr lang="tr-TR" sz="2000" dirty="0" smtClean="0">
                <a:latin typeface="Times New Roman" panose="02020603050405020304" pitchFamily="18" charset="0"/>
                <a:cs typeface="Times New Roman" panose="02020603050405020304" pitchFamily="18" charset="0"/>
              </a:rPr>
              <a:t> memurlar </a:t>
            </a:r>
            <a:r>
              <a:rPr lang="tr-TR" sz="2000" dirty="0">
                <a:latin typeface="Times New Roman" panose="02020603050405020304" pitchFamily="18" charset="0"/>
                <a:cs typeface="Times New Roman" panose="02020603050405020304" pitchFamily="18" charset="0"/>
              </a:rPr>
              <a:t>hakkında görevden uzaklaştırmayı izleyen </a:t>
            </a:r>
            <a:r>
              <a:rPr lang="tr-TR" sz="2000" b="1" dirty="0">
                <a:latin typeface="Times New Roman" panose="02020603050405020304" pitchFamily="18" charset="0"/>
                <a:cs typeface="Times New Roman" panose="02020603050405020304" pitchFamily="18" charset="0"/>
              </a:rPr>
              <a:t>10 iş günü içinde </a:t>
            </a:r>
            <a:r>
              <a:rPr lang="tr-TR" sz="2000" dirty="0">
                <a:latin typeface="Times New Roman" panose="02020603050405020304" pitchFamily="18" charset="0"/>
                <a:cs typeface="Times New Roman" panose="02020603050405020304" pitchFamily="18" charset="0"/>
              </a:rPr>
              <a:t>soruşturmaya başlanması şarttır</a:t>
            </a:r>
            <a:r>
              <a:rPr lang="tr-TR" sz="20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Memur hakkında derhal soruşturmaya başlamayan, keyfi olarak veya garaz veya kini </a:t>
            </a:r>
            <a:r>
              <a:rPr lang="tr-TR" sz="2000" dirty="0" smtClean="0">
                <a:latin typeface="Times New Roman" panose="02020603050405020304" pitchFamily="18" charset="0"/>
                <a:cs typeface="Times New Roman" panose="02020603050405020304" pitchFamily="18" charset="0"/>
              </a:rPr>
              <a:t>dolayısıyla </a:t>
            </a:r>
            <a:r>
              <a:rPr lang="tr-TR" sz="2000" dirty="0">
                <a:latin typeface="Times New Roman" panose="02020603050405020304" pitchFamily="18" charset="0"/>
                <a:cs typeface="Times New Roman" panose="02020603050405020304" pitchFamily="18" charset="0"/>
              </a:rPr>
              <a:t>bu tasarrufu yaptığı, yaptırılan soruşturma sonunda anlaşılan amirler, </a:t>
            </a:r>
            <a:r>
              <a:rPr lang="tr-TR" sz="2000" b="1" dirty="0">
                <a:latin typeface="Times New Roman" panose="02020603050405020304" pitchFamily="18" charset="0"/>
                <a:cs typeface="Times New Roman" panose="02020603050405020304" pitchFamily="18" charset="0"/>
              </a:rPr>
              <a:t>hukuki, mali ve cezai sorumluluğa tabidirler</a:t>
            </a:r>
            <a:r>
              <a:rPr lang="tr-TR" sz="2000" b="1" dirty="0" smtClean="0">
                <a:latin typeface="Times New Roman" panose="02020603050405020304" pitchFamily="18" charset="0"/>
                <a:cs typeface="Times New Roman" panose="02020603050405020304" pitchFamily="18" charset="0"/>
              </a:rPr>
              <a:t>.</a:t>
            </a:r>
          </a:p>
          <a:p>
            <a:pPr algn="just"/>
            <a:endParaRPr lang="tr-TR" sz="20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2400" dirty="0" smtClean="0">
                <a:latin typeface="Times New Roman" panose="02020603050405020304" pitchFamily="18" charset="0"/>
                <a:cs typeface="Times New Roman" panose="02020603050405020304" pitchFamily="18" charset="0"/>
              </a:rPr>
              <a:t>Soruşturmaya konu eylemler, </a:t>
            </a:r>
            <a:r>
              <a:rPr lang="tr-TR" sz="2400" b="1" dirty="0" smtClean="0">
                <a:latin typeface="Times New Roman" panose="02020603050405020304" pitchFamily="18" charset="0"/>
                <a:cs typeface="Times New Roman" panose="02020603050405020304" pitchFamily="18" charset="0"/>
              </a:rPr>
              <a:t>hizmetin devamına engel değilse</a:t>
            </a:r>
            <a:r>
              <a:rPr lang="tr-TR" sz="2400" dirty="0" smtClean="0">
                <a:latin typeface="Times New Roman" panose="02020603050405020304" pitchFamily="18" charset="0"/>
                <a:cs typeface="Times New Roman" panose="02020603050405020304" pitchFamily="18" charset="0"/>
              </a:rPr>
              <a:t>; görevden uzaklaştırma tedbiri her zaman kaldırılabilir.</a:t>
            </a:r>
          </a:p>
          <a:p>
            <a:pPr marL="342900" indent="-34290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Disiplin soruşturması nedeniyle görevden uzaklaştırma tedbiri </a:t>
            </a:r>
            <a:r>
              <a:rPr lang="tr-TR" sz="2000" b="1" dirty="0" smtClean="0">
                <a:latin typeface="Times New Roman" panose="02020603050405020304" pitchFamily="18" charset="0"/>
                <a:cs typeface="Times New Roman" panose="02020603050405020304" pitchFamily="18" charset="0"/>
              </a:rPr>
              <a:t>3 AYDAN fazla </a:t>
            </a:r>
            <a:r>
              <a:rPr lang="tr-TR" sz="2000" dirty="0" smtClean="0">
                <a:latin typeface="Times New Roman" panose="02020603050405020304" pitchFamily="18" charset="0"/>
                <a:cs typeface="Times New Roman" panose="02020603050405020304" pitchFamily="18" charset="0"/>
              </a:rPr>
              <a:t>olamaz.</a:t>
            </a:r>
            <a:r>
              <a:rPr lang="tr-TR" dirty="0"/>
              <a:t> </a:t>
            </a:r>
            <a:endParaRPr lang="tr-TR" sz="20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Adli/cezai kovuşturma sebebiyle tedbir uygulanacaksa </a:t>
            </a:r>
            <a:r>
              <a:rPr lang="tr-TR" sz="2000" b="1" dirty="0" smtClean="0">
                <a:latin typeface="Times New Roman" panose="02020603050405020304" pitchFamily="18" charset="0"/>
                <a:cs typeface="Times New Roman" panose="02020603050405020304" pitchFamily="18" charset="0"/>
              </a:rPr>
              <a:t>2 AYLIK süreler </a:t>
            </a:r>
            <a:r>
              <a:rPr lang="tr-TR" sz="2000" dirty="0" smtClean="0">
                <a:latin typeface="Times New Roman" panose="02020603050405020304" pitchFamily="18" charset="0"/>
                <a:cs typeface="Times New Roman" panose="02020603050405020304" pitchFamily="18" charset="0"/>
              </a:rPr>
              <a:t>itibariyle gözden geçirilir.</a:t>
            </a:r>
          </a:p>
          <a:p>
            <a:pPr marL="342900" indent="-342900" algn="just">
              <a:buFont typeface="Wingdings" panose="05000000000000000000" pitchFamily="2" charset="2"/>
              <a:buChar char="§"/>
            </a:pP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0668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201516" y="305686"/>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GÖREVDEN UZAKLAŞTIRMA</a:t>
            </a:r>
            <a:endParaRPr lang="tr-TR" sz="28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360485" y="1723145"/>
            <a:ext cx="11561884" cy="4909036"/>
          </a:xfrm>
          <a:prstGeom prst="rect">
            <a:avLst/>
          </a:prstGeom>
          <a:noFill/>
        </p:spPr>
        <p:txBody>
          <a:bodyPr wrap="square" rtlCol="0">
            <a:spAutoFit/>
          </a:bodyPr>
          <a:lstStyle/>
          <a:p>
            <a:pPr marL="342900" indent="-342900" algn="just">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Görevden uzaklaştırılan </a:t>
            </a:r>
            <a:r>
              <a:rPr lang="tr-TR" sz="2000" dirty="0">
                <a:latin typeface="Times New Roman" panose="02020603050405020304" pitchFamily="18" charset="0"/>
                <a:cs typeface="Times New Roman" panose="02020603050405020304" pitchFamily="18" charset="0"/>
              </a:rPr>
              <a:t>veya görevi ile ilgili olsun veya olmasın herhangi bir suçtan </a:t>
            </a:r>
            <a:r>
              <a:rPr lang="tr-TR" sz="2000" dirty="0">
                <a:solidFill>
                  <a:schemeClr val="accent1">
                    <a:lumMod val="75000"/>
                  </a:schemeClr>
                </a:solidFill>
                <a:latin typeface="Times New Roman" panose="02020603050405020304" pitchFamily="18" charset="0"/>
                <a:cs typeface="Times New Roman" panose="02020603050405020304" pitchFamily="18" charset="0"/>
              </a:rPr>
              <a:t>tutuklanan veya gözaltına </a:t>
            </a:r>
            <a:r>
              <a:rPr lang="tr-TR" sz="2000" dirty="0" smtClean="0">
                <a:solidFill>
                  <a:schemeClr val="accent1">
                    <a:lumMod val="75000"/>
                  </a:schemeClr>
                </a:solidFill>
                <a:latin typeface="Times New Roman" panose="02020603050405020304" pitchFamily="18" charset="0"/>
                <a:cs typeface="Times New Roman" panose="02020603050405020304" pitchFamily="18" charset="0"/>
              </a:rPr>
              <a:t>alınanlara </a:t>
            </a:r>
            <a:r>
              <a:rPr lang="tr-TR" sz="2000" dirty="0" smtClean="0">
                <a:latin typeface="Times New Roman" panose="02020603050405020304" pitchFamily="18" charset="0"/>
                <a:cs typeface="Times New Roman" panose="02020603050405020304" pitchFamily="18" charset="0"/>
              </a:rPr>
              <a:t>bu süre içinde </a:t>
            </a:r>
            <a:r>
              <a:rPr lang="tr-TR" sz="2000" b="1" dirty="0" smtClean="0">
                <a:latin typeface="Times New Roman" panose="02020603050405020304" pitchFamily="18" charset="0"/>
                <a:cs typeface="Times New Roman" panose="02020603050405020304" pitchFamily="18" charset="0"/>
              </a:rPr>
              <a:t>aylıklarının üçte ikisi </a:t>
            </a:r>
            <a:r>
              <a:rPr lang="tr-TR" sz="2000" dirty="0" smtClean="0">
                <a:latin typeface="Times New Roman" panose="02020603050405020304" pitchFamily="18" charset="0"/>
                <a:cs typeface="Times New Roman" panose="02020603050405020304" pitchFamily="18" charset="0"/>
              </a:rPr>
              <a:t>ödenir.</a:t>
            </a:r>
          </a:p>
          <a:p>
            <a:pPr marL="342900" indent="-342900">
              <a:buFont typeface="Wingdings" panose="05000000000000000000" pitchFamily="2" charset="2"/>
              <a:buChar char="§"/>
            </a:pPr>
            <a:endParaRPr lang="tr-TR" sz="20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tr-TR" sz="2000" dirty="0" smtClean="0">
                <a:latin typeface="Times New Roman" panose="02020603050405020304" pitchFamily="18" charset="0"/>
                <a:cs typeface="Times New Roman" panose="02020603050405020304" pitchFamily="18" charset="0"/>
              </a:rPr>
              <a:t>Göreve iadesi halinde </a:t>
            </a:r>
            <a:r>
              <a:rPr lang="tr-TR" sz="2000" b="1" dirty="0" smtClean="0">
                <a:latin typeface="Times New Roman" panose="02020603050405020304" pitchFamily="18" charset="0"/>
                <a:cs typeface="Times New Roman" panose="02020603050405020304" pitchFamily="18" charset="0"/>
              </a:rPr>
              <a:t>üçte birlik kesinti </a:t>
            </a:r>
            <a:r>
              <a:rPr lang="tr-TR" sz="2000" dirty="0" smtClean="0">
                <a:latin typeface="Times New Roman" panose="02020603050405020304" pitchFamily="18" charset="0"/>
                <a:cs typeface="Times New Roman" panose="02020603050405020304" pitchFamily="18" charset="0"/>
              </a:rPr>
              <a:t>iade edilir. </a:t>
            </a:r>
          </a:p>
          <a:p>
            <a:endParaRPr lang="tr-TR"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Soruşturma veya yargılama sonunda yetkili mercilerce</a:t>
            </a:r>
            <a:r>
              <a:rPr lang="tr-TR" sz="2000" dirty="0" smtClean="0">
                <a:latin typeface="Times New Roman" panose="02020603050405020304" pitchFamily="18" charset="0"/>
                <a:cs typeface="Times New Roman" panose="02020603050405020304" pitchFamily="18" charset="0"/>
              </a:rPr>
              <a:t>:</a:t>
            </a:r>
          </a:p>
          <a:p>
            <a:endParaRPr lang="tr-TR" sz="2000" dirty="0">
              <a:latin typeface="Times New Roman" panose="02020603050405020304" pitchFamily="18" charset="0"/>
              <a:cs typeface="Times New Roman" panose="02020603050405020304" pitchFamily="18" charset="0"/>
            </a:endParaRPr>
          </a:p>
          <a:p>
            <a:pPr>
              <a:lnSpc>
                <a:spcPct val="150000"/>
              </a:lnSpc>
            </a:pPr>
            <a:r>
              <a:rPr lang="tr-TR" dirty="0" smtClean="0">
                <a:latin typeface="Times New Roman" panose="02020603050405020304" pitchFamily="18" charset="0"/>
                <a:cs typeface="Times New Roman" panose="02020603050405020304" pitchFamily="18" charset="0"/>
              </a:rPr>
              <a:t>       a</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Memurluktan </a:t>
            </a:r>
            <a:r>
              <a:rPr lang="tr-TR" b="1" dirty="0">
                <a:latin typeface="Times New Roman" panose="02020603050405020304" pitchFamily="18" charset="0"/>
                <a:cs typeface="Times New Roman" panose="02020603050405020304" pitchFamily="18" charset="0"/>
              </a:rPr>
              <a:t>çıkarmadan başka </a:t>
            </a:r>
            <a:r>
              <a:rPr lang="tr-TR" dirty="0">
                <a:latin typeface="Times New Roman" panose="02020603050405020304" pitchFamily="18" charset="0"/>
                <a:cs typeface="Times New Roman" panose="02020603050405020304" pitchFamily="18" charset="0"/>
              </a:rPr>
              <a:t>bir disiplin cezası verilenler;</a:t>
            </a:r>
          </a:p>
          <a:p>
            <a:pPr>
              <a:lnSpc>
                <a:spcPct val="150000"/>
              </a:lnSpc>
            </a:pPr>
            <a:r>
              <a:rPr lang="tr-TR" dirty="0" smtClean="0">
                <a:latin typeface="Times New Roman" panose="02020603050405020304" pitchFamily="18" charset="0"/>
                <a:cs typeface="Times New Roman" panose="02020603050405020304" pitchFamily="18" charset="0"/>
              </a:rPr>
              <a:t>       b</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Yargılamanın </a:t>
            </a:r>
            <a:r>
              <a:rPr lang="tr-TR" b="1" dirty="0" err="1">
                <a:latin typeface="Times New Roman" panose="02020603050405020304" pitchFamily="18" charset="0"/>
                <a:cs typeface="Times New Roman" panose="02020603050405020304" pitchFamily="18" charset="0"/>
              </a:rPr>
              <a:t>men’ine</a:t>
            </a:r>
            <a:r>
              <a:rPr lang="tr-TR" b="1" dirty="0">
                <a:latin typeface="Times New Roman" panose="02020603050405020304" pitchFamily="18" charset="0"/>
                <a:cs typeface="Times New Roman" panose="02020603050405020304" pitchFamily="18" charset="0"/>
              </a:rPr>
              <a:t> veya </a:t>
            </a:r>
            <a:r>
              <a:rPr lang="tr-TR" b="1" dirty="0" err="1" smtClean="0">
                <a:latin typeface="Times New Roman" panose="02020603050405020304" pitchFamily="18" charset="0"/>
                <a:cs typeface="Times New Roman" panose="02020603050405020304" pitchFamily="18" charset="0"/>
              </a:rPr>
              <a:t>bereatine</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karar verilenler;</a:t>
            </a:r>
          </a:p>
          <a:p>
            <a:pPr>
              <a:lnSpc>
                <a:spcPct val="150000"/>
              </a:lnSpc>
            </a:pPr>
            <a:r>
              <a:rPr lang="tr-TR" dirty="0" smtClean="0">
                <a:latin typeface="Times New Roman" panose="02020603050405020304" pitchFamily="18" charset="0"/>
                <a:cs typeface="Times New Roman" panose="02020603050405020304" pitchFamily="18" charset="0"/>
              </a:rPr>
              <a:t>       c</a:t>
            </a:r>
            <a:r>
              <a:rPr lang="tr-TR" dirty="0">
                <a:latin typeface="Times New Roman" panose="02020603050405020304" pitchFamily="18" charset="0"/>
                <a:cs typeface="Times New Roman" panose="02020603050405020304" pitchFamily="18" charset="0"/>
              </a:rPr>
              <a:t>) Hükümden evvel haklarındaki kovuşturma </a:t>
            </a:r>
            <a:r>
              <a:rPr lang="tr-TR" b="1" dirty="0">
                <a:latin typeface="Times New Roman" panose="02020603050405020304" pitchFamily="18" charset="0"/>
                <a:cs typeface="Times New Roman" panose="02020603050405020304" pitchFamily="18" charset="0"/>
              </a:rPr>
              <a:t>genel af ile kaldırılanlar;</a:t>
            </a:r>
          </a:p>
          <a:p>
            <a:pPr marL="627063" indent="-627063"/>
            <a:r>
              <a:rPr lang="tr-TR" dirty="0" smtClean="0">
                <a:latin typeface="Times New Roman" panose="02020603050405020304" pitchFamily="18" charset="0"/>
                <a:cs typeface="Times New Roman" panose="02020603050405020304" pitchFamily="18" charset="0"/>
              </a:rPr>
              <a:t>       ç</a:t>
            </a:r>
            <a:r>
              <a:rPr lang="tr-TR" dirty="0">
                <a:latin typeface="Times New Roman" panose="02020603050405020304" pitchFamily="18" charset="0"/>
                <a:cs typeface="Times New Roman" panose="02020603050405020304" pitchFamily="18" charset="0"/>
              </a:rPr>
              <a:t>) Görevlerine ve memurluklarına ilişkin olsun veya olmasın </a:t>
            </a:r>
            <a:r>
              <a:rPr lang="tr-TR" b="1" dirty="0">
                <a:latin typeface="Times New Roman" panose="02020603050405020304" pitchFamily="18" charset="0"/>
                <a:cs typeface="Times New Roman" panose="02020603050405020304" pitchFamily="18" charset="0"/>
              </a:rPr>
              <a:t>memurluğa engel </a:t>
            </a:r>
            <a:r>
              <a:rPr lang="tr-TR" b="1" dirty="0" smtClean="0">
                <a:latin typeface="Times New Roman" panose="02020603050405020304" pitchFamily="18" charset="0"/>
                <a:cs typeface="Times New Roman" panose="02020603050405020304" pitchFamily="18" charset="0"/>
              </a:rPr>
              <a:t>olmayacak </a:t>
            </a:r>
            <a:r>
              <a:rPr lang="tr-TR" b="1" dirty="0">
                <a:latin typeface="Times New Roman" panose="02020603050405020304" pitchFamily="18" charset="0"/>
                <a:cs typeface="Times New Roman" panose="02020603050405020304" pitchFamily="18" charset="0"/>
              </a:rPr>
              <a:t>bir ceza ile hükümlü olup cezası ertelenenler</a:t>
            </a:r>
            <a:r>
              <a:rPr lang="tr-TR" b="1" dirty="0" smtClean="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   Hakkındaki görevden </a:t>
            </a:r>
            <a:r>
              <a:rPr lang="tr-TR" dirty="0">
                <a:latin typeface="Times New Roman" panose="02020603050405020304" pitchFamily="18" charset="0"/>
                <a:cs typeface="Times New Roman" panose="02020603050405020304" pitchFamily="18" charset="0"/>
              </a:rPr>
              <a:t>uzaklaştırma tedbiri kaldırılır.</a:t>
            </a:r>
          </a:p>
          <a:p>
            <a:pPr marL="342900" indent="-342900">
              <a:buFont typeface="Wingdings" panose="05000000000000000000" pitchFamily="2" charset="2"/>
              <a:buChar char="§"/>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097971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Unvan 1"/>
          <p:cNvSpPr>
            <a:spLocks noGrp="1"/>
          </p:cNvSpPr>
          <p:nvPr>
            <p:ph type="title"/>
          </p:nvPr>
        </p:nvSpPr>
        <p:spPr>
          <a:xfrm>
            <a:off x="1034144" y="130151"/>
            <a:ext cx="10515600" cy="1325563"/>
          </a:xfrm>
        </p:spPr>
        <p:txBody>
          <a:bodyPr>
            <a:normAutofit/>
          </a:bodyPr>
          <a:lstStyle/>
          <a:p>
            <a:pPr algn="ctr"/>
            <a:r>
              <a:rPr lang="tr-TR" sz="3200" b="1" dirty="0" smtClean="0">
                <a:latin typeface="Times New Roman" panose="02020603050405020304" pitchFamily="18" charset="0"/>
                <a:cs typeface="Times New Roman" panose="02020603050405020304" pitchFamily="18" charset="0"/>
              </a:rPr>
              <a:t>EMSAL YARGI KARARLARI-1</a:t>
            </a:r>
            <a:endParaRPr lang="tr-TR" sz="3200" b="1" dirty="0">
              <a:latin typeface="Times New Roman" panose="02020603050405020304" pitchFamily="18" charset="0"/>
              <a:cs typeface="Times New Roman" panose="02020603050405020304" pitchFamily="18" charset="0"/>
            </a:endParaRPr>
          </a:p>
        </p:txBody>
      </p:sp>
      <p:sp>
        <p:nvSpPr>
          <p:cNvPr id="9" name="İçerik Yer Tutucusu 2"/>
          <p:cNvSpPr>
            <a:spLocks noGrp="1"/>
          </p:cNvSpPr>
          <p:nvPr>
            <p:ph idx="1"/>
          </p:nvPr>
        </p:nvSpPr>
        <p:spPr>
          <a:xfrm>
            <a:off x="735563" y="1788302"/>
            <a:ext cx="10515600" cy="4351338"/>
          </a:xfrm>
        </p:spPr>
        <p:txBody>
          <a:bodyPr/>
          <a:lstStyle/>
          <a:p>
            <a:pPr algn="just"/>
            <a:r>
              <a:rPr lang="tr-TR" altLang="tr-TR" dirty="0">
                <a:latin typeface="Times New Roman" panose="02020603050405020304" pitchFamily="18" charset="0"/>
                <a:cs typeface="Times New Roman" panose="02020603050405020304" pitchFamily="18" charset="0"/>
              </a:rPr>
              <a:t>Disiplin soruşturması yaptırılmadan, disiplin cezası </a:t>
            </a:r>
            <a:r>
              <a:rPr lang="tr-TR" altLang="tr-TR" dirty="0" smtClean="0">
                <a:latin typeface="Times New Roman" panose="02020603050405020304" pitchFamily="18" charset="0"/>
                <a:cs typeface="Times New Roman" panose="02020603050405020304" pitchFamily="18" charset="0"/>
              </a:rPr>
              <a:t>verilemez ve   </a:t>
            </a:r>
            <a:r>
              <a:rPr lang="tr-TR" altLang="tr-TR" u="sng" dirty="0">
                <a:latin typeface="Times New Roman" panose="02020603050405020304" pitchFamily="18" charset="0"/>
                <a:cs typeface="Times New Roman" panose="02020603050405020304" pitchFamily="18" charset="0"/>
              </a:rPr>
              <a:t>s</a:t>
            </a:r>
            <a:r>
              <a:rPr lang="tr-TR" altLang="tr-TR" u="sng" dirty="0" smtClean="0">
                <a:latin typeface="Times New Roman" panose="02020603050405020304" pitchFamily="18" charset="0"/>
                <a:cs typeface="Times New Roman" panose="02020603050405020304" pitchFamily="18" charset="0"/>
              </a:rPr>
              <a:t>oruşturmacının disiplin amiri tarafından </a:t>
            </a:r>
            <a:r>
              <a:rPr lang="tr-TR" altLang="tr-TR" u="sng" dirty="0">
                <a:latin typeface="Times New Roman" panose="02020603050405020304" pitchFamily="18" charset="0"/>
                <a:cs typeface="Times New Roman" panose="02020603050405020304" pitchFamily="18" charset="0"/>
              </a:rPr>
              <a:t>görevlendirilmiş olması </a:t>
            </a:r>
            <a:r>
              <a:rPr lang="tr-TR" altLang="tr-TR" dirty="0">
                <a:latin typeface="Times New Roman" panose="02020603050405020304" pitchFamily="18" charset="0"/>
                <a:cs typeface="Times New Roman" panose="02020603050405020304" pitchFamily="18" charset="0"/>
              </a:rPr>
              <a:t>gerekir.</a:t>
            </a:r>
          </a:p>
          <a:p>
            <a:pPr algn="just"/>
            <a:r>
              <a:rPr lang="tr-TR" altLang="tr-TR" dirty="0">
                <a:latin typeface="Times New Roman" panose="02020603050405020304" pitchFamily="18" charset="0"/>
              </a:rPr>
              <a:t>Kesinleşen disiplin cezası, yeni bir idari işlemle geri </a:t>
            </a:r>
            <a:r>
              <a:rPr lang="tr-TR" altLang="tr-TR" dirty="0" smtClean="0">
                <a:latin typeface="Times New Roman" panose="02020603050405020304" pitchFamily="18" charset="0"/>
              </a:rPr>
              <a:t>alınamaz ve  </a:t>
            </a:r>
            <a:r>
              <a:rPr lang="tr-TR" altLang="tr-TR" dirty="0">
                <a:latin typeface="Times New Roman" panose="02020603050405020304" pitchFamily="18" charset="0"/>
              </a:rPr>
              <a:t>kaldırılamaz.</a:t>
            </a:r>
            <a:r>
              <a:rPr lang="tr-TR" altLang="tr-TR" dirty="0"/>
              <a:t> </a:t>
            </a:r>
            <a:r>
              <a:rPr lang="tr-TR" altLang="tr-TR" dirty="0">
                <a:latin typeface="Times New Roman" panose="02020603050405020304" pitchFamily="18" charset="0"/>
                <a:cs typeface="Times New Roman" panose="02020603050405020304" pitchFamily="18" charset="0"/>
              </a:rPr>
              <a:t> </a:t>
            </a:r>
          </a:p>
          <a:p>
            <a:pPr algn="just"/>
            <a:r>
              <a:rPr lang="tr-TR" altLang="tr-TR" dirty="0">
                <a:latin typeface="Times New Roman" panose="02020603050405020304" pitchFamily="18" charset="0"/>
                <a:cs typeface="Times New Roman" panose="02020603050405020304" pitchFamily="18" charset="0"/>
              </a:rPr>
              <a:t>İşlenen fiil ile verilen disiplin cezası arasında adil bir denge bulunmalıdır. </a:t>
            </a:r>
          </a:p>
          <a:p>
            <a:pPr algn="just"/>
            <a:r>
              <a:rPr lang="tr-TR" altLang="tr-TR" dirty="0">
                <a:latin typeface="Times New Roman" panose="02020603050405020304" pitchFamily="18" charset="0"/>
                <a:cs typeface="Times New Roman" panose="02020603050405020304" pitchFamily="18" charset="0"/>
              </a:rPr>
              <a:t>Memuriyete girmeden önceki bir eylem nedeniyle disiplin cezası verilemez.  </a:t>
            </a:r>
          </a:p>
          <a:p>
            <a:endParaRPr lang="tr-TR" dirty="0"/>
          </a:p>
        </p:txBody>
      </p:sp>
    </p:spTree>
    <p:extLst>
      <p:ext uri="{BB962C8B-B14F-4D97-AF65-F5344CB8AC3E}">
        <p14:creationId xmlns:p14="http://schemas.microsoft.com/office/powerpoint/2010/main" val="132824808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Unvan 1"/>
          <p:cNvSpPr>
            <a:spLocks noGrp="1"/>
          </p:cNvSpPr>
          <p:nvPr>
            <p:ph type="title"/>
          </p:nvPr>
        </p:nvSpPr>
        <p:spPr>
          <a:xfrm>
            <a:off x="968828" y="130151"/>
            <a:ext cx="10515600" cy="1325563"/>
          </a:xfrm>
        </p:spPr>
        <p:txBody>
          <a:bodyPr>
            <a:normAutofit/>
          </a:bodyPr>
          <a:lstStyle/>
          <a:p>
            <a:pPr algn="ctr"/>
            <a:r>
              <a:rPr lang="tr-TR" sz="3200" b="1" dirty="0">
                <a:latin typeface="Times New Roman" panose="02020603050405020304" pitchFamily="18" charset="0"/>
                <a:cs typeface="Times New Roman" panose="02020603050405020304" pitchFamily="18" charset="0"/>
              </a:rPr>
              <a:t>EMSAL YARGI </a:t>
            </a:r>
            <a:r>
              <a:rPr lang="tr-TR" sz="3200" b="1" dirty="0" smtClean="0">
                <a:latin typeface="Times New Roman" panose="02020603050405020304" pitchFamily="18" charset="0"/>
                <a:cs typeface="Times New Roman" panose="02020603050405020304" pitchFamily="18" charset="0"/>
              </a:rPr>
              <a:t>KARARLARI-2</a:t>
            </a:r>
            <a:endParaRPr lang="tr-TR" sz="3200" dirty="0"/>
          </a:p>
        </p:txBody>
      </p:sp>
      <p:sp>
        <p:nvSpPr>
          <p:cNvPr id="11" name="İçerik Yer Tutucusu 2"/>
          <p:cNvSpPr>
            <a:spLocks noGrp="1"/>
          </p:cNvSpPr>
          <p:nvPr>
            <p:ph idx="1"/>
          </p:nvPr>
        </p:nvSpPr>
        <p:spPr>
          <a:xfrm>
            <a:off x="968828" y="1932882"/>
            <a:ext cx="10515600" cy="4351338"/>
          </a:xfrm>
        </p:spPr>
        <p:txBody>
          <a:bodyPr>
            <a:normAutofit/>
          </a:bodyPr>
          <a:lstStyle/>
          <a:p>
            <a:pPr marL="0" indent="0" algn="just">
              <a:buNone/>
            </a:pPr>
            <a:r>
              <a:rPr lang="tr-TR" altLang="tr-TR" dirty="0" smtClean="0">
                <a:latin typeface="Times New Roman" panose="02020603050405020304" pitchFamily="18" charset="0"/>
                <a:cs typeface="Times New Roman" panose="02020603050405020304" pitchFamily="18" charset="0"/>
              </a:rPr>
              <a:t>. Aynı </a:t>
            </a:r>
            <a:r>
              <a:rPr lang="tr-TR" altLang="tr-TR" dirty="0">
                <a:latin typeface="Times New Roman" panose="02020603050405020304" pitchFamily="18" charset="0"/>
                <a:cs typeface="Times New Roman" panose="02020603050405020304" pitchFamily="18" charset="0"/>
              </a:rPr>
              <a:t>fiilden dolayı birden fazla disiplin cezası </a:t>
            </a:r>
            <a:r>
              <a:rPr lang="tr-TR" altLang="tr-TR" dirty="0" smtClean="0">
                <a:latin typeface="Times New Roman" panose="02020603050405020304" pitchFamily="18" charset="0"/>
                <a:cs typeface="Times New Roman" panose="02020603050405020304" pitchFamily="18" charset="0"/>
              </a:rPr>
              <a:t>verilemez</a:t>
            </a:r>
            <a:r>
              <a:rPr lang="tr-TR" altLang="tr-TR" dirty="0">
                <a:latin typeface="Times New Roman" panose="02020603050405020304" pitchFamily="18" charset="0"/>
                <a:cs typeface="Times New Roman" panose="02020603050405020304" pitchFamily="18" charset="0"/>
              </a:rPr>
              <a:t> </a:t>
            </a:r>
            <a:r>
              <a:rPr lang="tr-TR" altLang="tr-TR" sz="2600" i="1" dirty="0" smtClean="0">
                <a:latin typeface="Times New Roman" panose="02020603050405020304" pitchFamily="18" charset="0"/>
                <a:cs typeface="Times New Roman" panose="02020603050405020304" pitchFamily="18" charset="0"/>
              </a:rPr>
              <a:t>(yer değişikliği teklif edilecek ise iki ceza verildiği değerlendirilmesini önlemek amacıyla, </a:t>
            </a:r>
            <a:r>
              <a:rPr lang="tr-TR" sz="2600" i="1" dirty="0" smtClean="0">
                <a:latin typeface="Times New Roman" panose="02020603050405020304" pitchFamily="18" charset="0"/>
                <a:cs typeface="Times New Roman" panose="02020603050405020304" pitchFamily="18" charset="0"/>
              </a:rPr>
              <a:t>ceza verilen fiilin</a:t>
            </a:r>
            <a:r>
              <a:rPr lang="tr-TR" sz="2600" i="1" dirty="0">
                <a:latin typeface="Times New Roman" panose="02020603050405020304" pitchFamily="18" charset="0"/>
                <a:cs typeface="Times New Roman" panose="02020603050405020304" pitchFamily="18" charset="0"/>
              </a:rPr>
              <a:t>, kişinin bulunduğu yerde görevine devam etmesi halinde kamu hizmeti ve görevlerinin sağlıklı, düzenli ve zamanında gereği gibi yerine getirilmesinde ve personelin hiyerarşik düzen içerisinde uyumlu çalışmasında ne gibi sakıncalar doğuracağı </a:t>
            </a:r>
            <a:r>
              <a:rPr lang="tr-TR" sz="2600" i="1" dirty="0" smtClean="0">
                <a:latin typeface="Times New Roman" panose="02020603050405020304" pitchFamily="18" charset="0"/>
                <a:cs typeface="Times New Roman" panose="02020603050405020304" pitchFamily="18" charset="0"/>
              </a:rPr>
              <a:t>açıklanması uygun olacaktır).</a:t>
            </a:r>
            <a:r>
              <a:rPr lang="tr-TR" sz="2400" i="1" dirty="0" smtClean="0">
                <a:latin typeface="Times New Roman" panose="02020603050405020304" pitchFamily="18" charset="0"/>
                <a:cs typeface="Times New Roman" panose="02020603050405020304" pitchFamily="18" charset="0"/>
              </a:rPr>
              <a:t> </a:t>
            </a:r>
            <a:endParaRPr lang="tr-TR" altLang="tr-TR" sz="2400" i="1" dirty="0" smtClean="0">
              <a:latin typeface="Times New Roman" panose="02020603050405020304" pitchFamily="18" charset="0"/>
              <a:cs typeface="Times New Roman" panose="02020603050405020304" pitchFamily="18" charset="0"/>
            </a:endParaRPr>
          </a:p>
          <a:p>
            <a:pPr marL="0" indent="0" algn="just">
              <a:buNone/>
            </a:pPr>
            <a:r>
              <a:rPr lang="tr-TR" altLang="tr-TR" dirty="0" smtClean="0">
                <a:latin typeface="Times New Roman" panose="02020603050405020304" pitchFamily="18" charset="0"/>
                <a:cs typeface="Times New Roman" panose="02020603050405020304" pitchFamily="18" charset="0"/>
              </a:rPr>
              <a:t>. Disiplin </a:t>
            </a:r>
            <a:r>
              <a:rPr lang="tr-TR" altLang="tr-TR" dirty="0">
                <a:latin typeface="Times New Roman" panose="02020603050405020304" pitchFamily="18" charset="0"/>
                <a:cs typeface="Times New Roman" panose="02020603050405020304" pitchFamily="18" charset="0"/>
              </a:rPr>
              <a:t>cezasına konu eylemin işlendiği tarihteki mevzuat uygulanır</a:t>
            </a:r>
            <a:r>
              <a:rPr lang="tr-TR" altLang="tr-TR" dirty="0" smtClean="0">
                <a:latin typeface="Times New Roman" panose="02020603050405020304" pitchFamily="18" charset="0"/>
                <a:cs typeface="Times New Roman" panose="02020603050405020304" pitchFamily="18" charset="0"/>
              </a:rPr>
              <a:t>.</a:t>
            </a:r>
          </a:p>
          <a:p>
            <a:pPr marL="0" indent="0" algn="just">
              <a:buNone/>
            </a:pPr>
            <a:r>
              <a:rPr lang="tr-TR" altLang="tr-TR" dirty="0" smtClean="0">
                <a:latin typeface="Times New Roman" panose="02020603050405020304" pitchFamily="18" charset="0"/>
                <a:cs typeface="Times New Roman" panose="02020603050405020304" pitchFamily="18" charset="0"/>
              </a:rPr>
              <a:t> . Aynı </a:t>
            </a:r>
            <a:r>
              <a:rPr lang="tr-TR" altLang="tr-TR" dirty="0">
                <a:latin typeface="Times New Roman" panose="02020603050405020304" pitchFamily="18" charset="0"/>
                <a:cs typeface="Times New Roman" panose="02020603050405020304" pitchFamily="18" charset="0"/>
              </a:rPr>
              <a:t>fiili birden fazla tekerrür eden görevliye ancak bir üst ceza verilir, fiilin her tekrarında daha üst cezaların verilmesi mümkün değildir. </a:t>
            </a:r>
            <a:endParaRPr lang="tr-TR" altLang="tr-TR" dirty="0" smtClean="0">
              <a:latin typeface="Times New Roman" panose="02020603050405020304" pitchFamily="18" charset="0"/>
              <a:cs typeface="Times New Roman" panose="02020603050405020304" pitchFamily="18" charset="0"/>
            </a:endParaRPr>
          </a:p>
          <a:p>
            <a:pPr marL="0" indent="0" algn="just">
              <a:buNone/>
            </a:pPr>
            <a:endParaRPr lang="tr-TR" alt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169016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Unvan 1"/>
          <p:cNvSpPr>
            <a:spLocks noGrp="1"/>
          </p:cNvSpPr>
          <p:nvPr>
            <p:ph type="title"/>
          </p:nvPr>
        </p:nvSpPr>
        <p:spPr>
          <a:xfrm>
            <a:off x="959498" y="130151"/>
            <a:ext cx="10515600" cy="1325563"/>
          </a:xfrm>
        </p:spPr>
        <p:txBody>
          <a:bodyPr>
            <a:normAutofit/>
          </a:bodyPr>
          <a:lstStyle/>
          <a:p>
            <a:pPr algn="ctr"/>
            <a:r>
              <a:rPr lang="tr-TR" sz="3200" b="1" dirty="0">
                <a:latin typeface="Times New Roman" panose="02020603050405020304" pitchFamily="18" charset="0"/>
                <a:cs typeface="Times New Roman" panose="02020603050405020304" pitchFamily="18" charset="0"/>
              </a:rPr>
              <a:t>EMSAL YARGI </a:t>
            </a:r>
            <a:r>
              <a:rPr lang="tr-TR" sz="3200" b="1" dirty="0" smtClean="0">
                <a:latin typeface="Times New Roman" panose="02020603050405020304" pitchFamily="18" charset="0"/>
                <a:cs typeface="Times New Roman" panose="02020603050405020304" pitchFamily="18" charset="0"/>
              </a:rPr>
              <a:t>KARARLARI-3</a:t>
            </a:r>
            <a:endParaRPr lang="tr-TR" sz="3200" dirty="0"/>
          </a:p>
        </p:txBody>
      </p:sp>
      <p:sp>
        <p:nvSpPr>
          <p:cNvPr id="12" name="İçerik Yer Tutucusu 2"/>
          <p:cNvSpPr>
            <a:spLocks noGrp="1"/>
          </p:cNvSpPr>
          <p:nvPr>
            <p:ph idx="1"/>
          </p:nvPr>
        </p:nvSpPr>
        <p:spPr>
          <a:xfrm>
            <a:off x="838201" y="2189519"/>
            <a:ext cx="10515600" cy="4351338"/>
          </a:xfrm>
        </p:spPr>
        <p:txBody>
          <a:bodyPr/>
          <a:lstStyle/>
          <a:p>
            <a:pPr algn="just">
              <a:spcAft>
                <a:spcPts val="1800"/>
              </a:spcAft>
            </a:pPr>
            <a:r>
              <a:rPr lang="tr-TR" altLang="tr-TR" dirty="0">
                <a:latin typeface="Times New Roman" panose="02020603050405020304" pitchFamily="18" charset="0"/>
                <a:cs typeface="Times New Roman" panose="02020603050405020304" pitchFamily="18" charset="0"/>
              </a:rPr>
              <a:t>Disiplin amirleri, soruşturmacılar tarafından önerilen cezayı aynen kabul etmek zorunda değillerdir. </a:t>
            </a:r>
          </a:p>
          <a:p>
            <a:pPr algn="just"/>
            <a:r>
              <a:rPr lang="tr-TR" altLang="tr-TR" dirty="0">
                <a:latin typeface="Times New Roman" panose="02020603050405020304" pitchFamily="18" charset="0"/>
                <a:cs typeface="Times New Roman" panose="02020603050405020304" pitchFamily="18" charset="0"/>
              </a:rPr>
              <a:t> Zamanaşımı dolmadan verilen bir disiplin cezasının, idari yargı tarafından yeniden işlem tesis etmek üzere bozulması halinde, </a:t>
            </a:r>
            <a:r>
              <a:rPr lang="tr-TR" altLang="tr-TR" dirty="0" smtClean="0">
                <a:latin typeface="Times New Roman" panose="02020603050405020304" pitchFamily="18" charset="0"/>
                <a:cs typeface="Times New Roman" panose="02020603050405020304" pitchFamily="18" charset="0"/>
              </a:rPr>
              <a:t>zaman aşımı </a:t>
            </a:r>
            <a:r>
              <a:rPr lang="tr-TR" altLang="tr-TR" dirty="0">
                <a:latin typeface="Times New Roman" panose="02020603050405020304" pitchFamily="18" charset="0"/>
                <a:cs typeface="Times New Roman" panose="02020603050405020304" pitchFamily="18" charset="0"/>
              </a:rPr>
              <a:t>süresi işlemez. </a:t>
            </a:r>
            <a:endParaRPr lang="tr-TR" altLang="tr-TR" dirty="0" smtClean="0">
              <a:latin typeface="Times New Roman" panose="02020603050405020304" pitchFamily="18" charset="0"/>
              <a:cs typeface="Times New Roman" panose="02020603050405020304" pitchFamily="18" charset="0"/>
            </a:endParaRPr>
          </a:p>
          <a:p>
            <a:pPr algn="just"/>
            <a:r>
              <a:rPr lang="tr-TR" altLang="tr-TR" dirty="0">
                <a:latin typeface="Times New Roman" panose="02020603050405020304" pitchFamily="18" charset="0"/>
                <a:cs typeface="Times New Roman" panose="02020603050405020304" pitchFamily="18" charset="0"/>
              </a:rPr>
              <a:t>Disiplin cezasını doğuran eylemin meydana geldiği tarihten sonra yürürlüğe giren ve aleyhe olan mevzuat hükümleri uygulanmaz. </a:t>
            </a:r>
          </a:p>
          <a:p>
            <a:pPr marL="0" indent="0" algn="just">
              <a:buNone/>
            </a:pPr>
            <a:r>
              <a:rPr lang="tr-TR" altLang="tr-TR" dirty="0" smtClean="0">
                <a:latin typeface="Times New Roman" panose="02020603050405020304" pitchFamily="18" charset="0"/>
                <a:cs typeface="Times New Roman" panose="02020603050405020304" pitchFamily="18" charset="0"/>
              </a:rPr>
              <a:t> </a:t>
            </a:r>
            <a:endParaRPr lang="tr-TR" alt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26679643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Unvan 1"/>
          <p:cNvSpPr>
            <a:spLocks noGrp="1"/>
          </p:cNvSpPr>
          <p:nvPr>
            <p:ph type="title"/>
          </p:nvPr>
        </p:nvSpPr>
        <p:spPr>
          <a:xfrm>
            <a:off x="1090127" y="130151"/>
            <a:ext cx="10515600" cy="1325563"/>
          </a:xfrm>
        </p:spPr>
        <p:txBody>
          <a:bodyPr>
            <a:normAutofit/>
          </a:bodyPr>
          <a:lstStyle/>
          <a:p>
            <a:pPr algn="ctr"/>
            <a:r>
              <a:rPr lang="tr-TR" sz="3200" b="1" dirty="0">
                <a:latin typeface="Times New Roman" panose="02020603050405020304" pitchFamily="18" charset="0"/>
                <a:cs typeface="Times New Roman" panose="02020603050405020304" pitchFamily="18" charset="0"/>
              </a:rPr>
              <a:t>EMSAL YARGI </a:t>
            </a:r>
            <a:r>
              <a:rPr lang="tr-TR" sz="3200" b="1" dirty="0" smtClean="0">
                <a:latin typeface="Times New Roman" panose="02020603050405020304" pitchFamily="18" charset="0"/>
                <a:cs typeface="Times New Roman" panose="02020603050405020304" pitchFamily="18" charset="0"/>
              </a:rPr>
              <a:t>KARARLARI-4</a:t>
            </a:r>
            <a:endParaRPr lang="tr-TR" sz="3200" dirty="0"/>
          </a:p>
        </p:txBody>
      </p:sp>
      <p:sp>
        <p:nvSpPr>
          <p:cNvPr id="11" name="İçerik Yer Tutucusu 2"/>
          <p:cNvSpPr>
            <a:spLocks noGrp="1"/>
          </p:cNvSpPr>
          <p:nvPr>
            <p:ph idx="1"/>
          </p:nvPr>
        </p:nvSpPr>
        <p:spPr>
          <a:xfrm>
            <a:off x="838201" y="2180188"/>
            <a:ext cx="10515600" cy="4351338"/>
          </a:xfrm>
        </p:spPr>
        <p:txBody>
          <a:bodyPr/>
          <a:lstStyle/>
          <a:p>
            <a:pPr algn="just">
              <a:spcAft>
                <a:spcPts val="1800"/>
              </a:spcAft>
            </a:pPr>
            <a:r>
              <a:rPr lang="tr-TR" altLang="tr-TR" dirty="0">
                <a:latin typeface="Times New Roman" panose="02020603050405020304" pitchFamily="18" charset="0"/>
              </a:rPr>
              <a:t>Disiplin amiri tarafından verilen inceleme emri  üzerine düzenlenen inceleme raporuna dayanılarak, ancak </a:t>
            </a:r>
            <a:r>
              <a:rPr lang="tr-TR" altLang="tr-TR" b="1" u="sng" dirty="0">
                <a:latin typeface="Times New Roman" panose="02020603050405020304" pitchFamily="18" charset="0"/>
              </a:rPr>
              <a:t>savunma alınmak kaydıyla</a:t>
            </a:r>
            <a:r>
              <a:rPr lang="tr-TR" altLang="tr-TR" dirty="0">
                <a:latin typeface="Times New Roman" panose="02020603050405020304" pitchFamily="18" charset="0"/>
              </a:rPr>
              <a:t> disiplin cezası verilebilir.</a:t>
            </a:r>
            <a:r>
              <a:rPr lang="tr-TR" altLang="tr-TR" dirty="0"/>
              <a:t> </a:t>
            </a:r>
            <a:endParaRPr lang="tr-TR" altLang="tr-TR" dirty="0">
              <a:latin typeface="Times New Roman" panose="02020603050405020304" pitchFamily="18" charset="0"/>
              <a:cs typeface="Times New Roman" panose="02020603050405020304" pitchFamily="18" charset="0"/>
            </a:endParaRPr>
          </a:p>
          <a:p>
            <a:pPr algn="just"/>
            <a:endParaRPr lang="tr-TR" altLang="tr-TR" smtClean="0">
              <a:latin typeface="Times New Roman" panose="02020603050405020304" pitchFamily="18" charset="0"/>
              <a:cs typeface="Times New Roman" panose="02020603050405020304" pitchFamily="18" charset="0"/>
            </a:endParaRPr>
          </a:p>
          <a:p>
            <a:pPr algn="just"/>
            <a:r>
              <a:rPr lang="tr-TR" altLang="tr-TR" smtClean="0">
                <a:latin typeface="Times New Roman" panose="02020603050405020304" pitchFamily="18" charset="0"/>
                <a:cs typeface="Times New Roman" panose="02020603050405020304" pitchFamily="18" charset="0"/>
              </a:rPr>
              <a:t>Kademe </a:t>
            </a:r>
            <a:r>
              <a:rPr lang="tr-TR" altLang="tr-TR" dirty="0">
                <a:latin typeface="Times New Roman" panose="02020603050405020304" pitchFamily="18" charset="0"/>
                <a:cs typeface="Times New Roman" panose="02020603050405020304" pitchFamily="18" charset="0"/>
              </a:rPr>
              <a:t>ilerlemesinin durdurulması cezası vermeye yetkili olmayan merci, bu cezanın yerine daha alt seviyede bir ceza </a:t>
            </a:r>
            <a:r>
              <a:rPr lang="tr-TR" altLang="tr-TR" dirty="0" smtClean="0">
                <a:latin typeface="Times New Roman" panose="02020603050405020304" pitchFamily="18" charset="0"/>
                <a:cs typeface="Times New Roman" panose="02020603050405020304" pitchFamily="18" charset="0"/>
              </a:rPr>
              <a:t>veremez</a:t>
            </a:r>
            <a:r>
              <a:rPr lang="tr-TR" altLang="tr-TR" dirty="0">
                <a:latin typeface="Times New Roman" panose="02020603050405020304" pitchFamily="18" charset="0"/>
                <a:cs typeface="Times New Roman" panose="02020603050405020304" pitchFamily="18" charset="0"/>
              </a:rPr>
              <a:t>. </a:t>
            </a:r>
          </a:p>
          <a:p>
            <a:pPr marL="0" indent="0" algn="just">
              <a:buNone/>
            </a:pPr>
            <a:endParaRPr lang="tr-TR" alt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63867538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Unvan 1"/>
          <p:cNvSpPr>
            <a:spLocks noGrp="1"/>
          </p:cNvSpPr>
          <p:nvPr>
            <p:ph type="title"/>
          </p:nvPr>
        </p:nvSpPr>
        <p:spPr>
          <a:xfrm>
            <a:off x="2725601" y="327476"/>
            <a:ext cx="7360791" cy="903831"/>
          </a:xfrm>
        </p:spPr>
        <p:txBody>
          <a:bodyPr>
            <a:normAutofit/>
          </a:bodyPr>
          <a:lstStyle/>
          <a:p>
            <a:pPr algn="ctr"/>
            <a:r>
              <a:rPr lang="tr-TR" sz="3200" b="1" dirty="0">
                <a:latin typeface="Times New Roman" panose="02020603050405020304" pitchFamily="18" charset="0"/>
                <a:cs typeface="Times New Roman" panose="02020603050405020304" pitchFamily="18" charset="0"/>
              </a:rPr>
              <a:t>EMSAL YARGI </a:t>
            </a:r>
            <a:r>
              <a:rPr lang="tr-TR" sz="3200" b="1" dirty="0" smtClean="0">
                <a:latin typeface="Times New Roman" panose="02020603050405020304" pitchFamily="18" charset="0"/>
                <a:cs typeface="Times New Roman" panose="02020603050405020304" pitchFamily="18" charset="0"/>
              </a:rPr>
              <a:t>KARARLARI-5</a:t>
            </a:r>
            <a:endParaRPr lang="tr-TR" sz="3200" dirty="0"/>
          </a:p>
        </p:txBody>
      </p:sp>
      <p:sp>
        <p:nvSpPr>
          <p:cNvPr id="11" name="Dikdörtgen 10"/>
          <p:cNvSpPr/>
          <p:nvPr/>
        </p:nvSpPr>
        <p:spPr>
          <a:xfrm>
            <a:off x="763555" y="2259454"/>
            <a:ext cx="10515600" cy="2831544"/>
          </a:xfrm>
          <a:prstGeom prst="rect">
            <a:avLst/>
          </a:prstGeom>
        </p:spPr>
        <p:txBody>
          <a:bodyPr wrap="square">
            <a:spAutoFit/>
          </a:bodyPr>
          <a:lstStyle/>
          <a:p>
            <a:pPr algn="just">
              <a:spcAft>
                <a:spcPts val="600"/>
              </a:spcAft>
            </a:pPr>
            <a:r>
              <a:rPr lang="tr-TR" altLang="tr-TR" sz="2800" dirty="0" smtClean="0">
                <a:latin typeface="Times New Roman" panose="02020603050405020304" pitchFamily="18" charset="0"/>
                <a:cs typeface="Times New Roman" panose="02020603050405020304" pitchFamily="18" charset="0"/>
              </a:rPr>
              <a:t>. Soruşturma </a:t>
            </a:r>
            <a:r>
              <a:rPr lang="tr-TR" altLang="tr-TR" sz="2800" dirty="0">
                <a:latin typeface="Times New Roman" panose="02020603050405020304" pitchFamily="18" charset="0"/>
                <a:cs typeface="Times New Roman" panose="02020603050405020304" pitchFamily="18" charset="0"/>
              </a:rPr>
              <a:t>emrinde yer almayan fiil hakkında, ceza teklif edilemez ve verilemez</a:t>
            </a:r>
            <a:r>
              <a:rPr lang="tr-TR" altLang="tr-TR" sz="2800" dirty="0" smtClean="0">
                <a:latin typeface="Times New Roman" panose="02020603050405020304" pitchFamily="18" charset="0"/>
                <a:cs typeface="Times New Roman" panose="02020603050405020304" pitchFamily="18" charset="0"/>
              </a:rPr>
              <a:t>.</a:t>
            </a:r>
          </a:p>
          <a:p>
            <a:pPr algn="just">
              <a:spcAft>
                <a:spcPts val="600"/>
              </a:spcAft>
            </a:pPr>
            <a:r>
              <a:rPr lang="tr-TR" altLang="tr-TR" sz="2800" dirty="0" smtClean="0">
                <a:latin typeface="Times New Roman" panose="02020603050405020304" pitchFamily="18" charset="0"/>
                <a:cs typeface="Times New Roman" panose="02020603050405020304" pitchFamily="18" charset="0"/>
              </a:rPr>
              <a:t> </a:t>
            </a:r>
            <a:endParaRPr lang="tr-TR" altLang="tr-TR" sz="2800" dirty="0">
              <a:latin typeface="Times New Roman" panose="02020603050405020304" pitchFamily="18" charset="0"/>
              <a:cs typeface="Times New Roman" panose="02020603050405020304" pitchFamily="18" charset="0"/>
            </a:endParaRPr>
          </a:p>
          <a:p>
            <a:pPr algn="just"/>
            <a:r>
              <a:rPr lang="tr-TR" altLang="tr-TR" sz="2800" dirty="0" smtClean="0">
                <a:latin typeface="Times New Roman" panose="02020603050405020304" pitchFamily="18" charset="0"/>
                <a:cs typeface="Times New Roman" panose="02020603050405020304" pitchFamily="18" charset="0"/>
              </a:rPr>
              <a:t>. Disiplin </a:t>
            </a:r>
            <a:r>
              <a:rPr lang="tr-TR" altLang="tr-TR" sz="2800" dirty="0">
                <a:latin typeface="Times New Roman" panose="02020603050405020304" pitchFamily="18" charset="0"/>
                <a:cs typeface="Times New Roman" panose="02020603050405020304" pitchFamily="18" charset="0"/>
              </a:rPr>
              <a:t>cezasının dayanağı olan her türlü bilgi ve belgeyi, bu bağlamda disiplin soruşturma raporlarını istemleri halinde inceleyebilme hakkı tanınmalıdır.</a:t>
            </a:r>
          </a:p>
        </p:txBody>
      </p:sp>
    </p:spTree>
    <p:extLst>
      <p:ext uri="{BB962C8B-B14F-4D97-AF65-F5344CB8AC3E}">
        <p14:creationId xmlns:p14="http://schemas.microsoft.com/office/powerpoint/2010/main" val="3979722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KANUNİLİK İLKESİ</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p:txBody>
          <a:bodyPr>
            <a:normAutofit/>
          </a:bodyPr>
          <a:lstStyle/>
          <a:p>
            <a:endParaRPr lang="tr-T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 Disiplin </a:t>
            </a:r>
            <a:r>
              <a:rPr lang="tr-TR" sz="2400" b="1" dirty="0">
                <a:latin typeface="Times New Roman" panose="02020603050405020304" pitchFamily="18" charset="0"/>
                <a:cs typeface="Times New Roman" panose="02020603050405020304" pitchFamily="18" charset="0"/>
              </a:rPr>
              <a:t>cezaları </a:t>
            </a:r>
            <a:r>
              <a:rPr lang="tr-TR" sz="2400" dirty="0">
                <a:latin typeface="Times New Roman" panose="02020603050405020304" pitchFamily="18" charset="0"/>
                <a:cs typeface="Times New Roman" panose="02020603050405020304" pitchFamily="18" charset="0"/>
              </a:rPr>
              <a:t>için </a:t>
            </a:r>
            <a:r>
              <a:rPr lang="tr-TR" sz="2400" b="1" dirty="0">
                <a:latin typeface="Times New Roman" panose="02020603050405020304" pitchFamily="18" charset="0"/>
                <a:cs typeface="Times New Roman" panose="02020603050405020304" pitchFamily="18" charset="0"/>
              </a:rPr>
              <a:t>tam</a:t>
            </a:r>
            <a:r>
              <a:rPr lang="tr-TR" sz="2400" dirty="0">
                <a:latin typeface="Times New Roman" panose="02020603050405020304" pitchFamily="18" charset="0"/>
                <a:cs typeface="Times New Roman" panose="02020603050405020304" pitchFamily="18" charset="0"/>
              </a:rPr>
              <a:t> </a:t>
            </a:r>
          </a:p>
          <a:p>
            <a:pPr marL="0" indent="0">
              <a:buNone/>
            </a:pPr>
            <a:endParaRPr lang="tr-T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sz="2400" dirty="0" smtClean="0">
                <a:latin typeface="Times New Roman" panose="02020603050405020304" pitchFamily="18" charset="0"/>
                <a:cs typeface="Times New Roman" panose="02020603050405020304" pitchFamily="18" charset="0"/>
              </a:rPr>
              <a:t>Disiplin</a:t>
            </a:r>
            <a:r>
              <a:rPr lang="tr-TR" sz="2400" b="1" dirty="0" smtClean="0">
                <a:latin typeface="Times New Roman" panose="02020603050405020304" pitchFamily="18" charset="0"/>
                <a:cs typeface="Times New Roman" panose="02020603050405020304" pitchFamily="18" charset="0"/>
              </a:rPr>
              <a:t> suçları </a:t>
            </a:r>
            <a:r>
              <a:rPr lang="tr-TR" sz="2400" dirty="0" smtClean="0">
                <a:latin typeface="Times New Roman" panose="02020603050405020304" pitchFamily="18" charset="0"/>
                <a:cs typeface="Times New Roman" panose="02020603050405020304" pitchFamily="18" charset="0"/>
              </a:rPr>
              <a:t>için </a:t>
            </a:r>
            <a:r>
              <a:rPr lang="tr-TR" sz="2400" dirty="0">
                <a:latin typeface="Times New Roman" panose="02020603050405020304" pitchFamily="18" charset="0"/>
                <a:cs typeface="Times New Roman" panose="02020603050405020304" pitchFamily="18" charset="0"/>
              </a:rPr>
              <a:t>bu </a:t>
            </a:r>
            <a:r>
              <a:rPr lang="tr-TR" sz="2400" b="1" dirty="0">
                <a:latin typeface="Times New Roman" panose="02020603050405020304" pitchFamily="18" charset="0"/>
                <a:cs typeface="Times New Roman" panose="02020603050405020304" pitchFamily="18" charset="0"/>
              </a:rPr>
              <a:t>ilkeden </a:t>
            </a:r>
            <a:r>
              <a:rPr lang="tr-TR" sz="2400" b="1" dirty="0" smtClean="0">
                <a:latin typeface="Times New Roman" panose="02020603050405020304" pitchFamily="18" charset="0"/>
                <a:cs typeface="Times New Roman" panose="02020603050405020304" pitchFamily="18" charset="0"/>
              </a:rPr>
              <a:t>kısmen sapma </a:t>
            </a:r>
            <a:r>
              <a:rPr lang="tr-TR" sz="2400" dirty="0" smtClean="0">
                <a:latin typeface="Times New Roman" panose="02020603050405020304" pitchFamily="18" charset="0"/>
                <a:cs typeface="Times New Roman" panose="02020603050405020304" pitchFamily="18" charset="0"/>
              </a:rPr>
              <a:t>bulunmaktadır.</a:t>
            </a:r>
            <a:endParaRPr lang="tr-TR" sz="2400" dirty="0">
              <a:latin typeface="Times New Roman" panose="02020603050405020304" pitchFamily="18" charset="0"/>
              <a:cs typeface="Times New Roman" panose="02020603050405020304" pitchFamily="18" charset="0"/>
            </a:endParaRPr>
          </a:p>
        </p:txBody>
      </p:sp>
      <p:sp>
        <p:nvSpPr>
          <p:cNvPr id="7" name="Aşağı Ok 6"/>
          <p:cNvSpPr/>
          <p:nvPr/>
        </p:nvSpPr>
        <p:spPr>
          <a:xfrm>
            <a:off x="5404060" y="3646699"/>
            <a:ext cx="343597" cy="709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p:cNvSpPr/>
          <p:nvPr/>
        </p:nvSpPr>
        <p:spPr>
          <a:xfrm>
            <a:off x="3795734" y="4476080"/>
            <a:ext cx="3704386" cy="1700884"/>
          </a:xfrm>
          <a:prstGeom prst="rect">
            <a:avLst/>
          </a:prstGeom>
          <a:solidFill>
            <a:schemeClr val="tx2">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200" dirty="0" smtClean="0">
                <a:ln w="0"/>
                <a:solidFill>
                  <a:schemeClr val="tx1"/>
                </a:solidFill>
                <a:latin typeface="Times New Roman" panose="02020603050405020304" pitchFamily="18" charset="0"/>
                <a:cs typeface="Times New Roman" panose="02020603050405020304" pitchFamily="18" charset="0"/>
              </a:rPr>
              <a:t>(657 s. K. m.125/4)  Torba suç </a:t>
            </a:r>
          </a:p>
          <a:p>
            <a:pPr algn="ctr"/>
            <a:r>
              <a:rPr lang="tr-TR" sz="2200" dirty="0">
                <a:ln w="0"/>
                <a:solidFill>
                  <a:schemeClr val="tx1"/>
                </a:solidFill>
                <a:latin typeface="Times New Roman" panose="02020603050405020304" pitchFamily="18" charset="0"/>
                <a:cs typeface="Times New Roman" panose="02020603050405020304" pitchFamily="18" charset="0"/>
              </a:rPr>
              <a:t>N</a:t>
            </a:r>
            <a:r>
              <a:rPr lang="tr-TR" sz="2200" dirty="0" smtClean="0">
                <a:ln w="0"/>
                <a:solidFill>
                  <a:schemeClr val="tx1"/>
                </a:solidFill>
                <a:latin typeface="Times New Roman" panose="02020603050405020304" pitchFamily="18" charset="0"/>
                <a:cs typeface="Times New Roman" panose="02020603050405020304" pitchFamily="18" charset="0"/>
              </a:rPr>
              <a:t>itelik ve ağırlık itibariyle benzer eyleme aynı türden ceza verilmesi</a:t>
            </a:r>
            <a:endParaRPr lang="tr-TR" sz="2200" dirty="0">
              <a:ln w="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714643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p:cNvSpPr/>
          <p:nvPr/>
        </p:nvSpPr>
        <p:spPr>
          <a:xfrm>
            <a:off x="1489786" y="2939141"/>
            <a:ext cx="8904515" cy="1893467"/>
          </a:xfrm>
          <a:prstGeom prst="rect">
            <a:avLst/>
          </a:prstGeom>
        </p:spPr>
        <p:txBody>
          <a:bodyPr wrap="square">
            <a:spAutoFit/>
          </a:bodyPr>
          <a:lstStyle/>
          <a:p>
            <a:pPr>
              <a:lnSpc>
                <a:spcPct val="107000"/>
              </a:lnSpc>
              <a:spcBef>
                <a:spcPts val="2400"/>
              </a:spcBef>
              <a:spcAft>
                <a:spcPts val="2400"/>
              </a:spcAft>
            </a:pPr>
            <a:r>
              <a:rPr lang="tr-TR" sz="3600" b="1" dirty="0" smtClean="0">
                <a:solidFill>
                  <a:srgbClr val="585858"/>
                </a:solidFill>
                <a:latin typeface="Times New Roman" panose="02020603050405020304" pitchFamily="18" charset="0"/>
                <a:ea typeface="Calibri" panose="020F0502020204030204" pitchFamily="34" charset="0"/>
                <a:cs typeface="Times New Roman" panose="02020603050405020304" pitchFamily="18" charset="0"/>
              </a:rPr>
              <a:t>Disiplin </a:t>
            </a:r>
            <a:r>
              <a:rPr lang="tr-TR" sz="3600" b="1" dirty="0">
                <a:solidFill>
                  <a:srgbClr val="585858"/>
                </a:solidFill>
                <a:latin typeface="Times New Roman" panose="02020603050405020304" pitchFamily="18" charset="0"/>
                <a:ea typeface="Calibri" panose="020F0502020204030204" pitchFamily="34" charset="0"/>
                <a:cs typeface="Times New Roman" panose="02020603050405020304" pitchFamily="18" charset="0"/>
              </a:rPr>
              <a:t>ne </a:t>
            </a:r>
            <a:r>
              <a:rPr lang="tr-TR" sz="3600" b="1" dirty="0" smtClean="0">
                <a:solidFill>
                  <a:srgbClr val="585858"/>
                </a:solidFill>
                <a:latin typeface="Times New Roman" panose="02020603050405020304" pitchFamily="18" charset="0"/>
                <a:ea typeface="Calibri" panose="020F0502020204030204" pitchFamily="34" charset="0"/>
                <a:cs typeface="Times New Roman" panose="02020603050405020304" pitchFamily="18" charset="0"/>
              </a:rPr>
              <a:t>istediğinizi hatırlamaktır</a:t>
            </a:r>
            <a:r>
              <a:rPr lang="tr-TR" sz="3600" b="1" dirty="0">
                <a:solidFill>
                  <a:srgbClr val="585858"/>
                </a:solidFill>
                <a:latin typeface="Times New Roman" panose="02020603050405020304" pitchFamily="18" charset="0"/>
                <a:ea typeface="Calibri" panose="020F0502020204030204" pitchFamily="34" charset="0"/>
                <a:cs typeface="Times New Roman" panose="02020603050405020304" pitchFamily="18" charset="0"/>
              </a:rPr>
              <a:t>. </a:t>
            </a:r>
            <a:endParaRPr lang="tr-TR" sz="36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2400"/>
              </a:spcBef>
              <a:spcAft>
                <a:spcPts val="2400"/>
              </a:spcAft>
            </a:pPr>
            <a:r>
              <a:rPr lang="tr-TR" sz="3600" b="1" dirty="0" smtClean="0">
                <a:solidFill>
                  <a:srgbClr val="585858"/>
                </a:solidFill>
                <a:latin typeface="Times New Roman" panose="02020603050405020304" pitchFamily="18" charset="0"/>
                <a:ea typeface="Calibri" panose="020F0502020204030204" pitchFamily="34" charset="0"/>
                <a:cs typeface="Times New Roman" panose="02020603050405020304" pitchFamily="18" charset="0"/>
              </a:rPr>
              <a:t>                                   David </a:t>
            </a:r>
            <a:r>
              <a:rPr lang="tr-TR" sz="3600" b="1" dirty="0" err="1" smtClean="0">
                <a:solidFill>
                  <a:srgbClr val="585858"/>
                </a:solidFill>
                <a:latin typeface="Times New Roman" panose="02020603050405020304" pitchFamily="18" charset="0"/>
                <a:ea typeface="Calibri" panose="020F0502020204030204" pitchFamily="34" charset="0"/>
                <a:cs typeface="Times New Roman" panose="02020603050405020304" pitchFamily="18" charset="0"/>
              </a:rPr>
              <a:t>Campbell</a:t>
            </a:r>
            <a:endParaRPr lang="tr-TR" sz="3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942651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Yuvarlatılmış Dikdörtgen 6">
            <a:extLst>
              <a:ext uri="{FF2B5EF4-FFF2-40B4-BE49-F238E27FC236}">
                <a16:creationId xmlns:a16="http://schemas.microsoft.com/office/drawing/2014/main" id="{2B520A8B-A49B-554B-8B57-9964418D8128}"/>
              </a:ext>
            </a:extLst>
          </p:cNvPr>
          <p:cNvSpPr/>
          <p:nvPr/>
        </p:nvSpPr>
        <p:spPr>
          <a:xfrm>
            <a:off x="4203589" y="3620278"/>
            <a:ext cx="3456843" cy="112900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smtClean="0">
                <a:solidFill>
                  <a:schemeClr val="tx1"/>
                </a:solidFill>
                <a:latin typeface="Times New Roman" panose="02020603050405020304" pitchFamily="18" charset="0"/>
                <a:cs typeface="Times New Roman" panose="02020603050405020304" pitchFamily="18" charset="0"/>
              </a:rPr>
              <a:t>Teşekkür Ederim</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2" name="Metin kutusu 1"/>
          <p:cNvSpPr txBox="1"/>
          <p:nvPr/>
        </p:nvSpPr>
        <p:spPr>
          <a:xfrm>
            <a:off x="3919763" y="2700088"/>
            <a:ext cx="4352475" cy="523220"/>
          </a:xfrm>
          <a:prstGeom prst="rect">
            <a:avLst/>
          </a:prstGeom>
          <a:noFill/>
        </p:spPr>
        <p:txBody>
          <a:bodyPr wrap="none" rtlCol="0">
            <a:spAutoFit/>
          </a:bodyPr>
          <a:lstStyle/>
          <a:p>
            <a:pPr algn="ctr"/>
            <a:r>
              <a:rPr lang="tr-TR" sz="28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2800" b="1" dirty="0">
              <a:solidFill>
                <a:srgbClr val="FF0000"/>
              </a:solidFill>
              <a:latin typeface="Times New Roman" panose="02020603050405020304" pitchFamily="18" charset="0"/>
              <a:cs typeface="Times New Roman" panose="02020603050405020304" pitchFamily="18" charset="0"/>
            </a:endParaRPr>
          </a:p>
        </p:txBody>
      </p:sp>
      <p:pic>
        <p:nvPicPr>
          <p:cNvPr id="13" name="Picture 2" descr="T.C. Tarım ve Orman Bakanlığı Logo Download Vecto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6036" y="583201"/>
            <a:ext cx="1999929" cy="1999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6448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C. Tarım ve Orman Bakanlığı Logo Download Vect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751" y="130151"/>
            <a:ext cx="1065209" cy="1065209"/>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37352" y="1194245"/>
            <a:ext cx="2313455" cy="307777"/>
          </a:xfrm>
          <a:prstGeom prst="rect">
            <a:avLst/>
          </a:prstGeom>
          <a:noFill/>
        </p:spPr>
        <p:txBody>
          <a:bodyPr wrap="none" rtlCol="0">
            <a:spAutoFit/>
          </a:bodyPr>
          <a:lstStyle/>
          <a:p>
            <a:pPr algn="ctr"/>
            <a:r>
              <a:rPr lang="tr-TR" sz="14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1400" b="1" dirty="0">
              <a:solidFill>
                <a:srgbClr val="FF0000"/>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 y="1558783"/>
            <a:ext cx="12192000" cy="45719"/>
          </a:xfrm>
          <a:prstGeom prst="rect">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4"/>
          <p:cNvSpPr>
            <a:spLocks noGrp="1"/>
          </p:cNvSpPr>
          <p:nvPr>
            <p:ph type="title"/>
          </p:nvPr>
        </p:nvSpPr>
        <p:spPr>
          <a:xfrm>
            <a:off x="2350806" y="365125"/>
            <a:ext cx="9002993" cy="972535"/>
          </a:xfrm>
        </p:spPr>
        <p:txBody>
          <a:bodyPr>
            <a:normAutofit/>
          </a:bodyPr>
          <a:lstStyle/>
          <a:p>
            <a:pPr algn="ctr"/>
            <a:r>
              <a:rPr lang="tr-TR" sz="2800" b="1" dirty="0" smtClean="0">
                <a:latin typeface="Times New Roman" panose="02020603050405020304" pitchFamily="18" charset="0"/>
                <a:cs typeface="Times New Roman" panose="02020603050405020304" pitchFamily="18" charset="0"/>
              </a:rPr>
              <a:t>SAVUNMA HAKKI</a:t>
            </a:r>
            <a:endParaRPr lang="tr-TR" sz="2800" b="1" dirty="0">
              <a:latin typeface="Times New Roman" panose="02020603050405020304" pitchFamily="18" charset="0"/>
              <a:cs typeface="Times New Roman" panose="02020603050405020304" pitchFamily="18" charset="0"/>
            </a:endParaRPr>
          </a:p>
        </p:txBody>
      </p:sp>
      <p:sp>
        <p:nvSpPr>
          <p:cNvPr id="6" name="İçerik Yer Tutucusu 5"/>
          <p:cNvSpPr>
            <a:spLocks noGrp="1"/>
          </p:cNvSpPr>
          <p:nvPr>
            <p:ph idx="1"/>
          </p:nvPr>
        </p:nvSpPr>
        <p:spPr>
          <a:xfrm>
            <a:off x="626750" y="1825625"/>
            <a:ext cx="4773926" cy="1092185"/>
          </a:xfrm>
        </p:spPr>
        <p:txBody>
          <a:bodyPr>
            <a:normAutofit/>
          </a:bodyPr>
          <a:lstStyle/>
          <a:p>
            <a:r>
              <a:rPr lang="tr-TR" sz="2400" dirty="0" smtClean="0">
                <a:latin typeface="Times New Roman" panose="02020603050405020304" pitchFamily="18" charset="0"/>
                <a:cs typeface="Times New Roman" panose="02020603050405020304" pitchFamily="18" charset="0"/>
              </a:rPr>
              <a:t>Anayasa                 </a:t>
            </a:r>
            <a:r>
              <a:rPr lang="tr-TR" sz="2400" b="1" dirty="0" smtClean="0">
                <a:latin typeface="Times New Roman" panose="02020603050405020304" pitchFamily="18" charset="0"/>
                <a:cs typeface="Times New Roman" panose="02020603050405020304" pitchFamily="18" charset="0"/>
              </a:rPr>
              <a:t>129</a:t>
            </a:r>
            <a:r>
              <a:rPr lang="tr-TR" sz="2400" dirty="0" smtClean="0">
                <a:latin typeface="Times New Roman" panose="02020603050405020304" pitchFamily="18" charset="0"/>
                <a:cs typeface="Times New Roman" panose="02020603050405020304" pitchFamily="18" charset="0"/>
              </a:rPr>
              <a:t>. maddesi;</a:t>
            </a:r>
          </a:p>
          <a:p>
            <a:r>
              <a:rPr lang="tr-TR" sz="2400" dirty="0" smtClean="0">
                <a:latin typeface="Times New Roman" panose="02020603050405020304" pitchFamily="18" charset="0"/>
                <a:cs typeface="Times New Roman" panose="02020603050405020304" pitchFamily="18" charset="0"/>
              </a:rPr>
              <a:t>657 s. DMK           </a:t>
            </a:r>
            <a:r>
              <a:rPr lang="tr-TR" sz="2400" b="1" dirty="0" smtClean="0">
                <a:latin typeface="Times New Roman" panose="02020603050405020304" pitchFamily="18" charset="0"/>
                <a:cs typeface="Times New Roman" panose="02020603050405020304" pitchFamily="18" charset="0"/>
              </a:rPr>
              <a:t>130</a:t>
            </a:r>
            <a:r>
              <a:rPr lang="tr-TR" sz="2400" dirty="0" smtClean="0">
                <a:latin typeface="Times New Roman" panose="02020603050405020304" pitchFamily="18" charset="0"/>
                <a:cs typeface="Times New Roman" panose="02020603050405020304" pitchFamily="18" charset="0"/>
              </a:rPr>
              <a:t>. maddesi;</a:t>
            </a:r>
            <a:endParaRPr lang="tr-TR" sz="2400" dirty="0">
              <a:latin typeface="Times New Roman" panose="02020603050405020304" pitchFamily="18" charset="0"/>
              <a:cs typeface="Times New Roman" panose="02020603050405020304" pitchFamily="18" charset="0"/>
            </a:endParaRPr>
          </a:p>
        </p:txBody>
      </p:sp>
      <p:sp>
        <p:nvSpPr>
          <p:cNvPr id="26" name="Yuvarlatılmış Dikdörtgen 25"/>
          <p:cNvSpPr/>
          <p:nvPr/>
        </p:nvSpPr>
        <p:spPr>
          <a:xfrm>
            <a:off x="374939" y="3301833"/>
            <a:ext cx="3311236" cy="3157538"/>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marL="285750" indent="-285750">
              <a:lnSpc>
                <a:spcPct val="150000"/>
              </a:lnSpc>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İddia</a:t>
            </a:r>
          </a:p>
          <a:p>
            <a:pPr marL="285750" indent="-285750">
              <a:lnSpc>
                <a:spcPct val="150000"/>
              </a:lnSpc>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Delil</a:t>
            </a:r>
            <a:endParaRPr lang="tr-TR" sz="2200"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Fiilin Hukuki </a:t>
            </a:r>
            <a:r>
              <a:rPr lang="tr-TR" sz="2200" dirty="0" err="1" smtClean="0">
                <a:latin typeface="Times New Roman" panose="02020603050405020304" pitchFamily="18" charset="0"/>
                <a:cs typeface="Times New Roman" panose="02020603050405020304" pitchFamily="18" charset="0"/>
              </a:rPr>
              <a:t>Ntl</a:t>
            </a:r>
            <a:r>
              <a:rPr lang="tr-TR" sz="2200" dirty="0" smtClean="0">
                <a:latin typeface="Times New Roman" panose="02020603050405020304" pitchFamily="18" charset="0"/>
                <a:cs typeface="Times New Roman" panose="02020603050405020304" pitchFamily="18" charset="0"/>
              </a:rPr>
              <a:t>.</a:t>
            </a:r>
          </a:p>
          <a:p>
            <a:pPr marL="285750" indent="-285750">
              <a:lnSpc>
                <a:spcPct val="150000"/>
              </a:lnSpc>
              <a:buFont typeface="Wingdings" panose="05000000000000000000" pitchFamily="2" charset="2"/>
              <a:buChar char="ü"/>
            </a:pPr>
            <a:r>
              <a:rPr lang="tr-TR" sz="2200" dirty="0" smtClean="0">
                <a:latin typeface="Times New Roman" panose="02020603050405020304" pitchFamily="18" charset="0"/>
                <a:cs typeface="Times New Roman" panose="02020603050405020304" pitchFamily="18" charset="0"/>
              </a:rPr>
              <a:t>Hangi bent/alt bent </a:t>
            </a:r>
          </a:p>
        </p:txBody>
      </p:sp>
      <p:sp>
        <p:nvSpPr>
          <p:cNvPr id="9" name="İçerik Yer Tutucusu 5"/>
          <p:cNvSpPr txBox="1">
            <a:spLocks/>
          </p:cNvSpPr>
          <p:nvPr/>
        </p:nvSpPr>
        <p:spPr>
          <a:xfrm>
            <a:off x="4314825" y="2917810"/>
            <a:ext cx="7515225" cy="392558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20000"/>
              </a:lnSpc>
              <a:buFont typeface="Wingdings" panose="05000000000000000000" pitchFamily="2" charset="2"/>
              <a:buChar char="§"/>
            </a:pPr>
            <a:r>
              <a:rPr lang="tr-TR" sz="2400" dirty="0">
                <a:latin typeface="Times New Roman" panose="02020603050405020304" pitchFamily="18" charset="0"/>
                <a:cs typeface="Times New Roman" panose="02020603050405020304" pitchFamily="18" charset="0"/>
              </a:rPr>
              <a:t>Soruşturma </a:t>
            </a:r>
            <a:r>
              <a:rPr lang="tr-TR" sz="2400" b="1" dirty="0">
                <a:latin typeface="Times New Roman" panose="02020603050405020304" pitchFamily="18" charset="0"/>
                <a:cs typeface="Times New Roman" panose="02020603050405020304" pitchFamily="18" charset="0"/>
              </a:rPr>
              <a:t>sürecinin son aşamasında </a:t>
            </a:r>
            <a:r>
              <a:rPr lang="tr-TR" sz="2400" dirty="0">
                <a:latin typeface="Times New Roman" panose="02020603050405020304" pitchFamily="18" charset="0"/>
                <a:cs typeface="Times New Roman" panose="02020603050405020304" pitchFamily="18" charset="0"/>
              </a:rPr>
              <a:t>istenir.</a:t>
            </a:r>
          </a:p>
          <a:p>
            <a:pPr marL="285750" indent="-285750">
              <a:lnSpc>
                <a:spcPct val="120000"/>
              </a:lnSpc>
              <a:buFont typeface="Wingdings" panose="05000000000000000000" pitchFamily="2" charset="2"/>
              <a:buChar char="§"/>
            </a:pPr>
            <a:r>
              <a:rPr lang="tr-TR" sz="2400" b="1" dirty="0">
                <a:latin typeface="Times New Roman" panose="02020603050405020304" pitchFamily="18" charset="0"/>
                <a:cs typeface="Times New Roman" panose="02020603050405020304" pitchFamily="18" charset="0"/>
              </a:rPr>
              <a:t>Disiplin amiri </a:t>
            </a:r>
            <a:r>
              <a:rPr lang="tr-TR" sz="2400" dirty="0">
                <a:latin typeface="Times New Roman" panose="02020603050405020304" pitchFamily="18" charset="0"/>
                <a:cs typeface="Times New Roman" panose="02020603050405020304" pitchFamily="18" charset="0"/>
              </a:rPr>
              <a:t>ister.</a:t>
            </a:r>
          </a:p>
          <a:p>
            <a:pPr marL="285750" indent="-285750">
              <a:lnSpc>
                <a:spcPct val="120000"/>
              </a:lnSpc>
              <a:buFont typeface="Wingdings" panose="05000000000000000000" pitchFamily="2" charset="2"/>
              <a:buChar char="§"/>
            </a:pPr>
            <a:r>
              <a:rPr lang="tr-TR" sz="2400" b="1" dirty="0">
                <a:solidFill>
                  <a:schemeClr val="accent1">
                    <a:lumMod val="75000"/>
                  </a:schemeClr>
                </a:solidFill>
                <a:latin typeface="Times New Roman" panose="02020603050405020304" pitchFamily="18" charset="0"/>
                <a:cs typeface="Times New Roman" panose="02020603050405020304" pitchFamily="18" charset="0"/>
              </a:rPr>
              <a:t>Muhakkik</a:t>
            </a:r>
            <a:r>
              <a:rPr lang="tr-TR" sz="2400" dirty="0">
                <a:solidFill>
                  <a:schemeClr val="accent1">
                    <a:lumMod val="75000"/>
                  </a:schemeClr>
                </a:solidFill>
                <a:latin typeface="Times New Roman" panose="02020603050405020304" pitchFamily="18" charset="0"/>
                <a:cs typeface="Times New Roman" panose="02020603050405020304" pitchFamily="18" charset="0"/>
              </a:rPr>
              <a:t> savunma isteyemez.</a:t>
            </a:r>
          </a:p>
          <a:p>
            <a:pPr marL="285750" indent="-285750">
              <a:lnSpc>
                <a:spcPct val="120000"/>
              </a:lnSpc>
              <a:buFont typeface="Wingdings" panose="05000000000000000000" pitchFamily="2" charset="2"/>
              <a:buChar char="§"/>
            </a:pPr>
            <a:r>
              <a:rPr lang="tr-TR" sz="2400" dirty="0">
                <a:latin typeface="Times New Roman" panose="02020603050405020304" pitchFamily="18" charset="0"/>
                <a:cs typeface="Times New Roman" panose="02020603050405020304" pitchFamily="18" charset="0"/>
              </a:rPr>
              <a:t>Süre </a:t>
            </a:r>
            <a:r>
              <a:rPr lang="tr-TR" sz="2400" b="1" dirty="0">
                <a:latin typeface="Times New Roman" panose="02020603050405020304" pitchFamily="18" charset="0"/>
                <a:cs typeface="Times New Roman" panose="02020603050405020304" pitchFamily="18" charset="0"/>
              </a:rPr>
              <a:t>7 günden </a:t>
            </a:r>
            <a:r>
              <a:rPr lang="tr-TR" sz="2400" dirty="0">
                <a:latin typeface="Times New Roman" panose="02020603050405020304" pitchFamily="18" charset="0"/>
                <a:cs typeface="Times New Roman" panose="02020603050405020304" pitchFamily="18" charset="0"/>
              </a:rPr>
              <a:t>az</a:t>
            </a:r>
            <a:r>
              <a:rPr lang="tr-TR" sz="2400" b="1"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olamaz.</a:t>
            </a:r>
          </a:p>
          <a:p>
            <a:pPr marL="285750" indent="-285750">
              <a:lnSpc>
                <a:spcPct val="120000"/>
              </a:lnSpc>
              <a:buFont typeface="Wingdings" panose="05000000000000000000" pitchFamily="2" charset="2"/>
              <a:buChar char="§"/>
            </a:pPr>
            <a:r>
              <a:rPr lang="tr-TR" sz="2400" dirty="0">
                <a:latin typeface="Times New Roman" panose="02020603050405020304" pitchFamily="18" charset="0"/>
                <a:cs typeface="Times New Roman" panose="02020603050405020304" pitchFamily="18" charset="0"/>
              </a:rPr>
              <a:t>Süresi içerisinde yapılmazsa bu haktan </a:t>
            </a:r>
            <a:r>
              <a:rPr lang="tr-TR" sz="2400" b="1" dirty="0">
                <a:latin typeface="Times New Roman" panose="02020603050405020304" pitchFamily="18" charset="0"/>
                <a:cs typeface="Times New Roman" panose="02020603050405020304" pitchFamily="18" charset="0"/>
              </a:rPr>
              <a:t>vazgeçmiş</a:t>
            </a:r>
            <a:r>
              <a:rPr lang="tr-TR" sz="2400" dirty="0">
                <a:latin typeface="Times New Roman" panose="02020603050405020304" pitchFamily="18" charset="0"/>
                <a:cs typeface="Times New Roman" panose="02020603050405020304" pitchFamily="18" charset="0"/>
              </a:rPr>
              <a:t> sayılır.</a:t>
            </a:r>
          </a:p>
          <a:p>
            <a:pPr marL="285750" indent="-285750">
              <a:lnSpc>
                <a:spcPct val="120000"/>
              </a:lnSpc>
              <a:buFont typeface="Wingdings" panose="05000000000000000000" pitchFamily="2" charset="2"/>
              <a:buChar char="§"/>
            </a:pPr>
            <a:r>
              <a:rPr lang="tr-TR" sz="2400" dirty="0">
                <a:latin typeface="Times New Roman" panose="02020603050405020304" pitchFamily="18" charset="0"/>
                <a:cs typeface="Times New Roman" panose="02020603050405020304" pitchFamily="18" charset="0"/>
              </a:rPr>
              <a:t>Süre </a:t>
            </a:r>
            <a:r>
              <a:rPr lang="tr-TR" sz="2400" b="1" dirty="0">
                <a:latin typeface="Times New Roman" panose="02020603050405020304" pitchFamily="18" charset="0"/>
                <a:cs typeface="Times New Roman" panose="02020603050405020304" pitchFamily="18" charset="0"/>
              </a:rPr>
              <a:t>tebliğ</a:t>
            </a:r>
            <a:r>
              <a:rPr lang="tr-TR" sz="2400" dirty="0">
                <a:latin typeface="Times New Roman" panose="02020603050405020304" pitchFamily="18" charset="0"/>
                <a:cs typeface="Times New Roman" panose="02020603050405020304" pitchFamily="18" charset="0"/>
              </a:rPr>
              <a:t> ile başlar.</a:t>
            </a:r>
          </a:p>
          <a:p>
            <a:pPr marL="285750" indent="-285750">
              <a:lnSpc>
                <a:spcPct val="120000"/>
              </a:lnSpc>
              <a:buFont typeface="Wingdings" panose="05000000000000000000" pitchFamily="2" charset="2"/>
              <a:buChar char="§"/>
            </a:pPr>
            <a:r>
              <a:rPr lang="tr-TR" sz="2400" dirty="0">
                <a:latin typeface="Times New Roman" panose="02020603050405020304" pitchFamily="18" charset="0"/>
                <a:cs typeface="Times New Roman" panose="02020603050405020304" pitchFamily="18" charset="0"/>
              </a:rPr>
              <a:t>İzin/Rapor süreyi </a:t>
            </a:r>
            <a:r>
              <a:rPr lang="tr-TR" sz="2400" b="1" dirty="0">
                <a:latin typeface="Times New Roman" panose="02020603050405020304" pitchFamily="18" charset="0"/>
                <a:cs typeface="Times New Roman" panose="02020603050405020304" pitchFamily="18" charset="0"/>
              </a:rPr>
              <a:t>uzatmaz</a:t>
            </a:r>
            <a:r>
              <a:rPr lang="tr-TR" sz="2400" dirty="0">
                <a:latin typeface="Times New Roman" panose="02020603050405020304" pitchFamily="18" charset="0"/>
                <a:cs typeface="Times New Roman" panose="02020603050405020304" pitchFamily="18" charset="0"/>
              </a:rPr>
              <a:t> (Mücbir sebep hariç).</a:t>
            </a:r>
            <a:endParaRPr lang="tr-TR" sz="2400" dirty="0"/>
          </a:p>
        </p:txBody>
      </p:sp>
    </p:spTree>
    <p:extLst>
      <p:ext uri="{BB962C8B-B14F-4D97-AF65-F5344CB8AC3E}">
        <p14:creationId xmlns:p14="http://schemas.microsoft.com/office/powerpoint/2010/main" val="1374926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Belge" ma:contentTypeID="0x01010051D7C39C1B8B0C418611E891EFC7D9C8" ma:contentTypeVersion="1" ma:contentTypeDescription="Yeni belge oluşturun." ma:contentTypeScope="" ma:versionID="c66a8c4b848cc5315524a28821a485db">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92FEED-F351-4730-8546-5493C576BF68}"/>
</file>

<file path=customXml/itemProps2.xml><?xml version="1.0" encoding="utf-8"?>
<ds:datastoreItem xmlns:ds="http://schemas.openxmlformats.org/officeDocument/2006/customXml" ds:itemID="{252D652F-73CB-4DC1-8823-5A3C1B45552B}"/>
</file>

<file path=customXml/itemProps3.xml><?xml version="1.0" encoding="utf-8"?>
<ds:datastoreItem xmlns:ds="http://schemas.openxmlformats.org/officeDocument/2006/customXml" ds:itemID="{1BC4D461-EDED-422A-A1D5-4669DEB83513}"/>
</file>

<file path=docProps/app.xml><?xml version="1.0" encoding="utf-8"?>
<Properties xmlns="http://schemas.openxmlformats.org/officeDocument/2006/extended-properties" xmlns:vt="http://schemas.openxmlformats.org/officeDocument/2006/docPropsVTypes">
  <Template/>
  <TotalTime>7891</TotalTime>
  <Words>6301</Words>
  <Application>Microsoft Office PowerPoint</Application>
  <PresentationFormat>Geniş ekran</PresentationFormat>
  <Paragraphs>1215</Paragraphs>
  <Slides>81</Slides>
  <Notes>71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81</vt:i4>
      </vt:variant>
    </vt:vector>
  </HeadingPairs>
  <TitlesOfParts>
    <vt:vector size="89" baseType="lpstr">
      <vt:lpstr>Arial</vt:lpstr>
      <vt:lpstr>Arial Unicode MS</vt:lpstr>
      <vt:lpstr>Book Antiqua</vt:lpstr>
      <vt:lpstr>Calibri</vt:lpstr>
      <vt:lpstr>Calibri Light</vt:lpstr>
      <vt:lpstr>Times New Roman</vt:lpstr>
      <vt:lpstr>Wingdings</vt:lpstr>
      <vt:lpstr>Özel Tasarım</vt:lpstr>
      <vt:lpstr>PowerPoint Sunusu</vt:lpstr>
      <vt:lpstr>SUNUM PLANI</vt:lpstr>
      <vt:lpstr>DİSİPLİN HUKUKU   </vt:lpstr>
      <vt:lpstr>DİSİPLİN HUKUKU   </vt:lpstr>
      <vt:lpstr>DİSİPLİN CEZASI</vt:lpstr>
      <vt:lpstr>PowerPoint Sunusu</vt:lpstr>
      <vt:lpstr>DİSİPLİN SUÇ VE CEZALARINA HAKİM İLKE VE KURALLAR</vt:lpstr>
      <vt:lpstr>KANUNİLİK İLKESİ</vt:lpstr>
      <vt:lpstr>SAVUNMA HAKKI</vt:lpstr>
      <vt:lpstr>ZAMAN AŞIMI</vt:lpstr>
      <vt:lpstr>ÖZEL TEKERRÜR </vt:lpstr>
      <vt:lpstr>ÖZEL TEKERRÜR </vt:lpstr>
      <vt:lpstr>GENEL TEKERRÜR</vt:lpstr>
      <vt:lpstr>TEKERRÜR</vt:lpstr>
      <vt:lpstr>TEKERRÜR</vt:lpstr>
      <vt:lpstr>CEZADA İNDİRİM</vt:lpstr>
      <vt:lpstr>DİSİPLİN CEZALARININ GERİ ALINAMAMASI</vt:lpstr>
      <vt:lpstr>YETKİ DEVRİ YASAĞI</vt:lpstr>
      <vt:lpstr>DİSİPLİN SUÇ VE CEZALARI </vt:lpstr>
      <vt:lpstr>DİSİPLİN SUÇ VE CEZALARI</vt:lpstr>
      <vt:lpstr>UYARMA</vt:lpstr>
      <vt:lpstr>UYARMA</vt:lpstr>
      <vt:lpstr>UYARMA</vt:lpstr>
      <vt:lpstr>UYARMA</vt:lpstr>
      <vt:lpstr>KINAMA</vt:lpstr>
      <vt:lpstr>KINAMA</vt:lpstr>
      <vt:lpstr>KINAMA</vt:lpstr>
      <vt:lpstr>KINAMA</vt:lpstr>
      <vt:lpstr>KINAMA</vt:lpstr>
      <vt:lpstr>KINAMA</vt:lpstr>
      <vt:lpstr>AYLIKTAN KESME</vt:lpstr>
      <vt:lpstr>AYLIKTAN KESME</vt:lpstr>
      <vt:lpstr>AYLIKTAN KESME</vt:lpstr>
      <vt:lpstr>KADEME İLERLEMESİNİN DURDURULMASI</vt:lpstr>
      <vt:lpstr>KADEME İLERLEMESİNİN DURDURULMASI</vt:lpstr>
      <vt:lpstr>KADEME İLERLEMESİNİN DURDURULMASI</vt:lpstr>
      <vt:lpstr>KADEME İLERLEMESİNİN DURDURULMASI</vt:lpstr>
      <vt:lpstr>KADEME İLERLEMESİNİN DURDURULMASI</vt:lpstr>
      <vt:lpstr>DEVLET MEMURLUĞUNDAN ÇIKARMA</vt:lpstr>
      <vt:lpstr>DEVLET MEMURLUĞUNDAN ÇIKARMA</vt:lpstr>
      <vt:lpstr>DEVLET MEMURLUĞUNDAN ÇIKARMA</vt:lpstr>
      <vt:lpstr>DİSİPLİN SORUŞTURMASI</vt:lpstr>
      <vt:lpstr>DİSİPLİN SORUŞTURMASI</vt:lpstr>
      <vt:lpstr>DİSİPLİN SORUŞTURMASI</vt:lpstr>
      <vt:lpstr>DİSİPLİN SORUŞTURMASININ AŞAMALARI</vt:lpstr>
      <vt:lpstr>DİSİPLİN SORUŞTURMASI</vt:lpstr>
      <vt:lpstr>DİSİPLİN SORUŞTURMASI</vt:lpstr>
      <vt:lpstr>İFADE ALMA</vt:lpstr>
      <vt:lpstr>DİSİPLİN CEZASININ VERİLMESİ</vt:lpstr>
      <vt:lpstr>DİSİPLİN CEZASININ VERİLMESİ</vt:lpstr>
      <vt:lpstr>DİSİPLİN CEZASININ VERİLMESİ</vt:lpstr>
      <vt:lpstr>DİSİPLİN CEZASININ VERİLMESİ</vt:lpstr>
      <vt:lpstr>DİSİPLİN CEZASININ VERİLMESİ</vt:lpstr>
      <vt:lpstr>DİSİPLİN CEZASININ VERİLMESİ</vt:lpstr>
      <vt:lpstr>İNCELEME CETVELİ</vt:lpstr>
      <vt:lpstr>İNCELEME CETVELİ</vt:lpstr>
      <vt:lpstr>DİSİPLİN CEZASININ VERİLMESİ</vt:lpstr>
      <vt:lpstr>DİSİPLİN CEZASININ VERİLMESİ</vt:lpstr>
      <vt:lpstr>DİSİPLİN CEZASINA KARŞI BAŞVURU YOLU (İTİRAZ)</vt:lpstr>
      <vt:lpstr>CEZALARIN ÖZLÜK DOSYASINDAN SİLİNMESİ</vt:lpstr>
      <vt:lpstr>DİSİPLİN AMİRLERİ</vt:lpstr>
      <vt:lpstr>DİSİPLİN AMİRLERİ</vt:lpstr>
      <vt:lpstr>DİSİPLİN KURULLARI</vt:lpstr>
      <vt:lpstr>DİSİPLİN KURULLARI</vt:lpstr>
      <vt:lpstr>DİSİPLİN KURULLARI</vt:lpstr>
      <vt:lpstr>DİSİPLİN KURULLARI</vt:lpstr>
      <vt:lpstr>YÜKSEK DİSİPLİN KURULU</vt:lpstr>
      <vt:lpstr>YÜKSEK DİSİPLİN KURULU</vt:lpstr>
      <vt:lpstr>YÜKSEK DİSİPLİN KURULU</vt:lpstr>
      <vt:lpstr>KURULLARIN GÖRÜŞME USULÜ </vt:lpstr>
      <vt:lpstr>KURULLARIN GÖRÜŞME USULÜ </vt:lpstr>
      <vt:lpstr>GÖREVDEN UZAKLAŞTIRMA</vt:lpstr>
      <vt:lpstr>GÖREVDEN UZAKLAŞTIRMA</vt:lpstr>
      <vt:lpstr>GÖREVDEN UZAKLAŞTIRMA</vt:lpstr>
      <vt:lpstr>EMSAL YARGI KARARLARI-1</vt:lpstr>
      <vt:lpstr>EMSAL YARGI KARARLARI-2</vt:lpstr>
      <vt:lpstr>EMSAL YARGI KARARLARI-3</vt:lpstr>
      <vt:lpstr>EMSAL YARGI KARARLARI-4</vt:lpstr>
      <vt:lpstr>EMSAL YARGI KARARLARI-5</vt:lpstr>
      <vt:lpstr>PowerPoint Sunusu</vt:lpstr>
      <vt:lpstr>PowerPoint Sunusu</vt:lpstr>
    </vt:vector>
  </TitlesOfParts>
  <Company>T.C. Tarım ve Orman Bakanlığı</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İsmail ŞAKIMA</dc:creator>
  <cp:lastModifiedBy>Yusuf HAYKIR</cp:lastModifiedBy>
  <cp:revision>680</cp:revision>
  <cp:lastPrinted>2022-02-21T13:34:49Z</cp:lastPrinted>
  <dcterms:created xsi:type="dcterms:W3CDTF">2021-10-15T15:59:45Z</dcterms:created>
  <dcterms:modified xsi:type="dcterms:W3CDTF">2022-08-31T11:33:41Z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0x01010051D7C39C1B8B0C418611E891EFC7D9C8</vt:lpwstr>
  </property>
</Properties>
</file>