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theme/theme5.xml" ContentType="application/vnd.openxmlformats-officedocument.theme+xml"/>
  <Override PartName="/ppt/diagrams/drawing1.xml" ContentType="application/vnd.ms-office.drawingml.diagramDrawing+xml"/>
  <Override PartName="/ppt/theme/theme6.xml" ContentType="application/vnd.openxmlformats-officedocument.theme+xml"/>
  <Override PartName="/ppt/theme/theme4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9" r:id="rId1"/>
    <p:sldMasterId id="2147483941" r:id="rId2"/>
    <p:sldMasterId id="2147483978" r:id="rId3"/>
    <p:sldMasterId id="2147483991" r:id="rId4"/>
  </p:sldMasterIdLst>
  <p:notesMasterIdLst>
    <p:notesMasterId r:id="rId36"/>
  </p:notesMasterIdLst>
  <p:handoutMasterIdLst>
    <p:handoutMasterId r:id="rId37"/>
  </p:handoutMasterIdLst>
  <p:sldIdLst>
    <p:sldId id="424" r:id="rId5"/>
    <p:sldId id="729" r:id="rId6"/>
    <p:sldId id="738" r:id="rId7"/>
    <p:sldId id="733" r:id="rId8"/>
    <p:sldId id="734" r:id="rId9"/>
    <p:sldId id="730" r:id="rId10"/>
    <p:sldId id="728" r:id="rId11"/>
    <p:sldId id="731" r:id="rId12"/>
    <p:sldId id="715" r:id="rId13"/>
    <p:sldId id="694" r:id="rId14"/>
    <p:sldId id="735" r:id="rId15"/>
    <p:sldId id="718" r:id="rId16"/>
    <p:sldId id="736" r:id="rId17"/>
    <p:sldId id="737" r:id="rId18"/>
    <p:sldId id="695" r:id="rId19"/>
    <p:sldId id="739" r:id="rId20"/>
    <p:sldId id="696" r:id="rId21"/>
    <p:sldId id="697" r:id="rId22"/>
    <p:sldId id="698" r:id="rId23"/>
    <p:sldId id="699" r:id="rId24"/>
    <p:sldId id="700" r:id="rId25"/>
    <p:sldId id="701" r:id="rId26"/>
    <p:sldId id="702" r:id="rId27"/>
    <p:sldId id="703" r:id="rId28"/>
    <p:sldId id="704" r:id="rId29"/>
    <p:sldId id="705" r:id="rId30"/>
    <p:sldId id="732" r:id="rId31"/>
    <p:sldId id="707" r:id="rId32"/>
    <p:sldId id="708" r:id="rId33"/>
    <p:sldId id="709" r:id="rId34"/>
    <p:sldId id="461" r:id="rId35"/>
  </p:sldIdLst>
  <p:sldSz cx="9144000" cy="6858000" type="screen4x3"/>
  <p:notesSz cx="6797675" cy="987425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8"/>
    <a:srgbClr val="0000FF"/>
    <a:srgbClr val="CCFFCC"/>
    <a:srgbClr val="B5400B"/>
    <a:srgbClr val="F9F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92558" autoAdjust="0"/>
  </p:normalViewPr>
  <p:slideViewPr>
    <p:cSldViewPr>
      <p:cViewPr varScale="1">
        <p:scale>
          <a:sx n="106" d="100"/>
          <a:sy n="106" d="100"/>
        </p:scale>
        <p:origin x="20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ustomXml" Target="../customXml/item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ustomXml" Target="../customXml/item2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2AE713-4787-4866-9E57-9427875F5C7D}" type="doc">
      <dgm:prSet loTypeId="urn:microsoft.com/office/officeart/2005/8/layout/venn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98625DC0-FAB7-42DB-9BF2-A254055AF7D5}">
      <dgm:prSet phldrT="[Metin]" custT="1"/>
      <dgm:spPr/>
      <dgm:t>
        <a:bodyPr/>
        <a:lstStyle/>
        <a:p>
          <a:r>
            <a:rPr lang="tr-TR" sz="1400" b="1" smtClean="0"/>
            <a:t>Tüm Çalışanlar</a:t>
          </a:r>
          <a:endParaRPr lang="tr-TR" sz="1400" b="1" dirty="0"/>
        </a:p>
      </dgm:t>
    </dgm:pt>
    <dgm:pt modelId="{640E1B5E-191D-4A4D-AB5F-47283F643AF6}" type="parTrans" cxnId="{CBEDB497-138A-4768-BE8E-C4D5BC93F58F}">
      <dgm:prSet/>
      <dgm:spPr/>
      <dgm:t>
        <a:bodyPr/>
        <a:lstStyle/>
        <a:p>
          <a:endParaRPr lang="tr-TR"/>
        </a:p>
      </dgm:t>
    </dgm:pt>
    <dgm:pt modelId="{DA64C9DB-6C53-4201-8A6F-67486C62F82B}" type="sibTrans" cxnId="{CBEDB497-138A-4768-BE8E-C4D5BC93F58F}">
      <dgm:prSet/>
      <dgm:spPr/>
      <dgm:t>
        <a:bodyPr/>
        <a:lstStyle/>
        <a:p>
          <a:endParaRPr lang="tr-TR"/>
        </a:p>
      </dgm:t>
    </dgm:pt>
    <dgm:pt modelId="{2CEDD340-9ABE-4735-98FA-05BC7B8F71AF}">
      <dgm:prSet phldrT="[Metin]" custT="1"/>
      <dgm:spPr/>
      <dgm:t>
        <a:bodyPr/>
        <a:lstStyle/>
        <a:p>
          <a:r>
            <a:rPr lang="tr-TR" sz="1600" b="1" dirty="0" err="1" smtClean="0"/>
            <a:t>Proaktif</a:t>
          </a:r>
          <a:r>
            <a:rPr lang="tr-TR" sz="1600" b="1" dirty="0" smtClean="0"/>
            <a:t> (Önleyici)</a:t>
          </a:r>
          <a:endParaRPr lang="tr-TR" sz="1600" b="1" dirty="0"/>
        </a:p>
      </dgm:t>
    </dgm:pt>
    <dgm:pt modelId="{812EF7B3-8561-42F5-8F05-90294D26DD10}" type="parTrans" cxnId="{B37A58A6-38CF-40F1-ADD1-A3A40D422C5D}">
      <dgm:prSet/>
      <dgm:spPr/>
      <dgm:t>
        <a:bodyPr/>
        <a:lstStyle/>
        <a:p>
          <a:endParaRPr lang="tr-TR"/>
        </a:p>
      </dgm:t>
    </dgm:pt>
    <dgm:pt modelId="{E3BDE709-72D9-4490-9EE5-AC3D0753D659}" type="sibTrans" cxnId="{B37A58A6-38CF-40F1-ADD1-A3A40D422C5D}">
      <dgm:prSet/>
      <dgm:spPr/>
      <dgm:t>
        <a:bodyPr/>
        <a:lstStyle/>
        <a:p>
          <a:endParaRPr lang="tr-TR"/>
        </a:p>
      </dgm:t>
    </dgm:pt>
    <dgm:pt modelId="{E71D949F-8A55-49B7-BB88-5ABC3839BF6E}">
      <dgm:prSet phldrT="[Metin]" custT="1"/>
      <dgm:spPr/>
      <dgm:t>
        <a:bodyPr/>
        <a:lstStyle/>
        <a:p>
          <a:r>
            <a:rPr lang="tr-TR" sz="1400" b="1" dirty="0" smtClean="0"/>
            <a:t>Tehlike Sınıfları</a:t>
          </a:r>
          <a:endParaRPr lang="tr-TR" sz="1400" b="1" dirty="0"/>
        </a:p>
      </dgm:t>
    </dgm:pt>
    <dgm:pt modelId="{E3620E05-1E67-4D85-986F-9C0774DD2450}" type="parTrans" cxnId="{8A69E0A5-D1BE-4528-8347-9827AFE3BEA7}">
      <dgm:prSet/>
      <dgm:spPr/>
      <dgm:t>
        <a:bodyPr/>
        <a:lstStyle/>
        <a:p>
          <a:endParaRPr lang="tr-TR"/>
        </a:p>
      </dgm:t>
    </dgm:pt>
    <dgm:pt modelId="{B6DB4A1E-4E58-4B3E-9CC7-717EC5E71A35}" type="sibTrans" cxnId="{8A69E0A5-D1BE-4528-8347-9827AFE3BEA7}">
      <dgm:prSet/>
      <dgm:spPr/>
      <dgm:t>
        <a:bodyPr/>
        <a:lstStyle/>
        <a:p>
          <a:endParaRPr lang="tr-TR"/>
        </a:p>
      </dgm:t>
    </dgm:pt>
    <dgm:pt modelId="{4FA75FF3-DC7C-4FFB-B1B0-0E1EA72E18A3}">
      <dgm:prSet phldrT="[Metin]" custT="1"/>
      <dgm:spPr/>
      <dgm:t>
        <a:bodyPr/>
        <a:lstStyle/>
        <a:p>
          <a:r>
            <a:rPr lang="tr-TR" sz="1400" b="1" dirty="0" smtClean="0"/>
            <a:t>Bütün işyerleri</a:t>
          </a:r>
          <a:endParaRPr lang="tr-TR" sz="1400" b="1" dirty="0"/>
        </a:p>
      </dgm:t>
    </dgm:pt>
    <dgm:pt modelId="{A2862BDB-0636-4D68-A1FD-FDE2B8C4F699}" type="parTrans" cxnId="{BF253665-9406-48A5-A067-67DBBBFF585E}">
      <dgm:prSet/>
      <dgm:spPr/>
      <dgm:t>
        <a:bodyPr/>
        <a:lstStyle/>
        <a:p>
          <a:endParaRPr lang="tr-TR"/>
        </a:p>
      </dgm:t>
    </dgm:pt>
    <dgm:pt modelId="{12286594-1EB3-48C3-98FB-C072D6D5C9E8}" type="sibTrans" cxnId="{BF253665-9406-48A5-A067-67DBBBFF585E}">
      <dgm:prSet/>
      <dgm:spPr/>
      <dgm:t>
        <a:bodyPr/>
        <a:lstStyle/>
        <a:p>
          <a:endParaRPr lang="tr-TR"/>
        </a:p>
      </dgm:t>
    </dgm:pt>
    <dgm:pt modelId="{DC6D7216-F3EC-44B5-BF0C-8FC4739B1EB2}">
      <dgm:prSet custT="1"/>
      <dgm:spPr/>
      <dgm:t>
        <a:bodyPr/>
        <a:lstStyle/>
        <a:p>
          <a:r>
            <a:rPr lang="tr-TR" sz="1600" b="1" dirty="0" smtClean="0"/>
            <a:t>Risk değerlendirmesi</a:t>
          </a:r>
          <a:endParaRPr lang="tr-TR" sz="1600" b="1" dirty="0"/>
        </a:p>
      </dgm:t>
    </dgm:pt>
    <dgm:pt modelId="{389A2ED4-D10D-48F9-8A29-B806A9CDB9C0}" type="parTrans" cxnId="{480E1769-9357-46FC-A8DA-7495521AF791}">
      <dgm:prSet/>
      <dgm:spPr/>
      <dgm:t>
        <a:bodyPr/>
        <a:lstStyle/>
        <a:p>
          <a:endParaRPr lang="tr-TR"/>
        </a:p>
      </dgm:t>
    </dgm:pt>
    <dgm:pt modelId="{789B98A8-231A-451B-877B-310BB3C94219}" type="sibTrans" cxnId="{480E1769-9357-46FC-A8DA-7495521AF791}">
      <dgm:prSet/>
      <dgm:spPr/>
      <dgm:t>
        <a:bodyPr/>
        <a:lstStyle/>
        <a:p>
          <a:endParaRPr lang="tr-TR"/>
        </a:p>
      </dgm:t>
    </dgm:pt>
    <dgm:pt modelId="{309CBC99-48E8-4736-8815-8743FCCBA6FC}" type="pres">
      <dgm:prSet presAssocID="{ED2AE713-4787-4866-9E57-9427875F5C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3578336-BF67-4137-A874-E94A9003B26B}" type="pres">
      <dgm:prSet presAssocID="{98625DC0-FAB7-42DB-9BF2-A254055AF7D5}" presName="Name5" presStyleLbl="vennNode1" presStyleIdx="0" presStyleCnt="5" custScaleX="104736" custScaleY="98345" custLinFactX="19046" custLinFactNeighborX="100000" custLinFactNeighborY="2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DE3417-1F6B-4554-8DE0-3CBE557A753D}" type="pres">
      <dgm:prSet presAssocID="{DA64C9DB-6C53-4201-8A6F-67486C62F82B}" presName="space" presStyleCnt="0"/>
      <dgm:spPr/>
      <dgm:t>
        <a:bodyPr/>
        <a:lstStyle/>
        <a:p>
          <a:endParaRPr lang="tr-TR"/>
        </a:p>
      </dgm:t>
    </dgm:pt>
    <dgm:pt modelId="{3F4D317A-68F4-401A-9BB6-BC3648368D27}" type="pres">
      <dgm:prSet presAssocID="{4FA75FF3-DC7C-4FFB-B1B0-0E1EA72E18A3}" presName="Name5" presStyleLbl="vennNode1" presStyleIdx="1" presStyleCnt="5" custScaleX="103276" custLinFactX="21610" custLinFactNeighborX="100000" custLinFactNeighborY="-4997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D4B315-79B5-43F4-86C9-3929146BFAB6}" type="pres">
      <dgm:prSet presAssocID="{12286594-1EB3-48C3-98FB-C072D6D5C9E8}" presName="space" presStyleCnt="0"/>
      <dgm:spPr/>
      <dgm:t>
        <a:bodyPr/>
        <a:lstStyle/>
        <a:p>
          <a:endParaRPr lang="tr-TR"/>
        </a:p>
      </dgm:t>
    </dgm:pt>
    <dgm:pt modelId="{34F3D74B-8C3C-417D-BD11-7F8CD7B608EE}" type="pres">
      <dgm:prSet presAssocID="{E71D949F-8A55-49B7-BB88-5ABC3839BF6E}" presName="Name5" presStyleLbl="vennNode1" presStyleIdx="2" presStyleCnt="5" custScaleX="101305" custScaleY="92788" custLinFactX="47393" custLinFactNeighborX="100000" custLinFactNeighborY="-492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B4AC11-55FC-4D55-9F80-C4AF097BB74D}" type="pres">
      <dgm:prSet presAssocID="{B6DB4A1E-4E58-4B3E-9CC7-717EC5E71A35}" presName="space" presStyleCnt="0"/>
      <dgm:spPr/>
      <dgm:t>
        <a:bodyPr/>
        <a:lstStyle/>
        <a:p>
          <a:endParaRPr lang="tr-TR"/>
        </a:p>
      </dgm:t>
    </dgm:pt>
    <dgm:pt modelId="{40168498-7480-4ABF-B6BA-30B8124D09A8}" type="pres">
      <dgm:prSet presAssocID="{DC6D7216-F3EC-44B5-BF0C-8FC4739B1EB2}" presName="Name5" presStyleLbl="vennNode1" presStyleIdx="3" presStyleCnt="5" custScaleX="176756" custScaleY="76361" custLinFactX="-73802" custLinFactNeighborX="-100000" custLinFactNeighborY="278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EC30A4-21D7-44A9-942D-330FD29A60C8}" type="pres">
      <dgm:prSet presAssocID="{789B98A8-231A-451B-877B-310BB3C94219}" presName="space" presStyleCnt="0"/>
      <dgm:spPr/>
      <dgm:t>
        <a:bodyPr/>
        <a:lstStyle/>
        <a:p>
          <a:endParaRPr lang="tr-TR"/>
        </a:p>
      </dgm:t>
    </dgm:pt>
    <dgm:pt modelId="{F0A7D9F6-E5C1-49E8-B9E8-DF836371C6AA}" type="pres">
      <dgm:prSet presAssocID="{2CEDD340-9ABE-4735-98FA-05BC7B8F71AF}" presName="Name5" presStyleLbl="vennNode1" presStyleIdx="4" presStyleCnt="5" custScaleX="96494" custScaleY="88023" custLinFactX="-47082" custLinFactNeighborX="-100000" custLinFactNeighborY="-11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9FFEA6F-0A2B-408E-8471-2073BF0CD02C}" type="presOf" srcId="{4FA75FF3-DC7C-4FFB-B1B0-0E1EA72E18A3}" destId="{3F4D317A-68F4-401A-9BB6-BC3648368D27}" srcOrd="0" destOrd="0" presId="urn:microsoft.com/office/officeart/2005/8/layout/venn3"/>
    <dgm:cxn modelId="{480E1769-9357-46FC-A8DA-7495521AF791}" srcId="{ED2AE713-4787-4866-9E57-9427875F5C7D}" destId="{DC6D7216-F3EC-44B5-BF0C-8FC4739B1EB2}" srcOrd="3" destOrd="0" parTransId="{389A2ED4-D10D-48F9-8A29-B806A9CDB9C0}" sibTransId="{789B98A8-231A-451B-877B-310BB3C94219}"/>
    <dgm:cxn modelId="{CBEDB497-138A-4768-BE8E-C4D5BC93F58F}" srcId="{ED2AE713-4787-4866-9E57-9427875F5C7D}" destId="{98625DC0-FAB7-42DB-9BF2-A254055AF7D5}" srcOrd="0" destOrd="0" parTransId="{640E1B5E-191D-4A4D-AB5F-47283F643AF6}" sibTransId="{DA64C9DB-6C53-4201-8A6F-67486C62F82B}"/>
    <dgm:cxn modelId="{8E137747-2A1C-41B3-96DB-9A1829000D50}" type="presOf" srcId="{ED2AE713-4787-4866-9E57-9427875F5C7D}" destId="{309CBC99-48E8-4736-8815-8743FCCBA6FC}" srcOrd="0" destOrd="0" presId="urn:microsoft.com/office/officeart/2005/8/layout/venn3"/>
    <dgm:cxn modelId="{C78A949A-9D9B-4CB0-B861-045F3A2E5DC1}" type="presOf" srcId="{DC6D7216-F3EC-44B5-BF0C-8FC4739B1EB2}" destId="{40168498-7480-4ABF-B6BA-30B8124D09A8}" srcOrd="0" destOrd="0" presId="urn:microsoft.com/office/officeart/2005/8/layout/venn3"/>
    <dgm:cxn modelId="{8A69E0A5-D1BE-4528-8347-9827AFE3BEA7}" srcId="{ED2AE713-4787-4866-9E57-9427875F5C7D}" destId="{E71D949F-8A55-49B7-BB88-5ABC3839BF6E}" srcOrd="2" destOrd="0" parTransId="{E3620E05-1E67-4D85-986F-9C0774DD2450}" sibTransId="{B6DB4A1E-4E58-4B3E-9CC7-717EC5E71A35}"/>
    <dgm:cxn modelId="{6CFAB7AE-A3C6-406E-A70E-654926A63057}" type="presOf" srcId="{98625DC0-FAB7-42DB-9BF2-A254055AF7D5}" destId="{33578336-BF67-4137-A874-E94A9003B26B}" srcOrd="0" destOrd="0" presId="urn:microsoft.com/office/officeart/2005/8/layout/venn3"/>
    <dgm:cxn modelId="{5B7BB49A-2134-4705-9B6E-B567DC89E346}" type="presOf" srcId="{E71D949F-8A55-49B7-BB88-5ABC3839BF6E}" destId="{34F3D74B-8C3C-417D-BD11-7F8CD7B608EE}" srcOrd="0" destOrd="0" presId="urn:microsoft.com/office/officeart/2005/8/layout/venn3"/>
    <dgm:cxn modelId="{BF253665-9406-48A5-A067-67DBBBFF585E}" srcId="{ED2AE713-4787-4866-9E57-9427875F5C7D}" destId="{4FA75FF3-DC7C-4FFB-B1B0-0E1EA72E18A3}" srcOrd="1" destOrd="0" parTransId="{A2862BDB-0636-4D68-A1FD-FDE2B8C4F699}" sibTransId="{12286594-1EB3-48C3-98FB-C072D6D5C9E8}"/>
    <dgm:cxn modelId="{B37A58A6-38CF-40F1-ADD1-A3A40D422C5D}" srcId="{ED2AE713-4787-4866-9E57-9427875F5C7D}" destId="{2CEDD340-9ABE-4735-98FA-05BC7B8F71AF}" srcOrd="4" destOrd="0" parTransId="{812EF7B3-8561-42F5-8F05-90294D26DD10}" sibTransId="{E3BDE709-72D9-4490-9EE5-AC3D0753D659}"/>
    <dgm:cxn modelId="{5CABD6AE-9390-45D6-B4EF-16FF64A97C95}" type="presOf" srcId="{2CEDD340-9ABE-4735-98FA-05BC7B8F71AF}" destId="{F0A7D9F6-E5C1-49E8-B9E8-DF836371C6AA}" srcOrd="0" destOrd="0" presId="urn:microsoft.com/office/officeart/2005/8/layout/venn3"/>
    <dgm:cxn modelId="{6F5D523E-D9A2-4E7B-9349-6FD9D07851A5}" type="presParOf" srcId="{309CBC99-48E8-4736-8815-8743FCCBA6FC}" destId="{33578336-BF67-4137-A874-E94A9003B26B}" srcOrd="0" destOrd="0" presId="urn:microsoft.com/office/officeart/2005/8/layout/venn3"/>
    <dgm:cxn modelId="{E21ACF92-58E0-4A60-894B-9B38D3CD529B}" type="presParOf" srcId="{309CBC99-48E8-4736-8815-8743FCCBA6FC}" destId="{AFDE3417-1F6B-4554-8DE0-3CBE557A753D}" srcOrd="1" destOrd="0" presId="urn:microsoft.com/office/officeart/2005/8/layout/venn3"/>
    <dgm:cxn modelId="{95707D5E-F0B3-415E-9023-42022730C58D}" type="presParOf" srcId="{309CBC99-48E8-4736-8815-8743FCCBA6FC}" destId="{3F4D317A-68F4-401A-9BB6-BC3648368D27}" srcOrd="2" destOrd="0" presId="urn:microsoft.com/office/officeart/2005/8/layout/venn3"/>
    <dgm:cxn modelId="{D6629FC1-7565-4211-9FA0-B85E8DEED42C}" type="presParOf" srcId="{309CBC99-48E8-4736-8815-8743FCCBA6FC}" destId="{0CD4B315-79B5-43F4-86C9-3929146BFAB6}" srcOrd="3" destOrd="0" presId="urn:microsoft.com/office/officeart/2005/8/layout/venn3"/>
    <dgm:cxn modelId="{9103A7C1-5AC4-4E8C-8F41-AD5732D8DAEA}" type="presParOf" srcId="{309CBC99-48E8-4736-8815-8743FCCBA6FC}" destId="{34F3D74B-8C3C-417D-BD11-7F8CD7B608EE}" srcOrd="4" destOrd="0" presId="urn:microsoft.com/office/officeart/2005/8/layout/venn3"/>
    <dgm:cxn modelId="{68F4BB7E-6FCC-47E0-9DB5-90AB9BD30E24}" type="presParOf" srcId="{309CBC99-48E8-4736-8815-8743FCCBA6FC}" destId="{DDB4AC11-55FC-4D55-9F80-C4AF097BB74D}" srcOrd="5" destOrd="0" presId="urn:microsoft.com/office/officeart/2005/8/layout/venn3"/>
    <dgm:cxn modelId="{5A854EE4-BC0D-4939-81D6-1C0B82B343B8}" type="presParOf" srcId="{309CBC99-48E8-4736-8815-8743FCCBA6FC}" destId="{40168498-7480-4ABF-B6BA-30B8124D09A8}" srcOrd="6" destOrd="0" presId="urn:microsoft.com/office/officeart/2005/8/layout/venn3"/>
    <dgm:cxn modelId="{0D03BED6-DBD2-4A91-BADC-270EF574350A}" type="presParOf" srcId="{309CBC99-48E8-4736-8815-8743FCCBA6FC}" destId="{DAEC30A4-21D7-44A9-942D-330FD29A60C8}" srcOrd="7" destOrd="0" presId="urn:microsoft.com/office/officeart/2005/8/layout/venn3"/>
    <dgm:cxn modelId="{F0157B44-14B3-439F-98BB-BBB349C37FCA}" type="presParOf" srcId="{309CBC99-48E8-4736-8815-8743FCCBA6FC}" destId="{F0A7D9F6-E5C1-49E8-B9E8-DF836371C6AA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78336-BF67-4137-A874-E94A9003B26B}">
      <dsp:nvSpPr>
        <dsp:cNvPr id="0" name=""/>
        <dsp:cNvSpPr/>
      </dsp:nvSpPr>
      <dsp:spPr>
        <a:xfrm>
          <a:off x="621687" y="729593"/>
          <a:ext cx="1667392" cy="156564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7613" tIns="17780" rIns="8761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/>
            <a:t>Tüm Çalışanlar</a:t>
          </a:r>
          <a:endParaRPr lang="tr-TR" sz="1400" b="1" kern="1200" dirty="0"/>
        </a:p>
      </dsp:txBody>
      <dsp:txXfrm>
        <a:off x="865871" y="958877"/>
        <a:ext cx="1179024" cy="1107080"/>
      </dsp:txXfrm>
    </dsp:sp>
    <dsp:sp modelId="{3F4D317A-68F4-401A-9BB6-BC3648368D27}">
      <dsp:nvSpPr>
        <dsp:cNvPr id="0" name=""/>
        <dsp:cNvSpPr/>
      </dsp:nvSpPr>
      <dsp:spPr>
        <a:xfrm>
          <a:off x="2011500" y="0"/>
          <a:ext cx="1644149" cy="159199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7613" tIns="17780" rIns="8761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Bütün işyerleri</a:t>
          </a:r>
          <a:endParaRPr lang="tr-TR" sz="1400" b="1" kern="1200" dirty="0"/>
        </a:p>
      </dsp:txBody>
      <dsp:txXfrm>
        <a:off x="2252280" y="233142"/>
        <a:ext cx="1162589" cy="1125711"/>
      </dsp:txXfrm>
    </dsp:sp>
    <dsp:sp modelId="{34F3D74B-8C3C-417D-BD11-7F8CD7B608EE}">
      <dsp:nvSpPr>
        <dsp:cNvPr id="0" name=""/>
        <dsp:cNvSpPr/>
      </dsp:nvSpPr>
      <dsp:spPr>
        <a:xfrm>
          <a:off x="3747714" y="0"/>
          <a:ext cx="1612771" cy="147718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7613" tIns="17780" rIns="8761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Tehlike Sınıfları</a:t>
          </a:r>
          <a:endParaRPr lang="tr-TR" sz="1400" b="1" kern="1200" dirty="0"/>
        </a:p>
      </dsp:txBody>
      <dsp:txXfrm>
        <a:off x="3983899" y="216328"/>
        <a:ext cx="1140401" cy="1044525"/>
      </dsp:txXfrm>
    </dsp:sp>
    <dsp:sp modelId="{40168498-7480-4ABF-B6BA-30B8124D09A8}">
      <dsp:nvSpPr>
        <dsp:cNvPr id="0" name=""/>
        <dsp:cNvSpPr/>
      </dsp:nvSpPr>
      <dsp:spPr>
        <a:xfrm>
          <a:off x="2475869" y="1346810"/>
          <a:ext cx="2813948" cy="121566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7613" tIns="20320" rIns="8761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Risk değerlendirmesi</a:t>
          </a:r>
          <a:endParaRPr lang="tr-TR" sz="1600" b="1" kern="1200" dirty="0"/>
        </a:p>
      </dsp:txBody>
      <dsp:txXfrm>
        <a:off x="2887962" y="1524840"/>
        <a:ext cx="1989762" cy="859603"/>
      </dsp:txXfrm>
    </dsp:sp>
    <dsp:sp modelId="{F0A7D9F6-E5C1-49E8-B9E8-DF836371C6AA}">
      <dsp:nvSpPr>
        <dsp:cNvPr id="0" name=""/>
        <dsp:cNvSpPr/>
      </dsp:nvSpPr>
      <dsp:spPr>
        <a:xfrm>
          <a:off x="5396799" y="793241"/>
          <a:ext cx="1536180" cy="140132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7613" tIns="20320" rIns="8761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/>
            <a:t>Proaktif</a:t>
          </a:r>
          <a:r>
            <a:rPr lang="tr-TR" sz="1600" b="1" kern="1200" dirty="0" smtClean="0"/>
            <a:t> (Önleyici)</a:t>
          </a:r>
          <a:endParaRPr lang="tr-TR" sz="1600" b="1" kern="1200" dirty="0"/>
        </a:p>
      </dsp:txBody>
      <dsp:txXfrm>
        <a:off x="5621767" y="998460"/>
        <a:ext cx="1086244" cy="990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137" tIns="45569" rIns="91137" bIns="4556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4187"/>
          </a:xfrm>
          <a:prstGeom prst="rect">
            <a:avLst/>
          </a:prstGeom>
        </p:spPr>
        <p:txBody>
          <a:bodyPr vert="horz" lIns="91137" tIns="45569" rIns="91137" bIns="45569" rtlCol="0"/>
          <a:lstStyle>
            <a:lvl1pPr algn="r">
              <a:defRPr sz="1200"/>
            </a:lvl1pPr>
          </a:lstStyle>
          <a:p>
            <a:fld id="{C9DE1750-3AD3-4EDA-A3B8-A8BFF08A5B5E}" type="datetimeFigureOut">
              <a:rPr lang="tr-TR" smtClean="0"/>
              <a:pPr/>
              <a:t>17.03.2022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378486"/>
            <a:ext cx="2946400" cy="494187"/>
          </a:xfrm>
          <a:prstGeom prst="rect">
            <a:avLst/>
          </a:prstGeom>
        </p:spPr>
        <p:txBody>
          <a:bodyPr vert="horz" lIns="91137" tIns="45569" rIns="91137" bIns="4556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49689" y="9378486"/>
            <a:ext cx="2946400" cy="494187"/>
          </a:xfrm>
          <a:prstGeom prst="rect">
            <a:avLst/>
          </a:prstGeom>
        </p:spPr>
        <p:txBody>
          <a:bodyPr vert="horz" lIns="91137" tIns="45569" rIns="91137" bIns="45569" rtlCol="0" anchor="b"/>
          <a:lstStyle>
            <a:lvl1pPr algn="r">
              <a:defRPr sz="1200"/>
            </a:lvl1pPr>
          </a:lstStyle>
          <a:p>
            <a:fld id="{AD397C75-1C38-40F1-A537-7BDDC899808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9298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137" tIns="45569" rIns="91137" bIns="455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137" tIns="45569" rIns="91137" bIns="455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2C4A03-048F-4ABF-A57E-D39A816902F4}" type="datetimeFigureOut">
              <a:rPr lang="tr-TR"/>
              <a:pPr>
                <a:defRPr/>
              </a:pPr>
              <a:t>17.03.2022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7" tIns="45569" rIns="91137" bIns="45569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137" tIns="45569" rIns="91137" bIns="45569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137" tIns="45569" rIns="91137" bIns="455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137" tIns="45569" rIns="91137" bIns="455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C77680-6A58-4AF6-A1EF-2B1312943C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5984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59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0C1C5-5D69-4BBF-AE46-D7EEC7FCFD8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69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0C1C5-5D69-4BBF-AE46-D7EEC7FCFD8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70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0C1C5-5D69-4BBF-AE46-D7EEC7FCFD8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95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6544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2 Not Yer Tutucusu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308228" name="3 Slayt Numarası Yer Tutucusu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19CFA-3CBA-493E-AAEB-4D68EE339310}" type="slidenum">
              <a:rPr kumimoji="0" lang="fi-FI" altLang="tr-T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alt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9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635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59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BFE9AD-A2EB-4E20-96A2-B0B6A47A82F9}" type="datetime1">
              <a:rPr lang="tr-TR" smtClean="0"/>
              <a:t>17.03.2022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660A4-D9CD-4E5B-83FF-FD92B275460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DE1521-9B1B-4416-865F-3801C4D2961C}" type="datetime1">
              <a:rPr lang="tr-TR" smtClean="0"/>
              <a:t>17.03.2022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68BFF-4DE9-4898-AACB-4740E0B9C353}" type="datetime1">
              <a:rPr lang="tr-TR" smtClean="0"/>
              <a:t>17.03.2022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E0156-8D8B-42C8-83F7-7E6F02F7D01A}" type="datetime1">
              <a:rPr lang="tr-TR" smtClean="0"/>
              <a:t>17.03.2022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8FD1F-CE88-4DFC-8A76-8FFDDC5FDEF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831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7CB3B-4795-4099-98E9-F0A5F620A5E9}" type="datetime1">
              <a:rPr lang="tr-TR" smtClean="0"/>
              <a:t>17.03.2022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E1B4B-4667-4EAF-8E17-E84AA3250D5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186884"/>
      </p:ext>
    </p:extLst>
  </p:cSld>
  <p:clrMapOvr>
    <a:masterClrMapping/>
  </p:clrMapOvr>
  <p:transition spd="slow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6A72E-8BBB-44F6-8129-662863D4FE28}" type="datetime1">
              <a:rPr lang="tr-TR" smtClean="0"/>
              <a:t>17.03.2022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B80CD-9896-46BA-89AF-F5C6337019B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3707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3CC11-3481-4BF0-99C1-28BFFA87C7F0}" type="datetime1">
              <a:rPr lang="tr-TR" smtClean="0"/>
              <a:t>17.03.2022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70A6E-FF55-4A1F-98FB-BA102FAE480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525283"/>
      </p:ext>
    </p:extLst>
  </p:cSld>
  <p:clrMapOvr>
    <a:masterClrMapping/>
  </p:clrMapOvr>
  <p:transition spd="slow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95E4CB-0AEF-452D-AA60-A287DADEAC21}" type="datetime1">
              <a:rPr lang="tr-TR" smtClean="0"/>
              <a:t>17.03.2022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16C9C-0E15-47B4-AEC2-6E4C3F7ECFC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0894794"/>
      </p:ext>
    </p:extLst>
  </p:cSld>
  <p:clrMapOvr>
    <a:masterClrMapping/>
  </p:clrMapOvr>
  <p:transition spd="slow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0304F-0806-49B2-A5D7-D3D1710E11D8}" type="datetime1">
              <a:rPr lang="tr-TR" smtClean="0"/>
              <a:t>17.03.2022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333C-DC8A-47CB-BBD2-DCDB6A3552D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341226"/>
      </p:ext>
    </p:extLst>
  </p:cSld>
  <p:clrMapOvr>
    <a:masterClrMapping/>
  </p:clrMapOvr>
  <p:transition spd="slow">
    <p:cover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C46BE-2F31-4A49-B111-593FA4C5EAAA}" type="datetime1">
              <a:rPr lang="tr-TR" smtClean="0"/>
              <a:t>17.03.2022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40FFC-AEA0-4C22-83D3-60DD430D705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350500"/>
      </p:ext>
    </p:extLst>
  </p:cSld>
  <p:clrMapOvr>
    <a:masterClrMapping/>
  </p:clrMapOvr>
  <p:transition spd="slow">
    <p:cover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B2E81-9B97-454A-8297-1739CC150C17}" type="datetime1">
              <a:rPr lang="tr-TR" smtClean="0"/>
              <a:t>17.03.2022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934-B91B-4A3E-AA25-D204B094604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8167396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4EA8F-6AD1-4ED9-A490-9456D584CC45}" type="datetime1">
              <a:rPr lang="tr-TR" smtClean="0"/>
              <a:t>17.03.2022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6FE3F-948B-4ADA-822B-EC16F0C91FC9}" type="datetime1">
              <a:rPr lang="tr-TR" smtClean="0"/>
              <a:t>17.03.2022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80783EF-8F0D-4633-8A34-C5DAD5E382B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933964"/>
      </p:ext>
    </p:extLst>
  </p:cSld>
  <p:clrMapOvr>
    <a:masterClrMapping/>
  </p:clrMapOvr>
  <p:transition spd="slow">
    <p:cover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9A0E3-FDF4-4972-BF33-DD2CE9AA53FA}" type="datetime1">
              <a:rPr lang="tr-TR" smtClean="0"/>
              <a:t>17.03.2022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DFC9E-2F9B-464F-8F04-64952821346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2912584"/>
      </p:ext>
    </p:extLst>
  </p:cSld>
  <p:clrMapOvr>
    <a:masterClrMapping/>
  </p:clrMapOvr>
  <p:transition spd="slow">
    <p:cover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DBB5D-4355-428E-8E1A-CD2934D3FEC9}" type="datetime1">
              <a:rPr lang="tr-TR" smtClean="0"/>
              <a:t>17.03.2022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92C43-F7BB-46B2-B0A8-117279774D7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448776"/>
      </p:ext>
    </p:extLst>
  </p:cSld>
  <p:clrMapOvr>
    <a:masterClrMapping/>
  </p:clrMapOvr>
  <p:transition spd="slow">
    <p:cover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369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E0156-8D8B-42C8-83F7-7E6F02F7D01A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8FD1F-CE88-4DFC-8A76-8FFDDC5FDEF4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88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7CB3B-4795-4099-98E9-F0A5F620A5E9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E1B4B-4667-4EAF-8E17-E84AA3250D5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75734"/>
      </p:ext>
    </p:extLst>
  </p:cSld>
  <p:clrMapOvr>
    <a:masterClrMapping/>
  </p:clrMapOvr>
  <p:transition spd="slow">
    <p:cover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6A72E-8BBB-44F6-8129-662863D4FE28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B80CD-9896-46BA-89AF-F5C6337019B8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01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3CC11-3481-4BF0-99C1-28BFFA87C7F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70A6E-FF55-4A1F-98FB-BA102FAE480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2288"/>
      </p:ext>
    </p:extLst>
  </p:cSld>
  <p:clrMapOvr>
    <a:masterClrMapping/>
  </p:clrMapOvr>
  <p:transition spd="slow">
    <p:cover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95E4CB-0AEF-452D-AA60-A287DADEAC21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16C9C-0E15-47B4-AEC2-6E4C3F7ECFC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01988"/>
      </p:ext>
    </p:extLst>
  </p:cSld>
  <p:clrMapOvr>
    <a:masterClrMapping/>
  </p:clrMapOvr>
  <p:transition spd="slow">
    <p:cover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0304F-0806-49B2-A5D7-D3D1710E11D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333C-DC8A-47CB-BBD2-DCDB6A3552DD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09865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22FF7-1211-407A-A24E-C3F07243592E}" type="datetime1">
              <a:rPr lang="tr-TR" smtClean="0"/>
              <a:t>17.03.2022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C46BE-2F31-4A49-B111-593FA4C5EAAA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40FFC-AEA0-4C22-83D3-60DD430D705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72766"/>
      </p:ext>
    </p:extLst>
  </p:cSld>
  <p:clrMapOvr>
    <a:masterClrMapping/>
  </p:clrMapOvr>
  <p:transition spd="slow">
    <p:cover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B2E81-9B97-454A-8297-1739CC150C17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934-B91B-4A3E-AA25-D204B094604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70734"/>
      </p:ext>
    </p:extLst>
  </p:cSld>
  <p:clrMapOvr>
    <a:masterClrMapping/>
  </p:clrMapOvr>
  <p:transition spd="slow">
    <p:cover dir="l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6FE3F-948B-4ADA-822B-EC16F0C91FC9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80783EF-8F0D-4633-8A34-C5DAD5E382BB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83834"/>
      </p:ext>
    </p:extLst>
  </p:cSld>
  <p:clrMapOvr>
    <a:masterClrMapping/>
  </p:clrMapOvr>
  <p:transition spd="slow">
    <p:cover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9A0E3-FDF4-4972-BF33-DD2CE9AA53FA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DFC9E-2F9B-464F-8F04-64952821346D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97753"/>
      </p:ext>
    </p:extLst>
  </p:cSld>
  <p:clrMapOvr>
    <a:masterClrMapping/>
  </p:clrMapOvr>
  <p:transition spd="slow">
    <p:cover dir="l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DBB5D-4355-428E-8E1A-CD2934D3FEC9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92C43-F7BB-46B2-B0A8-117279774D7F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3704"/>
      </p:ext>
    </p:extLst>
  </p:cSld>
  <p:clrMapOvr>
    <a:masterClrMapping/>
  </p:clrMapOvr>
  <p:transition spd="slow">
    <p:cover dir="l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088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E0156-8D8B-42C8-83F7-7E6F02F7D01A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8FD1F-CE88-4DFC-8A76-8FFDDC5FDEF4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8235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7CB3B-4795-4099-98E9-F0A5F620A5E9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E1B4B-4667-4EAF-8E17-E84AA3250D5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4488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6A72E-8BBB-44F6-8129-662863D4FE28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B80CD-9896-46BA-89AF-F5C6337019B8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3571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3CC11-3481-4BF0-99C1-28BFFA87C7F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70A6E-FF55-4A1F-98FB-BA102FAE480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1349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3459E-0F1A-4E69-B21D-9FD42A4E0BE7}" type="datetime1">
              <a:rPr lang="tr-TR" smtClean="0"/>
              <a:t>17.03.2022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95E4CB-0AEF-452D-AA60-A287DADEAC21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16C9C-0E15-47B4-AEC2-6E4C3F7ECFC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7266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0304F-0806-49B2-A5D7-D3D1710E11D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333C-DC8A-47CB-BBD2-DCDB6A3552DD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6023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C46BE-2F31-4A49-B111-593FA4C5EAAA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40FFC-AEA0-4C22-83D3-60DD430D705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4016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B2E81-9B97-454A-8297-1739CC150C17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934-B91B-4A3E-AA25-D204B094604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4553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6FE3F-948B-4ADA-822B-EC16F0C91FC9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783EF-8F0D-4633-8A34-C5DAD5E382BB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2478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CD030CD-621C-4CEA-8BF1-94999D57345D}" type="datetime1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C0EBF3E-B7FD-4D46-AF6D-7C392853C3FE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69143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DBB5D-4355-428E-8E1A-CD2934D3FEC9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92C43-F7BB-46B2-B0A8-117279774D7F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3902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3416FE-AD8A-4102-9FA5-BE3447FCB722}" type="datetime1">
              <a:rPr lang="tr-TR" smtClean="0"/>
              <a:t>17.03.2022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8B0C3-2F38-461A-9636-CAB8F303F4CE}" type="datetime1">
              <a:rPr lang="tr-TR" smtClean="0"/>
              <a:t>17.03.2022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63D00-3A0B-4758-A832-6E62CE0B61F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17.03.2022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BE844-F7BD-4037-8D80-130F2F3E641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209AA9-3BD6-42D3-A408-B1C5133605B2}" type="datetime1">
              <a:rPr lang="tr-TR" smtClean="0"/>
              <a:t>17.03.2022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E4F141-0CC6-450B-AC37-923B92FD21A3}" type="datetime1">
              <a:rPr lang="tr-TR" smtClean="0"/>
              <a:t>17.03.2022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CDA52E-6A72-49AF-8B01-D87AE2518418}" type="datetime1">
              <a:rPr lang="tr-TR" smtClean="0"/>
              <a:t>17.03.2022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CD030CD-621C-4CEA-8BF1-94999D57345D}" type="datetime1">
              <a:rPr lang="tr-TR" smtClean="0"/>
              <a:t>17.03.2022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C0EBF3E-B7FD-4D46-AF6D-7C392853C3F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653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transition spd="slow">
    <p:cover dir="ld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CD030CD-621C-4CEA-8BF1-94999D57345D}" type="datetime1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C0EBF3E-B7FD-4D46-AF6D-7C392853C3FE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15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</p:sldLayoutIdLst>
  <p:transition spd="slow">
    <p:cover dir="ld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74CA2-C198-44E1-8457-E5A08496EFA8}" type="datetimeFigureOut">
              <a:rPr lang="tr-TR" smtClean="0"/>
              <a:pPr/>
              <a:t>17.03.2022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A2CE-AAF0-4D5B-BBC9-51A3DE78C57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3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5954" y="2168861"/>
            <a:ext cx="720080" cy="813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ctortop\Desktop\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4"/>
          <a:stretch/>
        </p:blipFill>
        <p:spPr bwMode="auto">
          <a:xfrm>
            <a:off x="3095328" y="2483151"/>
            <a:ext cx="3816424" cy="19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Metin kutusu"/>
          <p:cNvSpPr txBox="1"/>
          <p:nvPr/>
        </p:nvSpPr>
        <p:spPr>
          <a:xfrm>
            <a:off x="436082" y="4709516"/>
            <a:ext cx="870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</a:t>
            </a:r>
            <a:r>
              <a:rPr lang="tr-TR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SAĞLIĞI VE GÜVENLİĞİ </a:t>
            </a:r>
            <a:r>
              <a:rPr lang="tr-TR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SUNUMU</a:t>
            </a:r>
            <a:endParaRPr lang="tr-TR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sp>
        <p:nvSpPr>
          <p:cNvPr id="10" name="5 Metin kutusu"/>
          <p:cNvSpPr txBox="1"/>
          <p:nvPr/>
        </p:nvSpPr>
        <p:spPr>
          <a:xfrm>
            <a:off x="863080" y="291969"/>
            <a:ext cx="8280920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TARIM VE ORMAN BAKANLIĞI</a:t>
            </a:r>
          </a:p>
          <a:p>
            <a:pPr algn="ctr"/>
            <a:r>
              <a:rPr lang="tr-T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</a:p>
          <a:p>
            <a:pPr algn="ctr"/>
            <a:r>
              <a:rPr lang="tr-T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BÖLGE BİLGİLENDİRME VE </a:t>
            </a:r>
            <a:r>
              <a:rPr lang="tr-T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İSTİŞARE TOPLANTISI</a:t>
            </a:r>
          </a:p>
        </p:txBody>
      </p:sp>
    </p:spTree>
    <p:extLst>
      <p:ext uri="{BB962C8B-B14F-4D97-AF65-F5344CB8AC3E}">
        <p14:creationId xmlns:p14="http://schemas.microsoft.com/office/powerpoint/2010/main" val="994475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35" y="1700808"/>
            <a:ext cx="9144000" cy="1728192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  <a:effectLst/>
              </a:rPr>
              <a:t>İşverene Getirilen Yükümlülükler</a:t>
            </a:r>
            <a:endParaRPr lang="tr-TR" sz="3600" dirty="0">
              <a:solidFill>
                <a:srgbClr val="730F71"/>
              </a:solidFill>
              <a:effectLst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51135" cy="906489"/>
          </a:xfrm>
          <a:prstGeom prst="rect">
            <a:avLst/>
          </a:prstGeom>
        </p:spPr>
      </p:pic>
      <p:pic>
        <p:nvPicPr>
          <p:cNvPr id="7" name="2 Resim" descr="C:\Users\Administrator\Desktop\Zeki Bey\alt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03377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79536" y="751914"/>
            <a:ext cx="7772400" cy="402320"/>
          </a:xfrm>
          <a:extLst/>
        </p:spPr>
        <p:txBody>
          <a:bodyPr/>
          <a:lstStyle/>
          <a:p>
            <a:pPr algn="ctr">
              <a:defRPr/>
            </a:pPr>
            <a:r>
              <a:rPr lang="tr-TR" sz="2800" dirty="0" smtClean="0">
                <a:solidFill>
                  <a:srgbClr val="730F71"/>
                </a:solidFill>
              </a:rPr>
              <a:t>İşverenin Genel Yükümlülükleri</a:t>
            </a:r>
            <a:br>
              <a:rPr lang="tr-TR" sz="2800" dirty="0" smtClean="0">
                <a:solidFill>
                  <a:srgbClr val="730F71"/>
                </a:solidFill>
              </a:rPr>
            </a:br>
            <a:r>
              <a:rPr lang="tr-TR" sz="2400" dirty="0" smtClean="0">
                <a:solidFill>
                  <a:srgbClr val="730F71"/>
                </a:solidFill>
              </a:rPr>
              <a:t>(6331 sayılı Kanun, Madde 4)</a:t>
            </a:r>
            <a:endParaRPr lang="tr-TR" sz="24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79536" y="1258040"/>
            <a:ext cx="7772400" cy="476324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İş sağlığı ve güvenliği koşullarını iyileştirme ve bunun sürekliliğini sağlama.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Çalışanın sağlık ve güvenlik yönünden işe uygunluğunu dikkate alma.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Risk değerlendirme raporlarını da göz önünde bulundurarak genel bir önleme </a:t>
            </a:r>
            <a:r>
              <a:rPr lang="tr-TR" sz="2000" dirty="0" smtClean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politikası geliştirme</a:t>
            </a: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Mesleki risklerin önlenmesi için, eğitim ve bilgi verilmesi dâhil her türlü tedbiri alma.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Çalışma ortamında gerekli kontrol, ölçüm, inceleme ve araştırmaları yaptırma.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İzleme, denetleme ve uygunsuzlukları giderme.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Çalışanların hayati tehlike bulunan yerlere girmemesi için gerekli tedbirleri alma.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Aynı çalışma alanını birden fazla işverenin paylaşması durumunda koordinasyon </a:t>
            </a:r>
            <a:r>
              <a:rPr lang="tr-TR" sz="2000" dirty="0" smtClean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sağlama.</a:t>
            </a:r>
            <a:endParaRPr lang="tr-TR" sz="2000" dirty="0">
              <a:solidFill>
                <a:srgbClr val="013A8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93"/>
            <a:ext cx="1475656" cy="795236"/>
          </a:xfrm>
          <a:prstGeom prst="rect">
            <a:avLst/>
          </a:prstGeom>
        </p:spPr>
      </p:pic>
      <p:pic>
        <p:nvPicPr>
          <p:cNvPr id="9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1119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008112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  <a:effectLst/>
              </a:rPr>
              <a:t>İş Sağlığı ve Güvenliği Hizmetleri</a:t>
            </a:r>
            <a:br>
              <a:rPr lang="tr-TR" sz="3600" dirty="0" smtClean="0">
                <a:solidFill>
                  <a:srgbClr val="730F71"/>
                </a:solidFill>
                <a:effectLst/>
              </a:rPr>
            </a:br>
            <a:endParaRPr lang="tr-TR" sz="3600" dirty="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43508" y="1484659"/>
            <a:ext cx="8001000" cy="43926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2800" dirty="0">
                <a:solidFill>
                  <a:srgbClr val="00B0F0"/>
                </a:solidFill>
                <a:latin typeface="Arial"/>
              </a:rPr>
              <a:t>6331 sayılı Kanun, Md. </a:t>
            </a:r>
            <a:r>
              <a:rPr lang="tr-TR" sz="2800" dirty="0" smtClean="0">
                <a:solidFill>
                  <a:srgbClr val="00B0F0"/>
                </a:solidFill>
                <a:latin typeface="Arial"/>
              </a:rPr>
              <a:t>6,8,30</a:t>
            </a:r>
            <a:endParaRPr lang="tr-TR" sz="28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İş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Sağlığı ve Güvenliği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Hizmetleri Yönetmeliği </a:t>
            </a:r>
          </a:p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  <a:latin typeface="+mj-lt"/>
              </a:rPr>
              <a:t>(29.12.2012, 28512 RG)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İşverene bağlı İşyeri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Sağlık ve Güvenlik Birimi</a:t>
            </a: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’ni kurar.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İSG Profesyoneli görevlendirir.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771800" y="1383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93"/>
            <a:ext cx="1475656" cy="795236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7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92168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 idx="4294967295"/>
          </p:nvPr>
        </p:nvSpPr>
        <p:spPr>
          <a:xfrm>
            <a:off x="469124" y="1325871"/>
            <a:ext cx="8229600" cy="1143000"/>
          </a:xfrm>
        </p:spPr>
        <p:txBody>
          <a:bodyPr lIns="91440" tIns="45720" rIns="91440" bIns="45720">
            <a:normAutofit fontScale="9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r-TR" altLang="tr-TR" dirty="0" smtClean="0">
                <a:ln w="635">
                  <a:noFill/>
                </a:ln>
                <a:solidFill>
                  <a:srgbClr val="730F71"/>
                </a:solidFill>
              </a:rPr>
              <a:t>İSG Profesyonelleri</a:t>
            </a:r>
            <a:br>
              <a:rPr lang="tr-TR" altLang="tr-TR" dirty="0" smtClean="0">
                <a:ln w="635">
                  <a:noFill/>
                </a:ln>
                <a:solidFill>
                  <a:srgbClr val="730F71"/>
                </a:solidFill>
              </a:rPr>
            </a:br>
            <a:r>
              <a:rPr lang="tr-TR" sz="2800" b="0" dirty="0">
                <a:solidFill>
                  <a:srgbClr val="00B0F0"/>
                </a:solidFill>
                <a:ea typeface="+mn-ea"/>
                <a:cs typeface="+mn-cs"/>
              </a:rPr>
              <a:t>6331 sayılı Kanun, Md. </a:t>
            </a:r>
            <a:r>
              <a:rPr lang="tr-TR" sz="2800" b="0" dirty="0" smtClean="0">
                <a:solidFill>
                  <a:srgbClr val="00B0F0"/>
                </a:solidFill>
                <a:ea typeface="+mn-ea"/>
                <a:cs typeface="+mn-cs"/>
              </a:rPr>
              <a:t>8</a:t>
            </a:r>
            <a:r>
              <a:rPr lang="tr-TR" sz="2800" b="0" dirty="0">
                <a:solidFill>
                  <a:srgbClr val="00B0F0"/>
                </a:solidFill>
                <a:latin typeface="Verdana"/>
                <a:ea typeface="+mn-ea"/>
                <a:cs typeface="+mn-cs"/>
              </a:rPr>
              <a:t/>
            </a:r>
            <a:br>
              <a:rPr lang="tr-TR" sz="2800" b="0" dirty="0">
                <a:solidFill>
                  <a:srgbClr val="00B0F0"/>
                </a:solidFill>
                <a:latin typeface="Verdana"/>
                <a:ea typeface="+mn-ea"/>
                <a:cs typeface="+mn-cs"/>
              </a:rPr>
            </a:br>
            <a:endParaRPr lang="en-US" altLang="tr-TR" dirty="0">
              <a:ln w="635">
                <a:noFill/>
              </a:ln>
              <a:solidFill>
                <a:srgbClr val="730F7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468313" y="1925638"/>
            <a:ext cx="7354887" cy="4675187"/>
          </a:xfrm>
        </p:spPr>
        <p:txBody>
          <a:bodyPr/>
          <a:lstStyle/>
          <a:p>
            <a:pPr>
              <a:defRPr/>
            </a:pPr>
            <a:r>
              <a:rPr lang="tr-TR" sz="3200" dirty="0" smtClean="0">
                <a:solidFill>
                  <a:schemeClr val="bg2"/>
                </a:solidFill>
                <a:latin typeface="Arial" charset="0"/>
              </a:rPr>
              <a:t>İş </a:t>
            </a:r>
            <a:r>
              <a:rPr lang="tr-TR" sz="3200" dirty="0">
                <a:solidFill>
                  <a:schemeClr val="bg2"/>
                </a:solidFill>
                <a:latin typeface="Arial" charset="0"/>
              </a:rPr>
              <a:t>güvenliği uzmanı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tr-TR" sz="1800" b="1" dirty="0" smtClean="0">
                <a:solidFill>
                  <a:schemeClr val="bg2"/>
                </a:solidFill>
                <a:latin typeface="+mj-lt"/>
              </a:rPr>
              <a:t>(</a:t>
            </a:r>
            <a:r>
              <a:rPr lang="tr-TR" sz="1800" u="sng" dirty="0" smtClean="0">
                <a:solidFill>
                  <a:schemeClr val="bg2"/>
                </a:solidFill>
              </a:rPr>
              <a:t>İş Güvenliği Uzmanlarının Görev, Yetki, Sorumluluk ve Eğitimleri Hakkında Yönetmelik </a:t>
            </a:r>
            <a:r>
              <a:rPr lang="tr-TR" sz="1800" dirty="0" smtClean="0">
                <a:solidFill>
                  <a:schemeClr val="bg2"/>
                </a:solidFill>
              </a:rPr>
              <a:t>29.12.2012, 28512 RG</a:t>
            </a:r>
            <a:r>
              <a:rPr lang="tr-TR" sz="1800" b="1" dirty="0" smtClean="0">
                <a:solidFill>
                  <a:schemeClr val="bg2"/>
                </a:solidFill>
                <a:latin typeface="+mj-lt"/>
              </a:rPr>
              <a:t>)</a:t>
            </a:r>
          </a:p>
          <a:p>
            <a:pPr>
              <a:spcBef>
                <a:spcPts val="2400"/>
              </a:spcBef>
              <a:defRPr/>
            </a:pPr>
            <a:r>
              <a:rPr lang="tr-TR" sz="3200" dirty="0" smtClean="0">
                <a:solidFill>
                  <a:schemeClr val="bg2"/>
                </a:solidFill>
                <a:latin typeface="Arial" charset="0"/>
              </a:rPr>
              <a:t>İşyeri hekimi</a:t>
            </a:r>
          </a:p>
          <a:p>
            <a:pPr>
              <a:defRPr/>
            </a:pPr>
            <a:r>
              <a:rPr lang="tr-TR" sz="3200" dirty="0" smtClean="0">
                <a:solidFill>
                  <a:schemeClr val="bg2"/>
                </a:solidFill>
                <a:latin typeface="Arial" charset="0"/>
              </a:rPr>
              <a:t>Diğer </a:t>
            </a:r>
            <a:r>
              <a:rPr lang="tr-TR" sz="3200" dirty="0">
                <a:solidFill>
                  <a:schemeClr val="bg2"/>
                </a:solidFill>
                <a:latin typeface="Arial" charset="0"/>
              </a:rPr>
              <a:t>sağlık </a:t>
            </a:r>
            <a:r>
              <a:rPr lang="tr-TR" sz="3200" dirty="0" smtClean="0">
                <a:solidFill>
                  <a:schemeClr val="bg2"/>
                </a:solidFill>
                <a:latin typeface="Arial" charset="0"/>
              </a:rPr>
              <a:t>personeli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tr-TR" sz="1800" dirty="0">
                <a:solidFill>
                  <a:schemeClr val="bg2"/>
                </a:solidFill>
              </a:rPr>
              <a:t>(</a:t>
            </a:r>
            <a:r>
              <a:rPr lang="tr-TR" sz="1800" u="sng" dirty="0">
                <a:solidFill>
                  <a:schemeClr val="bg2"/>
                </a:solidFill>
              </a:rPr>
              <a:t>İşyeri Hekimi ve Diğer Sağlık Personelinin Görev, Yetki, Sorumluluk ve Eğitimleri Hakkında Yönetmelik </a:t>
            </a:r>
            <a:r>
              <a:rPr lang="es-ES" sz="1800" dirty="0">
                <a:solidFill>
                  <a:schemeClr val="bg2"/>
                </a:solidFill>
              </a:rPr>
              <a:t>20.07.2013</a:t>
            </a:r>
            <a:r>
              <a:rPr lang="tr-TR" sz="1800" dirty="0">
                <a:solidFill>
                  <a:schemeClr val="bg2"/>
                </a:solidFill>
              </a:rPr>
              <a:t>, </a:t>
            </a:r>
            <a:r>
              <a:rPr lang="es-ES" sz="1800" dirty="0">
                <a:solidFill>
                  <a:schemeClr val="bg2"/>
                </a:solidFill>
              </a:rPr>
              <a:t>28713 </a:t>
            </a:r>
            <a:r>
              <a:rPr lang="tr-TR" sz="1800" dirty="0">
                <a:solidFill>
                  <a:schemeClr val="bg2"/>
                </a:solidFill>
              </a:rPr>
              <a:t>RG)</a:t>
            </a:r>
          </a:p>
          <a:p>
            <a:pPr>
              <a:defRPr/>
            </a:pPr>
            <a:endParaRPr lang="tr-TR" sz="38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07204" name="Picture 2" descr="C:\Users\atila.akkas\Downloads\1297497096_Us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1822450"/>
            <a:ext cx="13176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05" name="Picture 13" descr="C:\Users\furkah\AppData\Local\Microsoft\Windows\Temporary Internet Files\Content.IE5\NDAHRW2T\MC9004339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41663"/>
            <a:ext cx="13271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06" name="Picture 16" descr="C:\Users\furkah\AppData\Local\Microsoft\Windows\Temporary Internet Files\Content.IE5\0THBENRJ\MC90043395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365625"/>
            <a:ext cx="1371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11" name="2 Resim" descr="C:\Users\Administrator\Desktop\Zeki Bey\altt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67993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3"/>
          <p:cNvGrpSpPr>
            <a:grpSpLocks/>
          </p:cNvGrpSpPr>
          <p:nvPr/>
        </p:nvGrpSpPr>
        <p:grpSpPr bwMode="auto">
          <a:xfrm>
            <a:off x="6415088" y="1822450"/>
            <a:ext cx="1973262" cy="690563"/>
            <a:chOff x="2942" y="167469"/>
            <a:chExt cx="1676607" cy="586752"/>
          </a:xfrm>
        </p:grpSpPr>
        <p:sp>
          <p:nvSpPr>
            <p:cNvPr id="10" name="Köşeli Çift Ayraç 9"/>
            <p:cNvSpPr/>
            <p:nvPr/>
          </p:nvSpPr>
          <p:spPr>
            <a:xfrm>
              <a:off x="2942" y="167469"/>
              <a:ext cx="1676607" cy="58675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Köşeli Çift Ayraç 4"/>
            <p:cNvSpPr/>
            <p:nvPr/>
          </p:nvSpPr>
          <p:spPr>
            <a:xfrm>
              <a:off x="296989" y="167469"/>
              <a:ext cx="1088513" cy="586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30 Haziran 2012</a:t>
              </a:r>
            </a:p>
          </p:txBody>
        </p:sp>
      </p:grpSp>
      <p:grpSp>
        <p:nvGrpSpPr>
          <p:cNvPr id="12" name="Grup 4"/>
          <p:cNvGrpSpPr>
            <a:grpSpLocks/>
          </p:cNvGrpSpPr>
          <p:nvPr/>
        </p:nvGrpSpPr>
        <p:grpSpPr bwMode="auto">
          <a:xfrm>
            <a:off x="4932363" y="1801813"/>
            <a:ext cx="1682750" cy="690562"/>
            <a:chOff x="1458813" y="167469"/>
            <a:chExt cx="1429985" cy="586750"/>
          </a:xfrm>
        </p:grpSpPr>
        <p:sp>
          <p:nvSpPr>
            <p:cNvPr id="14" name="Köşeli Çift Ayraç 13"/>
            <p:cNvSpPr/>
            <p:nvPr/>
          </p:nvSpPr>
          <p:spPr>
            <a:xfrm>
              <a:off x="1458813" y="167469"/>
              <a:ext cx="1429985" cy="586750"/>
            </a:xfrm>
            <a:prstGeom prst="chevron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Köşeli Çift Ayraç 6"/>
            <p:cNvSpPr/>
            <p:nvPr/>
          </p:nvSpPr>
          <p:spPr>
            <a:xfrm>
              <a:off x="1751555" y="167469"/>
              <a:ext cx="844501" cy="586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Yayım</a:t>
              </a:r>
            </a:p>
          </p:txBody>
        </p:sp>
      </p:grpSp>
      <p:grpSp>
        <p:nvGrpSpPr>
          <p:cNvPr id="16" name="Grup 5"/>
          <p:cNvGrpSpPr>
            <a:grpSpLocks/>
          </p:cNvGrpSpPr>
          <p:nvPr/>
        </p:nvGrpSpPr>
        <p:grpSpPr bwMode="auto">
          <a:xfrm>
            <a:off x="6461125" y="2636838"/>
            <a:ext cx="1998663" cy="762000"/>
            <a:chOff x="2942" y="809288"/>
            <a:chExt cx="1698349" cy="647019"/>
          </a:xfrm>
        </p:grpSpPr>
        <p:sp>
          <p:nvSpPr>
            <p:cNvPr id="17" name="Köşeli Çift Ayraç 16"/>
            <p:cNvSpPr/>
            <p:nvPr/>
          </p:nvSpPr>
          <p:spPr>
            <a:xfrm>
              <a:off x="2942" y="809288"/>
              <a:ext cx="1698349" cy="647019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3307855"/>
                <a:satOff val="5364"/>
                <a:lumOff val="39"/>
                <a:alphaOff val="0"/>
              </a:schemeClr>
            </a:fillRef>
            <a:effectRef idx="0">
              <a:schemeClr val="accent3">
                <a:hueOff val="-3307855"/>
                <a:satOff val="5364"/>
                <a:lumOff val="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Köşeli Çift Ayraç 8"/>
            <p:cNvSpPr/>
            <p:nvPr/>
          </p:nvSpPr>
          <p:spPr>
            <a:xfrm>
              <a:off x="326694" y="809288"/>
              <a:ext cx="1050845" cy="647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Ocak </a:t>
              </a:r>
            </a:p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2013</a:t>
              </a:r>
            </a:p>
          </p:txBody>
        </p:sp>
      </p:grpSp>
      <p:grpSp>
        <p:nvGrpSpPr>
          <p:cNvPr id="19" name="Grup 6"/>
          <p:cNvGrpSpPr>
            <a:grpSpLocks/>
          </p:cNvGrpSpPr>
          <p:nvPr/>
        </p:nvGrpSpPr>
        <p:grpSpPr bwMode="auto">
          <a:xfrm>
            <a:off x="4787900" y="2716213"/>
            <a:ext cx="1911350" cy="641350"/>
            <a:chOff x="1513872" y="875309"/>
            <a:chExt cx="1623761" cy="544195"/>
          </a:xfrm>
        </p:grpSpPr>
        <p:sp>
          <p:nvSpPr>
            <p:cNvPr id="20" name="Köşeli Çift Ayraç 19"/>
            <p:cNvSpPr/>
            <p:nvPr/>
          </p:nvSpPr>
          <p:spPr>
            <a:xfrm>
              <a:off x="1513872" y="875309"/>
              <a:ext cx="1623761" cy="544195"/>
            </a:xfrm>
            <a:prstGeom prst="chevron">
              <a:avLst/>
            </a:prstGeom>
          </p:spPr>
          <p:style>
            <a:lnRef idx="2">
              <a:schemeClr val="accent3">
                <a:tint val="40000"/>
                <a:alpha val="90000"/>
                <a:hueOff val="-5687897"/>
                <a:satOff val="6484"/>
                <a:lumOff val="442"/>
                <a:alphaOff val="0"/>
              </a:schemeClr>
            </a:lnRef>
            <a:fillRef idx="1">
              <a:schemeClr val="accent3">
                <a:tint val="40000"/>
                <a:alpha val="90000"/>
                <a:hueOff val="-5687897"/>
                <a:satOff val="6484"/>
                <a:lumOff val="442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5687897"/>
                <a:satOff val="6484"/>
                <a:lumOff val="44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Köşeli Çift Ayraç 10"/>
            <p:cNvSpPr/>
            <p:nvPr/>
          </p:nvSpPr>
          <p:spPr>
            <a:xfrm>
              <a:off x="1786297" y="875309"/>
              <a:ext cx="1078911" cy="544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Yürürlük</a:t>
              </a:r>
              <a:r>
                <a:rPr kumimoji="0" lang="tr-T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22" name="Grup 8"/>
          <p:cNvGrpSpPr>
            <a:grpSpLocks/>
          </p:cNvGrpSpPr>
          <p:nvPr/>
        </p:nvGrpSpPr>
        <p:grpSpPr bwMode="auto">
          <a:xfrm>
            <a:off x="4319588" y="3481388"/>
            <a:ext cx="2484437" cy="765175"/>
            <a:chOff x="1347534" y="1516530"/>
            <a:chExt cx="2111824" cy="650179"/>
          </a:xfrm>
        </p:grpSpPr>
        <p:sp>
          <p:nvSpPr>
            <p:cNvPr id="23" name="Köşeli Çift Ayraç 22"/>
            <p:cNvSpPr/>
            <p:nvPr/>
          </p:nvSpPr>
          <p:spPr>
            <a:xfrm>
              <a:off x="1347534" y="1516530"/>
              <a:ext cx="2111824" cy="628596"/>
            </a:xfrm>
            <a:prstGeom prst="chevron">
              <a:avLst/>
            </a:prstGeom>
          </p:spPr>
          <p:style>
            <a:lnRef idx="2">
              <a:schemeClr val="accent3">
                <a:tint val="40000"/>
                <a:alpha val="90000"/>
                <a:hueOff val="-11375793"/>
                <a:satOff val="12968"/>
                <a:lumOff val="885"/>
                <a:alphaOff val="0"/>
              </a:schemeClr>
            </a:lnRef>
            <a:fillRef idx="1">
              <a:schemeClr val="accent3">
                <a:tint val="40000"/>
                <a:alpha val="90000"/>
                <a:hueOff val="-11375793"/>
                <a:satOff val="12968"/>
                <a:lumOff val="885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11375793"/>
                <a:satOff val="12968"/>
                <a:lumOff val="88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Köşeli Çift Ayraç 14"/>
            <p:cNvSpPr/>
            <p:nvPr/>
          </p:nvSpPr>
          <p:spPr>
            <a:xfrm>
              <a:off x="1661946" y="1538113"/>
              <a:ext cx="1483000" cy="628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İSG Profesyonelleri (6 ve 7 maddeler) </a:t>
              </a:r>
            </a:p>
          </p:txBody>
        </p:sp>
      </p:grpSp>
      <p:grpSp>
        <p:nvGrpSpPr>
          <p:cNvPr id="25" name="Grup 9"/>
          <p:cNvGrpSpPr>
            <a:grpSpLocks/>
          </p:cNvGrpSpPr>
          <p:nvPr/>
        </p:nvGrpSpPr>
        <p:grpSpPr bwMode="auto">
          <a:xfrm>
            <a:off x="179388" y="3500438"/>
            <a:ext cx="4351337" cy="803275"/>
            <a:chOff x="2879016" y="1514910"/>
            <a:chExt cx="3697133" cy="682742"/>
          </a:xfrm>
        </p:grpSpPr>
        <p:sp>
          <p:nvSpPr>
            <p:cNvPr id="26" name="Köşeli Çift Ayraç 25"/>
            <p:cNvSpPr/>
            <p:nvPr/>
          </p:nvSpPr>
          <p:spPr>
            <a:xfrm>
              <a:off x="2879016" y="1514910"/>
              <a:ext cx="3691738" cy="682742"/>
            </a:xfrm>
            <a:prstGeom prst="chevron">
              <a:avLst/>
            </a:prstGeom>
          </p:spPr>
          <p:style>
            <a:lnRef idx="2">
              <a:schemeClr val="accent3">
                <a:tint val="40000"/>
                <a:alpha val="90000"/>
                <a:hueOff val="-17063690"/>
                <a:satOff val="19452"/>
                <a:lumOff val="1327"/>
                <a:alphaOff val="0"/>
              </a:schemeClr>
            </a:lnRef>
            <a:fillRef idx="1">
              <a:schemeClr val="accent3">
                <a:tint val="40000"/>
                <a:alpha val="90000"/>
                <a:hueOff val="-17063690"/>
                <a:satOff val="19452"/>
                <a:lumOff val="1327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17063690"/>
                <a:satOff val="19452"/>
                <a:lumOff val="132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Köşeli Çift Ayraç 16"/>
            <p:cNvSpPr/>
            <p:nvPr/>
          </p:nvSpPr>
          <p:spPr>
            <a:xfrm>
              <a:off x="3566918" y="1514910"/>
              <a:ext cx="3009231" cy="682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320" tIns="10160" rIns="0" bIns="10160" spcCol="1270" anchor="ctr"/>
            <a:lstStyle/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50’den az çalışanı olan, tehlikeli ve çok tehlikeli sınıfta yer alan işyerleri</a:t>
              </a:r>
            </a:p>
          </p:txBody>
        </p:sp>
      </p:grpSp>
      <p:grpSp>
        <p:nvGrpSpPr>
          <p:cNvPr id="28" name="Grup 11"/>
          <p:cNvGrpSpPr>
            <a:grpSpLocks/>
          </p:cNvGrpSpPr>
          <p:nvPr/>
        </p:nvGrpSpPr>
        <p:grpSpPr bwMode="auto">
          <a:xfrm>
            <a:off x="4303713" y="4367213"/>
            <a:ext cx="2571750" cy="933450"/>
            <a:chOff x="1338448" y="2250458"/>
            <a:chExt cx="2186342" cy="793108"/>
          </a:xfrm>
        </p:grpSpPr>
        <p:sp>
          <p:nvSpPr>
            <p:cNvPr id="29" name="Köşeli Çift Ayraç 28"/>
            <p:cNvSpPr/>
            <p:nvPr/>
          </p:nvSpPr>
          <p:spPr>
            <a:xfrm>
              <a:off x="1338448" y="2250458"/>
              <a:ext cx="2186342" cy="79310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3231418"/>
                <a:satOff val="21458"/>
                <a:lumOff val="158"/>
                <a:alphaOff val="0"/>
              </a:schemeClr>
            </a:fillRef>
            <a:effectRef idx="0">
              <a:schemeClr val="accent3">
                <a:hueOff val="-13231418"/>
                <a:satOff val="21458"/>
                <a:lumOff val="1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Köşeli Çift Ayraç 20"/>
            <p:cNvSpPr/>
            <p:nvPr/>
          </p:nvSpPr>
          <p:spPr>
            <a:xfrm>
              <a:off x="1735229" y="2250458"/>
              <a:ext cx="1392781" cy="793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İSG Profesyonelleri (6 ve 7 maddeler) </a:t>
              </a:r>
            </a:p>
          </p:txBody>
        </p:sp>
      </p:grpSp>
      <p:grpSp>
        <p:nvGrpSpPr>
          <p:cNvPr id="31" name="Grup 12"/>
          <p:cNvGrpSpPr>
            <a:grpSpLocks/>
          </p:cNvGrpSpPr>
          <p:nvPr/>
        </p:nvGrpSpPr>
        <p:grpSpPr bwMode="auto">
          <a:xfrm>
            <a:off x="146050" y="4343400"/>
            <a:ext cx="4570413" cy="957263"/>
            <a:chOff x="3175419" y="2236935"/>
            <a:chExt cx="3882793" cy="814556"/>
          </a:xfrm>
        </p:grpSpPr>
        <p:sp>
          <p:nvSpPr>
            <p:cNvPr id="32" name="Köşeli Çift Ayraç 31"/>
            <p:cNvSpPr/>
            <p:nvPr/>
          </p:nvSpPr>
          <p:spPr>
            <a:xfrm>
              <a:off x="3175419" y="2236935"/>
              <a:ext cx="3882793" cy="81455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6539272"/>
                <a:satOff val="26822"/>
                <a:lumOff val="197"/>
                <a:alphaOff val="0"/>
              </a:schemeClr>
            </a:fillRef>
            <a:effectRef idx="0">
              <a:schemeClr val="accent3">
                <a:hueOff val="-16539272"/>
                <a:satOff val="26822"/>
                <a:lumOff val="1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Köşeli Çift Ayraç 22"/>
            <p:cNvSpPr/>
            <p:nvPr/>
          </p:nvSpPr>
          <p:spPr>
            <a:xfrm>
              <a:off x="3582714" y="2236935"/>
              <a:ext cx="3068202" cy="814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0160" rIns="0" bIns="10160" spcCol="1270" anchor="ctr"/>
            <a:lstStyle/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Kamu </a:t>
              </a:r>
              <a:r>
                <a:rPr kumimoji="0" lang="tr-T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kurumları</a:t>
              </a:r>
              <a:r>
                <a:rPr kumimoji="0" lang="tr-T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  <a:sym typeface="Wingdings" panose="05000000000000000000" pitchFamily="2" charset="2"/>
                </a:rPr>
                <a:t></a:t>
              </a:r>
              <a:r>
                <a:rPr kumimoji="0" lang="tr-T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 </a:t>
              </a: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ile 50’den az çalışanı olan ve az tehlikeli sınıfta yer alan işyerleri</a:t>
              </a:r>
            </a:p>
          </p:txBody>
        </p:sp>
      </p:grpSp>
      <p:grpSp>
        <p:nvGrpSpPr>
          <p:cNvPr id="34" name="Grup 33"/>
          <p:cNvGrpSpPr>
            <a:grpSpLocks/>
          </p:cNvGrpSpPr>
          <p:nvPr/>
        </p:nvGrpSpPr>
        <p:grpSpPr bwMode="auto">
          <a:xfrm>
            <a:off x="6551613" y="3500438"/>
            <a:ext cx="1836737" cy="803275"/>
            <a:chOff x="2942" y="1571545"/>
            <a:chExt cx="1561497" cy="562400"/>
          </a:xfrm>
        </p:grpSpPr>
        <p:sp>
          <p:nvSpPr>
            <p:cNvPr id="35" name="Köşeli Çift Ayraç 34"/>
            <p:cNvSpPr/>
            <p:nvPr/>
          </p:nvSpPr>
          <p:spPr>
            <a:xfrm>
              <a:off x="2942" y="1571545"/>
              <a:ext cx="1561497" cy="56240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6615709"/>
                <a:satOff val="10729"/>
                <a:lumOff val="79"/>
                <a:alphaOff val="0"/>
              </a:schemeClr>
            </a:fillRef>
            <a:effectRef idx="0">
              <a:schemeClr val="accent3">
                <a:hueOff val="-6615709"/>
                <a:satOff val="10729"/>
                <a:lumOff val="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Köşeli Çift Ayraç 12"/>
            <p:cNvSpPr/>
            <p:nvPr/>
          </p:nvSpPr>
          <p:spPr>
            <a:xfrm>
              <a:off x="283661" y="1571545"/>
              <a:ext cx="1000060" cy="562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Ocak </a:t>
              </a:r>
            </a:p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2014</a:t>
              </a:r>
            </a:p>
          </p:txBody>
        </p:sp>
      </p:grpSp>
      <p:grpSp>
        <p:nvGrpSpPr>
          <p:cNvPr id="37" name="Grup 36"/>
          <p:cNvGrpSpPr>
            <a:grpSpLocks/>
          </p:cNvGrpSpPr>
          <p:nvPr/>
        </p:nvGrpSpPr>
        <p:grpSpPr bwMode="auto">
          <a:xfrm>
            <a:off x="6480175" y="4365625"/>
            <a:ext cx="1908175" cy="933450"/>
            <a:chOff x="2942" y="2249184"/>
            <a:chExt cx="1621884" cy="793643"/>
          </a:xfrm>
        </p:grpSpPr>
        <p:sp>
          <p:nvSpPr>
            <p:cNvPr id="38" name="Köşeli Çift Ayraç 37"/>
            <p:cNvSpPr/>
            <p:nvPr/>
          </p:nvSpPr>
          <p:spPr>
            <a:xfrm>
              <a:off x="2942" y="2249184"/>
              <a:ext cx="1621884" cy="79364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9923564"/>
                <a:satOff val="16093"/>
                <a:lumOff val="118"/>
                <a:alphaOff val="0"/>
              </a:schemeClr>
            </a:fillRef>
            <a:effectRef idx="0">
              <a:schemeClr val="accent3">
                <a:hueOff val="-9923564"/>
                <a:satOff val="16093"/>
                <a:lumOff val="1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Köşeli Çift Ayraç 18"/>
            <p:cNvSpPr/>
            <p:nvPr/>
          </p:nvSpPr>
          <p:spPr>
            <a:xfrm>
              <a:off x="399642" y="2249184"/>
              <a:ext cx="828483" cy="7936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Aralık 2023</a:t>
              </a:r>
              <a:endPara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40" name="Rectangle 2"/>
          <p:cNvSpPr txBox="1">
            <a:spLocks/>
          </p:cNvSpPr>
          <p:nvPr/>
        </p:nvSpPr>
        <p:spPr>
          <a:xfrm>
            <a:off x="1763712" y="548510"/>
            <a:ext cx="5521325" cy="93662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0F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Kanunun Yürürlük </a:t>
            </a:r>
            <a:r>
              <a:rPr kumimoji="0" lang="tr-TR" alt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730F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</a:t>
            </a:r>
            <a:r>
              <a:rPr kumimoji="0" lang="tr-TR" altLang="tr-T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30F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arihleri</a:t>
            </a:r>
            <a:endParaRPr kumimoji="0" lang="tr-TR" altLang="tr-TR" sz="3200" b="1" i="0" u="none" strike="noStrike" kern="1200" cap="none" spc="0" normalizeH="0" baseline="0" noProof="0" dirty="0" smtClean="0">
              <a:ln>
                <a:noFill/>
              </a:ln>
              <a:solidFill>
                <a:srgbClr val="730F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1" name="Başlık 1"/>
          <p:cNvSpPr txBox="1">
            <a:spLocks/>
          </p:cNvSpPr>
          <p:nvPr/>
        </p:nvSpPr>
        <p:spPr>
          <a:xfrm>
            <a:off x="2695288" y="368660"/>
            <a:ext cx="648072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j-ea"/>
              <a:cs typeface="Arial"/>
            </a:endParaRPr>
          </a:p>
        </p:txBody>
      </p:sp>
      <p:sp>
        <p:nvSpPr>
          <p:cNvPr id="42" name="Dikdörtgen 41"/>
          <p:cNvSpPr/>
          <p:nvPr/>
        </p:nvSpPr>
        <p:spPr>
          <a:xfrm>
            <a:off x="345198" y="5589240"/>
            <a:ext cx="8475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</a:t>
            </a:r>
            <a:r>
              <a:rPr kumimoji="0" lang="tr-T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Kamu Kurumları (4857 sayılı İş Kanunu’nun Mülga 81 inci maddesi kapsamında 50’nin altında işçi çalıştıranlar) İSG profesyonelleri görevlendirme yükümlülükleri 1/7/2020 tarihinde başlayacaktır. </a:t>
            </a:r>
            <a:endParaRPr kumimoji="0" lang="tr-T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3" name="Resi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44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9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99547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  <a:effectLst/>
              </a:rPr>
              <a:t>Risk Değerlendirmesi </a:t>
            </a:r>
            <a:br>
              <a:rPr lang="tr-TR" sz="3600" dirty="0" smtClean="0">
                <a:solidFill>
                  <a:srgbClr val="730F71"/>
                </a:solidFill>
                <a:effectLst/>
              </a:rPr>
            </a:br>
            <a:endParaRPr lang="tr-TR" sz="3600" dirty="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001000" cy="4392612"/>
          </a:xfrm>
        </p:spPr>
        <p:txBody>
          <a:bodyPr/>
          <a:lstStyle/>
          <a:p>
            <a:pPr algn="ctr">
              <a:defRPr/>
            </a:pPr>
            <a:r>
              <a:rPr lang="tr-TR" sz="2800" dirty="0">
                <a:solidFill>
                  <a:srgbClr val="00B0F0"/>
                </a:solidFill>
                <a:latin typeface="Arial"/>
              </a:rPr>
              <a:t>6331 sayılı Kanun, Md. </a:t>
            </a:r>
            <a:r>
              <a:rPr lang="tr-TR" sz="2800" dirty="0" smtClean="0">
                <a:solidFill>
                  <a:srgbClr val="00B0F0"/>
                </a:solidFill>
                <a:latin typeface="Arial"/>
              </a:rPr>
              <a:t>10</a:t>
            </a:r>
            <a:endParaRPr lang="tr-TR" sz="28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İş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Sağlığı ve Güvenliği Risk Değerlendirmesi Yönetmeliği </a:t>
            </a:r>
            <a:endParaRPr lang="tr-TR" sz="2400" dirty="0" smtClean="0">
              <a:solidFill>
                <a:srgbClr val="00B0F0"/>
              </a:solidFill>
              <a:latin typeface="+mj-lt"/>
            </a:endParaRPr>
          </a:p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  <a:latin typeface="+mj-lt"/>
              </a:rPr>
              <a:t>(29.12.2012, 28512 RG)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02060"/>
                </a:solidFill>
                <a:latin typeface="+mj-lt"/>
              </a:rPr>
              <a:t>Ekip tarafından </a:t>
            </a: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yapılır.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Periyodik </a:t>
            </a:r>
            <a:r>
              <a:rPr lang="tr-TR" sz="2800" dirty="0">
                <a:solidFill>
                  <a:srgbClr val="002060"/>
                </a:solidFill>
                <a:latin typeface="+mj-lt"/>
              </a:rPr>
              <a:t>olarak yenilenir</a:t>
            </a: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RD dikkate alınarak önleme politikası geliştirilir.</a:t>
            </a:r>
            <a:endParaRPr lang="tr-TR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67092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C:\Users\Administrator\Desktop\Zeki Bey\alt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2381" r="1189"/>
          <a:stretch/>
        </p:blipFill>
        <p:spPr>
          <a:xfrm>
            <a:off x="971600" y="1500649"/>
            <a:ext cx="7416824" cy="4376621"/>
          </a:xfrm>
          <a:prstGeom prst="rect">
            <a:avLst/>
          </a:prstGeom>
        </p:spPr>
      </p:pic>
      <p:sp>
        <p:nvSpPr>
          <p:cNvPr id="4" name="Yukarı Ok 3"/>
          <p:cNvSpPr/>
          <p:nvPr/>
        </p:nvSpPr>
        <p:spPr>
          <a:xfrm>
            <a:off x="755576" y="3933056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461869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>
                <a:solidFill>
                  <a:srgbClr val="730F71"/>
                </a:solidFill>
                <a:effectLst/>
              </a:rPr>
              <a:t>Acil Durumlara Hazırlık ve Tatbikat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060575"/>
            <a:ext cx="8001000" cy="4392613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tr-TR" sz="2800" dirty="0">
                <a:solidFill>
                  <a:srgbClr val="00B0F0"/>
                </a:solidFill>
                <a:latin typeface="Arial"/>
              </a:rPr>
              <a:t>6331 sayılı Kanun, Md. </a:t>
            </a:r>
            <a:r>
              <a:rPr lang="tr-TR" sz="2800" dirty="0" smtClean="0">
                <a:solidFill>
                  <a:srgbClr val="00B0F0"/>
                </a:solidFill>
                <a:latin typeface="Arial"/>
              </a:rPr>
              <a:t>11</a:t>
            </a:r>
            <a:endParaRPr lang="tr-TR" sz="28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İşyerlerinde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Acil Durumlar Hakkında Yönetmelik</a:t>
            </a: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(18.6.2013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,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28681 RG)</a:t>
            </a:r>
            <a:endParaRPr lang="tr-TR" sz="2400" dirty="0">
              <a:solidFill>
                <a:srgbClr val="00B0F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dirty="0">
                <a:solidFill>
                  <a:srgbClr val="013A81"/>
                </a:solidFill>
                <a:latin typeface="+mj-lt"/>
              </a:rPr>
              <a:t>İşyerlerinde; </a:t>
            </a:r>
            <a:r>
              <a:rPr lang="tr-TR" sz="2400" b="1" dirty="0">
                <a:solidFill>
                  <a:srgbClr val="013A81"/>
                </a:solidFill>
                <a:latin typeface="+mj-lt"/>
              </a:rPr>
              <a:t>yangın, patlama, doğal afetler, sabotaj vb.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 acil durumlar için acil durum planı hazırlanır</a:t>
            </a: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.</a:t>
            </a:r>
          </a:p>
          <a:p>
            <a:pPr>
              <a:defRPr/>
            </a:pPr>
            <a:endParaRPr lang="tr-TR" sz="2400" dirty="0" smtClean="0">
              <a:solidFill>
                <a:srgbClr val="013A8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b="1" dirty="0">
                <a:solidFill>
                  <a:srgbClr val="013A81"/>
                </a:solidFill>
                <a:latin typeface="+mj-lt"/>
              </a:rPr>
              <a:t>Yılda en az bir 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defa bu plan doğrultusunda </a:t>
            </a:r>
            <a:r>
              <a:rPr lang="tr-TR" sz="2400" b="1" dirty="0">
                <a:solidFill>
                  <a:srgbClr val="013A81"/>
                </a:solidFill>
                <a:latin typeface="+mj-lt"/>
              </a:rPr>
              <a:t>tatbikat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 yaptırılır</a:t>
            </a: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.</a:t>
            </a:r>
          </a:p>
          <a:p>
            <a:pPr>
              <a:defRPr/>
            </a:pPr>
            <a:endParaRPr lang="tr-TR" sz="2400" dirty="0">
              <a:solidFill>
                <a:srgbClr val="013A8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Periyodik 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olarak yenilenir.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7" y="1988841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63644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  <a:effectLst/>
              </a:rPr>
              <a:t>İş Kazası ve Meslek Hastalıklarının </a:t>
            </a:r>
            <a:br>
              <a:rPr lang="tr-TR" sz="3600" dirty="0" smtClean="0">
                <a:solidFill>
                  <a:srgbClr val="730F71"/>
                </a:solidFill>
                <a:effectLst/>
              </a:rPr>
            </a:br>
            <a:r>
              <a:rPr lang="tr-TR" sz="3600" dirty="0" smtClean="0">
                <a:solidFill>
                  <a:srgbClr val="730F71"/>
                </a:solidFill>
                <a:effectLst/>
              </a:rPr>
              <a:t>Kayıt ve Bildirimi</a:t>
            </a:r>
            <a:endParaRPr lang="tr-TR" sz="3600" dirty="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9750" y="2205038"/>
            <a:ext cx="8002588" cy="4537075"/>
          </a:xfrm>
        </p:spPr>
        <p:txBody>
          <a:bodyPr/>
          <a:lstStyle/>
          <a:p>
            <a:pPr algn="ctr">
              <a:defRPr/>
            </a:pPr>
            <a:r>
              <a:rPr lang="tr-TR" sz="2800" dirty="0" smtClean="0">
                <a:solidFill>
                  <a:srgbClr val="00B0F0"/>
                </a:solidFill>
                <a:latin typeface="+mj-lt"/>
              </a:rPr>
              <a:t>6331 sayılı Kanun, </a:t>
            </a:r>
            <a:r>
              <a:rPr lang="tr-TR" sz="2800" dirty="0">
                <a:solidFill>
                  <a:srgbClr val="00B0F0"/>
                </a:solidFill>
                <a:latin typeface="+mj-lt"/>
              </a:rPr>
              <a:t>Md. 14</a:t>
            </a:r>
            <a:endParaRPr lang="tr-TR" sz="2800" dirty="0" smtClean="0">
              <a:solidFill>
                <a:srgbClr val="00B0F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b="1" dirty="0">
                <a:solidFill>
                  <a:srgbClr val="013A81"/>
                </a:solidFill>
                <a:latin typeface="+mj-lt"/>
              </a:rPr>
              <a:t>Kayıt </a:t>
            </a: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tutma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(iş </a:t>
            </a:r>
            <a:r>
              <a:rPr lang="tr-TR" sz="2000" dirty="0">
                <a:solidFill>
                  <a:srgbClr val="013A81"/>
                </a:solidFill>
                <a:latin typeface="+mj-lt"/>
              </a:rPr>
              <a:t>kazası, meslek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hastalığı,</a:t>
            </a:r>
            <a:r>
              <a:rPr lang="tr-TR" sz="2000" dirty="0" smtClean="0">
                <a:solidFill>
                  <a:srgbClr val="013A81"/>
                </a:solidFill>
                <a:latin typeface="Calibri"/>
              </a:rPr>
              <a:t> </a:t>
            </a:r>
            <a:r>
              <a:rPr lang="tr-TR" sz="2000" dirty="0">
                <a:solidFill>
                  <a:srgbClr val="013A81"/>
                </a:solidFill>
                <a:latin typeface="Calibri"/>
              </a:rPr>
              <a:t>ramak kala olay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)</a:t>
            </a:r>
            <a:endParaRPr lang="tr-TR" sz="2000" dirty="0">
              <a:solidFill>
                <a:srgbClr val="013A81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İnceleme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(iş </a:t>
            </a:r>
            <a:r>
              <a:rPr lang="tr-TR" sz="2000" dirty="0">
                <a:solidFill>
                  <a:srgbClr val="013A81"/>
                </a:solidFill>
                <a:latin typeface="+mj-lt"/>
              </a:rPr>
              <a:t>kazası, meslek hastalığı, ramak kala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olay)</a:t>
            </a:r>
            <a:endParaRPr lang="tr-TR" sz="2000" dirty="0">
              <a:solidFill>
                <a:srgbClr val="013A81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Rapor düzenleme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(iş </a:t>
            </a:r>
            <a:r>
              <a:rPr lang="tr-TR" sz="2000" dirty="0">
                <a:solidFill>
                  <a:srgbClr val="013A81"/>
                </a:solidFill>
                <a:latin typeface="+mj-lt"/>
              </a:rPr>
              <a:t>kazası, meslek hastalığı, ramak kala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olay)</a:t>
            </a:r>
            <a:endParaRPr lang="tr-TR" sz="2000" dirty="0">
              <a:solidFill>
                <a:srgbClr val="013A81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b="1" dirty="0" err="1">
                <a:solidFill>
                  <a:srgbClr val="013A81"/>
                </a:solidFill>
                <a:latin typeface="+mj-lt"/>
              </a:rPr>
              <a:t>SGK`ya</a:t>
            </a:r>
            <a:r>
              <a:rPr lang="tr-TR" sz="2800" b="1" dirty="0">
                <a:solidFill>
                  <a:srgbClr val="013A81"/>
                </a:solidFill>
                <a:latin typeface="+mj-lt"/>
              </a:rPr>
              <a:t> </a:t>
            </a: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bildirim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(iş kazası, </a:t>
            </a:r>
            <a:r>
              <a:rPr lang="tr-TR" sz="2000" dirty="0">
                <a:solidFill>
                  <a:srgbClr val="013A81"/>
                </a:solidFill>
                <a:latin typeface="+mj-lt"/>
              </a:rPr>
              <a:t>meslek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hastalığı)</a:t>
            </a:r>
            <a:endParaRPr lang="tr-TR" sz="2000" dirty="0">
              <a:solidFill>
                <a:srgbClr val="013A8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260649"/>
            <a:ext cx="1291095" cy="688584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8547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smtClean="0">
                <a:solidFill>
                  <a:srgbClr val="730F71"/>
                </a:solidFill>
                <a:effectLst/>
              </a:rPr>
              <a:t>Sağlık Gözetimi</a:t>
            </a:r>
            <a:endParaRPr lang="tr-TR" sz="360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9750" y="1628775"/>
            <a:ext cx="8002588" cy="4392613"/>
          </a:xfrm>
        </p:spPr>
        <p:txBody>
          <a:bodyPr/>
          <a:lstStyle/>
          <a:p>
            <a:pPr algn="ctr">
              <a:defRPr/>
            </a:pPr>
            <a:r>
              <a:rPr lang="tr-TR" sz="2800" dirty="0">
                <a:solidFill>
                  <a:srgbClr val="00B0F0"/>
                </a:solidFill>
                <a:latin typeface="Arial"/>
              </a:rPr>
              <a:t>6331 sayılı Kanun, Md. </a:t>
            </a:r>
            <a:r>
              <a:rPr lang="tr-TR" sz="2800" dirty="0" smtClean="0">
                <a:solidFill>
                  <a:srgbClr val="00B0F0"/>
                </a:solidFill>
                <a:latin typeface="Arial"/>
              </a:rPr>
              <a:t>15</a:t>
            </a:r>
            <a:endParaRPr lang="tr-TR" sz="28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İşyeri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Hekimi ve Diğer Sağlık Personelinin Görev, Yetki, Sorumluluk ve Eğitimleri Hakkında Yönetmelik</a:t>
            </a: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(20.7.2013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,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28713 RG)</a:t>
            </a:r>
          </a:p>
          <a:p>
            <a:pPr algn="ctr">
              <a:defRPr/>
            </a:pPr>
            <a:endParaRPr lang="tr-TR" sz="2400" dirty="0">
              <a:solidFill>
                <a:srgbClr val="00B0F0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Tüm çalışanların işe 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giriş, iş değişikliği, işe </a:t>
            </a: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dönüş ve 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periyodik sağlık muayeneleri </a:t>
            </a: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yapılır.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400" dirty="0" smtClean="0">
              <a:solidFill>
                <a:srgbClr val="013A8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dirty="0">
                <a:solidFill>
                  <a:srgbClr val="013A81"/>
                </a:solidFill>
                <a:latin typeface="+mj-lt"/>
              </a:rPr>
              <a:t> Tehlikeli ve çok tehlikeli </a:t>
            </a: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sınıftaki işlerde çalışacaklar için işe 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uygun olduklarını belirten </a:t>
            </a:r>
            <a:r>
              <a:rPr lang="tr-TR" sz="2400" b="1" dirty="0">
                <a:solidFill>
                  <a:srgbClr val="013A81"/>
                </a:solidFill>
                <a:latin typeface="+mj-lt"/>
              </a:rPr>
              <a:t>sağlık raporu </a:t>
            </a: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gereklidir.</a:t>
            </a:r>
            <a:endParaRPr lang="tr-TR" sz="2400" dirty="0">
              <a:solidFill>
                <a:srgbClr val="013A8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92556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"/>
          <p:cNvSpPr>
            <a:spLocks noGrp="1"/>
          </p:cNvSpPr>
          <p:nvPr>
            <p:ph type="title"/>
          </p:nvPr>
        </p:nvSpPr>
        <p:spPr>
          <a:xfrm>
            <a:off x="2695288" y="368660"/>
            <a:ext cx="6480720" cy="360040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Calibri" pitchFamily="34" charset="0"/>
              </a:rPr>
              <a:t/>
            </a:r>
            <a:br>
              <a:rPr lang="tr-TR" sz="2000" b="1" dirty="0" smtClean="0">
                <a:latin typeface="Calibri" pitchFamily="34" charset="0"/>
              </a:rPr>
            </a:br>
            <a:r>
              <a:rPr lang="tr-TR" sz="2000" b="1" dirty="0" smtClean="0">
                <a:latin typeface="Calibri" pitchFamily="34" charset="0"/>
              </a:rPr>
              <a:t/>
            </a:r>
            <a:br>
              <a:rPr lang="tr-TR" sz="2000" b="1" dirty="0" smtClean="0">
                <a:latin typeface="Calibri" pitchFamily="34" charset="0"/>
              </a:rPr>
            </a:br>
            <a:endParaRPr lang="tr-TR" sz="2000" dirty="0">
              <a:latin typeface="Calibri" pitchFamily="34" charset="0"/>
              <a:cs typeface="Arial"/>
            </a:endParaRP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090300508"/>
              </p:ext>
            </p:extLst>
          </p:nvPr>
        </p:nvGraphicFramePr>
        <p:xfrm>
          <a:off x="609600" y="1844823"/>
          <a:ext cx="8001000" cy="30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35496" y="4648200"/>
            <a:ext cx="5799584" cy="187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İçerik Yer Tutucusu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27" y="4648200"/>
            <a:ext cx="2652021" cy="18796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6 Dikdörtgen"/>
          <p:cNvSpPr>
            <a:spLocks noChangeArrowheads="1"/>
          </p:cNvSpPr>
          <p:nvPr/>
        </p:nvSpPr>
        <p:spPr bwMode="auto">
          <a:xfrm>
            <a:off x="7278437" y="4191000"/>
            <a:ext cx="15240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30.06.2012</a:t>
            </a: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552055" y="941690"/>
            <a:ext cx="8229600" cy="93610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0F7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6331 sayılı İş Sağlığı ve Güvenliği Kanunu</a:t>
            </a:r>
            <a:br>
              <a:rPr kumimoji="0" lang="tr-TR" alt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0F7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                         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8" y="187811"/>
            <a:ext cx="743581" cy="7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9427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>
                <a:solidFill>
                  <a:srgbClr val="730F71"/>
                </a:solidFill>
                <a:effectLst/>
              </a:rPr>
              <a:t>İSG </a:t>
            </a:r>
            <a:r>
              <a:rPr lang="tr-TR" sz="3600" smtClean="0">
                <a:solidFill>
                  <a:srgbClr val="730F71"/>
                </a:solidFill>
                <a:effectLst/>
              </a:rPr>
              <a:t>Bilgilendirme ve Eğitimleri</a:t>
            </a:r>
            <a:endParaRPr lang="tr-TR" sz="360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060575"/>
            <a:ext cx="8001000" cy="4392613"/>
          </a:xfrm>
        </p:spPr>
        <p:txBody>
          <a:bodyPr/>
          <a:lstStyle/>
          <a:p>
            <a:pPr algn="ctr">
              <a:defRPr/>
            </a:pPr>
            <a:r>
              <a:rPr lang="tr-TR" sz="2800" dirty="0">
                <a:solidFill>
                  <a:srgbClr val="00B0F0"/>
                </a:solidFill>
                <a:latin typeface="Arial"/>
              </a:rPr>
              <a:t>6331 sayılı Kanun, Md. </a:t>
            </a:r>
            <a:r>
              <a:rPr lang="tr-TR" sz="2800" dirty="0" smtClean="0">
                <a:solidFill>
                  <a:srgbClr val="00B0F0"/>
                </a:solidFill>
                <a:latin typeface="Arial"/>
              </a:rPr>
              <a:t>16, 17</a:t>
            </a:r>
            <a:endParaRPr lang="tr-TR" sz="28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Çalışanların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İş Sağlığı ve Güvenliği Eğitimlerinin Usul ve Esasları Hakkında Yönetmelik</a:t>
            </a: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(15.5.2013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,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28648 RG)</a:t>
            </a:r>
            <a:endParaRPr lang="tr-TR" sz="2400" dirty="0">
              <a:solidFill>
                <a:srgbClr val="00B0F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Tüm çalışanlara İSG bilgilendirmesi yapılır ve eğitimler verilir.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Periyodik olarak tekrarlanır.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22684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smtClean="0">
                <a:solidFill>
                  <a:srgbClr val="730F71"/>
                </a:solidFill>
                <a:effectLst/>
              </a:rPr>
              <a:t>Mesleki Eğitimler</a:t>
            </a:r>
            <a:endParaRPr lang="tr-TR" sz="360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205038"/>
            <a:ext cx="8001000" cy="4392612"/>
          </a:xfrm>
        </p:spPr>
        <p:txBody>
          <a:bodyPr/>
          <a:lstStyle/>
          <a:p>
            <a:pPr algn="ctr">
              <a:defRPr/>
            </a:pPr>
            <a:r>
              <a:rPr lang="tr-TR" sz="2800" dirty="0">
                <a:solidFill>
                  <a:srgbClr val="00B0F0"/>
                </a:solidFill>
                <a:latin typeface="Arial"/>
              </a:rPr>
              <a:t>6331 sayılı Kanun, Md. </a:t>
            </a:r>
            <a:r>
              <a:rPr lang="tr-TR" sz="2800" dirty="0" smtClean="0">
                <a:solidFill>
                  <a:srgbClr val="00B0F0"/>
                </a:solidFill>
                <a:latin typeface="Arial"/>
              </a:rPr>
              <a:t>17</a:t>
            </a:r>
            <a:endParaRPr lang="tr-TR" sz="28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Tehlikeli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ve Çok Tehlikeli Sınıfta Yer Alan İşlerde Çalıştırılacakların Mesleki Eğitimlerine Dair Yönetmelik</a:t>
            </a: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(13.7.2013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,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28706 RG)</a:t>
            </a:r>
            <a:endParaRPr lang="tr-TR" sz="2400" dirty="0">
              <a:solidFill>
                <a:srgbClr val="00B0F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13A81"/>
                </a:solidFill>
                <a:latin typeface="+mj-lt"/>
              </a:rPr>
              <a:t>Yönetmelik`in EK-1`indeki işlerde çalışacakların işe alınmadan önce </a:t>
            </a:r>
            <a:r>
              <a:rPr lang="tr-TR" sz="2800" b="1" dirty="0">
                <a:solidFill>
                  <a:srgbClr val="013A81"/>
                </a:solidFill>
                <a:latin typeface="+mj-lt"/>
              </a:rPr>
              <a:t>mesleki eğitime tabi tutulmaları zorunludur.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rgbClr val="013A8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00665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smtClean="0">
                <a:solidFill>
                  <a:srgbClr val="730F71"/>
                </a:solidFill>
                <a:effectLst/>
              </a:rPr>
              <a:t>İSG Kurulu</a:t>
            </a:r>
            <a:endParaRPr lang="tr-TR" sz="360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205038"/>
            <a:ext cx="8001000" cy="4392612"/>
          </a:xfrm>
        </p:spPr>
        <p:txBody>
          <a:bodyPr/>
          <a:lstStyle/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</a:rPr>
              <a:t>6331 sayılı Kanun, Md. </a:t>
            </a:r>
            <a:r>
              <a:rPr lang="tr-TR" sz="2400" dirty="0" smtClean="0">
                <a:solidFill>
                  <a:srgbClr val="00B0F0"/>
                </a:solidFill>
              </a:rPr>
              <a:t>22</a:t>
            </a:r>
            <a:endParaRPr lang="tr-TR" sz="24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İş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Sağlığı ve Güvenliği Kurulları Hakkında Yönetmelik</a:t>
            </a: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(18.1.2013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,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28532 RG)</a:t>
            </a:r>
            <a:endParaRPr lang="tr-TR" sz="2400" dirty="0">
              <a:solidFill>
                <a:srgbClr val="00B0F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50 ve </a:t>
            </a:r>
            <a:r>
              <a:rPr lang="tr-TR" sz="2800" b="1" dirty="0">
                <a:solidFill>
                  <a:srgbClr val="013A81"/>
                </a:solidFill>
                <a:latin typeface="+mj-lt"/>
              </a:rPr>
              <a:t>daha fazla çalışanın </a:t>
            </a:r>
            <a:r>
              <a:rPr lang="tr-TR" sz="2800" dirty="0">
                <a:solidFill>
                  <a:srgbClr val="013A81"/>
                </a:solidFill>
                <a:latin typeface="+mj-lt"/>
              </a:rPr>
              <a:t>bulunduğu </a:t>
            </a: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ve </a:t>
            </a:r>
          </a:p>
          <a:p>
            <a:pPr>
              <a:defRPr/>
            </a:pPr>
            <a:r>
              <a:rPr lang="tr-TR" sz="2800" b="1" dirty="0">
                <a:solidFill>
                  <a:srgbClr val="013A81"/>
                </a:solidFill>
                <a:latin typeface="+mj-lt"/>
              </a:rPr>
              <a:t> </a:t>
            </a: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    6 aydan </a:t>
            </a:r>
            <a:r>
              <a:rPr lang="tr-TR" sz="2800" b="1" dirty="0">
                <a:solidFill>
                  <a:srgbClr val="013A81"/>
                </a:solidFill>
                <a:latin typeface="+mj-lt"/>
              </a:rPr>
              <a:t>fazla</a:t>
            </a:r>
            <a:r>
              <a:rPr lang="tr-TR" sz="2800" dirty="0">
                <a:solidFill>
                  <a:srgbClr val="013A81"/>
                </a:solidFill>
                <a:latin typeface="+mj-lt"/>
              </a:rPr>
              <a:t> süren sürekli işlerin yapıldığı </a:t>
            </a: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     </a:t>
            </a:r>
          </a:p>
          <a:p>
            <a:pPr>
              <a:defRPr/>
            </a:pPr>
            <a:r>
              <a:rPr lang="tr-TR" sz="2800" dirty="0">
                <a:solidFill>
                  <a:srgbClr val="013A8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    işyerlerinde </a:t>
            </a: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İSG kurulu </a:t>
            </a: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oluşturulur</a:t>
            </a:r>
            <a:r>
              <a:rPr lang="tr-TR" sz="2800" dirty="0">
                <a:solidFill>
                  <a:srgbClr val="013A81"/>
                </a:solidFill>
                <a:latin typeface="+mj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1010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err="1" smtClean="0">
                <a:solidFill>
                  <a:srgbClr val="730F71"/>
                </a:solidFill>
                <a:effectLst/>
              </a:rPr>
              <a:t>İSG’nin</a:t>
            </a:r>
            <a:r>
              <a:rPr lang="tr-TR" sz="3600" smtClean="0">
                <a:solidFill>
                  <a:srgbClr val="730F71"/>
                </a:solidFill>
                <a:effectLst/>
              </a:rPr>
              <a:t> Koordinasyonu</a:t>
            </a:r>
            <a:endParaRPr lang="tr-TR" sz="360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205038"/>
            <a:ext cx="8001000" cy="4392612"/>
          </a:xfrm>
        </p:spPr>
        <p:txBody>
          <a:bodyPr/>
          <a:lstStyle/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</a:rPr>
              <a:t>6331 sayılı Kanun, Md. </a:t>
            </a:r>
            <a:r>
              <a:rPr lang="tr-TR" sz="2400" dirty="0" smtClean="0">
                <a:solidFill>
                  <a:srgbClr val="00B0F0"/>
                </a:solidFill>
              </a:rPr>
              <a:t>23</a:t>
            </a:r>
            <a:endParaRPr lang="tr-TR" sz="2400" dirty="0">
              <a:solidFill>
                <a:srgbClr val="00B0F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13A81"/>
                </a:solidFill>
                <a:latin typeface="+mj-lt"/>
              </a:rPr>
              <a:t>Aynı çalışma alanını birden fazla işverenin paylaşması </a:t>
            </a: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durumunda </a:t>
            </a:r>
          </a:p>
          <a:p>
            <a:pPr>
              <a:defRPr/>
            </a:pP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ve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Birden </a:t>
            </a:r>
            <a:r>
              <a:rPr lang="tr-TR" sz="2800" dirty="0">
                <a:solidFill>
                  <a:srgbClr val="013A81"/>
                </a:solidFill>
                <a:latin typeface="+mj-lt"/>
              </a:rPr>
              <a:t>fazla </a:t>
            </a:r>
            <a:r>
              <a:rPr lang="tr-TR" altLang="tr-TR" sz="2800" dirty="0" smtClean="0">
                <a:solidFill>
                  <a:srgbClr val="013A81"/>
                </a:solidFill>
                <a:latin typeface="+mj-lt"/>
              </a:rPr>
              <a:t>işyerinin </a:t>
            </a:r>
            <a:r>
              <a:rPr lang="tr-TR" altLang="tr-TR" sz="2800" dirty="0">
                <a:solidFill>
                  <a:srgbClr val="013A81"/>
                </a:solidFill>
                <a:latin typeface="+mj-lt"/>
              </a:rPr>
              <a:t>bulunduğu yerlerde </a:t>
            </a:r>
            <a:endParaRPr lang="tr-TR" altLang="tr-TR" sz="2800" dirty="0" smtClean="0">
              <a:solidFill>
                <a:srgbClr val="013A81"/>
              </a:solidFill>
              <a:latin typeface="+mj-lt"/>
            </a:endParaRPr>
          </a:p>
          <a:p>
            <a:pPr>
              <a:defRPr/>
            </a:pPr>
            <a:r>
              <a:rPr lang="tr-TR" altLang="tr-TR" sz="2800" dirty="0" smtClean="0">
                <a:solidFill>
                  <a:srgbClr val="013A81"/>
                </a:solidFill>
                <a:latin typeface="+mj-lt"/>
              </a:rPr>
              <a:t>İSG </a:t>
            </a:r>
            <a:r>
              <a:rPr lang="tr-TR" altLang="tr-TR" sz="2800" dirty="0">
                <a:solidFill>
                  <a:srgbClr val="013A81"/>
                </a:solidFill>
                <a:latin typeface="+mj-lt"/>
              </a:rPr>
              <a:t>konusunda işbirliği </a:t>
            </a:r>
            <a:r>
              <a:rPr lang="tr-TR" altLang="tr-TR" sz="2800" dirty="0" smtClean="0">
                <a:solidFill>
                  <a:srgbClr val="013A81"/>
                </a:solidFill>
                <a:latin typeface="+mj-lt"/>
              </a:rPr>
              <a:t>yapmakla yükümlüdür.</a:t>
            </a:r>
            <a:endParaRPr lang="tr-TR" altLang="tr-TR" sz="2800" dirty="0">
              <a:solidFill>
                <a:srgbClr val="013A8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rgbClr val="013A81"/>
              </a:solidFill>
              <a:latin typeface="+mj-l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63654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/>
          </p:cNvSpPr>
          <p:nvPr/>
        </p:nvSpPr>
        <p:spPr bwMode="auto">
          <a:xfrm>
            <a:off x="498826" y="2276872"/>
            <a:ext cx="7772400" cy="14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smtClean="0">
                <a:ln w="635">
                  <a:noFill/>
                </a:ln>
                <a:solidFill>
                  <a:srgbClr val="730F7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Çalışana Getirilen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smtClean="0">
                <a:ln w="635">
                  <a:noFill/>
                </a:ln>
                <a:solidFill>
                  <a:srgbClr val="730F7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Hak ve Yükümlülükler</a:t>
            </a:r>
            <a:endParaRPr kumimoji="0" lang="tr-TR" sz="4000" b="1" i="0" u="none" strike="noStrike" kern="1200" cap="none" spc="0" normalizeH="0" baseline="0" noProof="0">
              <a:ln w="635">
                <a:noFill/>
              </a:ln>
              <a:solidFill>
                <a:srgbClr val="730F7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24745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1075"/>
            <a:ext cx="9144000" cy="792163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</a:rPr>
              <a:t>İSG Hizmetlerinden </a:t>
            </a:r>
            <a:r>
              <a:rPr lang="tr-TR" sz="3600" dirty="0">
                <a:solidFill>
                  <a:srgbClr val="730F71"/>
                </a:solidFill>
              </a:rPr>
              <a:t>F</a:t>
            </a:r>
            <a:r>
              <a:rPr lang="tr-TR" sz="3600" dirty="0" smtClean="0">
                <a:solidFill>
                  <a:srgbClr val="730F71"/>
                </a:solidFill>
              </a:rPr>
              <a:t>aydalanma</a:t>
            </a:r>
            <a:endParaRPr lang="tr-TR" sz="36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1773238"/>
            <a:ext cx="8001000" cy="3527425"/>
          </a:xfrm>
        </p:spPr>
        <p:txBody>
          <a:bodyPr/>
          <a:lstStyle/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</a:rPr>
              <a:t>6331 </a:t>
            </a:r>
            <a:r>
              <a:rPr lang="tr-TR" sz="2400" dirty="0">
                <a:solidFill>
                  <a:srgbClr val="00B0F0"/>
                </a:solidFill>
              </a:rPr>
              <a:t>sayılı Kanun, Md. </a:t>
            </a:r>
            <a:r>
              <a:rPr lang="tr-TR" sz="2400" dirty="0" smtClean="0">
                <a:solidFill>
                  <a:srgbClr val="00B0F0"/>
                </a:solidFill>
              </a:rPr>
              <a:t>6</a:t>
            </a:r>
            <a:endParaRPr lang="tr-TR" sz="24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  <a:latin typeface="+mj-lt"/>
              </a:rPr>
              <a:t>İş Sağlığı ve Güvenliği Hizmetleri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Yönetmeliği</a:t>
            </a:r>
          </a:p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  <a:latin typeface="+mj-lt"/>
              </a:rPr>
              <a:t>(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29.12.2012, 28512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RG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)</a:t>
            </a:r>
            <a:endParaRPr lang="tr-TR" sz="2400" dirty="0">
              <a:solidFill>
                <a:srgbClr val="00B0F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Kanun kapsamındaki tüm çalışanların İSG hizmetlerinden yararlanma hakkı</a:t>
            </a: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20501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1075"/>
            <a:ext cx="9144000" cy="792163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</a:rPr>
              <a:t>Çalışmaktan Kaçınma Hakkı</a:t>
            </a:r>
            <a:endParaRPr lang="tr-TR" sz="36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11188" y="2781300"/>
            <a:ext cx="8001000" cy="2519363"/>
          </a:xfrm>
        </p:spPr>
        <p:txBody>
          <a:bodyPr>
            <a:normAutofit fontScale="92500"/>
          </a:bodyPr>
          <a:lstStyle/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</a:rPr>
              <a:t>6331 sayılı Kanun, Md. </a:t>
            </a:r>
            <a:r>
              <a:rPr lang="tr-TR" sz="2400" dirty="0" smtClean="0">
                <a:solidFill>
                  <a:srgbClr val="00B0F0"/>
                </a:solidFill>
              </a:rPr>
              <a:t>13</a:t>
            </a:r>
          </a:p>
          <a:p>
            <a:pPr algn="ctr">
              <a:defRPr/>
            </a:pPr>
            <a:endParaRPr lang="tr-TR" sz="2400" dirty="0" smtClean="0">
              <a:solidFill>
                <a:srgbClr val="00B0F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02060"/>
                </a:solidFill>
                <a:latin typeface="+mj-lt"/>
              </a:rPr>
              <a:t>Ciddi ve yakın tehlike ile karşı karşıya kaldığında </a:t>
            </a: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gerekli tedbirler alınıncaya kadar çalışmaktan </a:t>
            </a:r>
            <a:r>
              <a:rPr lang="tr-TR" sz="2800" dirty="0">
                <a:solidFill>
                  <a:srgbClr val="002060"/>
                </a:solidFill>
                <a:latin typeface="+mj-lt"/>
              </a:rPr>
              <a:t>kaçınma hakkı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2707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1075"/>
            <a:ext cx="9144000" cy="792163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</a:rPr>
              <a:t>İSG Bilgilendirme ve Eğitim</a:t>
            </a:r>
            <a:endParaRPr lang="tr-TR" sz="36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852738"/>
            <a:ext cx="8001000" cy="3527425"/>
          </a:xfrm>
        </p:spPr>
        <p:txBody>
          <a:bodyPr/>
          <a:lstStyle/>
          <a:p>
            <a:pPr lvl="0" algn="ctr">
              <a:buClr>
                <a:srgbClr val="0BD0D9"/>
              </a:buClr>
              <a:defRPr/>
            </a:pPr>
            <a:r>
              <a:rPr lang="tr-TR" dirty="0">
                <a:solidFill>
                  <a:srgbClr val="00B0F0"/>
                </a:solidFill>
              </a:rPr>
              <a:t>6331 sayılı Kanun, Md. 16, 17 </a:t>
            </a:r>
          </a:p>
          <a:p>
            <a:pPr lvl="0" algn="ctr">
              <a:buClr>
                <a:srgbClr val="0BD0D9"/>
              </a:buClr>
              <a:defRPr/>
            </a:pPr>
            <a:r>
              <a:rPr lang="tr-TR" dirty="0">
                <a:solidFill>
                  <a:srgbClr val="00B0F0"/>
                </a:solidFill>
              </a:rPr>
              <a:t>Çalışanların İş Sağlığı ve Güvenliği Eğitimlerinin Usul ve Esasları Hakkında Yönetmelik (15.5.2013, 28648 RG)</a:t>
            </a:r>
          </a:p>
          <a:p>
            <a:pPr lvl="0" algn="ctr">
              <a:buClr>
                <a:srgbClr val="0BD0D9"/>
              </a:buClr>
              <a:defRPr/>
            </a:pPr>
            <a:endParaRPr lang="tr-TR" dirty="0">
              <a:solidFill>
                <a:srgbClr val="00B0F0"/>
              </a:solidFill>
            </a:endParaRPr>
          </a:p>
          <a:p>
            <a:pPr marL="457200" lvl="0" indent="-457200">
              <a:lnSpc>
                <a:spcPct val="150000"/>
              </a:lnSpc>
              <a:buClr>
                <a:srgbClr val="0BD0D9"/>
              </a:buClr>
              <a:buFont typeface="Wingdings" panose="05000000000000000000" pitchFamily="2" charset="2"/>
              <a:buChar char="ü"/>
              <a:defRPr/>
            </a:pPr>
            <a:r>
              <a:rPr lang="tr-TR" sz="2600" dirty="0">
                <a:solidFill>
                  <a:srgbClr val="002060"/>
                </a:solidFill>
              </a:rPr>
              <a:t>İSG konularında eğitim alma ve bilgilendirilme hakkı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116632"/>
            <a:ext cx="1296143" cy="650797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90487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1075"/>
            <a:ext cx="9144000" cy="792163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</a:rPr>
              <a:t>Çalışanların Görüşlerinin Alınması Ve Katılımlarının Sağlanması</a:t>
            </a:r>
            <a:endParaRPr lang="tr-TR" sz="36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852738"/>
            <a:ext cx="8001000" cy="3527425"/>
          </a:xfrm>
        </p:spPr>
        <p:txBody>
          <a:bodyPr/>
          <a:lstStyle/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</a:rPr>
              <a:t>6331 </a:t>
            </a:r>
            <a:r>
              <a:rPr lang="tr-TR" sz="2400" dirty="0">
                <a:solidFill>
                  <a:srgbClr val="00B0F0"/>
                </a:solidFill>
              </a:rPr>
              <a:t>sayılı Kanun, Md. </a:t>
            </a:r>
            <a:r>
              <a:rPr lang="tr-TR" sz="2400" dirty="0" smtClean="0">
                <a:solidFill>
                  <a:srgbClr val="00B0F0"/>
                </a:solidFill>
              </a:rPr>
              <a:t>18</a:t>
            </a:r>
            <a:endParaRPr lang="tr-TR" sz="2400" dirty="0">
              <a:solidFill>
                <a:srgbClr val="00B0F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02060"/>
                </a:solidFill>
              </a:rPr>
              <a:t>İSG çalışmalarına aktif katılım </a:t>
            </a:r>
            <a:r>
              <a:rPr lang="tr-TR" sz="2800" dirty="0" smtClean="0">
                <a:solidFill>
                  <a:srgbClr val="002060"/>
                </a:solidFill>
              </a:rPr>
              <a:t>sağlayabilme</a:t>
            </a:r>
          </a:p>
          <a:p>
            <a:pPr>
              <a:lnSpc>
                <a:spcPct val="150000"/>
              </a:lnSpc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ve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İSG </a:t>
            </a:r>
            <a:r>
              <a:rPr lang="tr-TR" sz="2800" dirty="0">
                <a:solidFill>
                  <a:srgbClr val="002060"/>
                </a:solidFill>
              </a:rPr>
              <a:t>konusunda görüş </a:t>
            </a:r>
            <a:r>
              <a:rPr lang="tr-TR" sz="2800" dirty="0" smtClean="0">
                <a:solidFill>
                  <a:srgbClr val="002060"/>
                </a:solidFill>
              </a:rPr>
              <a:t>bildirme hakkı</a:t>
            </a:r>
            <a:endParaRPr lang="tr-TR" sz="2800" dirty="0">
              <a:solidFill>
                <a:srgbClr val="013A8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116632"/>
            <a:ext cx="1296143" cy="650797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27590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1075"/>
            <a:ext cx="9144000" cy="792163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</a:rPr>
              <a:t>Çalışan Temsilcisi</a:t>
            </a:r>
            <a:endParaRPr lang="tr-TR" sz="36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4213" y="2349500"/>
            <a:ext cx="8001000" cy="2519363"/>
          </a:xfrm>
        </p:spPr>
        <p:txBody>
          <a:bodyPr>
            <a:normAutofit fontScale="92500"/>
          </a:bodyPr>
          <a:lstStyle/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</a:rPr>
              <a:t>6331 </a:t>
            </a:r>
            <a:r>
              <a:rPr lang="tr-TR" sz="2400" dirty="0">
                <a:solidFill>
                  <a:srgbClr val="00B0F0"/>
                </a:solidFill>
              </a:rPr>
              <a:t>sayılı Kanun, Md. 20 </a:t>
            </a:r>
            <a:endParaRPr lang="tr-TR" sz="2400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</a:rPr>
              <a:t>İş </a:t>
            </a:r>
            <a:r>
              <a:rPr lang="tr-TR" sz="2400" dirty="0">
                <a:solidFill>
                  <a:srgbClr val="00B0F0"/>
                </a:solidFill>
              </a:rPr>
              <a:t>Sağlığı ve Güvenliği İle İlgili Çalışan Temsilcisinin Nitelikleri ve Seçilme Usul ve Esaslarına İlişkin Tebliğ 29.08.2013, 28750 </a:t>
            </a:r>
            <a:r>
              <a:rPr lang="tr-TR" sz="2400" dirty="0" smtClean="0">
                <a:solidFill>
                  <a:srgbClr val="00B0F0"/>
                </a:solidFill>
              </a:rPr>
              <a:t>RG</a:t>
            </a:r>
          </a:p>
          <a:p>
            <a:pPr algn="ctr"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02060"/>
                </a:solidFill>
              </a:rPr>
              <a:t>Çalışan temsilcisi ile temsil </a:t>
            </a:r>
            <a:r>
              <a:rPr lang="tr-TR" sz="2800" dirty="0" smtClean="0">
                <a:solidFill>
                  <a:srgbClr val="002060"/>
                </a:solidFill>
              </a:rPr>
              <a:t>edilme hakkı</a:t>
            </a:r>
            <a:endParaRPr lang="tr-TR" sz="2800" dirty="0">
              <a:solidFill>
                <a:srgbClr val="00206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4636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/>
          </p:cNvPicPr>
          <p:nvPr>
            <p:ph idx="1"/>
          </p:nvPr>
        </p:nvPicPr>
        <p:blipFill rotWithShape="1">
          <a:blip r:embed="rId2"/>
          <a:srcRect l="16176" t="20766" r="28532" b="7404"/>
          <a:stretch/>
        </p:blipFill>
        <p:spPr bwMode="auto">
          <a:xfrm>
            <a:off x="1043608" y="1215759"/>
            <a:ext cx="7200800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653041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1075"/>
            <a:ext cx="9144000" cy="792163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</a:rPr>
              <a:t>Çalışanların Yükümlülükleri</a:t>
            </a:r>
            <a:endParaRPr lang="tr-TR" sz="36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445044"/>
            <a:ext cx="8001000" cy="3287420"/>
          </a:xfrm>
        </p:spPr>
        <p:txBody>
          <a:bodyPr>
            <a:normAutofit fontScale="92500"/>
          </a:bodyPr>
          <a:lstStyle/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</a:rPr>
              <a:t>6331 </a:t>
            </a:r>
            <a:r>
              <a:rPr lang="tr-TR" sz="2400" dirty="0">
                <a:solidFill>
                  <a:srgbClr val="00B0F0"/>
                </a:solidFill>
              </a:rPr>
              <a:t>sayılı Kanun, Md. </a:t>
            </a:r>
            <a:r>
              <a:rPr lang="tr-TR" sz="2400" dirty="0" smtClean="0">
                <a:solidFill>
                  <a:srgbClr val="00B0F0"/>
                </a:solidFill>
              </a:rPr>
              <a:t>19</a:t>
            </a:r>
          </a:p>
          <a:p>
            <a:pPr algn="ctr"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Kendilerine </a:t>
            </a:r>
            <a:r>
              <a:rPr lang="tr-TR" sz="2800" dirty="0">
                <a:solidFill>
                  <a:srgbClr val="002060"/>
                </a:solidFill>
              </a:rPr>
              <a:t>sağlanan tüm araç ve donanımları doğru </a:t>
            </a:r>
            <a:r>
              <a:rPr lang="tr-TR" sz="2800" dirty="0" smtClean="0">
                <a:solidFill>
                  <a:srgbClr val="002060"/>
                </a:solidFill>
              </a:rPr>
              <a:t>kullanma</a:t>
            </a:r>
          </a:p>
          <a:p>
            <a:pPr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ve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02060"/>
                </a:solidFill>
              </a:rPr>
              <a:t>Kendisinin ve çalışma arkadaşlarının sağlık ve güvenliklerini tehlikeye </a:t>
            </a:r>
            <a:r>
              <a:rPr lang="tr-TR" sz="2800" dirty="0" smtClean="0">
                <a:solidFill>
                  <a:srgbClr val="002060"/>
                </a:solidFill>
              </a:rPr>
              <a:t>düşürmeme yükümlülüğü</a:t>
            </a: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82058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1959" y="1988842"/>
            <a:ext cx="720080" cy="83529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Metin kutusu"/>
          <p:cNvSpPr txBox="1"/>
          <p:nvPr/>
        </p:nvSpPr>
        <p:spPr>
          <a:xfrm>
            <a:off x="1108688" y="3435384"/>
            <a:ext cx="7355160" cy="2369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/>
            <a:r>
              <a:rPr lang="tr-T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Yavuz KARA </a:t>
            </a:r>
          </a:p>
          <a:p>
            <a:pPr marL="342900" indent="-342900" algn="ctr"/>
            <a:endParaRPr lang="tr-TR" sz="1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tr-TR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İSG Çalışma Grup Sorumlusu</a:t>
            </a:r>
          </a:p>
          <a:p>
            <a:pPr marL="342900" indent="-342900" algn="ctr"/>
            <a:r>
              <a:rPr lang="tr-TR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Sınıfı İş Güvenliği Uzmanı</a:t>
            </a:r>
          </a:p>
          <a:p>
            <a:pPr marL="342900" indent="-342900" algn="r"/>
            <a:endParaRPr lang="tr-TR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tr-TR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		: 0312 </a:t>
            </a:r>
            <a:r>
              <a:rPr lang="tr-TR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258 8606</a:t>
            </a:r>
          </a:p>
          <a:p>
            <a:pPr marL="342900" indent="-342900"/>
            <a:r>
              <a:rPr lang="tr-TR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E-posta	: </a:t>
            </a:r>
            <a:r>
              <a:rPr lang="tr-TR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yavuz.kara@tarimorman.gov.tr</a:t>
            </a:r>
            <a:r>
              <a:rPr lang="tr-TR" sz="2400" b="1" dirty="0">
                <a:solidFill>
                  <a:srgbClr val="FF0000"/>
                </a:solidFill>
                <a:latin typeface="Constantia"/>
              </a:rPr>
              <a:t>	</a:t>
            </a:r>
            <a:endParaRPr lang="tr-TR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737196" y="2230724"/>
            <a:ext cx="60981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 EDERİM…</a:t>
            </a:r>
            <a:endParaRPr lang="tr-TR" sz="4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135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932095"/>
              </p:ext>
            </p:extLst>
          </p:nvPr>
        </p:nvGraphicFramePr>
        <p:xfrm>
          <a:off x="179509" y="1121852"/>
          <a:ext cx="8856986" cy="4222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6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700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ÖNCEKİ MEVZUAT YAPISI</a:t>
                      </a:r>
                      <a:endParaRPr lang="tr-TR" sz="1700" b="1" i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700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YENİ MEVZUAT YAPISI</a:t>
                      </a:r>
                      <a:endParaRPr lang="tr-TR" sz="1700" b="1" i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Tespit bazlı yaklaşım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Risk  bazlı yaklaşım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Sonuç odaklı yaklaşım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Önleyici yaklaşım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Sınırlı çalışan  </a:t>
                      </a:r>
                      <a:r>
                        <a:rPr lang="tr-TR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katılımı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Her  </a:t>
                      </a:r>
                      <a:r>
                        <a:rPr lang="tr-TR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konuda  geniş  çaplı çalışan  katılımı 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İşçilerle Sınırlı Kapsam 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Tüm çalışanları kapsama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9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Koruma anlayışı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Önleme </a:t>
                      </a:r>
                      <a:r>
                        <a:rPr lang="tr-TR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 korumaya dayalı </a:t>
                      </a:r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anlayış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1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Onarıcı İSG yerine önleyici </a:t>
                      </a:r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İSG anlayışı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2660" name="1 Başlık"/>
          <p:cNvSpPr txBox="1">
            <a:spLocks/>
          </p:cNvSpPr>
          <p:nvPr/>
        </p:nvSpPr>
        <p:spPr bwMode="auto">
          <a:xfrm>
            <a:off x="449091" y="404664"/>
            <a:ext cx="8229600" cy="64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730F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İSG Kanununun Karakteristik Özelliği</a:t>
            </a:r>
            <a:endParaRPr kumimoji="0" lang="en-US" altLang="tr-TR" sz="2800" b="1" i="0" u="none" strike="noStrike" kern="1200" cap="none" spc="0" normalizeH="0" baseline="0" noProof="0" dirty="0">
              <a:ln>
                <a:noFill/>
              </a:ln>
              <a:solidFill>
                <a:srgbClr val="730F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20080" cy="720080"/>
          </a:xfrm>
          <a:prstGeom prst="rect">
            <a:avLst/>
          </a:prstGeom>
        </p:spPr>
      </p:pic>
      <p:pic>
        <p:nvPicPr>
          <p:cNvPr id="9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5515" y="2132856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1221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6050" y="1725613"/>
            <a:ext cx="9001125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2400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İşyerlerinde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84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İş sağlığı ve güvenliğinin </a:t>
            </a:r>
            <a:r>
              <a:rPr kumimoji="0" lang="tr-TR" sz="240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sağlanması</a:t>
            </a:r>
            <a:r>
              <a:rPr kumimoji="0" lang="tr-TR" sz="2400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ve</a:t>
            </a:r>
            <a:endParaRPr kumimoji="0" lang="tr-TR" sz="240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84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tr-TR" sz="105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84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Mevcut sağlık ve güvenlik şartlarının </a:t>
            </a:r>
            <a:r>
              <a:rPr kumimoji="0" lang="tr-TR" sz="240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iyileştirilmesi</a:t>
            </a:r>
          </a:p>
          <a:p>
            <a:pPr marL="625475" marR="0" lvl="0" indent="-84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Arial" pitchFamily="34" charset="0"/>
              <a:buChar char="•"/>
              <a:tabLst/>
              <a:defRPr/>
            </a:pPr>
            <a:endParaRPr lang="tr-TR" sz="2400" dirty="0">
              <a:solidFill>
                <a:srgbClr val="002060"/>
              </a:solidFill>
            </a:endParaRPr>
          </a:p>
          <a:p>
            <a:pPr marL="9366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tabLst/>
              <a:defRPr/>
            </a:pPr>
            <a:r>
              <a:rPr kumimoji="0" lang="tr-TR" sz="240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amaçlanmaktadır.</a:t>
            </a:r>
            <a:endParaRPr kumimoji="0" lang="tr-TR" sz="240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3651" name="1 Başlık"/>
          <p:cNvSpPr>
            <a:spLocks noGrp="1"/>
          </p:cNvSpPr>
          <p:nvPr>
            <p:ph type="title" idx="4294967295"/>
          </p:nvPr>
        </p:nvSpPr>
        <p:spPr>
          <a:xfrm>
            <a:off x="827088" y="404664"/>
            <a:ext cx="7859712" cy="1008112"/>
          </a:xfrm>
        </p:spPr>
        <p:txBody>
          <a:bodyPr lIns="91440" tIns="45720" rIns="91440" bIns="45720"/>
          <a:lstStyle/>
          <a:p>
            <a:pPr algn="ctr"/>
            <a:r>
              <a:rPr lang="tr-TR" altLang="tr-TR" sz="2800" b="1" dirty="0" smtClean="0">
                <a:solidFill>
                  <a:srgbClr val="730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İSG Kanunu Amaç</a:t>
            </a:r>
            <a:endParaRPr lang="en-US" altLang="tr-TR" sz="2800" b="1" dirty="0" smtClean="0">
              <a:solidFill>
                <a:srgbClr val="730F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20080" cy="720080"/>
          </a:xfrm>
          <a:prstGeom prst="rect">
            <a:avLst/>
          </a:prstGeom>
        </p:spPr>
      </p:pic>
      <p:pic>
        <p:nvPicPr>
          <p:cNvPr id="9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93512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568" y="630116"/>
            <a:ext cx="7848872" cy="576064"/>
          </a:xfrm>
          <a:extLst/>
        </p:spPr>
        <p:txBody>
          <a:bodyPr/>
          <a:lstStyle/>
          <a:p>
            <a:pPr lvl="0" algn="ctr">
              <a:spcBef>
                <a:spcPct val="50000"/>
              </a:spcBef>
            </a:pPr>
            <a:r>
              <a:rPr lang="tr-TR" sz="36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i="1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i="1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Kamuda İşveren veya İşveren Vekili</a:t>
            </a:r>
            <a:endParaRPr lang="tr-TR" sz="2400" b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71600" y="-33486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83568" y="1194007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6331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itchFamily="34" charset="0"/>
              </a:rPr>
              <a:t>Sayılı Kanunun 3 üncü maddesinde; </a:t>
            </a:r>
          </a:p>
          <a:p>
            <a:pPr lvl="0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İşveren :</a:t>
            </a:r>
            <a:r>
              <a:rPr lang="tr-TR" sz="2400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Çalışan istihdam eden gerçek veya tüzel kişi veyahut tüzel kişiliği olmayan kurum ve kuruluşları ifade eder. </a:t>
            </a:r>
            <a:endParaRPr lang="tr-TR" sz="2400" dirty="0" smtClean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  <a:p>
            <a:pPr lvl="0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Aynı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maddenin ikinci fıkrasında da ; </a:t>
            </a:r>
          </a:p>
          <a:p>
            <a:pPr lvl="0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İşveren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itchFamily="34" charset="0"/>
              </a:rPr>
              <a:t>adına hareket eden, işyerinin yönetiminde görev alan </a:t>
            </a:r>
            <a:r>
              <a:rPr lang="tr-TR" sz="2400" dirty="0">
                <a:solidFill>
                  <a:srgbClr val="FF0000"/>
                </a:solidFill>
                <a:latin typeface="Calibri"/>
                <a:cs typeface="Arial" pitchFamily="34" charset="0"/>
              </a:rPr>
              <a:t>işveren vekillerinin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itchFamily="34" charset="0"/>
              </a:rPr>
              <a:t>bu Kanunun uygulanması bakımın dan işveren sayılacağı hüküm altına alınmıştır. </a:t>
            </a:r>
          </a:p>
          <a:p>
            <a:pPr lvl="0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Tek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itchFamily="34" charset="0"/>
              </a:rPr>
              <a:t>başına tüzel kişiliği  bulunmayan ve Devlet tüzel kişiliğinin bir parçası olan </a:t>
            </a:r>
            <a:r>
              <a:rPr lang="tr-TR" sz="2400" dirty="0">
                <a:solidFill>
                  <a:srgbClr val="FF0000"/>
                </a:solidFill>
                <a:latin typeface="Calibri"/>
                <a:cs typeface="Arial" pitchFamily="34" charset="0"/>
              </a:rPr>
              <a:t>Tarım ve Orman Bakanlığı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itchFamily="34" charset="0"/>
              </a:rPr>
              <a:t>işveren kabul edilecek</a:t>
            </a:r>
            <a:r>
              <a:rPr lang="tr-TR" sz="24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9"/>
            <a:ext cx="720080" cy="835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2235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568" y="630116"/>
            <a:ext cx="7848872" cy="576064"/>
          </a:xfrm>
          <a:extLst/>
        </p:spPr>
        <p:txBody>
          <a:bodyPr/>
          <a:lstStyle/>
          <a:p>
            <a:pPr lvl="0" algn="ctr">
              <a:spcBef>
                <a:spcPct val="50000"/>
              </a:spcBef>
            </a:pPr>
            <a:r>
              <a:rPr lang="tr-TR" sz="36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i="1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i="1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Bakanlığımız Merkez Teşkilatı</a:t>
            </a:r>
            <a:endParaRPr lang="tr-TR" sz="2400" b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71600" y="-33486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85597" y="1162785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6331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sayılı Kanunun uygulanması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bakımından;</a:t>
            </a:r>
            <a:r>
              <a:rPr kumimoji="0" lang="tr-TR" sz="2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Bakanlık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teşkilatını temsile ve bütününü sevk ve idareye yetkili , Bakanlık teşkilatının en üst amiri olan «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Bakan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» ile Bakanlık hizmetlerini Bakan adına mevzuat hükümlerine uygun olarak düzenlemek ve yürütmekle yükümlü olan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«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Bakan Yardımcıları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»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Bakanlık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merkez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teşkilatının kendilerine bağlı birimlerin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bütününde işveren vekili, «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Diğer Yöneticiler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» de sorumluluk alanlarıyla sınırlı olmak üzere işveren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vekilidirler.</a:t>
            </a:r>
            <a:endParaRPr kumimoji="0" lang="tr-TR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6252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568" y="630116"/>
            <a:ext cx="7848872" cy="576064"/>
          </a:xfrm>
          <a:extLst/>
        </p:spPr>
        <p:txBody>
          <a:bodyPr/>
          <a:lstStyle/>
          <a:p>
            <a:pPr lvl="0" algn="ctr">
              <a:spcBef>
                <a:spcPct val="50000"/>
              </a:spcBef>
            </a:pPr>
            <a:r>
              <a:rPr lang="tr-TR" sz="36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i="1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i="1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Bakanlığımız Taşra Teşkilatı</a:t>
            </a:r>
            <a:endParaRPr lang="tr-TR" sz="2400" b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71600" y="-33486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83568" y="1194007"/>
            <a:ext cx="78488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6331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sayılı Kanunun uygulanması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bakımından; Bakanlık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teşkilatını temsile ve bütününü sevk ve idareye yetkili , Bakanlık teşkilatının en üst amiri olan «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Bakan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» ile Bakanlık hizmetlerini Bakan adına mevzuat hükümlerine uygun olarak düzenlemek ve yürütmekle yükümlü olan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«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Yöneticiler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» Bakanlık taşra teşkilatının kendilerine bağlı birimlerin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bütününde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sorumluluk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alanlarıyla sınırlı olmak üzere işveren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vekilidirler.</a:t>
            </a:r>
            <a:endParaRPr kumimoji="0" lang="tr-TR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8426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  <a:effectLst/>
              </a:rPr>
              <a:t>6331 SAYILI KANUNUN GETİRDİKLERİ</a:t>
            </a:r>
            <a:endParaRPr lang="tr-TR" sz="3600" dirty="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31913" y="2349500"/>
            <a:ext cx="7200900" cy="388778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tr-TR" sz="2800" dirty="0" smtClean="0">
              <a:solidFill>
                <a:srgbClr val="013A8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İşverenler Açısından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tr-TR" sz="2800" dirty="0">
              <a:solidFill>
                <a:srgbClr val="013A8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Çalışanlar Açısından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tr-TR" sz="2800" dirty="0">
              <a:solidFill>
                <a:srgbClr val="013A8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14389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51D7C39C1B8B0C418611E891EFC7D9C8" ma:contentTypeVersion="1" ma:contentTypeDescription="Yeni belge oluşturun." ma:contentTypeScope="" ma:versionID="c66a8c4b848cc5315524a28821a485d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FECB52-03E7-4DD3-9F96-40694071CE29}"/>
</file>

<file path=customXml/itemProps2.xml><?xml version="1.0" encoding="utf-8"?>
<ds:datastoreItem xmlns:ds="http://schemas.openxmlformats.org/officeDocument/2006/customXml" ds:itemID="{55025CE8-0E23-4EBE-806F-A077373F9717}"/>
</file>

<file path=customXml/itemProps3.xml><?xml version="1.0" encoding="utf-8"?>
<ds:datastoreItem xmlns:ds="http://schemas.openxmlformats.org/officeDocument/2006/customXml" ds:itemID="{77C5EDCF-A626-4DE8-839E-E8856DA6B6E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10284</TotalTime>
  <Words>1233</Words>
  <Application>Microsoft Office PowerPoint</Application>
  <PresentationFormat>Ekran Gösterisi (4:3)</PresentationFormat>
  <Paragraphs>214</Paragraphs>
  <Slides>31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31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Constantia</vt:lpstr>
      <vt:lpstr>Times New Roman</vt:lpstr>
      <vt:lpstr>Verdana</vt:lpstr>
      <vt:lpstr>Wingdings</vt:lpstr>
      <vt:lpstr>Wingdings 2</vt:lpstr>
      <vt:lpstr>Ofis Teması</vt:lpstr>
      <vt:lpstr>Akış</vt:lpstr>
      <vt:lpstr>3_Akış</vt:lpstr>
      <vt:lpstr>1_Office Teması</vt:lpstr>
      <vt:lpstr>PowerPoint Sunusu</vt:lpstr>
      <vt:lpstr>  </vt:lpstr>
      <vt:lpstr>PowerPoint Sunusu</vt:lpstr>
      <vt:lpstr>PowerPoint Sunusu</vt:lpstr>
      <vt:lpstr>İSG Kanunu Amaç</vt:lpstr>
      <vt:lpstr>   Kamuda İşveren veya İşveren Vekili</vt:lpstr>
      <vt:lpstr>   Bakanlığımız Merkez Teşkilatı</vt:lpstr>
      <vt:lpstr>   Bakanlığımız Taşra Teşkilatı</vt:lpstr>
      <vt:lpstr>6331 SAYILI KANUNUN GETİRDİKLERİ</vt:lpstr>
      <vt:lpstr>İşverene Getirilen Yükümlülükler</vt:lpstr>
      <vt:lpstr>İşverenin Genel Yükümlülükleri (6331 sayılı Kanun, Madde 4)</vt:lpstr>
      <vt:lpstr>İş Sağlığı ve Güvenliği Hizmetleri </vt:lpstr>
      <vt:lpstr>İSG Profesyonelleri 6331 sayılı Kanun, Md. 8 </vt:lpstr>
      <vt:lpstr>PowerPoint Sunusu</vt:lpstr>
      <vt:lpstr>Risk Değerlendirmesi  </vt:lpstr>
      <vt:lpstr>PowerPoint Sunusu</vt:lpstr>
      <vt:lpstr>Acil Durumlara Hazırlık ve Tatbikat</vt:lpstr>
      <vt:lpstr>İş Kazası ve Meslek Hastalıklarının  Kayıt ve Bildirimi</vt:lpstr>
      <vt:lpstr>Sağlık Gözetimi</vt:lpstr>
      <vt:lpstr>İSG Bilgilendirme ve Eğitimleri</vt:lpstr>
      <vt:lpstr>Mesleki Eğitimler</vt:lpstr>
      <vt:lpstr>İSG Kurulu</vt:lpstr>
      <vt:lpstr>İSG’nin Koordinasyonu</vt:lpstr>
      <vt:lpstr>PowerPoint Sunusu</vt:lpstr>
      <vt:lpstr>İSG Hizmetlerinden Faydalanma</vt:lpstr>
      <vt:lpstr>Çalışmaktan Kaçınma Hakkı</vt:lpstr>
      <vt:lpstr>İSG Bilgilendirme ve Eğitim</vt:lpstr>
      <vt:lpstr>Çalışanların Görüşlerinin Alınması Ve Katılımlarının Sağlanması</vt:lpstr>
      <vt:lpstr>Çalışan Temsilcisi</vt:lpstr>
      <vt:lpstr>Çalışanların Yükümlülükleri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Ramazan KARAKOÇ</dc:creator>
  <cp:lastModifiedBy>Yavuz KARA</cp:lastModifiedBy>
  <cp:revision>1141</cp:revision>
  <cp:lastPrinted>2014-05-21T06:57:15Z</cp:lastPrinted>
  <dcterms:created xsi:type="dcterms:W3CDTF">2011-12-28T16:03:59Z</dcterms:created>
  <dcterms:modified xsi:type="dcterms:W3CDTF">2022-03-17T11:10:58Z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0x01010051D7C39C1B8B0C418611E891EFC7D9C8</vt:lpwstr>
  </property>
</Properties>
</file>