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notesMasterIdLst>
    <p:notesMasterId r:id="rId20"/>
  </p:notesMasterIdLst>
  <p:sldIdLst>
    <p:sldId id="269" r:id="rId2"/>
    <p:sldId id="257" r:id="rId3"/>
    <p:sldId id="258" r:id="rId4"/>
    <p:sldId id="259" r:id="rId5"/>
    <p:sldId id="260" r:id="rId6"/>
    <p:sldId id="261" r:id="rId7"/>
    <p:sldId id="262" r:id="rId8"/>
    <p:sldId id="267" r:id="rId9"/>
    <p:sldId id="268" r:id="rId10"/>
    <p:sldId id="263" r:id="rId11"/>
    <p:sldId id="264" r:id="rId12"/>
    <p:sldId id="265" r:id="rId13"/>
    <p:sldId id="332" r:id="rId14"/>
    <p:sldId id="266" r:id="rId15"/>
    <p:sldId id="326" r:id="rId16"/>
    <p:sldId id="330" r:id="rId17"/>
    <p:sldId id="325" r:id="rId18"/>
    <p:sldId id="331" r:id="rId1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5AA2434-A593-4D4D-BF34-C02FB6ABF1E7}" type="datetimeFigureOut">
              <a:rPr lang="tr-TR" smtClean="0"/>
              <a:t>14.05.2024</a:t>
            </a:fld>
            <a:endParaRPr lang="tr-TR"/>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3C3BF5F-6FD6-4157-A6BD-D5229E8B2C01}" type="slidenum">
              <a:rPr lang="tr-TR" smtClean="0"/>
              <a:t>‹#›</a:t>
            </a:fld>
            <a:endParaRPr lang="tr-TR"/>
          </a:p>
        </p:txBody>
      </p:sp>
    </p:spTree>
    <p:extLst>
      <p:ext uri="{BB962C8B-B14F-4D97-AF65-F5344CB8AC3E}">
        <p14:creationId xmlns:p14="http://schemas.microsoft.com/office/powerpoint/2010/main" val="274818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C3BF5F-6FD6-4157-A6BD-D5229E8B2C01}" type="slidenum">
              <a:rPr lang="tr-TR" smtClean="0"/>
              <a:t>15</a:t>
            </a:fld>
            <a:endParaRPr lang="tr-TR"/>
          </a:p>
        </p:txBody>
      </p:sp>
    </p:spTree>
    <p:extLst>
      <p:ext uri="{BB962C8B-B14F-4D97-AF65-F5344CB8AC3E}">
        <p14:creationId xmlns:p14="http://schemas.microsoft.com/office/powerpoint/2010/main" val="725854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83738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27060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8681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30634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3867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757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37862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366934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5319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2792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38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59000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18165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07985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93342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08013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52505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67200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62355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5/14/2024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20582515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file:///D:\MG%20Yedek\MG%20YDK\)%20Murat%20-%20&#304;S&#304;%20(\Maa&#351;a%20Esas%20Mevzuat\Maa&#351;%20B\Maa&#351;%20Sunum\Basit%20Maa&#351;.xlsx" TargetMode="External"/><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murat.gerez@tarimorman.gov.tr"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0"/>
          <p:cNvSpPr txBox="1"/>
          <p:nvPr/>
        </p:nvSpPr>
        <p:spPr>
          <a:xfrm>
            <a:off x="947637" y="3668239"/>
            <a:ext cx="7248723" cy="629018"/>
          </a:xfrm>
          <a:prstGeom prst="rect">
            <a:avLst/>
          </a:prstGeom>
        </p:spPr>
        <p:txBody>
          <a:bodyPr vert="horz" wrap="square" lIns="0" tIns="13335" rIns="0" bIns="0" rtlCol="0">
            <a:spAutoFit/>
          </a:bodyPr>
          <a:lstStyle/>
          <a:p>
            <a:pPr marL="12700" algn="ctr">
              <a:lnSpc>
                <a:spcPct val="100000"/>
              </a:lnSpc>
              <a:spcBef>
                <a:spcPts val="105"/>
              </a:spcBef>
            </a:pPr>
            <a:r>
              <a:rPr lang="tr-TR" sz="4000" b="1" spc="-5" dirty="0">
                <a:effectLst>
                  <a:outerShdw blurRad="38100" dist="38100" dir="2700000" algn="tl">
                    <a:srgbClr val="000000">
                      <a:alpha val="43137"/>
                    </a:srgbClr>
                  </a:outerShdw>
                </a:effectLst>
                <a:latin typeface="+mj-lt"/>
                <a:cs typeface="Tahoma"/>
              </a:rPr>
              <a:t>İŞÇİ</a:t>
            </a:r>
            <a:r>
              <a:rPr sz="4000" b="1" spc="-5" dirty="0">
                <a:effectLst>
                  <a:outerShdw blurRad="38100" dist="38100" dir="2700000" algn="tl">
                    <a:srgbClr val="000000">
                      <a:alpha val="43137"/>
                    </a:srgbClr>
                  </a:outerShdw>
                </a:effectLst>
                <a:latin typeface="+mj-lt"/>
                <a:cs typeface="Tahoma"/>
              </a:rPr>
              <a:t> </a:t>
            </a:r>
            <a:r>
              <a:rPr lang="tr-TR" sz="4000" b="1" spc="-5" dirty="0">
                <a:effectLst>
                  <a:outerShdw blurRad="38100" dist="38100" dir="2700000" algn="tl">
                    <a:srgbClr val="000000">
                      <a:alpha val="43137"/>
                    </a:srgbClr>
                  </a:outerShdw>
                </a:effectLst>
                <a:latin typeface="+mj-lt"/>
                <a:cs typeface="Tahoma"/>
              </a:rPr>
              <a:t>ÜCRET HESAPLAMALARI </a:t>
            </a:r>
            <a:endParaRPr sz="4000" dirty="0">
              <a:effectLst>
                <a:outerShdw blurRad="38100" dist="38100" dir="2700000" algn="tl">
                  <a:srgbClr val="000000">
                    <a:alpha val="43137"/>
                  </a:srgbClr>
                </a:outerShdw>
              </a:effectLst>
              <a:latin typeface="+mj-lt"/>
              <a:cs typeface="Tahoma"/>
            </a:endParaRPr>
          </a:p>
        </p:txBody>
      </p:sp>
      <p:sp>
        <p:nvSpPr>
          <p:cNvPr id="8" name="object 12"/>
          <p:cNvSpPr txBox="1"/>
          <p:nvPr/>
        </p:nvSpPr>
        <p:spPr>
          <a:xfrm>
            <a:off x="2819399" y="5334000"/>
            <a:ext cx="3505200" cy="289823"/>
          </a:xfrm>
          <a:prstGeom prst="rect">
            <a:avLst/>
          </a:prstGeom>
        </p:spPr>
        <p:txBody>
          <a:bodyPr vert="horz" wrap="square" lIns="0" tIns="12700" rIns="0" bIns="0" rtlCol="0">
            <a:spAutoFit/>
          </a:bodyPr>
          <a:lstStyle/>
          <a:p>
            <a:pPr marL="12700" algn="ctr">
              <a:lnSpc>
                <a:spcPct val="100000"/>
              </a:lnSpc>
              <a:spcBef>
                <a:spcPts val="100"/>
              </a:spcBef>
            </a:pPr>
            <a:r>
              <a:rPr lang="tr-TR" b="1" spc="-15" dirty="0">
                <a:solidFill>
                  <a:srgbClr val="FF0000"/>
                </a:solidFill>
                <a:effectLst>
                  <a:outerShdw blurRad="38100" dist="38100" dir="2700000" algn="tl">
                    <a:srgbClr val="000000">
                      <a:alpha val="43137"/>
                    </a:srgbClr>
                  </a:outerShdw>
                </a:effectLst>
                <a:latin typeface="+mj-lt"/>
                <a:cs typeface="Arial"/>
              </a:rPr>
              <a:t>MAYIS 2024</a:t>
            </a:r>
            <a:endParaRPr sz="1800" dirty="0">
              <a:solidFill>
                <a:srgbClr val="FF0000"/>
              </a:solidFill>
              <a:effectLst>
                <a:outerShdw blurRad="38100" dist="38100" dir="2700000" algn="tl">
                  <a:srgbClr val="000000">
                    <a:alpha val="43137"/>
                  </a:srgbClr>
                </a:outerShdw>
              </a:effectLst>
              <a:latin typeface="+mj-lt"/>
              <a:cs typeface="Arial"/>
            </a:endParaRPr>
          </a:p>
        </p:txBody>
      </p:sp>
      <p:sp>
        <p:nvSpPr>
          <p:cNvPr id="9" name="object 12"/>
          <p:cNvSpPr txBox="1"/>
          <p:nvPr/>
        </p:nvSpPr>
        <p:spPr>
          <a:xfrm>
            <a:off x="2429237" y="1911290"/>
            <a:ext cx="4679660" cy="1159292"/>
          </a:xfrm>
          <a:prstGeom prst="rect">
            <a:avLst/>
          </a:prstGeom>
        </p:spPr>
        <p:txBody>
          <a:bodyPr vert="horz" wrap="square" lIns="0" tIns="12700" rIns="0" bIns="0" rtlCol="0">
            <a:spAutoFit/>
          </a:bodyPr>
          <a:lstStyle/>
          <a:p>
            <a:pPr marL="12700" algn="ctr">
              <a:lnSpc>
                <a:spcPct val="100000"/>
              </a:lnSpc>
              <a:spcBef>
                <a:spcPts val="100"/>
              </a:spcBef>
            </a:pPr>
            <a:r>
              <a:rPr lang="tr-TR" b="1" spc="-15" dirty="0">
                <a:effectLst>
                  <a:outerShdw blurRad="38100" dist="38100" dir="2700000" algn="tl">
                    <a:srgbClr val="000000">
                      <a:alpha val="43137"/>
                    </a:srgbClr>
                  </a:outerShdw>
                </a:effectLst>
                <a:latin typeface="+mj-lt"/>
                <a:cs typeface="Arial"/>
              </a:rPr>
              <a:t>T.C.</a:t>
            </a:r>
          </a:p>
          <a:p>
            <a:pPr marL="12700" algn="ctr">
              <a:lnSpc>
                <a:spcPct val="100000"/>
              </a:lnSpc>
              <a:spcBef>
                <a:spcPts val="100"/>
              </a:spcBef>
            </a:pPr>
            <a:r>
              <a:rPr lang="tr-TR" b="1" spc="-15" dirty="0">
                <a:effectLst>
                  <a:outerShdw blurRad="38100" dist="38100" dir="2700000" algn="tl">
                    <a:srgbClr val="000000">
                      <a:alpha val="43137"/>
                    </a:srgbClr>
                  </a:outerShdw>
                </a:effectLst>
                <a:latin typeface="+mj-lt"/>
                <a:cs typeface="Arial"/>
              </a:rPr>
              <a:t>Tarım ve Orman Bakanlığı</a:t>
            </a:r>
          </a:p>
          <a:p>
            <a:pPr marL="12700" algn="ctr">
              <a:lnSpc>
                <a:spcPct val="100000"/>
              </a:lnSpc>
              <a:spcBef>
                <a:spcPts val="100"/>
              </a:spcBef>
            </a:pPr>
            <a:r>
              <a:rPr lang="tr-TR" sz="1800" b="1" spc="-15" dirty="0">
                <a:effectLst>
                  <a:outerShdw blurRad="38100" dist="38100" dir="2700000" algn="tl">
                    <a:srgbClr val="000000">
                      <a:alpha val="43137"/>
                    </a:srgbClr>
                  </a:outerShdw>
                </a:effectLst>
                <a:latin typeface="+mj-lt"/>
                <a:cs typeface="Arial"/>
              </a:rPr>
              <a:t>Personel Genel Müdürlüğü</a:t>
            </a:r>
          </a:p>
          <a:p>
            <a:pPr marL="12700" algn="ctr">
              <a:lnSpc>
                <a:spcPct val="100000"/>
              </a:lnSpc>
              <a:spcBef>
                <a:spcPts val="100"/>
              </a:spcBef>
            </a:pPr>
            <a:r>
              <a:rPr lang="tr-TR" b="1" spc="-15" dirty="0">
                <a:effectLst>
                  <a:outerShdw blurRad="38100" dist="38100" dir="2700000" algn="tl">
                    <a:srgbClr val="000000">
                      <a:alpha val="43137"/>
                    </a:srgbClr>
                  </a:outerShdw>
                </a:effectLst>
                <a:latin typeface="+mj-lt"/>
                <a:cs typeface="Arial"/>
              </a:rPr>
              <a:t>İşçi ve İşveren İlişkileri Daire Başkanlığı</a:t>
            </a:r>
            <a:endParaRPr sz="1800" dirty="0">
              <a:effectLst>
                <a:outerShdw blurRad="38100" dist="38100" dir="2700000" algn="tl">
                  <a:srgbClr val="000000">
                    <a:alpha val="43137"/>
                  </a:srgbClr>
                </a:outerShdw>
              </a:effectLst>
              <a:latin typeface="+mj-lt"/>
              <a:cs typeface="Aria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503" y="76200"/>
            <a:ext cx="1643130" cy="16431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p:nvPr>
        </p:nvSpPr>
        <p:spPr>
          <a:xfrm>
            <a:off x="609600" y="152400"/>
            <a:ext cx="7829906" cy="474489"/>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3000" dirty="0">
                <a:solidFill>
                  <a:srgbClr val="FF0000"/>
                </a:solidFill>
                <a:effectLst>
                  <a:outerShdw blurRad="38100" dist="38100" dir="2700000" algn="tl">
                    <a:srgbClr val="000000">
                      <a:alpha val="43137"/>
                    </a:srgbClr>
                  </a:outerShdw>
                </a:effectLst>
              </a:rPr>
              <a:t>GİDERLERE AİT TANIMLAMALAR</a:t>
            </a:r>
            <a:endParaRPr sz="3000" dirty="0">
              <a:solidFill>
                <a:srgbClr val="FF0000"/>
              </a:solidFill>
              <a:effectLst>
                <a:outerShdw blurRad="38100" dist="38100" dir="2700000" algn="tl">
                  <a:srgbClr val="000000">
                    <a:alpha val="43137"/>
                  </a:srgbClr>
                </a:outerShdw>
              </a:effectLst>
            </a:endParaRPr>
          </a:p>
        </p:txBody>
      </p:sp>
      <p:sp>
        <p:nvSpPr>
          <p:cNvPr id="9" name="Köşeli Çift Ayraç 8"/>
          <p:cNvSpPr/>
          <p:nvPr/>
        </p:nvSpPr>
        <p:spPr>
          <a:xfrm>
            <a:off x="126023" y="736878"/>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SGK Kesintileri</a:t>
            </a:r>
          </a:p>
        </p:txBody>
      </p:sp>
      <p:sp>
        <p:nvSpPr>
          <p:cNvPr id="10" name="object 3"/>
          <p:cNvSpPr txBox="1"/>
          <p:nvPr/>
        </p:nvSpPr>
        <p:spPr>
          <a:xfrm>
            <a:off x="1746738" y="705424"/>
            <a:ext cx="7162800" cy="74571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t>İşçilere 5510 Sayılı Sosyal Sigortalar Kanunu Gereğince kesinti yapılmaktadır. Bu kesintiler işçinin maaş bordrosunda hesaplanan SGK matrahın belirli oranlardaki karşılığına göre kesilerek SGK Kurumuna e bildirge üzerinden ödenmektedir.</a:t>
            </a:r>
          </a:p>
          <a:p>
            <a:pPr algn="just">
              <a:lnSpc>
                <a:spcPct val="100000"/>
              </a:lnSpc>
              <a:spcBef>
                <a:spcPts val="45"/>
              </a:spcBef>
              <a:buClr>
                <a:srgbClr val="053193"/>
              </a:buClr>
            </a:pPr>
            <a:r>
              <a:rPr lang="tr-TR" sz="1200" dirty="0">
                <a:latin typeface="+mj-lt"/>
                <a:cs typeface="Times New Roman"/>
              </a:rPr>
              <a:t>Buna göre SGK Matrah hesaplaması şu şekildedir;</a:t>
            </a:r>
          </a:p>
        </p:txBody>
      </p:sp>
      <p:sp>
        <p:nvSpPr>
          <p:cNvPr id="11" name="object 3"/>
          <p:cNvSpPr txBox="1"/>
          <p:nvPr/>
        </p:nvSpPr>
        <p:spPr>
          <a:xfrm>
            <a:off x="533400" y="4572000"/>
            <a:ext cx="27432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İşsizlik Sigortası İşçi Payı % 1</a:t>
            </a:r>
            <a:endParaRPr lang="tr-TR" sz="1600" dirty="0">
              <a:solidFill>
                <a:srgbClr val="FF0000"/>
              </a:solidFill>
              <a:effectLst>
                <a:outerShdw blurRad="38100" dist="38100" dir="2700000" algn="tl">
                  <a:srgbClr val="000000">
                    <a:alpha val="43137"/>
                  </a:srgbClr>
                </a:outerShdw>
              </a:effectLst>
              <a:cs typeface="Times New Roman"/>
            </a:endParaRPr>
          </a:p>
        </p:txBody>
      </p:sp>
      <p:sp>
        <p:nvSpPr>
          <p:cNvPr id="13" name="object 3"/>
          <p:cNvSpPr txBox="1"/>
          <p:nvPr/>
        </p:nvSpPr>
        <p:spPr>
          <a:xfrm>
            <a:off x="533400" y="4191000"/>
            <a:ext cx="29718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İşsizlik Sigortası İşveren Payı % 2</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5" name="object 3"/>
          <p:cNvSpPr txBox="1"/>
          <p:nvPr/>
        </p:nvSpPr>
        <p:spPr>
          <a:xfrm>
            <a:off x="533400" y="3876812"/>
            <a:ext cx="16002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İşçi Payı % 14</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6" name="Köşeli Çift Ayraç 15"/>
          <p:cNvSpPr/>
          <p:nvPr/>
        </p:nvSpPr>
        <p:spPr>
          <a:xfrm>
            <a:off x="381000" y="3868558"/>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object 3"/>
          <p:cNvSpPr txBox="1"/>
          <p:nvPr/>
        </p:nvSpPr>
        <p:spPr>
          <a:xfrm>
            <a:off x="533400" y="3587503"/>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İşveren Payı % 20,5</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20" name="Katlanmış Nesne 19"/>
          <p:cNvSpPr/>
          <p:nvPr/>
        </p:nvSpPr>
        <p:spPr>
          <a:xfrm>
            <a:off x="304800" y="1824253"/>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SGK Esas Matrah</a:t>
            </a:r>
          </a:p>
        </p:txBody>
      </p:sp>
      <p:sp>
        <p:nvSpPr>
          <p:cNvPr id="21" name="Eşittir 20"/>
          <p:cNvSpPr/>
          <p:nvPr/>
        </p:nvSpPr>
        <p:spPr>
          <a:xfrm>
            <a:off x="1778977" y="2205253"/>
            <a:ext cx="278423" cy="266700"/>
          </a:xfrm>
          <a:prstGeom prst="mathEqua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Katlanmış Nesne 21"/>
          <p:cNvSpPr/>
          <p:nvPr/>
        </p:nvSpPr>
        <p:spPr>
          <a:xfrm>
            <a:off x="2286000" y="17526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Aylık Kazanç</a:t>
            </a:r>
          </a:p>
          <a:p>
            <a:pPr algn="ctr"/>
            <a:r>
              <a:rPr lang="tr-TR" sz="1400" dirty="0"/>
              <a:t>(Yevmiye x Gün)</a:t>
            </a:r>
          </a:p>
        </p:txBody>
      </p:sp>
      <p:sp>
        <p:nvSpPr>
          <p:cNvPr id="23" name="Katlanmış Nesne 22"/>
          <p:cNvSpPr/>
          <p:nvPr/>
        </p:nvSpPr>
        <p:spPr>
          <a:xfrm>
            <a:off x="4114800" y="17526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Sosyal Yardımlar</a:t>
            </a:r>
          </a:p>
        </p:txBody>
      </p:sp>
      <p:sp>
        <p:nvSpPr>
          <p:cNvPr id="24" name="Artı 23"/>
          <p:cNvSpPr/>
          <p:nvPr/>
        </p:nvSpPr>
        <p:spPr>
          <a:xfrm>
            <a:off x="3733800" y="2155134"/>
            <a:ext cx="304800" cy="316819"/>
          </a:xfrm>
          <a:prstGeom prst="mathPl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Katlanmış Nesne 24"/>
          <p:cNvSpPr/>
          <p:nvPr/>
        </p:nvSpPr>
        <p:spPr>
          <a:xfrm>
            <a:off x="6172200" y="17526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Yemek Parası SGK Muafiyeti</a:t>
            </a:r>
          </a:p>
        </p:txBody>
      </p:sp>
      <p:sp>
        <p:nvSpPr>
          <p:cNvPr id="26" name="Eksi 25"/>
          <p:cNvSpPr/>
          <p:nvPr/>
        </p:nvSpPr>
        <p:spPr>
          <a:xfrm>
            <a:off x="5867400" y="2155134"/>
            <a:ext cx="304800" cy="316819"/>
          </a:xfrm>
          <a:prstGeom prst="mathMin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bject 3"/>
          <p:cNvSpPr txBox="1"/>
          <p:nvPr/>
        </p:nvSpPr>
        <p:spPr>
          <a:xfrm>
            <a:off x="4783926" y="3352800"/>
            <a:ext cx="3843348" cy="930383"/>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t>5510 Sayılı Kanuna istinaden çıkarılan Sigorta İşlemleri Yönetmeliğinin 97.Maddesinin 7.Fıkrasının a) bendi gereğince Brüt Asgari ücretin günlük tutarının % 23,65 </a:t>
            </a:r>
            <a:r>
              <a:rPr lang="tr-TR" sz="1200" dirty="0" err="1"/>
              <a:t>lik</a:t>
            </a:r>
            <a:r>
              <a:rPr lang="tr-TR" sz="1200" dirty="0"/>
              <a:t> kısmı Sigortaya esas matrahtan muaftır.(Günlük 157,69.-TL)</a:t>
            </a:r>
            <a:endParaRPr lang="tr-TR" sz="1200" dirty="0">
              <a:latin typeface="+mj-lt"/>
              <a:cs typeface="Times New Roman"/>
            </a:endParaRPr>
          </a:p>
        </p:txBody>
      </p:sp>
      <p:cxnSp>
        <p:nvCxnSpPr>
          <p:cNvPr id="28" name="Düz Ok Bağlayıcısı 27"/>
          <p:cNvCxnSpPr/>
          <p:nvPr/>
        </p:nvCxnSpPr>
        <p:spPr>
          <a:xfrm>
            <a:off x="6858000" y="3048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9" name="object 3"/>
          <p:cNvSpPr txBox="1"/>
          <p:nvPr/>
        </p:nvSpPr>
        <p:spPr>
          <a:xfrm>
            <a:off x="295453" y="4953000"/>
            <a:ext cx="8458200" cy="376385"/>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t>İşyerlerimizde çalışmakta olan Gazi statüsündeki işçilerimiz için bu oranlar farklılık göstermektedir. Belge türlerine göre 3 tip Gazi SGK Primi ödenmektedir. Bu işçilerimizden işsizlik sigorta primi kesilmemektedir.</a:t>
            </a:r>
            <a:endParaRPr lang="tr-TR" sz="1200" dirty="0">
              <a:latin typeface="+mj-lt"/>
              <a:cs typeface="Times New Roman"/>
            </a:endParaRPr>
          </a:p>
        </p:txBody>
      </p:sp>
      <p:sp>
        <p:nvSpPr>
          <p:cNvPr id="30" name="Köşeli Çift Ayraç 29"/>
          <p:cNvSpPr/>
          <p:nvPr/>
        </p:nvSpPr>
        <p:spPr>
          <a:xfrm>
            <a:off x="381000" y="4228114"/>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Köşeli Çift Ayraç 30"/>
          <p:cNvSpPr/>
          <p:nvPr/>
        </p:nvSpPr>
        <p:spPr>
          <a:xfrm>
            <a:off x="381000" y="4587670"/>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Köşeli Çift Ayraç 31"/>
          <p:cNvSpPr/>
          <p:nvPr/>
        </p:nvSpPr>
        <p:spPr>
          <a:xfrm>
            <a:off x="381000" y="3554967"/>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object 3"/>
          <p:cNvSpPr txBox="1"/>
          <p:nvPr/>
        </p:nvSpPr>
        <p:spPr>
          <a:xfrm>
            <a:off x="609600" y="6365456"/>
            <a:ext cx="45720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Belge Türü 52</a:t>
            </a:r>
            <a:r>
              <a:rPr lang="tr-TR" sz="1400" dirty="0">
                <a:solidFill>
                  <a:srgbClr val="FF0000"/>
                </a:solidFill>
                <a:effectLst>
                  <a:outerShdw blurRad="38100" dist="38100" dir="2700000" algn="tl">
                    <a:srgbClr val="000000">
                      <a:alpha val="43137"/>
                    </a:srgbClr>
                  </a:outerShdw>
                </a:effectLst>
              </a:rPr>
              <a:t> - SGK İşveren Payı % 15 - SGK İşçi Payı % 10</a:t>
            </a:r>
            <a:endParaRPr lang="tr-TR" sz="1600" dirty="0">
              <a:solidFill>
                <a:srgbClr val="FF0000"/>
              </a:solidFill>
              <a:effectLst>
                <a:outerShdw blurRad="38100" dist="38100" dir="2700000" algn="tl">
                  <a:srgbClr val="000000">
                    <a:alpha val="43137"/>
                  </a:srgbClr>
                </a:outerShdw>
              </a:effectLst>
              <a:cs typeface="Times New Roman"/>
            </a:endParaRPr>
          </a:p>
        </p:txBody>
      </p:sp>
      <p:sp>
        <p:nvSpPr>
          <p:cNvPr id="34" name="object 3"/>
          <p:cNvSpPr txBox="1"/>
          <p:nvPr/>
        </p:nvSpPr>
        <p:spPr>
          <a:xfrm>
            <a:off x="609600" y="6051268"/>
            <a:ext cx="5181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Belge Türü 24 </a:t>
            </a:r>
            <a:r>
              <a:rPr lang="tr-TR" sz="1400" dirty="0">
                <a:solidFill>
                  <a:srgbClr val="FF0000"/>
                </a:solidFill>
                <a:effectLst>
                  <a:outerShdw blurRad="38100" dist="38100" dir="2700000" algn="tl">
                    <a:srgbClr val="000000">
                      <a:alpha val="43137"/>
                    </a:srgbClr>
                  </a:outerShdw>
                </a:effectLst>
              </a:rPr>
              <a:t>– SGK İşveren Payı % 13 - SGK İşçi Payı % 9</a:t>
            </a:r>
            <a:endParaRPr lang="tr-TR" sz="1600" dirty="0">
              <a:solidFill>
                <a:srgbClr val="FF0000"/>
              </a:solidFill>
              <a:effectLst>
                <a:outerShdw blurRad="38100" dist="38100" dir="2700000" algn="tl">
                  <a:srgbClr val="000000">
                    <a:alpha val="43137"/>
                  </a:srgbClr>
                </a:outerShdw>
              </a:effectLst>
              <a:cs typeface="Times New Roman"/>
            </a:endParaRPr>
          </a:p>
        </p:txBody>
      </p:sp>
      <p:sp>
        <p:nvSpPr>
          <p:cNvPr id="35" name="Köşeli Çift Ayraç 34"/>
          <p:cNvSpPr/>
          <p:nvPr/>
        </p:nvSpPr>
        <p:spPr>
          <a:xfrm>
            <a:off x="457200" y="6043014"/>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object 3"/>
          <p:cNvSpPr txBox="1"/>
          <p:nvPr/>
        </p:nvSpPr>
        <p:spPr>
          <a:xfrm>
            <a:off x="609600" y="5638800"/>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Belge Türü 23 </a:t>
            </a:r>
            <a:r>
              <a:rPr lang="tr-TR" sz="1400" dirty="0">
                <a:solidFill>
                  <a:srgbClr val="FF0000"/>
                </a:solidFill>
                <a:effectLst>
                  <a:outerShdw blurRad="38100" dist="38100" dir="2700000" algn="tl">
                    <a:srgbClr val="000000">
                      <a:alpha val="43137"/>
                    </a:srgbClr>
                  </a:outerShdw>
                </a:effectLst>
              </a:rPr>
              <a:t>- SGK İşçi Payı % 2</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37" name="Köşeli Çift Ayraç 36"/>
          <p:cNvSpPr/>
          <p:nvPr/>
        </p:nvSpPr>
        <p:spPr>
          <a:xfrm>
            <a:off x="457200" y="6402570"/>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Köşeli Çift Ayraç 37"/>
          <p:cNvSpPr/>
          <p:nvPr/>
        </p:nvSpPr>
        <p:spPr>
          <a:xfrm>
            <a:off x="457200" y="5662185"/>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 name="object 3"/>
          <p:cNvSpPr txBox="1"/>
          <p:nvPr/>
        </p:nvSpPr>
        <p:spPr>
          <a:xfrm>
            <a:off x="381000" y="3124200"/>
            <a:ext cx="4191000"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Tüm Sigorta Kollarına Tabi İşçi için Kesilen Sigorta Prim Oranları</a:t>
            </a:r>
            <a:endParaRPr sz="1600" dirty="0">
              <a:solidFill>
                <a:srgbClr val="0000FF"/>
              </a:solidFill>
              <a:effectLst>
                <a:outerShdw blurRad="38100" dist="38100" dir="2700000" algn="tl">
                  <a:srgbClr val="000000">
                    <a:alpha val="43137"/>
                  </a:srgbClr>
                </a:outerShdw>
              </a:effectLst>
              <a:latin typeface="+mj-lt"/>
              <a:cs typeface="Times New Roman"/>
            </a:endParaRPr>
          </a:p>
        </p:txBody>
      </p:sp>
      <p:sp>
        <p:nvSpPr>
          <p:cNvPr id="46" name="object 3"/>
          <p:cNvSpPr txBox="1"/>
          <p:nvPr/>
        </p:nvSpPr>
        <p:spPr>
          <a:xfrm>
            <a:off x="457200" y="5353260"/>
            <a:ext cx="45720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Gazi Statüsündeki İşçi için Kesilen Sigorta Prim Oranları</a:t>
            </a:r>
            <a:endParaRPr sz="1600" dirty="0">
              <a:solidFill>
                <a:srgbClr val="0000FF"/>
              </a:solidFill>
              <a:effectLst>
                <a:outerShdw blurRad="38100" dist="38100" dir="2700000" algn="tl">
                  <a:srgbClr val="000000">
                    <a:alpha val="43137"/>
                  </a:srgbClr>
                </a:outerShdw>
              </a:effectLst>
              <a:latin typeface="+mj-lt"/>
              <a:cs typeface="Times New Roman"/>
            </a:endParaRPr>
          </a:p>
        </p:txBody>
      </p:sp>
      <p:sp>
        <p:nvSpPr>
          <p:cNvPr id="47" name="Çift Köşeli Ayraç 46"/>
          <p:cNvSpPr/>
          <p:nvPr/>
        </p:nvSpPr>
        <p:spPr>
          <a:xfrm>
            <a:off x="2057400" y="1707027"/>
            <a:ext cx="3733800" cy="1412625"/>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öşeli Çift Ayraç 6"/>
          <p:cNvSpPr/>
          <p:nvPr/>
        </p:nvSpPr>
        <p:spPr>
          <a:xfrm>
            <a:off x="1524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Gelir Vergisi</a:t>
            </a:r>
          </a:p>
        </p:txBody>
      </p:sp>
      <p:sp>
        <p:nvSpPr>
          <p:cNvPr id="8" name="object 3"/>
          <p:cNvSpPr txBox="1"/>
          <p:nvPr/>
        </p:nvSpPr>
        <p:spPr>
          <a:xfrm>
            <a:off x="1752600" y="196362"/>
            <a:ext cx="7162800" cy="2415405"/>
          </a:xfrm>
          <a:prstGeom prst="rect">
            <a:avLst/>
          </a:prstGeom>
        </p:spPr>
        <p:txBody>
          <a:bodyPr vert="horz" wrap="square" lIns="0" tIns="6985" rIns="0" bIns="0" rtlCol="0">
            <a:spAutoFit/>
          </a:bodyPr>
          <a:lstStyle/>
          <a:p>
            <a:pPr marL="12700" marR="5715" algn="just">
              <a:lnSpc>
                <a:spcPct val="100000"/>
              </a:lnSpc>
              <a:spcBef>
                <a:spcPts val="105"/>
              </a:spcBef>
            </a:pPr>
            <a:r>
              <a:rPr lang="tr-TR" sz="1200" spc="-5" dirty="0">
                <a:effectLst>
                  <a:outerShdw blurRad="38100" dist="38100" dir="2700000" algn="tl">
                    <a:srgbClr val="000000">
                      <a:alpha val="43137"/>
                    </a:srgbClr>
                  </a:outerShdw>
                </a:effectLst>
                <a:latin typeface="Times New Roman"/>
                <a:cs typeface="Times New Roman"/>
              </a:rPr>
              <a:t>193 sayılı </a:t>
            </a:r>
            <a:r>
              <a:rPr lang="tr-TR" sz="1200" spc="-5" dirty="0" err="1">
                <a:effectLst>
                  <a:outerShdw blurRad="38100" dist="38100" dir="2700000" algn="tl">
                    <a:srgbClr val="000000">
                      <a:alpha val="43137"/>
                    </a:srgbClr>
                  </a:outerShdw>
                </a:effectLst>
                <a:latin typeface="Times New Roman"/>
                <a:cs typeface="Times New Roman"/>
              </a:rPr>
              <a:t>GVK’na</a:t>
            </a:r>
            <a:r>
              <a:rPr lang="tr-TR" sz="1200" spc="-5" dirty="0">
                <a:effectLst>
                  <a:outerShdw blurRad="38100" dist="38100" dir="2700000" algn="tl">
                    <a:srgbClr val="000000">
                      <a:alpha val="43137"/>
                    </a:srgbClr>
                  </a:outerShdw>
                </a:effectLst>
                <a:latin typeface="Times New Roman"/>
                <a:cs typeface="Times New Roman"/>
              </a:rPr>
              <a:t> </a:t>
            </a:r>
            <a:r>
              <a:rPr lang="tr-TR" sz="1200" dirty="0">
                <a:effectLst>
                  <a:outerShdw blurRad="38100" dist="38100" dir="2700000" algn="tl">
                    <a:srgbClr val="000000">
                      <a:alpha val="43137"/>
                    </a:srgbClr>
                  </a:outerShdw>
                </a:effectLst>
                <a:latin typeface="Times New Roman"/>
                <a:cs typeface="Times New Roman"/>
              </a:rPr>
              <a:t>göre </a:t>
            </a:r>
            <a:r>
              <a:rPr lang="tr-TR" sz="1200" spc="-5" dirty="0">
                <a:effectLst>
                  <a:outerShdw blurRad="38100" dist="38100" dir="2700000" algn="tl">
                    <a:srgbClr val="000000">
                      <a:alpha val="43137"/>
                    </a:srgbClr>
                  </a:outerShdw>
                </a:effectLst>
                <a:latin typeface="Times New Roman"/>
                <a:cs typeface="Times New Roman"/>
              </a:rPr>
              <a:t>işçilerin gelirleri gelir vergisine tabidir. Gelir </a:t>
            </a:r>
            <a:r>
              <a:rPr lang="tr-TR" sz="1200" spc="-10" dirty="0">
                <a:effectLst>
                  <a:outerShdw blurRad="38100" dist="38100" dir="2700000" algn="tl">
                    <a:srgbClr val="000000">
                      <a:alpha val="43137"/>
                    </a:srgbClr>
                  </a:outerShdw>
                </a:effectLst>
                <a:latin typeface="Times New Roman"/>
                <a:cs typeface="Times New Roman"/>
              </a:rPr>
              <a:t>bir </a:t>
            </a:r>
            <a:r>
              <a:rPr lang="tr-TR" sz="1200" spc="-5" dirty="0">
                <a:effectLst>
                  <a:outerShdw blurRad="38100" dist="38100" dir="2700000" algn="tl">
                    <a:srgbClr val="000000">
                      <a:alpha val="43137"/>
                    </a:srgbClr>
                  </a:outerShdw>
                </a:effectLst>
                <a:latin typeface="Times New Roman"/>
                <a:cs typeface="Times New Roman"/>
              </a:rPr>
              <a:t>gerçek kişinin </a:t>
            </a:r>
            <a:r>
              <a:rPr lang="tr-TR" sz="1200" dirty="0">
                <a:effectLst>
                  <a:outerShdw blurRad="38100" dist="38100" dir="2700000" algn="tl">
                    <a:srgbClr val="000000">
                      <a:alpha val="43137"/>
                    </a:srgbClr>
                  </a:outerShdw>
                </a:effectLst>
                <a:latin typeface="Times New Roman"/>
                <a:cs typeface="Times New Roman"/>
              </a:rPr>
              <a:t>bir </a:t>
            </a:r>
            <a:r>
              <a:rPr lang="tr-TR" sz="1200" spc="-5" dirty="0">
                <a:effectLst>
                  <a:outerShdw blurRad="38100" dist="38100" dir="2700000" algn="tl">
                    <a:srgbClr val="000000">
                      <a:alpha val="43137"/>
                    </a:srgbClr>
                  </a:outerShdw>
                </a:effectLst>
                <a:latin typeface="Times New Roman"/>
                <a:cs typeface="Times New Roman"/>
              </a:rPr>
              <a:t>takvim </a:t>
            </a:r>
            <a:r>
              <a:rPr lang="tr-TR" sz="1200" spc="-10" dirty="0">
                <a:effectLst>
                  <a:outerShdw blurRad="38100" dist="38100" dir="2700000" algn="tl">
                    <a:srgbClr val="000000">
                      <a:alpha val="43137"/>
                    </a:srgbClr>
                  </a:outerShdw>
                </a:effectLst>
                <a:latin typeface="Times New Roman"/>
                <a:cs typeface="Times New Roman"/>
              </a:rPr>
              <a:t>yılı  </a:t>
            </a:r>
            <a:r>
              <a:rPr lang="tr-TR" sz="1200" spc="-5" dirty="0">
                <a:effectLst>
                  <a:outerShdw blurRad="38100" dist="38100" dir="2700000" algn="tl">
                    <a:srgbClr val="000000">
                      <a:alpha val="43137"/>
                    </a:srgbClr>
                  </a:outerShdw>
                </a:effectLst>
                <a:latin typeface="Times New Roman"/>
                <a:cs typeface="Times New Roman"/>
              </a:rPr>
              <a:t>içinde elde ettiği </a:t>
            </a:r>
            <a:r>
              <a:rPr lang="tr-TR" sz="1200" dirty="0">
                <a:effectLst>
                  <a:outerShdw blurRad="38100" dist="38100" dir="2700000" algn="tl">
                    <a:srgbClr val="000000">
                      <a:alpha val="43137"/>
                    </a:srgbClr>
                  </a:outerShdw>
                </a:effectLst>
                <a:latin typeface="Times New Roman"/>
                <a:cs typeface="Times New Roman"/>
              </a:rPr>
              <a:t>kazanç ve </a:t>
            </a:r>
            <a:r>
              <a:rPr lang="tr-TR" sz="1200" spc="-5" dirty="0">
                <a:effectLst>
                  <a:outerShdw blurRad="38100" dist="38100" dir="2700000" algn="tl">
                    <a:srgbClr val="000000">
                      <a:alpha val="43137"/>
                    </a:srgbClr>
                  </a:outerShdw>
                </a:effectLst>
                <a:latin typeface="Times New Roman"/>
                <a:cs typeface="Times New Roman"/>
              </a:rPr>
              <a:t>iratların safi tutarıdır. İşçilerin ücret  unsurlarının tamamı gelir vergisine tabidir. Bunun dışında Mevzuat gereğince gelir vergisine  </a:t>
            </a:r>
            <a:r>
              <a:rPr lang="tr-TR" sz="1200" dirty="0">
                <a:effectLst>
                  <a:outerShdw blurRad="38100" dist="38100" dir="2700000" algn="tl">
                    <a:srgbClr val="000000">
                      <a:alpha val="43137"/>
                    </a:srgbClr>
                  </a:outerShdw>
                </a:effectLst>
                <a:latin typeface="Times New Roman"/>
                <a:cs typeface="Times New Roman"/>
              </a:rPr>
              <a:t>tabi </a:t>
            </a:r>
            <a:r>
              <a:rPr lang="tr-TR" sz="1200" spc="-5" dirty="0">
                <a:effectLst>
                  <a:outerShdw blurRad="38100" dist="38100" dir="2700000" algn="tl">
                    <a:srgbClr val="000000">
                      <a:alpha val="43137"/>
                    </a:srgbClr>
                  </a:outerShdw>
                </a:effectLst>
                <a:latin typeface="Times New Roman"/>
                <a:cs typeface="Times New Roman"/>
              </a:rPr>
              <a:t>olmadığı belirtilmeyen ödemelerin </a:t>
            </a:r>
            <a:r>
              <a:rPr lang="tr-TR" sz="1200" spc="-10" dirty="0">
                <a:effectLst>
                  <a:outerShdw blurRad="38100" dist="38100" dir="2700000" algn="tl">
                    <a:srgbClr val="000000">
                      <a:alpha val="43137"/>
                    </a:srgbClr>
                  </a:outerShdw>
                </a:effectLst>
                <a:latin typeface="Times New Roman"/>
                <a:cs typeface="Times New Roman"/>
              </a:rPr>
              <a:t>tamamı </a:t>
            </a:r>
            <a:r>
              <a:rPr lang="tr-TR" sz="1200" dirty="0">
                <a:effectLst>
                  <a:outerShdw blurRad="38100" dist="38100" dir="2700000" algn="tl">
                    <a:srgbClr val="000000">
                      <a:alpha val="43137"/>
                    </a:srgbClr>
                  </a:outerShdw>
                </a:effectLst>
                <a:latin typeface="Times New Roman"/>
                <a:cs typeface="Times New Roman"/>
              </a:rPr>
              <a:t>gelir </a:t>
            </a:r>
            <a:r>
              <a:rPr lang="tr-TR" sz="1200" spc="-5" dirty="0">
                <a:effectLst>
                  <a:outerShdw blurRad="38100" dist="38100" dir="2700000" algn="tl">
                    <a:srgbClr val="000000">
                      <a:alpha val="43137"/>
                    </a:srgbClr>
                  </a:outerShdw>
                </a:effectLst>
                <a:latin typeface="Times New Roman"/>
                <a:cs typeface="Times New Roman"/>
              </a:rPr>
              <a:t>vergisi kapsamına  girmektedir.</a:t>
            </a:r>
            <a:endParaRPr lang="tr-TR" sz="1200" dirty="0">
              <a:effectLst>
                <a:outerShdw blurRad="38100" dist="38100" dir="2700000" algn="tl">
                  <a:srgbClr val="000000">
                    <a:alpha val="43137"/>
                  </a:srgbClr>
                </a:outerShdw>
              </a:effectLst>
              <a:latin typeface="Times New Roman"/>
              <a:cs typeface="Times New Roman"/>
            </a:endParaRPr>
          </a:p>
          <a:p>
            <a:pPr marL="12700" marR="5080" algn="just">
              <a:lnSpc>
                <a:spcPct val="100000"/>
              </a:lnSpc>
              <a:spcBef>
                <a:spcPts val="484"/>
              </a:spcBef>
            </a:pPr>
            <a:r>
              <a:rPr lang="tr-TR" sz="1200" dirty="0">
                <a:effectLst>
                  <a:outerShdw blurRad="38100" dist="38100" dir="2700000" algn="tl">
                    <a:srgbClr val="000000">
                      <a:alpha val="43137"/>
                    </a:srgbClr>
                  </a:outerShdw>
                </a:effectLst>
                <a:latin typeface="Times New Roman"/>
                <a:cs typeface="Times New Roman"/>
              </a:rPr>
              <a:t>Gelir Vergisi </a:t>
            </a:r>
            <a:r>
              <a:rPr lang="tr-TR" sz="1200" spc="-10" dirty="0">
                <a:effectLst>
                  <a:outerShdw blurRad="38100" dist="38100" dir="2700000" algn="tl">
                    <a:srgbClr val="000000">
                      <a:alpha val="43137"/>
                    </a:srgbClr>
                  </a:outerShdw>
                </a:effectLst>
                <a:latin typeface="Times New Roman"/>
                <a:cs typeface="Times New Roman"/>
              </a:rPr>
              <a:t>matrahının </a:t>
            </a:r>
            <a:r>
              <a:rPr lang="tr-TR" sz="1200" spc="-5" dirty="0">
                <a:effectLst>
                  <a:outerShdw blurRad="38100" dist="38100" dir="2700000" algn="tl">
                    <a:srgbClr val="000000">
                      <a:alpha val="43137"/>
                    </a:srgbClr>
                  </a:outerShdw>
                </a:effectLst>
                <a:latin typeface="Times New Roman"/>
                <a:cs typeface="Times New Roman"/>
              </a:rPr>
              <a:t>bulunabilmesi için vergiye tabi ücret unsurlarının  toplamından kişiden kesilen SGK Primi İşçi Payı %14,SGK İşsizlik İşçi Payı %1, sendika  aidatı </a:t>
            </a:r>
            <a:r>
              <a:rPr lang="tr-TR" sz="1200" dirty="0">
                <a:effectLst>
                  <a:outerShdw blurRad="38100" dist="38100" dir="2700000" algn="tl">
                    <a:srgbClr val="000000">
                      <a:alpha val="43137"/>
                    </a:srgbClr>
                  </a:outerShdw>
                </a:effectLst>
                <a:latin typeface="Times New Roman"/>
                <a:cs typeface="Times New Roman"/>
              </a:rPr>
              <a:t>ve </a:t>
            </a:r>
            <a:r>
              <a:rPr lang="tr-TR" sz="1200" spc="-5" dirty="0">
                <a:effectLst>
                  <a:outerShdw blurRad="38100" dist="38100" dir="2700000" algn="tl">
                    <a:srgbClr val="000000">
                      <a:alpha val="43137"/>
                    </a:srgbClr>
                  </a:outerShdw>
                </a:effectLst>
                <a:latin typeface="Times New Roman"/>
                <a:cs typeface="Times New Roman"/>
              </a:rPr>
              <a:t>vergi </a:t>
            </a:r>
            <a:r>
              <a:rPr lang="tr-TR" sz="1200" spc="-10" dirty="0">
                <a:effectLst>
                  <a:outerShdw blurRad="38100" dist="38100" dir="2700000" algn="tl">
                    <a:srgbClr val="000000">
                      <a:alpha val="43137"/>
                    </a:srgbClr>
                  </a:outerShdw>
                </a:effectLst>
                <a:latin typeface="Times New Roman"/>
                <a:cs typeface="Times New Roman"/>
              </a:rPr>
              <a:t>indirimlerinin </a:t>
            </a:r>
            <a:r>
              <a:rPr lang="tr-TR" sz="1200" spc="-5" dirty="0">
                <a:effectLst>
                  <a:outerShdw blurRad="38100" dist="38100" dir="2700000" algn="tl">
                    <a:srgbClr val="000000">
                      <a:alpha val="43137"/>
                    </a:srgbClr>
                  </a:outerShdw>
                </a:effectLst>
                <a:latin typeface="Times New Roman"/>
                <a:cs typeface="Times New Roman"/>
              </a:rPr>
              <a:t>çıkarılması gerekmektedir. Vergi oranı,  </a:t>
            </a:r>
            <a:r>
              <a:rPr lang="tr-TR" sz="1200" dirty="0">
                <a:effectLst>
                  <a:outerShdw blurRad="38100" dist="38100" dir="2700000" algn="tl">
                    <a:srgbClr val="000000">
                      <a:alpha val="43137"/>
                    </a:srgbClr>
                  </a:outerShdw>
                </a:effectLst>
                <a:latin typeface="Times New Roman"/>
                <a:cs typeface="Times New Roman"/>
              </a:rPr>
              <a:t>gelir </a:t>
            </a:r>
            <a:r>
              <a:rPr lang="tr-TR" sz="1200" spc="-5" dirty="0">
                <a:effectLst>
                  <a:outerShdw blurRad="38100" dist="38100" dir="2700000" algn="tl">
                    <a:srgbClr val="000000">
                      <a:alpha val="43137"/>
                    </a:srgbClr>
                  </a:outerShdw>
                </a:effectLst>
                <a:latin typeface="Times New Roman"/>
                <a:cs typeface="Times New Roman"/>
              </a:rPr>
              <a:t>dilimlerine </a:t>
            </a:r>
            <a:r>
              <a:rPr lang="tr-TR" sz="1200" dirty="0">
                <a:effectLst>
                  <a:outerShdw blurRad="38100" dist="38100" dir="2700000" algn="tl">
                    <a:srgbClr val="000000">
                      <a:alpha val="43137"/>
                    </a:srgbClr>
                  </a:outerShdw>
                </a:effectLst>
                <a:latin typeface="Times New Roman"/>
                <a:cs typeface="Times New Roman"/>
              </a:rPr>
              <a:t>göre farklılık</a:t>
            </a:r>
            <a:r>
              <a:rPr lang="tr-TR" sz="1200" spc="-95" dirty="0">
                <a:effectLst>
                  <a:outerShdw blurRad="38100" dist="38100" dir="2700000" algn="tl">
                    <a:srgbClr val="000000">
                      <a:alpha val="43137"/>
                    </a:srgbClr>
                  </a:outerShdw>
                </a:effectLst>
                <a:latin typeface="Times New Roman"/>
                <a:cs typeface="Times New Roman"/>
              </a:rPr>
              <a:t> </a:t>
            </a:r>
            <a:r>
              <a:rPr lang="tr-TR" sz="1200" spc="-5" dirty="0">
                <a:effectLst>
                  <a:outerShdw blurRad="38100" dist="38100" dir="2700000" algn="tl">
                    <a:srgbClr val="000000">
                      <a:alpha val="43137"/>
                    </a:srgbClr>
                  </a:outerShdw>
                </a:effectLst>
                <a:latin typeface="Times New Roman"/>
                <a:cs typeface="Times New Roman"/>
              </a:rPr>
              <a:t>göstermektedir.</a:t>
            </a:r>
            <a:endParaRPr lang="tr-TR" sz="1200" dirty="0">
              <a:effectLst>
                <a:outerShdw blurRad="38100" dist="38100" dir="2700000" algn="tl">
                  <a:srgbClr val="000000">
                    <a:alpha val="43137"/>
                  </a:srgbClr>
                </a:outerShdw>
              </a:effectLst>
              <a:latin typeface="Times New Roman"/>
              <a:cs typeface="Times New Roman"/>
            </a:endParaRPr>
          </a:p>
          <a:p>
            <a:pPr marL="12700" marR="5080" indent="39370" algn="just">
              <a:lnSpc>
                <a:spcPct val="100000"/>
              </a:lnSpc>
              <a:spcBef>
                <a:spcPts val="480"/>
              </a:spcBef>
            </a:pPr>
            <a:r>
              <a:rPr lang="tr-TR" sz="1200" spc="-5" dirty="0">
                <a:effectLst>
                  <a:outerShdw blurRad="38100" dist="38100" dir="2700000" algn="tl">
                    <a:srgbClr val="000000">
                      <a:alpha val="43137"/>
                    </a:srgbClr>
                  </a:outerShdw>
                </a:effectLst>
                <a:latin typeface="Times New Roman"/>
                <a:cs typeface="Times New Roman"/>
              </a:rPr>
              <a:t>Gelir Vergisi ile diğer şahsi vergiler </a:t>
            </a:r>
            <a:r>
              <a:rPr lang="tr-TR" sz="1200" dirty="0">
                <a:effectLst>
                  <a:outerShdw blurRad="38100" dist="38100" dir="2700000" algn="tl">
                    <a:srgbClr val="000000">
                      <a:alpha val="43137"/>
                    </a:srgbClr>
                  </a:outerShdw>
                </a:effectLst>
                <a:latin typeface="Times New Roman"/>
                <a:cs typeface="Times New Roman"/>
              </a:rPr>
              <a:t>ve </a:t>
            </a:r>
            <a:r>
              <a:rPr lang="tr-TR" sz="1200" spc="-5" dirty="0">
                <a:effectLst>
                  <a:outerShdw blurRad="38100" dist="38100" dir="2700000" algn="tl">
                    <a:srgbClr val="000000">
                      <a:alpha val="43137"/>
                    </a:srgbClr>
                  </a:outerShdw>
                </a:effectLst>
                <a:latin typeface="Times New Roman"/>
                <a:cs typeface="Times New Roman"/>
              </a:rPr>
              <a:t>her </a:t>
            </a:r>
            <a:r>
              <a:rPr lang="tr-TR" sz="1200" dirty="0">
                <a:effectLst>
                  <a:outerShdw blurRad="38100" dist="38100" dir="2700000" algn="tl">
                    <a:srgbClr val="000000">
                      <a:alpha val="43137"/>
                    </a:srgbClr>
                  </a:outerShdw>
                </a:effectLst>
                <a:latin typeface="Times New Roman"/>
                <a:cs typeface="Times New Roman"/>
              </a:rPr>
              <a:t>ne </a:t>
            </a:r>
            <a:r>
              <a:rPr lang="tr-TR" sz="1200" spc="-5" dirty="0">
                <a:effectLst>
                  <a:outerShdw blurRad="38100" dist="38100" dir="2700000" algn="tl">
                    <a:srgbClr val="000000">
                      <a:alpha val="43137"/>
                    </a:srgbClr>
                  </a:outerShdw>
                </a:effectLst>
                <a:latin typeface="Times New Roman"/>
                <a:cs typeface="Times New Roman"/>
              </a:rPr>
              <a:t>şekilde olursa olsun vergi  cezaları </a:t>
            </a:r>
            <a:r>
              <a:rPr lang="tr-TR" sz="1200" dirty="0">
                <a:effectLst>
                  <a:outerShdw blurRad="38100" dist="38100" dir="2700000" algn="tl">
                    <a:srgbClr val="000000">
                      <a:alpha val="43137"/>
                    </a:srgbClr>
                  </a:outerShdw>
                </a:effectLst>
                <a:latin typeface="Times New Roman"/>
                <a:cs typeface="Times New Roman"/>
              </a:rPr>
              <a:t>ve </a:t>
            </a:r>
            <a:r>
              <a:rPr lang="tr-TR" sz="1200" spc="-5" dirty="0">
                <a:effectLst>
                  <a:outerShdw blurRad="38100" dist="38100" dir="2700000" algn="tl">
                    <a:srgbClr val="000000">
                      <a:alpha val="43137"/>
                    </a:srgbClr>
                  </a:outerShdw>
                </a:effectLst>
                <a:latin typeface="Times New Roman"/>
                <a:cs typeface="Times New Roman"/>
              </a:rPr>
              <a:t>para cezaları, </a:t>
            </a:r>
            <a:r>
              <a:rPr lang="tr-TR" sz="1200" spc="-10" dirty="0">
                <a:effectLst>
                  <a:outerShdw blurRad="38100" dist="38100" dir="2700000" algn="tl">
                    <a:srgbClr val="000000">
                      <a:alpha val="43137"/>
                    </a:srgbClr>
                  </a:outerShdw>
                </a:effectLst>
                <a:latin typeface="Times New Roman"/>
                <a:cs typeface="Times New Roman"/>
              </a:rPr>
              <a:t>Amme </a:t>
            </a:r>
            <a:r>
              <a:rPr lang="tr-TR" sz="1200" spc="-5" dirty="0">
                <a:effectLst>
                  <a:outerShdw blurRad="38100" dist="38100" dir="2700000" algn="tl">
                    <a:srgbClr val="000000">
                      <a:alpha val="43137"/>
                    </a:srgbClr>
                  </a:outerShdw>
                </a:effectLst>
                <a:latin typeface="Times New Roman"/>
                <a:cs typeface="Times New Roman"/>
              </a:rPr>
              <a:t>Alacaklarının Tahsili Usulü hakkındaki  </a:t>
            </a:r>
            <a:r>
              <a:rPr lang="tr-TR" sz="1200" dirty="0">
                <a:effectLst>
                  <a:outerShdw blurRad="38100" dist="38100" dir="2700000" algn="tl">
                    <a:srgbClr val="000000">
                      <a:alpha val="43137"/>
                    </a:srgbClr>
                  </a:outerShdw>
                </a:effectLst>
                <a:latin typeface="Times New Roman"/>
                <a:cs typeface="Times New Roman"/>
              </a:rPr>
              <a:t>Kanun </a:t>
            </a:r>
            <a:r>
              <a:rPr lang="tr-TR" sz="1200" spc="-5" dirty="0">
                <a:effectLst>
                  <a:outerShdw blurRad="38100" dist="38100" dir="2700000" algn="tl">
                    <a:srgbClr val="000000">
                      <a:alpha val="43137"/>
                    </a:srgbClr>
                  </a:outerShdw>
                </a:effectLst>
                <a:latin typeface="Times New Roman"/>
                <a:cs typeface="Times New Roman"/>
              </a:rPr>
              <a:t>hükümlerine göre ödenen cezalar, gecikme zamları </a:t>
            </a:r>
            <a:r>
              <a:rPr lang="tr-TR" sz="1200" dirty="0">
                <a:effectLst>
                  <a:outerShdw blurRad="38100" dist="38100" dir="2700000" algn="tl">
                    <a:srgbClr val="000000">
                      <a:alpha val="43137"/>
                    </a:srgbClr>
                  </a:outerShdw>
                </a:effectLst>
                <a:latin typeface="Times New Roman"/>
                <a:cs typeface="Times New Roman"/>
              </a:rPr>
              <a:t>ve </a:t>
            </a:r>
            <a:r>
              <a:rPr lang="tr-TR" sz="1200" spc="-5" dirty="0">
                <a:effectLst>
                  <a:outerShdw blurRad="38100" dist="38100" dir="2700000" algn="tl">
                    <a:srgbClr val="000000">
                      <a:alpha val="43137"/>
                    </a:srgbClr>
                  </a:outerShdw>
                </a:effectLst>
                <a:latin typeface="Times New Roman"/>
                <a:cs typeface="Times New Roman"/>
              </a:rPr>
              <a:t>faizler gelir  </a:t>
            </a:r>
            <a:r>
              <a:rPr lang="tr-TR" sz="1200" dirty="0">
                <a:effectLst>
                  <a:outerShdw blurRad="38100" dist="38100" dir="2700000" algn="tl">
                    <a:srgbClr val="000000">
                      <a:alpha val="43137"/>
                    </a:srgbClr>
                  </a:outerShdw>
                </a:effectLst>
                <a:latin typeface="Times New Roman"/>
                <a:cs typeface="Times New Roman"/>
              </a:rPr>
              <a:t>vergisinin matrahından ve gelir </a:t>
            </a:r>
            <a:r>
              <a:rPr lang="tr-TR" sz="1200" spc="-5" dirty="0">
                <a:effectLst>
                  <a:outerShdw blurRad="38100" dist="38100" dir="2700000" algn="tl">
                    <a:srgbClr val="000000">
                      <a:alpha val="43137"/>
                    </a:srgbClr>
                  </a:outerShdw>
                </a:effectLst>
                <a:latin typeface="Times New Roman"/>
                <a:cs typeface="Times New Roman"/>
              </a:rPr>
              <a:t>unsurlarından</a:t>
            </a:r>
            <a:r>
              <a:rPr lang="tr-TR" sz="1200" spc="-150" dirty="0">
                <a:effectLst>
                  <a:outerShdw blurRad="38100" dist="38100" dir="2700000" algn="tl">
                    <a:srgbClr val="000000">
                      <a:alpha val="43137"/>
                    </a:srgbClr>
                  </a:outerShdw>
                </a:effectLst>
                <a:latin typeface="Times New Roman"/>
                <a:cs typeface="Times New Roman"/>
              </a:rPr>
              <a:t> </a:t>
            </a:r>
            <a:r>
              <a:rPr lang="tr-TR" sz="1200" spc="-5" dirty="0">
                <a:effectLst>
                  <a:outerShdw blurRad="38100" dist="38100" dir="2700000" algn="tl">
                    <a:srgbClr val="000000">
                      <a:alpha val="43137"/>
                    </a:srgbClr>
                  </a:outerShdw>
                </a:effectLst>
                <a:latin typeface="Times New Roman"/>
                <a:cs typeface="Times New Roman"/>
              </a:rPr>
              <a:t>indirilmez.</a:t>
            </a:r>
            <a:endParaRPr lang="tr-TR" sz="1200" dirty="0">
              <a:effectLst>
                <a:outerShdw blurRad="38100" dist="38100" dir="2700000" algn="tl">
                  <a:srgbClr val="000000">
                    <a:alpha val="43137"/>
                  </a:srgbClr>
                </a:outerShdw>
              </a:effectLst>
              <a:latin typeface="Times New Roman"/>
              <a:cs typeface="Times New Roman"/>
            </a:endParaRPr>
          </a:p>
          <a:p>
            <a:pPr marL="12700" marR="6350" algn="just">
              <a:lnSpc>
                <a:spcPct val="100000"/>
              </a:lnSpc>
              <a:spcBef>
                <a:spcPts val="484"/>
              </a:spcBef>
            </a:pPr>
            <a:r>
              <a:rPr lang="tr-TR" sz="1200" u="sng" spc="-5" dirty="0">
                <a:effectLst>
                  <a:outerShdw blurRad="38100" dist="38100" dir="2700000" algn="tl">
                    <a:srgbClr val="000000">
                      <a:alpha val="43137"/>
                    </a:srgbClr>
                  </a:outerShdw>
                </a:effectLst>
                <a:latin typeface="Times New Roman"/>
                <a:cs typeface="Times New Roman"/>
              </a:rPr>
              <a:t>01.01.2022 tarihinden itibaren asgari </a:t>
            </a:r>
            <a:r>
              <a:rPr lang="tr-TR" sz="1200" u="sng" dirty="0">
                <a:effectLst>
                  <a:outerShdw blurRad="38100" dist="38100" dir="2700000" algn="tl">
                    <a:srgbClr val="000000">
                      <a:alpha val="43137"/>
                    </a:srgbClr>
                  </a:outerShdw>
                </a:effectLst>
                <a:latin typeface="Times New Roman"/>
                <a:cs typeface="Times New Roman"/>
              </a:rPr>
              <a:t>geçim </a:t>
            </a:r>
            <a:r>
              <a:rPr lang="tr-TR" sz="1200" u="sng" spc="-5" dirty="0">
                <a:effectLst>
                  <a:outerShdw blurRad="38100" dist="38100" dir="2700000" algn="tl">
                    <a:srgbClr val="000000">
                      <a:alpha val="43137"/>
                    </a:srgbClr>
                  </a:outerShdw>
                </a:effectLst>
                <a:latin typeface="Times New Roman"/>
                <a:cs typeface="Times New Roman"/>
              </a:rPr>
              <a:t>indirimi </a:t>
            </a:r>
            <a:r>
              <a:rPr lang="tr-TR" sz="1200" u="sng" spc="-10" dirty="0">
                <a:effectLst>
                  <a:outerShdw blurRad="38100" dist="38100" dir="2700000" algn="tl">
                    <a:srgbClr val="000000">
                      <a:alpha val="43137"/>
                    </a:srgbClr>
                  </a:outerShdw>
                </a:effectLst>
                <a:latin typeface="Times New Roman"/>
                <a:cs typeface="Times New Roman"/>
              </a:rPr>
              <a:t>kaldırılmış </a:t>
            </a:r>
            <a:r>
              <a:rPr lang="tr-TR" sz="1200" u="sng" dirty="0">
                <a:effectLst>
                  <a:outerShdw blurRad="38100" dist="38100" dir="2700000" algn="tl">
                    <a:srgbClr val="000000">
                      <a:alpha val="43137"/>
                    </a:srgbClr>
                  </a:outerShdw>
                </a:effectLst>
                <a:latin typeface="Times New Roman"/>
                <a:cs typeface="Times New Roman"/>
              </a:rPr>
              <a:t>ve </a:t>
            </a:r>
            <a:r>
              <a:rPr lang="tr-TR" sz="1200" u="sng" spc="-5" dirty="0">
                <a:effectLst>
                  <a:outerShdw blurRad="38100" dist="38100" dir="2700000" algn="tl">
                    <a:srgbClr val="000000">
                      <a:alpha val="43137"/>
                    </a:srgbClr>
                  </a:outerShdw>
                </a:effectLst>
                <a:latin typeface="Times New Roman"/>
                <a:cs typeface="Times New Roman"/>
              </a:rPr>
              <a:t>yapılan  düzenleme ile asgari ücretten alınan gelir vergisi </a:t>
            </a:r>
            <a:r>
              <a:rPr lang="tr-TR" sz="1200" u="sng" dirty="0">
                <a:effectLst>
                  <a:outerShdw blurRad="38100" dist="38100" dir="2700000" algn="tl">
                    <a:srgbClr val="000000">
                      <a:alpha val="43137"/>
                    </a:srgbClr>
                  </a:outerShdw>
                </a:effectLst>
                <a:latin typeface="Times New Roman"/>
                <a:cs typeface="Times New Roman"/>
              </a:rPr>
              <a:t>ve </a:t>
            </a:r>
            <a:r>
              <a:rPr lang="tr-TR" sz="1200" u="sng" spc="-5" dirty="0">
                <a:effectLst>
                  <a:outerShdw blurRad="38100" dist="38100" dir="2700000" algn="tl">
                    <a:srgbClr val="000000">
                      <a:alpha val="43137"/>
                    </a:srgbClr>
                  </a:outerShdw>
                </a:effectLst>
                <a:latin typeface="Times New Roman"/>
                <a:cs typeface="Times New Roman"/>
              </a:rPr>
              <a:t>damga vergisi tutarı  Vergi İstisnası kapsamına</a:t>
            </a:r>
            <a:r>
              <a:rPr lang="tr-TR" sz="1200" u="sng" spc="-40" dirty="0">
                <a:effectLst>
                  <a:outerShdw blurRad="38100" dist="38100" dir="2700000" algn="tl">
                    <a:srgbClr val="000000">
                      <a:alpha val="43137"/>
                    </a:srgbClr>
                  </a:outerShdw>
                </a:effectLst>
                <a:latin typeface="Times New Roman"/>
                <a:cs typeface="Times New Roman"/>
              </a:rPr>
              <a:t> </a:t>
            </a:r>
            <a:r>
              <a:rPr lang="tr-TR" sz="1200" u="sng" spc="-5" dirty="0">
                <a:effectLst>
                  <a:outerShdw blurRad="38100" dist="38100" dir="2700000" algn="tl">
                    <a:srgbClr val="000000">
                      <a:alpha val="43137"/>
                    </a:srgbClr>
                  </a:outerShdw>
                </a:effectLst>
                <a:latin typeface="Times New Roman"/>
                <a:cs typeface="Times New Roman"/>
              </a:rPr>
              <a:t>alınmıştır.</a:t>
            </a:r>
            <a:endParaRPr lang="tr-TR" sz="1200" u="sng" dirty="0">
              <a:effectLst>
                <a:outerShdw blurRad="38100" dist="38100" dir="2700000" algn="tl">
                  <a:srgbClr val="000000">
                    <a:alpha val="43137"/>
                  </a:srgbClr>
                </a:outerShdw>
              </a:effectLst>
              <a:latin typeface="Times New Roman"/>
              <a:cs typeface="Times New Roman"/>
            </a:endParaRPr>
          </a:p>
        </p:txBody>
      </p:sp>
      <p:sp>
        <p:nvSpPr>
          <p:cNvPr id="9" name="Katlanmış Nesne 8"/>
          <p:cNvSpPr/>
          <p:nvPr/>
        </p:nvSpPr>
        <p:spPr>
          <a:xfrm>
            <a:off x="533400" y="29718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Gelir Vergisi Matrahı</a:t>
            </a:r>
          </a:p>
        </p:txBody>
      </p:sp>
      <p:sp>
        <p:nvSpPr>
          <p:cNvPr id="10" name="Eşittir 9"/>
          <p:cNvSpPr/>
          <p:nvPr/>
        </p:nvSpPr>
        <p:spPr>
          <a:xfrm>
            <a:off x="2007577" y="3352800"/>
            <a:ext cx="278423" cy="266700"/>
          </a:xfrm>
          <a:prstGeom prst="mathEqua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Katlanmış Nesne 10"/>
          <p:cNvSpPr/>
          <p:nvPr/>
        </p:nvSpPr>
        <p:spPr>
          <a:xfrm>
            <a:off x="2514600" y="290014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Tüm Gelirler</a:t>
            </a:r>
            <a:endParaRPr lang="tr-TR" sz="1400" dirty="0"/>
          </a:p>
        </p:txBody>
      </p:sp>
      <p:sp>
        <p:nvSpPr>
          <p:cNvPr id="12" name="Katlanmış Nesne 11"/>
          <p:cNvSpPr/>
          <p:nvPr/>
        </p:nvSpPr>
        <p:spPr>
          <a:xfrm>
            <a:off x="4419600" y="290014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SGK İşçi Payları</a:t>
            </a:r>
          </a:p>
        </p:txBody>
      </p:sp>
      <p:sp>
        <p:nvSpPr>
          <p:cNvPr id="13" name="Artı 12"/>
          <p:cNvSpPr/>
          <p:nvPr/>
        </p:nvSpPr>
        <p:spPr>
          <a:xfrm>
            <a:off x="5867400" y="3302680"/>
            <a:ext cx="304800" cy="316819"/>
          </a:xfrm>
          <a:prstGeom prst="mathPl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Katlanmış Nesne 13"/>
          <p:cNvSpPr/>
          <p:nvPr/>
        </p:nvSpPr>
        <p:spPr>
          <a:xfrm>
            <a:off x="6248400" y="290014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Vergi Muafiyetleri</a:t>
            </a:r>
          </a:p>
        </p:txBody>
      </p:sp>
      <p:sp>
        <p:nvSpPr>
          <p:cNvPr id="15" name="Eksi 14"/>
          <p:cNvSpPr/>
          <p:nvPr/>
        </p:nvSpPr>
        <p:spPr>
          <a:xfrm>
            <a:off x="4000500" y="3302681"/>
            <a:ext cx="304800" cy="316819"/>
          </a:xfrm>
          <a:prstGeom prst="mathMin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Çift Köşeli Ayraç 15"/>
          <p:cNvSpPr/>
          <p:nvPr/>
        </p:nvSpPr>
        <p:spPr>
          <a:xfrm>
            <a:off x="4305300" y="2743200"/>
            <a:ext cx="3543300" cy="1600200"/>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7" name="Düz Ok Bağlayıcısı 16"/>
          <p:cNvCxnSpPr/>
          <p:nvPr/>
        </p:nvCxnSpPr>
        <p:spPr>
          <a:xfrm>
            <a:off x="3200400" y="4191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19" name="object 3"/>
          <p:cNvSpPr txBox="1"/>
          <p:nvPr/>
        </p:nvSpPr>
        <p:spPr>
          <a:xfrm>
            <a:off x="2280139" y="4401810"/>
            <a:ext cx="1790700" cy="2364109"/>
          </a:xfrm>
          <a:prstGeom prst="rect">
            <a:avLst/>
          </a:prstGeom>
        </p:spPr>
        <p:txBody>
          <a:bodyPr vert="horz" wrap="square" lIns="0" tIns="6985" rIns="0" bIns="0" rtlCol="0">
            <a:spAutoFit/>
          </a:bodyPr>
          <a:lstStyle/>
          <a:p>
            <a:pPr marL="12700" marR="5715" algn="just">
              <a:lnSpc>
                <a:spcPct val="100000"/>
              </a:lnSpc>
              <a:spcBef>
                <a:spcPts val="105"/>
              </a:spcBef>
            </a:pPr>
            <a:r>
              <a:rPr lang="tr-TR" sz="1200" spc="-5" dirty="0">
                <a:solidFill>
                  <a:srgbClr val="FF0000"/>
                </a:solidFill>
                <a:latin typeface="Times New Roman"/>
                <a:cs typeface="Times New Roman"/>
              </a:rPr>
              <a:t>Aylık Kazanç</a:t>
            </a:r>
          </a:p>
          <a:p>
            <a:pPr marL="12700" marR="5715" algn="just">
              <a:lnSpc>
                <a:spcPct val="100000"/>
              </a:lnSpc>
              <a:spcBef>
                <a:spcPts val="105"/>
              </a:spcBef>
            </a:pPr>
            <a:r>
              <a:rPr lang="tr-TR" sz="1200" spc="-5" dirty="0">
                <a:solidFill>
                  <a:srgbClr val="FF0000"/>
                </a:solidFill>
                <a:latin typeface="Times New Roman"/>
                <a:cs typeface="Times New Roman"/>
              </a:rPr>
              <a:t>Fazla Mesai</a:t>
            </a:r>
          </a:p>
          <a:p>
            <a:pPr marL="12700" marR="5715" algn="just">
              <a:lnSpc>
                <a:spcPct val="100000"/>
              </a:lnSpc>
              <a:spcBef>
                <a:spcPts val="105"/>
              </a:spcBef>
            </a:pPr>
            <a:r>
              <a:rPr lang="tr-TR" sz="1200" spc="-5" dirty="0">
                <a:solidFill>
                  <a:srgbClr val="FF0000"/>
                </a:solidFill>
                <a:latin typeface="Times New Roman"/>
                <a:cs typeface="Times New Roman"/>
              </a:rPr>
              <a:t>Fazla Sürelerle Çalışma</a:t>
            </a:r>
          </a:p>
          <a:p>
            <a:pPr marL="12700" marR="5715" algn="just">
              <a:lnSpc>
                <a:spcPct val="100000"/>
              </a:lnSpc>
              <a:spcBef>
                <a:spcPts val="105"/>
              </a:spcBef>
            </a:pPr>
            <a:r>
              <a:rPr lang="tr-TR" sz="1200" spc="-5" dirty="0">
                <a:solidFill>
                  <a:srgbClr val="FF0000"/>
                </a:solidFill>
                <a:latin typeface="Times New Roman"/>
                <a:cs typeface="Times New Roman"/>
              </a:rPr>
              <a:t>Resmi Tatil Çalışma Ücreti</a:t>
            </a:r>
          </a:p>
          <a:p>
            <a:pPr marL="12700" marR="5715" algn="just">
              <a:lnSpc>
                <a:spcPct val="100000"/>
              </a:lnSpc>
              <a:spcBef>
                <a:spcPts val="105"/>
              </a:spcBef>
            </a:pPr>
            <a:r>
              <a:rPr lang="tr-TR" sz="1200" spc="-5" dirty="0" err="1">
                <a:solidFill>
                  <a:srgbClr val="FF0000"/>
                </a:solidFill>
                <a:latin typeface="Times New Roman"/>
                <a:cs typeface="Times New Roman"/>
              </a:rPr>
              <a:t>Ahtsp</a:t>
            </a:r>
            <a:r>
              <a:rPr lang="tr-TR" sz="1200" spc="-5" dirty="0">
                <a:solidFill>
                  <a:srgbClr val="FF0000"/>
                </a:solidFill>
                <a:latin typeface="Times New Roman"/>
                <a:cs typeface="Times New Roman"/>
              </a:rPr>
              <a:t> Primi</a:t>
            </a:r>
          </a:p>
          <a:p>
            <a:pPr marL="12700" marR="5715" algn="just">
              <a:lnSpc>
                <a:spcPct val="100000"/>
              </a:lnSpc>
              <a:spcBef>
                <a:spcPts val="105"/>
              </a:spcBef>
            </a:pPr>
            <a:r>
              <a:rPr lang="tr-TR" sz="1200" spc="-5" dirty="0">
                <a:solidFill>
                  <a:srgbClr val="FF0000"/>
                </a:solidFill>
                <a:latin typeface="Times New Roman"/>
                <a:cs typeface="Times New Roman"/>
              </a:rPr>
              <a:t>Sosyal Yardım</a:t>
            </a:r>
          </a:p>
          <a:p>
            <a:pPr marL="12700" marR="5715" algn="just">
              <a:lnSpc>
                <a:spcPct val="100000"/>
              </a:lnSpc>
              <a:spcBef>
                <a:spcPts val="105"/>
              </a:spcBef>
            </a:pPr>
            <a:r>
              <a:rPr lang="tr-TR" sz="1200" spc="-5" dirty="0">
                <a:solidFill>
                  <a:srgbClr val="FF0000"/>
                </a:solidFill>
                <a:latin typeface="Times New Roman"/>
                <a:cs typeface="Times New Roman"/>
              </a:rPr>
              <a:t>Yemek Yardımı</a:t>
            </a:r>
          </a:p>
          <a:p>
            <a:pPr marL="12700" marR="5715" algn="just">
              <a:lnSpc>
                <a:spcPct val="100000"/>
              </a:lnSpc>
              <a:spcBef>
                <a:spcPts val="105"/>
              </a:spcBef>
            </a:pPr>
            <a:r>
              <a:rPr lang="tr-TR" sz="1200" spc="-5" dirty="0">
                <a:solidFill>
                  <a:srgbClr val="FF0000"/>
                </a:solidFill>
                <a:latin typeface="Times New Roman"/>
                <a:cs typeface="Times New Roman"/>
              </a:rPr>
              <a:t>Servis Ücreti</a:t>
            </a:r>
          </a:p>
          <a:p>
            <a:pPr marL="12700" marR="5715" algn="just">
              <a:lnSpc>
                <a:spcPct val="100000"/>
              </a:lnSpc>
              <a:spcBef>
                <a:spcPts val="105"/>
              </a:spcBef>
            </a:pPr>
            <a:r>
              <a:rPr lang="tr-TR" sz="1200" spc="-5" dirty="0">
                <a:solidFill>
                  <a:srgbClr val="FF0000"/>
                </a:solidFill>
                <a:latin typeface="Times New Roman"/>
                <a:cs typeface="Times New Roman"/>
              </a:rPr>
              <a:t>Ek Ödeme</a:t>
            </a:r>
          </a:p>
          <a:p>
            <a:pPr marL="12700" marR="5715" algn="just">
              <a:lnSpc>
                <a:spcPct val="100000"/>
              </a:lnSpc>
              <a:spcBef>
                <a:spcPts val="105"/>
              </a:spcBef>
            </a:pPr>
            <a:r>
              <a:rPr lang="tr-TR" sz="1200" spc="-5" dirty="0">
                <a:solidFill>
                  <a:srgbClr val="FF0000"/>
                </a:solidFill>
                <a:latin typeface="Times New Roman"/>
                <a:cs typeface="Times New Roman"/>
              </a:rPr>
              <a:t>Giyim Yardımı</a:t>
            </a:r>
          </a:p>
          <a:p>
            <a:pPr marL="12700" marR="5715" algn="just">
              <a:lnSpc>
                <a:spcPct val="100000"/>
              </a:lnSpc>
              <a:spcBef>
                <a:spcPts val="105"/>
              </a:spcBef>
            </a:pPr>
            <a:r>
              <a:rPr lang="tr-TR" sz="1200" spc="-5" dirty="0">
                <a:solidFill>
                  <a:srgbClr val="FF0000"/>
                </a:solidFill>
                <a:latin typeface="Times New Roman"/>
                <a:cs typeface="Times New Roman"/>
              </a:rPr>
              <a:t>Hizmet Zammı</a:t>
            </a:r>
          </a:p>
          <a:p>
            <a:pPr marL="12700" marR="5715" algn="just">
              <a:lnSpc>
                <a:spcPct val="100000"/>
              </a:lnSpc>
              <a:spcBef>
                <a:spcPts val="105"/>
              </a:spcBef>
            </a:pPr>
            <a:r>
              <a:rPr lang="tr-TR" sz="1200" spc="-5" dirty="0">
                <a:solidFill>
                  <a:srgbClr val="FF0000"/>
                </a:solidFill>
                <a:latin typeface="Times New Roman"/>
                <a:cs typeface="Times New Roman"/>
              </a:rPr>
              <a:t>Gece Zammı</a:t>
            </a:r>
            <a:endParaRPr lang="tr-TR" sz="1200" dirty="0">
              <a:solidFill>
                <a:srgbClr val="FF0000"/>
              </a:solidFill>
              <a:latin typeface="Times New Roman"/>
              <a:cs typeface="Times New Roman"/>
            </a:endParaRPr>
          </a:p>
        </p:txBody>
      </p:sp>
      <p:sp>
        <p:nvSpPr>
          <p:cNvPr id="21" name="object 3"/>
          <p:cNvSpPr txBox="1"/>
          <p:nvPr/>
        </p:nvSpPr>
        <p:spPr>
          <a:xfrm>
            <a:off x="4381500" y="4387366"/>
            <a:ext cx="1790700" cy="586699"/>
          </a:xfrm>
          <a:prstGeom prst="rect">
            <a:avLst/>
          </a:prstGeom>
        </p:spPr>
        <p:txBody>
          <a:bodyPr vert="horz" wrap="square" lIns="0" tIns="6985" rIns="0" bIns="0" rtlCol="0">
            <a:spAutoFit/>
          </a:bodyPr>
          <a:lstStyle/>
          <a:p>
            <a:pPr marL="12700" marR="5715" algn="just">
              <a:lnSpc>
                <a:spcPct val="100000"/>
              </a:lnSpc>
              <a:spcBef>
                <a:spcPts val="105"/>
              </a:spcBef>
            </a:pPr>
            <a:r>
              <a:rPr lang="tr-TR" sz="1200" spc="-5" dirty="0">
                <a:solidFill>
                  <a:srgbClr val="FF0000"/>
                </a:solidFill>
                <a:latin typeface="Times New Roman"/>
                <a:cs typeface="Times New Roman"/>
              </a:rPr>
              <a:t>SGK İşçi %14 – 9 - 10</a:t>
            </a:r>
          </a:p>
          <a:p>
            <a:pPr marL="12700" marR="5715" algn="just">
              <a:lnSpc>
                <a:spcPct val="100000"/>
              </a:lnSpc>
              <a:spcBef>
                <a:spcPts val="105"/>
              </a:spcBef>
            </a:pPr>
            <a:r>
              <a:rPr lang="tr-TR" sz="1200" spc="-5" dirty="0">
                <a:solidFill>
                  <a:srgbClr val="FF0000"/>
                </a:solidFill>
                <a:latin typeface="Times New Roman"/>
                <a:cs typeface="Times New Roman"/>
              </a:rPr>
              <a:t>SGK İşsizlik %1</a:t>
            </a:r>
          </a:p>
          <a:p>
            <a:pPr marL="12700" marR="5715" algn="just">
              <a:lnSpc>
                <a:spcPct val="100000"/>
              </a:lnSpc>
              <a:spcBef>
                <a:spcPts val="105"/>
              </a:spcBef>
            </a:pPr>
            <a:endParaRPr lang="tr-TR" sz="1200" spc="-5" dirty="0">
              <a:solidFill>
                <a:srgbClr val="FF0000"/>
              </a:solidFill>
              <a:effectLst>
                <a:outerShdw blurRad="38100" dist="38100" dir="2700000" algn="tl">
                  <a:srgbClr val="000000">
                    <a:alpha val="43137"/>
                  </a:srgbClr>
                </a:outerShdw>
              </a:effectLst>
              <a:latin typeface="Times New Roman"/>
              <a:cs typeface="Times New Roman"/>
            </a:endParaRPr>
          </a:p>
        </p:txBody>
      </p:sp>
      <p:cxnSp>
        <p:nvCxnSpPr>
          <p:cNvPr id="22" name="Düz Ok Bağlayıcısı 21"/>
          <p:cNvCxnSpPr/>
          <p:nvPr/>
        </p:nvCxnSpPr>
        <p:spPr>
          <a:xfrm>
            <a:off x="5105400" y="4191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3" name="object 3"/>
          <p:cNvSpPr txBox="1"/>
          <p:nvPr/>
        </p:nvSpPr>
        <p:spPr>
          <a:xfrm>
            <a:off x="6324600" y="4443051"/>
            <a:ext cx="2286000" cy="1012457"/>
          </a:xfrm>
          <a:prstGeom prst="rect">
            <a:avLst/>
          </a:prstGeom>
        </p:spPr>
        <p:txBody>
          <a:bodyPr vert="horz" wrap="square" lIns="0" tIns="6985" rIns="0" bIns="0" rtlCol="0">
            <a:spAutoFit/>
          </a:bodyPr>
          <a:lstStyle/>
          <a:p>
            <a:pPr marL="12700" marR="5715" algn="just">
              <a:lnSpc>
                <a:spcPct val="100000"/>
              </a:lnSpc>
              <a:spcBef>
                <a:spcPts val="105"/>
              </a:spcBef>
            </a:pPr>
            <a:r>
              <a:rPr lang="tr-TR" sz="1200" spc="-5" dirty="0">
                <a:solidFill>
                  <a:srgbClr val="FF0000"/>
                </a:solidFill>
                <a:latin typeface="Times New Roman"/>
                <a:cs typeface="Times New Roman"/>
              </a:rPr>
              <a:t>Sendika Aidatı</a:t>
            </a:r>
          </a:p>
          <a:p>
            <a:pPr marL="12700" marR="5715" algn="just">
              <a:lnSpc>
                <a:spcPct val="100000"/>
              </a:lnSpc>
              <a:spcBef>
                <a:spcPts val="105"/>
              </a:spcBef>
            </a:pPr>
            <a:r>
              <a:rPr lang="tr-TR" sz="1200" spc="-5" dirty="0">
                <a:solidFill>
                  <a:srgbClr val="FF0000"/>
                </a:solidFill>
                <a:latin typeface="Times New Roman"/>
                <a:cs typeface="Times New Roman"/>
              </a:rPr>
              <a:t>Engellilik İndirimi</a:t>
            </a:r>
          </a:p>
          <a:p>
            <a:pPr marL="12700" marR="5715" algn="just">
              <a:lnSpc>
                <a:spcPct val="100000"/>
              </a:lnSpc>
              <a:spcBef>
                <a:spcPts val="105"/>
              </a:spcBef>
            </a:pPr>
            <a:r>
              <a:rPr lang="tr-TR" sz="1200" spc="-5" dirty="0">
                <a:solidFill>
                  <a:srgbClr val="FF0000"/>
                </a:solidFill>
                <a:latin typeface="Times New Roman"/>
                <a:cs typeface="Times New Roman"/>
              </a:rPr>
              <a:t>Askerlik / Doğum Borçlanması</a:t>
            </a:r>
          </a:p>
          <a:p>
            <a:pPr marL="12700" marR="5715" algn="just">
              <a:lnSpc>
                <a:spcPct val="100000"/>
              </a:lnSpc>
              <a:spcBef>
                <a:spcPts val="105"/>
              </a:spcBef>
            </a:pPr>
            <a:r>
              <a:rPr lang="tr-TR" sz="1200" spc="-5" dirty="0">
                <a:solidFill>
                  <a:srgbClr val="FF0000"/>
                </a:solidFill>
                <a:latin typeface="Times New Roman"/>
                <a:cs typeface="Times New Roman"/>
              </a:rPr>
              <a:t>Özel Sigorta</a:t>
            </a:r>
          </a:p>
          <a:p>
            <a:pPr marL="12700" marR="5715" algn="just">
              <a:lnSpc>
                <a:spcPct val="100000"/>
              </a:lnSpc>
              <a:spcBef>
                <a:spcPts val="105"/>
              </a:spcBef>
            </a:pPr>
            <a:endParaRPr lang="tr-TR" sz="1400" u="sng" dirty="0">
              <a:solidFill>
                <a:srgbClr val="FF0000"/>
              </a:solidFill>
              <a:effectLst>
                <a:outerShdw blurRad="38100" dist="38100" dir="2700000" algn="tl">
                  <a:srgbClr val="000000">
                    <a:alpha val="43137"/>
                  </a:srgbClr>
                </a:outerShdw>
              </a:effectLst>
              <a:latin typeface="Times New Roman"/>
              <a:cs typeface="Times New Roman"/>
            </a:endParaRPr>
          </a:p>
        </p:txBody>
      </p:sp>
      <p:cxnSp>
        <p:nvCxnSpPr>
          <p:cNvPr id="24" name="Düz Ok Bağlayıcısı 23"/>
          <p:cNvCxnSpPr/>
          <p:nvPr/>
        </p:nvCxnSpPr>
        <p:spPr>
          <a:xfrm>
            <a:off x="6934200" y="4191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öşeli Çift Ayraç 2"/>
          <p:cNvSpPr/>
          <p:nvPr/>
        </p:nvSpPr>
        <p:spPr>
          <a:xfrm>
            <a:off x="1524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Gelir Vergisi</a:t>
            </a:r>
          </a:p>
        </p:txBody>
      </p:sp>
      <p:sp>
        <p:nvSpPr>
          <p:cNvPr id="4" name="object 3"/>
          <p:cNvSpPr txBox="1"/>
          <p:nvPr/>
        </p:nvSpPr>
        <p:spPr>
          <a:xfrm>
            <a:off x="2057400" y="384051"/>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GELİR VERGİSİ İSTİSNASI VE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5" name="object 3"/>
          <p:cNvSpPr txBox="1"/>
          <p:nvPr/>
        </p:nvSpPr>
        <p:spPr>
          <a:xfrm>
            <a:off x="381000" y="838200"/>
            <a:ext cx="8588188" cy="5036635"/>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a:t>
            </a:r>
            <a:r>
              <a:rPr lang="tr-TR" sz="1600" dirty="0">
                <a:latin typeface="+mj-lt"/>
                <a:cs typeface="Times New Roman"/>
              </a:rPr>
              <a:t>193 Sayılı Gelir Vergisi Kanununa istinaden çıkarılan 319 Seri </a:t>
            </a:r>
            <a:r>
              <a:rPr lang="tr-TR" sz="1600" dirty="0" err="1">
                <a:latin typeface="+mj-lt"/>
                <a:cs typeface="Times New Roman"/>
              </a:rPr>
              <a:t>Nolu</a:t>
            </a:r>
            <a:r>
              <a:rPr lang="tr-TR" sz="1600" dirty="0">
                <a:latin typeface="+mj-lt"/>
                <a:cs typeface="Times New Roman"/>
              </a:rPr>
              <a:t> Gelir Vergisi Genel Tebliği ile daha önce ücretler için uygulanan Asgari Geçim İndirimi sonlandırılmış olup bunun yerine ücretlerde vergi istisnası uygulamasına geçilmiştir. Buna göre;</a:t>
            </a:r>
          </a:p>
          <a:p>
            <a:pPr marL="12065" marR="5080" algn="just">
              <a:lnSpc>
                <a:spcPct val="100000"/>
              </a:lnSpc>
              <a:spcBef>
                <a:spcPts val="105"/>
              </a:spcBef>
              <a:buClr>
                <a:srgbClr val="CC9900"/>
              </a:buClr>
              <a:buSzPct val="65000"/>
              <a:tabLst>
                <a:tab pos="356235" algn="l"/>
              </a:tabLst>
            </a:pPr>
            <a:r>
              <a:rPr lang="tr-TR" sz="1600" spc="-5" dirty="0">
                <a:latin typeface="+mj-lt"/>
                <a:cs typeface="Times New Roman"/>
              </a:rPr>
              <a:t>	Aylık vergi matrahının </a:t>
            </a:r>
            <a:r>
              <a:rPr lang="tr-TR" sz="1600" dirty="0">
                <a:latin typeface="+mj-lt"/>
                <a:cs typeface="Times New Roman"/>
              </a:rPr>
              <a:t>net </a:t>
            </a:r>
            <a:r>
              <a:rPr lang="tr-TR" sz="1600" spc="-5" dirty="0">
                <a:latin typeface="+mj-lt"/>
                <a:cs typeface="Times New Roman"/>
              </a:rPr>
              <a:t>asgari </a:t>
            </a:r>
            <a:r>
              <a:rPr lang="tr-TR" sz="1600" dirty="0">
                <a:latin typeface="+mj-lt"/>
                <a:cs typeface="Times New Roman"/>
              </a:rPr>
              <a:t>ücrete </a:t>
            </a:r>
            <a:r>
              <a:rPr lang="tr-TR" sz="1600" spc="-5" dirty="0">
                <a:latin typeface="+mj-lt"/>
                <a:cs typeface="Times New Roman"/>
              </a:rPr>
              <a:t>kadar olan kısmından (17.002,12.-TL)</a:t>
            </a:r>
            <a:r>
              <a:rPr lang="tr-TR" sz="1600" spc="-185" dirty="0">
                <a:latin typeface="+mj-lt"/>
                <a:cs typeface="Times New Roman"/>
              </a:rPr>
              <a:t>h</a:t>
            </a:r>
            <a:r>
              <a:rPr lang="tr-TR" sz="1600" spc="-5" dirty="0">
                <a:latin typeface="+mj-lt"/>
                <a:cs typeface="Times New Roman"/>
              </a:rPr>
              <a:t>erhangi </a:t>
            </a:r>
            <a:r>
              <a:rPr lang="tr-TR" sz="1600" dirty="0">
                <a:latin typeface="+mj-lt"/>
                <a:cs typeface="Times New Roman"/>
              </a:rPr>
              <a:t>bir </a:t>
            </a:r>
            <a:r>
              <a:rPr lang="tr-TR" sz="1600" spc="-5" dirty="0">
                <a:latin typeface="+mj-lt"/>
                <a:cs typeface="Times New Roman"/>
              </a:rPr>
              <a:t>kesinti </a:t>
            </a:r>
            <a:r>
              <a:rPr lang="tr-TR" sz="1600" spc="-10" dirty="0">
                <a:latin typeface="+mj-lt"/>
                <a:cs typeface="Times New Roman"/>
              </a:rPr>
              <a:t>yapılmaz. </a:t>
            </a:r>
            <a:r>
              <a:rPr lang="tr-TR" sz="1600" dirty="0">
                <a:latin typeface="+mj-lt"/>
                <a:cs typeface="Times New Roman"/>
              </a:rPr>
              <a:t>Aşan </a:t>
            </a:r>
            <a:r>
              <a:rPr lang="tr-TR" sz="1600" spc="-5" dirty="0">
                <a:latin typeface="+mj-lt"/>
                <a:cs typeface="Times New Roman"/>
              </a:rPr>
              <a:t>kısım üzerinden toplam </a:t>
            </a:r>
            <a:r>
              <a:rPr lang="tr-TR" sz="1600" dirty="0">
                <a:latin typeface="+mj-lt"/>
                <a:cs typeface="Times New Roman"/>
              </a:rPr>
              <a:t>vergi  </a:t>
            </a:r>
            <a:r>
              <a:rPr lang="tr-TR" sz="1600" spc="-5" dirty="0">
                <a:latin typeface="+mj-lt"/>
                <a:cs typeface="Times New Roman"/>
              </a:rPr>
              <a:t>matrahına karşılık </a:t>
            </a:r>
            <a:r>
              <a:rPr lang="tr-TR" sz="1600" dirty="0">
                <a:latin typeface="+mj-lt"/>
                <a:cs typeface="Times New Roman"/>
              </a:rPr>
              <a:t>gelen vergi </a:t>
            </a:r>
            <a:r>
              <a:rPr lang="tr-TR" sz="1600" spc="-5" dirty="0">
                <a:latin typeface="+mj-lt"/>
                <a:cs typeface="Times New Roman"/>
              </a:rPr>
              <a:t>dilimi </a:t>
            </a:r>
            <a:r>
              <a:rPr lang="tr-TR" sz="1600" dirty="0">
                <a:latin typeface="+mj-lt"/>
                <a:cs typeface="Times New Roman"/>
              </a:rPr>
              <a:t>oranına göre kesinti</a:t>
            </a:r>
            <a:r>
              <a:rPr lang="tr-TR" sz="1600" spc="-150" dirty="0">
                <a:latin typeface="+mj-lt"/>
                <a:cs typeface="Times New Roman"/>
              </a:rPr>
              <a:t> </a:t>
            </a:r>
            <a:r>
              <a:rPr lang="tr-TR" sz="1600" spc="-5" dirty="0">
                <a:latin typeface="+mj-lt"/>
                <a:cs typeface="Times New Roman"/>
              </a:rPr>
              <a:t>yapılmaktadır.</a:t>
            </a:r>
            <a:endParaRPr lang="tr-TR" sz="1600" dirty="0">
              <a:latin typeface="+mj-lt"/>
              <a:cs typeface="Times New Roman"/>
            </a:endParaRPr>
          </a:p>
          <a:p>
            <a:pPr marL="12065" marR="5080" algn="just">
              <a:lnSpc>
                <a:spcPct val="100000"/>
              </a:lnSpc>
              <a:spcBef>
                <a:spcPts val="480"/>
              </a:spcBef>
              <a:buClr>
                <a:srgbClr val="CC9900"/>
              </a:buClr>
              <a:buSzPct val="65000"/>
              <a:tabLst>
                <a:tab pos="356235" algn="l"/>
              </a:tabLst>
            </a:pPr>
            <a:r>
              <a:rPr lang="tr-TR" sz="1600" spc="-5" dirty="0">
                <a:latin typeface="+mj-lt"/>
                <a:cs typeface="Times New Roman"/>
              </a:rPr>
              <a:t>İstisna nedeniyle alınmayacak olan vergi ilgili ayda aylık asgari ücret üzerinden hesaplanması </a:t>
            </a:r>
            <a:r>
              <a:rPr lang="tr-TR" sz="1600" dirty="0">
                <a:latin typeface="+mj-lt"/>
                <a:cs typeface="Times New Roman"/>
              </a:rPr>
              <a:t>gereken </a:t>
            </a:r>
            <a:r>
              <a:rPr lang="tr-TR" sz="1600" spc="-5" dirty="0">
                <a:latin typeface="+mj-lt"/>
                <a:cs typeface="Times New Roman"/>
              </a:rPr>
              <a:t>vergiyi aşamaz. </a:t>
            </a:r>
            <a:r>
              <a:rPr lang="tr-TR" sz="1600" dirty="0">
                <a:latin typeface="+mj-lt"/>
                <a:cs typeface="Times New Roman"/>
              </a:rPr>
              <a:t>Birden fazla </a:t>
            </a:r>
            <a:r>
              <a:rPr lang="tr-TR" sz="1600" spc="-5" dirty="0">
                <a:latin typeface="+mj-lt"/>
                <a:cs typeface="Times New Roman"/>
              </a:rPr>
              <a:t>işverenden  </a:t>
            </a:r>
            <a:r>
              <a:rPr lang="tr-TR" sz="1600" dirty="0">
                <a:latin typeface="+mj-lt"/>
                <a:cs typeface="Times New Roman"/>
              </a:rPr>
              <a:t>ücret alanlarda bu </a:t>
            </a:r>
            <a:r>
              <a:rPr lang="tr-TR" sz="1600" spc="-5" dirty="0">
                <a:latin typeface="+mj-lt"/>
                <a:cs typeface="Times New Roman"/>
              </a:rPr>
              <a:t>istisna </a:t>
            </a:r>
            <a:r>
              <a:rPr lang="tr-TR" sz="1600" dirty="0">
                <a:latin typeface="+mj-lt"/>
                <a:cs typeface="Times New Roman"/>
              </a:rPr>
              <a:t>sadece </a:t>
            </a:r>
            <a:r>
              <a:rPr lang="tr-TR" sz="1600" spc="-5" dirty="0">
                <a:latin typeface="+mj-lt"/>
                <a:cs typeface="Times New Roman"/>
              </a:rPr>
              <a:t>en </a:t>
            </a:r>
            <a:r>
              <a:rPr lang="tr-TR" sz="1600" dirty="0">
                <a:latin typeface="+mj-lt"/>
                <a:cs typeface="Times New Roman"/>
              </a:rPr>
              <a:t>yüksek olan ücrete</a:t>
            </a:r>
            <a:r>
              <a:rPr lang="tr-TR" sz="1600" spc="-165" dirty="0">
                <a:latin typeface="+mj-lt"/>
                <a:cs typeface="Times New Roman"/>
              </a:rPr>
              <a:t> </a:t>
            </a:r>
            <a:r>
              <a:rPr lang="tr-TR" sz="1600" dirty="0">
                <a:latin typeface="+mj-lt"/>
                <a:cs typeface="Times New Roman"/>
              </a:rPr>
              <a:t>uygulanmaktadır.</a:t>
            </a:r>
          </a:p>
          <a:p>
            <a:pPr marL="12065" marR="5080" algn="just">
              <a:lnSpc>
                <a:spcPct val="100000"/>
              </a:lnSpc>
              <a:spcBef>
                <a:spcPts val="480"/>
              </a:spcBef>
              <a:buClr>
                <a:srgbClr val="CC9900"/>
              </a:buClr>
              <a:buSzPct val="65000"/>
              <a:tabLst>
                <a:tab pos="356235" algn="l"/>
              </a:tabLst>
            </a:pPr>
            <a:r>
              <a:rPr lang="tr-TR" sz="1600" dirty="0">
                <a:latin typeface="+mj-lt"/>
                <a:cs typeface="Times New Roman"/>
              </a:rPr>
              <a:t>Vergi istisnası uygulamasındaki vergi istisna oranı yıl içerisindeki asgari ücretin net tutarının kümülatif toplamına göre belirlenmektedir.</a:t>
            </a:r>
          </a:p>
          <a:p>
            <a:pPr marL="12065" marR="5080" algn="just">
              <a:lnSpc>
                <a:spcPct val="100000"/>
              </a:lnSpc>
              <a:spcBef>
                <a:spcPts val="480"/>
              </a:spcBef>
              <a:buClr>
                <a:srgbClr val="CC9900"/>
              </a:buClr>
              <a:buSzPct val="65000"/>
              <a:tabLst>
                <a:tab pos="356235" algn="l"/>
              </a:tabLst>
            </a:pPr>
            <a:r>
              <a:rPr lang="tr-TR" sz="1600" dirty="0">
                <a:latin typeface="+mj-lt"/>
                <a:cs typeface="Times New Roman"/>
              </a:rPr>
              <a:t>Asgari ücretin kümülatif toplamı 110 bin liralık matrahı aştığında istisna tutarı % 20 </a:t>
            </a:r>
            <a:r>
              <a:rPr lang="tr-TR" sz="1600" dirty="0" err="1">
                <a:latin typeface="+mj-lt"/>
                <a:cs typeface="Times New Roman"/>
              </a:rPr>
              <a:t>lik</a:t>
            </a:r>
            <a:r>
              <a:rPr lang="tr-TR" sz="1600" dirty="0">
                <a:latin typeface="+mj-lt"/>
                <a:cs typeface="Times New Roman"/>
              </a:rPr>
              <a:t> dilimden hesaplanacaktır.</a:t>
            </a:r>
          </a:p>
          <a:p>
            <a:pPr marL="12065" marR="5080" algn="just">
              <a:lnSpc>
                <a:spcPct val="100000"/>
              </a:lnSpc>
              <a:spcBef>
                <a:spcPts val="480"/>
              </a:spcBef>
              <a:buClr>
                <a:srgbClr val="CC9900"/>
              </a:buClr>
              <a:buSzPct val="65000"/>
              <a:tabLst>
                <a:tab pos="356235" algn="l"/>
              </a:tabLst>
            </a:pPr>
            <a:endParaRPr lang="tr-TR" sz="1600" dirty="0">
              <a:latin typeface="+mj-lt"/>
              <a:cs typeface="Times New Roman"/>
            </a:endParaRPr>
          </a:p>
          <a:p>
            <a:pPr marL="12065" marR="5080" algn="just">
              <a:lnSpc>
                <a:spcPct val="100000"/>
              </a:lnSpc>
              <a:spcBef>
                <a:spcPts val="480"/>
              </a:spcBef>
              <a:buClr>
                <a:srgbClr val="CC9900"/>
              </a:buClr>
              <a:buSzPct val="65000"/>
              <a:tabLst>
                <a:tab pos="356235" algn="l"/>
              </a:tabLst>
            </a:pPr>
            <a:r>
              <a:rPr lang="tr-TR" sz="1600" dirty="0">
                <a:solidFill>
                  <a:srgbClr val="FF0000"/>
                </a:solidFill>
                <a:latin typeface="+mj-lt"/>
                <a:cs typeface="Times New Roman"/>
              </a:rPr>
              <a:t>% 15 </a:t>
            </a:r>
            <a:r>
              <a:rPr lang="tr-TR" sz="1600" dirty="0" err="1">
                <a:solidFill>
                  <a:srgbClr val="FF0000"/>
                </a:solidFill>
                <a:latin typeface="+mj-lt"/>
                <a:cs typeface="Times New Roman"/>
              </a:rPr>
              <a:t>lik</a:t>
            </a:r>
            <a:r>
              <a:rPr lang="tr-TR" sz="1600" dirty="0">
                <a:solidFill>
                  <a:srgbClr val="FF0000"/>
                </a:solidFill>
                <a:latin typeface="+mj-lt"/>
                <a:cs typeface="Times New Roman"/>
              </a:rPr>
              <a:t> Vergi Dilimi için Vergi İstisna Tutarı = 17.002,12 * %15 = 2.550,32.-TL</a:t>
            </a:r>
          </a:p>
          <a:p>
            <a:pPr marL="12065" marR="5080" algn="just">
              <a:lnSpc>
                <a:spcPct val="100000"/>
              </a:lnSpc>
              <a:spcBef>
                <a:spcPts val="480"/>
              </a:spcBef>
              <a:buClr>
                <a:srgbClr val="CC9900"/>
              </a:buClr>
              <a:buSzPct val="65000"/>
              <a:tabLst>
                <a:tab pos="356235" algn="l"/>
              </a:tabLst>
            </a:pPr>
            <a:r>
              <a:rPr lang="tr-TR" sz="1600" dirty="0">
                <a:solidFill>
                  <a:srgbClr val="FF0000"/>
                </a:solidFill>
                <a:latin typeface="+mj-lt"/>
                <a:cs typeface="Times New Roman"/>
              </a:rPr>
              <a:t>% 20 </a:t>
            </a:r>
            <a:r>
              <a:rPr lang="tr-TR" sz="1600" dirty="0" err="1">
                <a:solidFill>
                  <a:srgbClr val="FF0000"/>
                </a:solidFill>
                <a:latin typeface="+mj-lt"/>
                <a:cs typeface="Times New Roman"/>
              </a:rPr>
              <a:t>lik</a:t>
            </a:r>
            <a:r>
              <a:rPr lang="tr-TR" sz="1600" dirty="0">
                <a:solidFill>
                  <a:srgbClr val="FF0000"/>
                </a:solidFill>
                <a:latin typeface="+mj-lt"/>
                <a:cs typeface="Times New Roman"/>
              </a:rPr>
              <a:t> Vergi Dilimi için Vergi İstisna </a:t>
            </a:r>
            <a:r>
              <a:rPr lang="tr-TR" sz="1600" dirty="0" err="1">
                <a:solidFill>
                  <a:srgbClr val="FF0000"/>
                </a:solidFill>
                <a:latin typeface="+mj-lt"/>
                <a:cs typeface="Times New Roman"/>
              </a:rPr>
              <a:t>Turarı</a:t>
            </a:r>
            <a:r>
              <a:rPr lang="tr-TR" sz="1600" dirty="0">
                <a:solidFill>
                  <a:srgbClr val="FF0000"/>
                </a:solidFill>
                <a:latin typeface="+mj-lt"/>
                <a:cs typeface="Times New Roman"/>
              </a:rPr>
              <a:t> = 5.500,35 * %20 = 3.400,42.-TL olarak uygulanmaktadır.</a:t>
            </a:r>
          </a:p>
          <a:p>
            <a:pPr marL="12065" marR="5080" algn="just">
              <a:lnSpc>
                <a:spcPct val="100000"/>
              </a:lnSpc>
              <a:spcBef>
                <a:spcPts val="480"/>
              </a:spcBef>
              <a:buClr>
                <a:srgbClr val="CC9900"/>
              </a:buClr>
              <a:buSzPct val="65000"/>
              <a:tabLst>
                <a:tab pos="356235" algn="l"/>
              </a:tabLst>
            </a:pPr>
            <a:r>
              <a:rPr lang="tr-TR" sz="1200" spc="-5" dirty="0">
                <a:solidFill>
                  <a:srgbClr val="FF0000"/>
                </a:solidFill>
                <a:latin typeface="+mj-lt"/>
                <a:cs typeface="Times New Roman"/>
              </a:rPr>
              <a:t>	</a:t>
            </a:r>
            <a:endParaRPr lang="tr-TR" sz="1200" dirty="0">
              <a:solidFill>
                <a:srgbClr val="FF0000"/>
              </a:solidFill>
              <a:latin typeface="Times New Roman"/>
              <a:cs typeface="Times New Roman"/>
            </a:endParaRPr>
          </a:p>
          <a:p>
            <a:pPr marL="12700" marR="5715" algn="just">
              <a:lnSpc>
                <a:spcPct val="100000"/>
              </a:lnSpc>
              <a:spcBef>
                <a:spcPts val="105"/>
              </a:spcBef>
            </a:pPr>
            <a:endParaRPr lang="tr-TR" sz="1200"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87133F0-B0E2-441A-832D-B3AC965319A5}"/>
              </a:ext>
            </a:extLst>
          </p:cNvPr>
          <p:cNvPicPr>
            <a:picLocks noChangeAspect="1"/>
          </p:cNvPicPr>
          <p:nvPr/>
        </p:nvPicPr>
        <p:blipFill>
          <a:blip r:embed="rId2"/>
          <a:stretch>
            <a:fillRect/>
          </a:stretch>
        </p:blipFill>
        <p:spPr>
          <a:xfrm>
            <a:off x="2057400" y="446212"/>
            <a:ext cx="4725059" cy="1305107"/>
          </a:xfrm>
          <a:prstGeom prst="rect">
            <a:avLst/>
          </a:prstGeom>
        </p:spPr>
      </p:pic>
      <p:pic>
        <p:nvPicPr>
          <p:cNvPr id="3" name="Resim 2">
            <a:extLst>
              <a:ext uri="{FF2B5EF4-FFF2-40B4-BE49-F238E27FC236}">
                <a16:creationId xmlns:a16="http://schemas.microsoft.com/office/drawing/2014/main" id="{67CFB89D-6191-4FF6-BB79-3A1E442DF1D2}"/>
              </a:ext>
            </a:extLst>
          </p:cNvPr>
          <p:cNvPicPr>
            <a:picLocks noChangeAspect="1"/>
          </p:cNvPicPr>
          <p:nvPr/>
        </p:nvPicPr>
        <p:blipFill>
          <a:blip r:embed="rId3"/>
          <a:stretch>
            <a:fillRect/>
          </a:stretch>
        </p:blipFill>
        <p:spPr>
          <a:xfrm>
            <a:off x="2019295" y="2137390"/>
            <a:ext cx="4610743" cy="1895740"/>
          </a:xfrm>
          <a:prstGeom prst="rect">
            <a:avLst/>
          </a:prstGeom>
        </p:spPr>
      </p:pic>
      <p:pic>
        <p:nvPicPr>
          <p:cNvPr id="4" name="Resim 3">
            <a:extLst>
              <a:ext uri="{FF2B5EF4-FFF2-40B4-BE49-F238E27FC236}">
                <a16:creationId xmlns:a16="http://schemas.microsoft.com/office/drawing/2014/main" id="{CB00BB3A-B5FF-4F76-9D88-D3EC51DD7C9E}"/>
              </a:ext>
            </a:extLst>
          </p:cNvPr>
          <p:cNvPicPr>
            <a:picLocks noChangeAspect="1"/>
          </p:cNvPicPr>
          <p:nvPr/>
        </p:nvPicPr>
        <p:blipFill>
          <a:blip r:embed="rId4"/>
          <a:stretch>
            <a:fillRect/>
          </a:stretch>
        </p:blipFill>
        <p:spPr>
          <a:xfrm>
            <a:off x="1992401" y="4648200"/>
            <a:ext cx="4572638" cy="504895"/>
          </a:xfrm>
          <a:prstGeom prst="rect">
            <a:avLst/>
          </a:prstGeom>
        </p:spPr>
      </p:pic>
      <p:sp>
        <p:nvSpPr>
          <p:cNvPr id="5" name="object 3">
            <a:extLst>
              <a:ext uri="{FF2B5EF4-FFF2-40B4-BE49-F238E27FC236}">
                <a16:creationId xmlns:a16="http://schemas.microsoft.com/office/drawing/2014/main" id="{D4D8DAAF-E22C-460D-B776-9E3B68400141}"/>
              </a:ext>
            </a:extLst>
          </p:cNvPr>
          <p:cNvSpPr txBox="1"/>
          <p:nvPr/>
        </p:nvSpPr>
        <p:spPr>
          <a:xfrm>
            <a:off x="1657679" y="13447"/>
            <a:ext cx="5676900" cy="1127873"/>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2024 YILI VERGİ DİLİMİ TARİFESİ VE İNDİRİMLER</a:t>
            </a:r>
            <a:r>
              <a:rPr lang="tr-TR" sz="1200" dirty="0">
                <a:latin typeface="+mj-lt"/>
                <a:cs typeface="Times New Roman"/>
              </a:rPr>
              <a:t>	</a:t>
            </a: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sp>
        <p:nvSpPr>
          <p:cNvPr id="6" name="object 3">
            <a:extLst>
              <a:ext uri="{FF2B5EF4-FFF2-40B4-BE49-F238E27FC236}">
                <a16:creationId xmlns:a16="http://schemas.microsoft.com/office/drawing/2014/main" id="{A8DEF9CB-EF35-4EE2-95DE-FAC594CACE23}"/>
              </a:ext>
            </a:extLst>
          </p:cNvPr>
          <p:cNvSpPr txBox="1"/>
          <p:nvPr/>
        </p:nvSpPr>
        <p:spPr>
          <a:xfrm>
            <a:off x="1333500" y="1828800"/>
            <a:ext cx="5676900" cy="1127873"/>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2024 YILI VERGİ DİLİMİ TARİFESİ </a:t>
            </a:r>
            <a:endParaRPr lang="tr-TR" sz="1200" dirty="0">
              <a:latin typeface="+mj-lt"/>
              <a:cs typeface="Times New Roman"/>
            </a:endParaRP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sp>
        <p:nvSpPr>
          <p:cNvPr id="7" name="object 3">
            <a:extLst>
              <a:ext uri="{FF2B5EF4-FFF2-40B4-BE49-F238E27FC236}">
                <a16:creationId xmlns:a16="http://schemas.microsoft.com/office/drawing/2014/main" id="{08617B59-1F36-46D0-B0F8-E023FFA7796C}"/>
              </a:ext>
            </a:extLst>
          </p:cNvPr>
          <p:cNvSpPr txBox="1"/>
          <p:nvPr/>
        </p:nvSpPr>
        <p:spPr>
          <a:xfrm>
            <a:off x="1333500" y="4203850"/>
            <a:ext cx="5676900" cy="1127873"/>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2024 YILI YEMEK BEDELİ VERGİ İNDİRİMİ – 170,00.-TL</a:t>
            </a:r>
            <a:endParaRPr lang="tr-TR" sz="1200" dirty="0">
              <a:latin typeface="+mj-lt"/>
              <a:cs typeface="Times New Roman"/>
            </a:endParaRP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pic>
        <p:nvPicPr>
          <p:cNvPr id="9" name="Resim 8">
            <a:extLst>
              <a:ext uri="{FF2B5EF4-FFF2-40B4-BE49-F238E27FC236}">
                <a16:creationId xmlns:a16="http://schemas.microsoft.com/office/drawing/2014/main" id="{1D223CF3-017B-4B91-86D8-5591D4456004}"/>
              </a:ext>
            </a:extLst>
          </p:cNvPr>
          <p:cNvPicPr>
            <a:picLocks noChangeAspect="1"/>
          </p:cNvPicPr>
          <p:nvPr/>
        </p:nvPicPr>
        <p:blipFill>
          <a:blip r:embed="rId5"/>
          <a:stretch>
            <a:fillRect/>
          </a:stretch>
        </p:blipFill>
        <p:spPr>
          <a:xfrm>
            <a:off x="1680091" y="5794002"/>
            <a:ext cx="5515745" cy="466790"/>
          </a:xfrm>
          <a:prstGeom prst="rect">
            <a:avLst/>
          </a:prstGeom>
        </p:spPr>
      </p:pic>
      <p:sp>
        <p:nvSpPr>
          <p:cNvPr id="10" name="object 3">
            <a:extLst>
              <a:ext uri="{FF2B5EF4-FFF2-40B4-BE49-F238E27FC236}">
                <a16:creationId xmlns:a16="http://schemas.microsoft.com/office/drawing/2014/main" id="{A21BD6A4-9570-4214-B89D-06443BB1A3F8}"/>
              </a:ext>
            </a:extLst>
          </p:cNvPr>
          <p:cNvSpPr txBox="1"/>
          <p:nvPr/>
        </p:nvSpPr>
        <p:spPr>
          <a:xfrm>
            <a:off x="990600" y="5230065"/>
            <a:ext cx="6553199" cy="1127873"/>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2024 YILI YEMEK BEDELİ DAMGASI VERGİSİ İNDİRİMİ - 170,00.-TL</a:t>
            </a:r>
            <a:endParaRPr lang="tr-TR" dirty="0">
              <a:latin typeface="+mj-lt"/>
              <a:cs typeface="Times New Roman"/>
            </a:endParaRP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spTree>
    <p:extLst>
      <p:ext uri="{BB962C8B-B14F-4D97-AF65-F5344CB8AC3E}">
        <p14:creationId xmlns:p14="http://schemas.microsoft.com/office/powerpoint/2010/main" val="189682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öşeli Çift Ayraç 6"/>
          <p:cNvSpPr/>
          <p:nvPr/>
        </p:nvSpPr>
        <p:spPr>
          <a:xfrm>
            <a:off x="1524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Damga Vergisi</a:t>
            </a:r>
          </a:p>
        </p:txBody>
      </p:sp>
      <p:sp>
        <p:nvSpPr>
          <p:cNvPr id="8" name="object 3"/>
          <p:cNvSpPr txBox="1"/>
          <p:nvPr/>
        </p:nvSpPr>
        <p:spPr>
          <a:xfrm>
            <a:off x="2057400" y="384051"/>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DAMGA VERGİSİ İSTİSNASI VE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9" name="object 3"/>
          <p:cNvSpPr txBox="1"/>
          <p:nvPr/>
        </p:nvSpPr>
        <p:spPr>
          <a:xfrm>
            <a:off x="381000" y="838200"/>
            <a:ext cx="8610600" cy="1389483"/>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İşçilerin ücretlerinden kesilecek damga vergisi bordrodaki hesaplanan gelir vergisi matrahı üzerinden binde 7,59 oranında yapılmaktadır.</a:t>
            </a:r>
          </a:p>
          <a:p>
            <a:pPr marL="12700" marR="5715" algn="just">
              <a:lnSpc>
                <a:spcPct val="100000"/>
              </a:lnSpc>
              <a:spcBef>
                <a:spcPts val="105"/>
              </a:spcBef>
            </a:pPr>
            <a:r>
              <a:rPr lang="tr-TR" sz="1200" dirty="0">
                <a:latin typeface="+mj-lt"/>
                <a:cs typeface="Times New Roman"/>
              </a:rPr>
              <a:t>	193 Sayılı Gelir Vergisi Kanununa istinaden çıkarılan 319 Seri </a:t>
            </a:r>
            <a:r>
              <a:rPr lang="tr-TR" sz="1200" dirty="0" err="1">
                <a:latin typeface="+mj-lt"/>
                <a:cs typeface="Times New Roman"/>
              </a:rPr>
              <a:t>Nolu</a:t>
            </a:r>
            <a:r>
              <a:rPr lang="tr-TR" sz="1200" dirty="0">
                <a:latin typeface="+mj-lt"/>
                <a:cs typeface="Times New Roman"/>
              </a:rPr>
              <a:t> Gelir Vergisi Genel Tebliği ile ücretler için uygulanan Damga Vergisi üzerinden ücretlerde Damga Vergi İstisnası uygulamasına geçilmiştir. Buna göre;</a:t>
            </a:r>
          </a:p>
          <a:p>
            <a:pPr marL="12065" marR="5080" algn="just">
              <a:lnSpc>
                <a:spcPct val="100000"/>
              </a:lnSpc>
              <a:spcBef>
                <a:spcPts val="105"/>
              </a:spcBef>
              <a:buClr>
                <a:srgbClr val="CC9900"/>
              </a:buClr>
              <a:buSzPct val="65000"/>
              <a:tabLst>
                <a:tab pos="356235" algn="l"/>
              </a:tabLst>
            </a:pPr>
            <a:r>
              <a:rPr lang="tr-TR" sz="1200" spc="-5" dirty="0">
                <a:latin typeface="+mj-lt"/>
                <a:cs typeface="Times New Roman"/>
              </a:rPr>
              <a:t>	Aylık vergi matrahının </a:t>
            </a:r>
            <a:r>
              <a:rPr lang="tr-TR" sz="1200" dirty="0">
                <a:latin typeface="+mj-lt"/>
                <a:cs typeface="Times New Roman"/>
              </a:rPr>
              <a:t>Brüt </a:t>
            </a:r>
            <a:r>
              <a:rPr lang="tr-TR" sz="1200" spc="-5" dirty="0">
                <a:latin typeface="+mj-lt"/>
                <a:cs typeface="Times New Roman"/>
              </a:rPr>
              <a:t>asgari </a:t>
            </a:r>
            <a:r>
              <a:rPr lang="tr-TR" sz="1200" dirty="0">
                <a:latin typeface="+mj-lt"/>
                <a:cs typeface="Times New Roman"/>
              </a:rPr>
              <a:t>ücrete </a:t>
            </a:r>
            <a:r>
              <a:rPr lang="tr-TR" sz="1200" spc="-5" dirty="0">
                <a:latin typeface="+mj-lt"/>
                <a:cs typeface="Times New Roman"/>
              </a:rPr>
              <a:t>kadar olan kısmına (20.002,50.-TL)</a:t>
            </a:r>
            <a:r>
              <a:rPr lang="tr-TR" sz="1200" spc="-185" dirty="0">
                <a:latin typeface="+mj-lt"/>
                <a:cs typeface="Times New Roman"/>
              </a:rPr>
              <a:t> </a:t>
            </a:r>
            <a:r>
              <a:rPr lang="tr-TR" sz="1200" dirty="0">
                <a:latin typeface="+mj-lt"/>
                <a:cs typeface="Times New Roman"/>
              </a:rPr>
              <a:t>damga vergisi </a:t>
            </a:r>
            <a:r>
              <a:rPr lang="tr-TR" sz="1200" spc="-5" dirty="0">
                <a:latin typeface="+mj-lt"/>
                <a:cs typeface="Times New Roman"/>
              </a:rPr>
              <a:t>muafiyeti sağlanmaktadır. Damga vergisi muafiyetini aşan kısımlar vergilendirilmeye devam edilecektir.</a:t>
            </a:r>
            <a:endParaRPr lang="tr-TR" sz="1200" dirty="0">
              <a:latin typeface="+mj-lt"/>
              <a:cs typeface="Times New Roman"/>
            </a:endParaRPr>
          </a:p>
          <a:p>
            <a:pPr marL="12065" marR="5080" algn="just">
              <a:lnSpc>
                <a:spcPct val="100000"/>
              </a:lnSpc>
              <a:spcBef>
                <a:spcPts val="480"/>
              </a:spcBef>
              <a:buClr>
                <a:srgbClr val="CC9900"/>
              </a:buClr>
              <a:buSzPct val="65000"/>
              <a:tabLst>
                <a:tab pos="356235" algn="l"/>
              </a:tabLst>
            </a:pPr>
            <a:r>
              <a:rPr lang="tr-TR" sz="1200" dirty="0">
                <a:solidFill>
                  <a:srgbClr val="FF0000"/>
                </a:solidFill>
                <a:latin typeface="+mj-lt"/>
                <a:cs typeface="Times New Roman"/>
              </a:rPr>
              <a:t>Damga Vergisi İstisna Tutarı = 20.002,50.-TL * 0,00759 = 151,82.-TL olarak uygulanmaktadır.</a:t>
            </a:r>
            <a:endParaRPr lang="tr-TR" sz="1200" dirty="0">
              <a:latin typeface="Times New Roman"/>
              <a:cs typeface="Times New Roman"/>
            </a:endParaRPr>
          </a:p>
        </p:txBody>
      </p:sp>
      <p:sp>
        <p:nvSpPr>
          <p:cNvPr id="10" name="Köşeli Çift Ayraç 9"/>
          <p:cNvSpPr/>
          <p:nvPr/>
        </p:nvSpPr>
        <p:spPr>
          <a:xfrm>
            <a:off x="140677" y="239778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BES</a:t>
            </a:r>
          </a:p>
        </p:txBody>
      </p:sp>
      <p:sp>
        <p:nvSpPr>
          <p:cNvPr id="11" name="object 3"/>
          <p:cNvSpPr txBox="1"/>
          <p:nvPr/>
        </p:nvSpPr>
        <p:spPr>
          <a:xfrm>
            <a:off x="2057400" y="2522454"/>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BİREYSEL EMEKLİLİK SİGORTASI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2" name="object 3"/>
          <p:cNvSpPr txBox="1"/>
          <p:nvPr/>
        </p:nvSpPr>
        <p:spPr>
          <a:xfrm>
            <a:off x="381000" y="2955037"/>
            <a:ext cx="8610600" cy="1745991"/>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5510 </a:t>
            </a:r>
            <a:r>
              <a:rPr lang="tr-TR" sz="1200" spc="-5" dirty="0">
                <a:latin typeface="+mj-lt"/>
                <a:cs typeface="Times New Roman"/>
              </a:rPr>
              <a:t>sayılı Sosyal </a:t>
            </a:r>
            <a:r>
              <a:rPr lang="tr-TR" sz="1200" dirty="0">
                <a:latin typeface="+mj-lt"/>
                <a:cs typeface="Times New Roman"/>
              </a:rPr>
              <a:t>Sigortalar ve Genel </a:t>
            </a:r>
            <a:r>
              <a:rPr lang="tr-TR" sz="1200" spc="-5" dirty="0">
                <a:latin typeface="+mj-lt"/>
                <a:cs typeface="Times New Roman"/>
              </a:rPr>
              <a:t>Sağlık Sigortası </a:t>
            </a:r>
            <a:r>
              <a:rPr lang="tr-TR" sz="1200" dirty="0">
                <a:latin typeface="+mj-lt"/>
                <a:cs typeface="Times New Roman"/>
              </a:rPr>
              <a:t>Kanununun 4’üncü  </a:t>
            </a:r>
            <a:r>
              <a:rPr lang="tr-TR" sz="1200" spc="-5" dirty="0">
                <a:latin typeface="+mj-lt"/>
                <a:cs typeface="Times New Roman"/>
              </a:rPr>
              <a:t>maddesine göre, kamu </a:t>
            </a:r>
            <a:r>
              <a:rPr lang="tr-TR" sz="1200" dirty="0">
                <a:latin typeface="+mj-lt"/>
                <a:cs typeface="Times New Roman"/>
              </a:rPr>
              <a:t>ve </a:t>
            </a:r>
            <a:r>
              <a:rPr lang="tr-TR" sz="1200" spc="-5" dirty="0">
                <a:latin typeface="+mj-lt"/>
                <a:cs typeface="Times New Roman"/>
              </a:rPr>
              <a:t>özel sektörde çalışan </a:t>
            </a:r>
            <a:r>
              <a:rPr lang="tr-TR" sz="1200" dirty="0">
                <a:latin typeface="+mj-lt"/>
                <a:cs typeface="Times New Roman"/>
              </a:rPr>
              <a:t>45 yaşını </a:t>
            </a:r>
            <a:r>
              <a:rPr lang="tr-TR" sz="1200" spc="-5" dirty="0">
                <a:latin typeface="+mj-lt"/>
                <a:cs typeface="Times New Roman"/>
              </a:rPr>
              <a:t>doldurmamış mevcut  çalışanlar </a:t>
            </a:r>
            <a:r>
              <a:rPr lang="tr-TR" sz="1200" dirty="0">
                <a:latin typeface="+mj-lt"/>
                <a:cs typeface="Times New Roman"/>
              </a:rPr>
              <a:t>ile işe </a:t>
            </a:r>
            <a:r>
              <a:rPr lang="tr-TR" sz="1200" spc="-5" dirty="0">
                <a:latin typeface="+mj-lt"/>
                <a:cs typeface="Times New Roman"/>
              </a:rPr>
              <a:t>başlayan </a:t>
            </a:r>
            <a:r>
              <a:rPr lang="tr-TR" sz="1200" dirty="0">
                <a:latin typeface="+mj-lt"/>
                <a:cs typeface="Times New Roman"/>
              </a:rPr>
              <a:t>45 </a:t>
            </a:r>
            <a:r>
              <a:rPr lang="tr-TR" sz="1200" spc="-5" dirty="0">
                <a:latin typeface="+mj-lt"/>
                <a:cs typeface="Times New Roman"/>
              </a:rPr>
              <a:t>yaşını doldurmamış çalışanlar, 01.01.2017 tarihinden  itibaren işverenleri aracılığıyla bireysel emeklilik </a:t>
            </a:r>
            <a:r>
              <a:rPr lang="tr-TR" sz="1200" dirty="0">
                <a:latin typeface="+mj-lt"/>
                <a:cs typeface="Times New Roman"/>
              </a:rPr>
              <a:t>sistemine </a:t>
            </a:r>
            <a:r>
              <a:rPr lang="tr-TR" sz="1200" spc="-5" dirty="0">
                <a:latin typeface="+mj-lt"/>
                <a:cs typeface="Times New Roman"/>
              </a:rPr>
              <a:t>otomatik olarak dahil  </a:t>
            </a:r>
            <a:r>
              <a:rPr lang="tr-TR" sz="1200" dirty="0">
                <a:latin typeface="+mj-lt"/>
                <a:cs typeface="Times New Roman"/>
              </a:rPr>
              <a:t>edilmiştir.</a:t>
            </a:r>
          </a:p>
          <a:p>
            <a:pPr marL="12700" marR="5080" algn="just">
              <a:lnSpc>
                <a:spcPct val="100000"/>
              </a:lnSpc>
              <a:spcBef>
                <a:spcPts val="100"/>
              </a:spcBef>
            </a:pPr>
            <a:r>
              <a:rPr lang="tr-TR" sz="1200" spc="-5" dirty="0">
                <a:latin typeface="+mj-lt"/>
                <a:cs typeface="Times New Roman"/>
              </a:rPr>
              <a:t>Kuruma </a:t>
            </a:r>
            <a:r>
              <a:rPr lang="tr-TR" sz="1200" dirty="0">
                <a:latin typeface="+mj-lt"/>
                <a:cs typeface="Times New Roman"/>
              </a:rPr>
              <a:t>yeni </a:t>
            </a:r>
            <a:r>
              <a:rPr lang="tr-TR" sz="1200" spc="-5" dirty="0">
                <a:latin typeface="+mj-lt"/>
                <a:cs typeface="Times New Roman"/>
              </a:rPr>
              <a:t>başlayan </a:t>
            </a:r>
            <a:r>
              <a:rPr lang="tr-TR" sz="1200" dirty="0">
                <a:latin typeface="+mj-lt"/>
                <a:cs typeface="Times New Roman"/>
              </a:rPr>
              <a:t>tüm </a:t>
            </a:r>
            <a:r>
              <a:rPr lang="tr-TR" sz="1200" spc="-5" dirty="0">
                <a:latin typeface="+mj-lt"/>
                <a:cs typeface="Times New Roman"/>
              </a:rPr>
              <a:t>45 </a:t>
            </a:r>
            <a:r>
              <a:rPr lang="tr-TR" sz="1200" dirty="0">
                <a:latin typeface="+mj-lt"/>
                <a:cs typeface="Times New Roman"/>
              </a:rPr>
              <a:t>yaş altı </a:t>
            </a:r>
            <a:r>
              <a:rPr lang="tr-TR" sz="1200" spc="-5" dirty="0">
                <a:latin typeface="+mj-lt"/>
                <a:cs typeface="Times New Roman"/>
              </a:rPr>
              <a:t>personelin, (mevcut </a:t>
            </a:r>
            <a:r>
              <a:rPr lang="tr-TR" sz="1200" dirty="0">
                <a:latin typeface="+mj-lt"/>
                <a:cs typeface="Times New Roman"/>
              </a:rPr>
              <a:t>BES </a:t>
            </a:r>
            <a:r>
              <a:rPr lang="tr-TR" sz="1200" spc="-5" dirty="0">
                <a:latin typeface="+mj-lt"/>
                <a:cs typeface="Times New Roman"/>
              </a:rPr>
              <a:t>sözleşmesi </a:t>
            </a:r>
            <a:r>
              <a:rPr lang="tr-TR" sz="1200" dirty="0">
                <a:latin typeface="+mj-lt"/>
                <a:cs typeface="Times New Roman"/>
              </a:rPr>
              <a:t>olan </a:t>
            </a:r>
            <a:r>
              <a:rPr lang="tr-TR" sz="1200" spc="-5" dirty="0">
                <a:latin typeface="+mj-lt"/>
                <a:cs typeface="Times New Roman"/>
              </a:rPr>
              <a:t>ve  </a:t>
            </a:r>
            <a:r>
              <a:rPr lang="tr-TR" sz="1200" dirty="0">
                <a:latin typeface="+mj-lt"/>
                <a:cs typeface="Times New Roman"/>
              </a:rPr>
              <a:t>daha </a:t>
            </a:r>
            <a:r>
              <a:rPr lang="tr-TR" sz="1200" spc="-5" dirty="0">
                <a:latin typeface="+mj-lt"/>
                <a:cs typeface="Times New Roman"/>
              </a:rPr>
              <a:t>önce </a:t>
            </a:r>
            <a:r>
              <a:rPr lang="tr-TR" sz="1200" spc="-5" dirty="0" err="1">
                <a:latin typeface="+mj-lt"/>
                <a:cs typeface="Times New Roman"/>
              </a:rPr>
              <a:t>BES’e</a:t>
            </a:r>
            <a:r>
              <a:rPr lang="tr-TR" sz="1200" spc="-5" dirty="0">
                <a:latin typeface="+mj-lt"/>
                <a:cs typeface="Times New Roman"/>
              </a:rPr>
              <a:t> </a:t>
            </a:r>
            <a:r>
              <a:rPr lang="tr-TR" sz="1200" dirty="0">
                <a:latin typeface="+mj-lt"/>
                <a:cs typeface="Times New Roman"/>
              </a:rPr>
              <a:t>dahil </a:t>
            </a:r>
            <a:r>
              <a:rPr lang="tr-TR" sz="1200" spc="-5" dirty="0">
                <a:latin typeface="+mj-lt"/>
                <a:cs typeface="Times New Roman"/>
              </a:rPr>
              <a:t>edilmiş </a:t>
            </a:r>
            <a:r>
              <a:rPr lang="tr-TR" sz="1200" dirty="0">
                <a:latin typeface="+mj-lt"/>
                <a:cs typeface="Times New Roman"/>
              </a:rPr>
              <a:t>ancak </a:t>
            </a:r>
            <a:r>
              <a:rPr lang="tr-TR" sz="1200" spc="-5" dirty="0">
                <a:latin typeface="+mj-lt"/>
                <a:cs typeface="Times New Roman"/>
              </a:rPr>
              <a:t>sitemden ayrılmış olanlar </a:t>
            </a:r>
            <a:r>
              <a:rPr lang="tr-TR" sz="1200" dirty="0">
                <a:latin typeface="+mj-lt"/>
                <a:cs typeface="Times New Roman"/>
              </a:rPr>
              <a:t>dahil) </a:t>
            </a:r>
            <a:r>
              <a:rPr lang="tr-TR" sz="1200" spc="-5" dirty="0">
                <a:latin typeface="+mj-lt"/>
                <a:cs typeface="Times New Roman"/>
              </a:rPr>
              <a:t>Kurum  </a:t>
            </a:r>
            <a:r>
              <a:rPr lang="tr-TR" sz="1200" dirty="0">
                <a:latin typeface="+mj-lt"/>
                <a:cs typeface="Times New Roman"/>
              </a:rPr>
              <a:t>üzerinden </a:t>
            </a:r>
            <a:r>
              <a:rPr lang="tr-TR" sz="1200" dirty="0" err="1">
                <a:latin typeface="+mj-lt"/>
                <a:cs typeface="Times New Roman"/>
              </a:rPr>
              <a:t>BES’e</a:t>
            </a:r>
            <a:r>
              <a:rPr lang="tr-TR" sz="1200" dirty="0">
                <a:latin typeface="+mj-lt"/>
                <a:cs typeface="Times New Roman"/>
              </a:rPr>
              <a:t> dahil edilmesi</a:t>
            </a:r>
            <a:r>
              <a:rPr lang="tr-TR" sz="1200" spc="-35" dirty="0">
                <a:latin typeface="+mj-lt"/>
                <a:cs typeface="Times New Roman"/>
              </a:rPr>
              <a:t> </a:t>
            </a:r>
            <a:r>
              <a:rPr lang="tr-TR" sz="1200" dirty="0">
                <a:latin typeface="+mj-lt"/>
                <a:cs typeface="Times New Roman"/>
              </a:rPr>
              <a:t>zorunludur.</a:t>
            </a:r>
          </a:p>
          <a:p>
            <a:pPr marL="12700" marR="5080" algn="just">
              <a:lnSpc>
                <a:spcPct val="100000"/>
              </a:lnSpc>
              <a:spcBef>
                <a:spcPts val="434"/>
              </a:spcBef>
            </a:pPr>
            <a:r>
              <a:rPr lang="tr-TR" sz="1200" dirty="0">
                <a:latin typeface="+mj-lt"/>
                <a:cs typeface="Times New Roman"/>
              </a:rPr>
              <a:t>20 Ocak 2022 </a:t>
            </a:r>
            <a:r>
              <a:rPr lang="tr-TR" sz="1200" spc="-5" dirty="0">
                <a:latin typeface="+mj-lt"/>
                <a:cs typeface="Times New Roman"/>
              </a:rPr>
              <a:t>tarihli Resmi Gazetede yayınlanan değişiklikle </a:t>
            </a:r>
            <a:r>
              <a:rPr lang="tr-TR" sz="1200" dirty="0">
                <a:latin typeface="+mj-lt"/>
                <a:cs typeface="Times New Roman"/>
              </a:rPr>
              <a:t>birlikte, 4632 </a:t>
            </a:r>
            <a:r>
              <a:rPr lang="tr-TR" sz="1200" spc="-5" dirty="0">
                <a:latin typeface="+mj-lt"/>
                <a:cs typeface="Times New Roman"/>
              </a:rPr>
              <a:t>sayılı  Kanun’un </a:t>
            </a:r>
            <a:r>
              <a:rPr lang="tr-TR" sz="1200" dirty="0">
                <a:latin typeface="+mj-lt"/>
                <a:cs typeface="Times New Roman"/>
              </a:rPr>
              <a:t>Ek 2’inci </a:t>
            </a:r>
            <a:r>
              <a:rPr lang="tr-TR" sz="1200" spc="-5" dirty="0">
                <a:latin typeface="+mj-lt"/>
                <a:cs typeface="Times New Roman"/>
              </a:rPr>
              <a:t>maddesine ekleme </a:t>
            </a:r>
            <a:r>
              <a:rPr lang="tr-TR" sz="1200" dirty="0">
                <a:latin typeface="+mj-lt"/>
                <a:cs typeface="Times New Roman"/>
              </a:rPr>
              <a:t>yapılarak, </a:t>
            </a:r>
            <a:r>
              <a:rPr lang="tr-TR" sz="1200" spc="-5" dirty="0">
                <a:latin typeface="+mj-lt"/>
                <a:cs typeface="Times New Roman"/>
              </a:rPr>
              <a:t>talepleri halinde </a:t>
            </a:r>
            <a:r>
              <a:rPr lang="tr-TR" sz="1200" dirty="0">
                <a:latin typeface="+mj-lt"/>
                <a:cs typeface="Times New Roman"/>
              </a:rPr>
              <a:t>kırk beş yaş </a:t>
            </a:r>
            <a:r>
              <a:rPr lang="tr-TR" sz="1200" spc="-5" dirty="0">
                <a:latin typeface="+mj-lt"/>
                <a:cs typeface="Times New Roman"/>
              </a:rPr>
              <a:t>üstü  çalışanların </a:t>
            </a:r>
            <a:r>
              <a:rPr lang="tr-TR" sz="1200" dirty="0">
                <a:latin typeface="+mj-lt"/>
                <a:cs typeface="Times New Roman"/>
              </a:rPr>
              <a:t>da </a:t>
            </a:r>
            <a:r>
              <a:rPr lang="tr-TR" sz="1200" spc="-5" dirty="0">
                <a:latin typeface="+mj-lt"/>
                <a:cs typeface="Times New Roman"/>
              </a:rPr>
              <a:t>otomatik katılım </a:t>
            </a:r>
            <a:r>
              <a:rPr lang="tr-TR" sz="1200" dirty="0">
                <a:latin typeface="+mj-lt"/>
                <a:cs typeface="Times New Roman"/>
              </a:rPr>
              <a:t>sistemine </a:t>
            </a:r>
            <a:r>
              <a:rPr lang="tr-TR" sz="1200" spc="-5" dirty="0">
                <a:latin typeface="+mj-lt"/>
                <a:cs typeface="Times New Roman"/>
              </a:rPr>
              <a:t>dahil edilebilmesine imkan sunulmuştur.  Minimum </a:t>
            </a:r>
            <a:r>
              <a:rPr lang="tr-TR" sz="1200" dirty="0">
                <a:latin typeface="+mj-lt"/>
                <a:cs typeface="Times New Roman"/>
              </a:rPr>
              <a:t>BES kesinti oranı %3’tür. İşçinin sigortaya esas kazancının katkı oranı kadarlık kısmı kesilir.</a:t>
            </a:r>
          </a:p>
          <a:p>
            <a:pPr marL="12700" marR="5715" algn="just">
              <a:lnSpc>
                <a:spcPct val="100000"/>
              </a:lnSpc>
              <a:spcBef>
                <a:spcPts val="105"/>
              </a:spcBef>
            </a:pPr>
            <a:endParaRPr lang="tr-TR" sz="1200" dirty="0">
              <a:latin typeface="Times New Roman"/>
              <a:cs typeface="Times New Roman"/>
            </a:endParaRPr>
          </a:p>
        </p:txBody>
      </p:sp>
      <p:sp>
        <p:nvSpPr>
          <p:cNvPr id="13" name="Köşeli Çift Ayraç 12"/>
          <p:cNvSpPr/>
          <p:nvPr/>
        </p:nvSpPr>
        <p:spPr>
          <a:xfrm>
            <a:off x="304800" y="4603889"/>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SENDİKA -DAYANIŞMA</a:t>
            </a:r>
          </a:p>
        </p:txBody>
      </p:sp>
      <p:sp>
        <p:nvSpPr>
          <p:cNvPr id="14" name="object 3"/>
          <p:cNvSpPr txBox="1"/>
          <p:nvPr/>
        </p:nvSpPr>
        <p:spPr>
          <a:xfrm>
            <a:off x="2057400" y="4728563"/>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SENDİKA  - DAYANIŞMA AİDAT KESİNTİSİ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5" name="object 3"/>
          <p:cNvSpPr txBox="1"/>
          <p:nvPr/>
        </p:nvSpPr>
        <p:spPr>
          <a:xfrm>
            <a:off x="381000" y="5164824"/>
            <a:ext cx="8610600" cy="1115049"/>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6356 Sayılı </a:t>
            </a:r>
            <a:r>
              <a:rPr lang="tr-TR" sz="1200" dirty="0"/>
              <a:t>Sendikalar ve Toplu İş Sözleşmesi Kanununun 18.Maddesi gereğince işçiler üye oldukları sendikalara aidat ödemek suretiyle sendikanın tarafı olduğu toplu iş sözleşmesinden faydalanmaktadırlar. Kanuna istinaden yetkili sendikanın tüzüğünde belirlediği miktarda sendika aidatını işveren işçiden keserek sendika tarafından gösterilen hesaplara aktarmaktadır. Bakanlığımızda yetkili her iki sendika için de aidat tutarı bir günlük brüt yevmiye kadardır. İşçilerin sendika üyeliğinden istifası neticesinde mevcut sözleşmeden faydalanabilmek için işverene dayanışma aidatı dilekçesi ile müracaat etmeleri gerekmektedir. Müracaat yapan işçiden dayanışma aidatı kesilir. Bu tutar da halen brüt bir yevmiye tutarındadır.</a:t>
            </a:r>
            <a:endParaRPr lang="tr-TR" sz="1200" dirty="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öşeli Çift Ayraç 4"/>
          <p:cNvSpPr/>
          <p:nvPr/>
        </p:nvSpPr>
        <p:spPr>
          <a:xfrm>
            <a:off x="762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İCRA</a:t>
            </a:r>
          </a:p>
        </p:txBody>
      </p:sp>
      <p:sp>
        <p:nvSpPr>
          <p:cNvPr id="6" name="object 3"/>
          <p:cNvSpPr txBox="1"/>
          <p:nvPr/>
        </p:nvSpPr>
        <p:spPr>
          <a:xfrm>
            <a:off x="152400" y="788377"/>
            <a:ext cx="8610600" cy="1115049"/>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2004 </a:t>
            </a:r>
            <a:r>
              <a:rPr lang="tr-TR" sz="1200" spc="-5" dirty="0">
                <a:latin typeface="+mj-lt"/>
                <a:cs typeface="Times New Roman"/>
              </a:rPr>
              <a:t>sayılı İcra </a:t>
            </a:r>
            <a:r>
              <a:rPr lang="tr-TR" sz="1200" dirty="0">
                <a:latin typeface="+mj-lt"/>
                <a:cs typeface="Times New Roman"/>
              </a:rPr>
              <a:t>ve İflas </a:t>
            </a:r>
            <a:r>
              <a:rPr lang="tr-TR" sz="1200" spc="-5" dirty="0">
                <a:latin typeface="+mj-lt"/>
                <a:cs typeface="Times New Roman"/>
              </a:rPr>
              <a:t>Kanununun </a:t>
            </a:r>
            <a:r>
              <a:rPr lang="tr-TR" sz="1200" dirty="0">
                <a:latin typeface="+mj-lt"/>
                <a:cs typeface="Times New Roman"/>
              </a:rPr>
              <a:t>83’üncü </a:t>
            </a:r>
            <a:r>
              <a:rPr lang="tr-TR" sz="1200" spc="-5" dirty="0">
                <a:latin typeface="+mj-lt"/>
                <a:cs typeface="Times New Roman"/>
              </a:rPr>
              <a:t>maddesinde </a:t>
            </a:r>
            <a:r>
              <a:rPr lang="tr-TR" sz="1200" spc="-10" dirty="0">
                <a:latin typeface="+mj-lt"/>
                <a:cs typeface="Times New Roman"/>
              </a:rPr>
              <a:t>«Maaşlar, </a:t>
            </a:r>
            <a:r>
              <a:rPr lang="tr-TR" sz="1200" spc="-5" dirty="0">
                <a:latin typeface="+mj-lt"/>
                <a:cs typeface="Times New Roman"/>
              </a:rPr>
              <a:t>tahsisat </a:t>
            </a:r>
            <a:r>
              <a:rPr lang="tr-TR" sz="1200" dirty="0">
                <a:latin typeface="+mj-lt"/>
                <a:cs typeface="Times New Roman"/>
              </a:rPr>
              <a:t>ve her  nevi </a:t>
            </a:r>
            <a:r>
              <a:rPr lang="tr-TR" sz="1200" spc="-5" dirty="0">
                <a:latin typeface="+mj-lt"/>
                <a:cs typeface="Times New Roman"/>
              </a:rPr>
              <a:t>ücretler, intifa hakları </a:t>
            </a:r>
            <a:r>
              <a:rPr lang="tr-TR" sz="1200" dirty="0">
                <a:latin typeface="+mj-lt"/>
                <a:cs typeface="Times New Roman"/>
              </a:rPr>
              <a:t>ve hasılatı, ilama </a:t>
            </a:r>
            <a:r>
              <a:rPr lang="tr-TR" sz="1200" spc="-5" dirty="0">
                <a:latin typeface="+mj-lt"/>
                <a:cs typeface="Times New Roman"/>
              </a:rPr>
              <a:t>müstenit olmayan nafakalar, </a:t>
            </a:r>
            <a:r>
              <a:rPr lang="tr-TR" sz="1200" dirty="0">
                <a:latin typeface="+mj-lt"/>
                <a:cs typeface="Times New Roman"/>
              </a:rPr>
              <a:t>tekaüt  </a:t>
            </a:r>
            <a:r>
              <a:rPr lang="tr-TR" sz="1200" spc="-5" dirty="0">
                <a:latin typeface="+mj-lt"/>
                <a:cs typeface="Times New Roman"/>
              </a:rPr>
              <a:t>maaşları, </a:t>
            </a:r>
            <a:r>
              <a:rPr lang="tr-TR" sz="1200" dirty="0">
                <a:latin typeface="+mj-lt"/>
                <a:cs typeface="Times New Roman"/>
              </a:rPr>
              <a:t>sigortalar </a:t>
            </a:r>
            <a:r>
              <a:rPr lang="tr-TR" sz="1200" spc="-5" dirty="0">
                <a:latin typeface="+mj-lt"/>
                <a:cs typeface="Times New Roman"/>
              </a:rPr>
              <a:t>veya tekaüt sandıkları </a:t>
            </a:r>
            <a:r>
              <a:rPr lang="tr-TR" sz="1200" dirty="0">
                <a:latin typeface="+mj-lt"/>
                <a:cs typeface="Times New Roman"/>
              </a:rPr>
              <a:t>tarafından tahsis </a:t>
            </a:r>
            <a:r>
              <a:rPr lang="tr-TR" sz="1200" spc="-5" dirty="0">
                <a:latin typeface="+mj-lt"/>
                <a:cs typeface="Times New Roman"/>
              </a:rPr>
              <a:t>edilen </a:t>
            </a:r>
            <a:r>
              <a:rPr lang="tr-TR" sz="1200" dirty="0">
                <a:latin typeface="+mj-lt"/>
                <a:cs typeface="Times New Roman"/>
              </a:rPr>
              <a:t>iratlar, </a:t>
            </a:r>
            <a:r>
              <a:rPr lang="tr-TR" sz="1200" spc="-5" dirty="0">
                <a:latin typeface="+mj-lt"/>
                <a:cs typeface="Times New Roman"/>
              </a:rPr>
              <a:t>borçlu </a:t>
            </a:r>
            <a:r>
              <a:rPr lang="tr-TR" sz="1200" dirty="0">
                <a:latin typeface="+mj-lt"/>
                <a:cs typeface="Times New Roman"/>
              </a:rPr>
              <a:t>ve  </a:t>
            </a:r>
            <a:r>
              <a:rPr lang="tr-TR" sz="1200" spc="-5" dirty="0">
                <a:latin typeface="+mj-lt"/>
                <a:cs typeface="Times New Roman"/>
              </a:rPr>
              <a:t>ailesinin geçinmeleri </a:t>
            </a:r>
            <a:r>
              <a:rPr lang="tr-TR" sz="1200" dirty="0">
                <a:latin typeface="+mj-lt"/>
                <a:cs typeface="Times New Roman"/>
              </a:rPr>
              <a:t>için </a:t>
            </a:r>
            <a:r>
              <a:rPr lang="tr-TR" sz="1200" spc="-5" dirty="0">
                <a:latin typeface="+mj-lt"/>
                <a:cs typeface="Times New Roman"/>
              </a:rPr>
              <a:t>icra memurunca lüzumlu </a:t>
            </a:r>
            <a:r>
              <a:rPr lang="tr-TR" sz="1200" dirty="0">
                <a:latin typeface="+mj-lt"/>
                <a:cs typeface="Times New Roman"/>
              </a:rPr>
              <a:t>olarak </a:t>
            </a:r>
            <a:r>
              <a:rPr lang="tr-TR" sz="1200" spc="-5" dirty="0">
                <a:latin typeface="+mj-lt"/>
                <a:cs typeface="Times New Roman"/>
              </a:rPr>
              <a:t>takdir edilen miktar tenzil  </a:t>
            </a:r>
            <a:r>
              <a:rPr lang="tr-TR" sz="1200" dirty="0">
                <a:latin typeface="+mj-lt"/>
                <a:cs typeface="Times New Roman"/>
              </a:rPr>
              <a:t>edildikten sonra haciz </a:t>
            </a:r>
            <a:r>
              <a:rPr lang="tr-TR" sz="1200" spc="-5" dirty="0">
                <a:latin typeface="+mj-lt"/>
                <a:cs typeface="Times New Roman"/>
              </a:rPr>
              <a:t>edilecektir. </a:t>
            </a:r>
            <a:r>
              <a:rPr lang="tr-TR" sz="1200" dirty="0">
                <a:latin typeface="+mj-lt"/>
                <a:cs typeface="Times New Roman"/>
              </a:rPr>
              <a:t>Ancak </a:t>
            </a:r>
            <a:r>
              <a:rPr lang="tr-TR" sz="1200" spc="-5" dirty="0">
                <a:latin typeface="+mj-lt"/>
                <a:cs typeface="Times New Roman"/>
              </a:rPr>
              <a:t>haciz edilecek miktar bunların dörtte birinden  </a:t>
            </a:r>
            <a:r>
              <a:rPr lang="tr-TR" sz="1200" dirty="0">
                <a:latin typeface="+mj-lt"/>
                <a:cs typeface="Times New Roman"/>
              </a:rPr>
              <a:t>az </a:t>
            </a:r>
            <a:r>
              <a:rPr lang="tr-TR" sz="1200" spc="-5" dirty="0">
                <a:latin typeface="+mj-lt"/>
                <a:cs typeface="Times New Roman"/>
              </a:rPr>
              <a:t>olamaz. Birden </a:t>
            </a:r>
            <a:r>
              <a:rPr lang="tr-TR" sz="1200" dirty="0">
                <a:latin typeface="+mj-lt"/>
                <a:cs typeface="Times New Roman"/>
              </a:rPr>
              <a:t>fazla haciz </a:t>
            </a:r>
            <a:r>
              <a:rPr lang="tr-TR" sz="1200" spc="-5" dirty="0">
                <a:latin typeface="+mj-lt"/>
                <a:cs typeface="Times New Roman"/>
              </a:rPr>
              <a:t>var ise sıraya konur. Sırada </a:t>
            </a:r>
            <a:r>
              <a:rPr lang="tr-TR" sz="1200" dirty="0">
                <a:latin typeface="+mj-lt"/>
                <a:cs typeface="Times New Roman"/>
              </a:rPr>
              <a:t>önde olan </a:t>
            </a:r>
            <a:r>
              <a:rPr lang="tr-TR" sz="1200" spc="-5" dirty="0">
                <a:latin typeface="+mj-lt"/>
                <a:cs typeface="Times New Roman"/>
              </a:rPr>
              <a:t>haczin kesintisi  </a:t>
            </a:r>
            <a:r>
              <a:rPr lang="tr-TR" sz="1200" dirty="0">
                <a:latin typeface="+mj-lt"/>
                <a:cs typeface="Times New Roman"/>
              </a:rPr>
              <a:t>bitmedikçe </a:t>
            </a:r>
            <a:r>
              <a:rPr lang="tr-TR" sz="1200" spc="-5" dirty="0">
                <a:latin typeface="+mj-lt"/>
                <a:cs typeface="Times New Roman"/>
              </a:rPr>
              <a:t>sonraki haciz için kesintiye geçilemez» hükmü </a:t>
            </a:r>
            <a:r>
              <a:rPr lang="tr-TR" sz="1200" spc="5" dirty="0">
                <a:latin typeface="+mj-lt"/>
                <a:cs typeface="Times New Roman"/>
              </a:rPr>
              <a:t>yer </a:t>
            </a:r>
            <a:r>
              <a:rPr lang="tr-TR" sz="1200" spc="-5" dirty="0">
                <a:latin typeface="+mj-lt"/>
                <a:cs typeface="Times New Roman"/>
              </a:rPr>
              <a:t>almaktadır. Buna istinaden işçilerden icra, nafaka gibi kesintiler yapılmaktadır.</a:t>
            </a:r>
            <a:endParaRPr lang="tr-TR" sz="1200" dirty="0">
              <a:latin typeface="+mj-lt"/>
              <a:cs typeface="Times New Roman"/>
            </a:endParaRPr>
          </a:p>
        </p:txBody>
      </p:sp>
      <p:sp>
        <p:nvSpPr>
          <p:cNvPr id="7" name="Köşeli Çift Ayraç 6"/>
          <p:cNvSpPr/>
          <p:nvPr/>
        </p:nvSpPr>
        <p:spPr>
          <a:xfrm>
            <a:off x="149469" y="20574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KEFALET</a:t>
            </a:r>
          </a:p>
        </p:txBody>
      </p:sp>
      <p:sp>
        <p:nvSpPr>
          <p:cNvPr id="8" name="object 3"/>
          <p:cNvSpPr txBox="1"/>
          <p:nvPr/>
        </p:nvSpPr>
        <p:spPr>
          <a:xfrm>
            <a:off x="149469" y="2641301"/>
            <a:ext cx="8610600" cy="1140697"/>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2489 Sayılı Kefalet Kanununun 1.Maddesi gereğince işçilerden kefalet giriş aidatı ve kefalet aidatı kesintisi yapılmaktadır. </a:t>
            </a:r>
          </a:p>
          <a:p>
            <a:pPr marL="12700" marR="5715" algn="just">
              <a:lnSpc>
                <a:spcPct val="100000"/>
              </a:lnSpc>
              <a:spcBef>
                <a:spcPts val="105"/>
              </a:spcBef>
            </a:pPr>
            <a:r>
              <a:rPr lang="tr-TR" sz="1200" dirty="0"/>
              <a:t>Giriş aidatı; (1500) gösterge rakamının memur aylıklarına uygulanan katsayı ile çarpımı sonucu bulunan tutardır. Giriş aidatı, ilk taksiti kefalete bağlı görevde tam olarak alınan ilk maaş veya ücretten başlamak üzere dört eşit taksitte kesilir. </a:t>
            </a:r>
          </a:p>
          <a:p>
            <a:pPr marL="12700" marR="5715" algn="just">
              <a:lnSpc>
                <a:spcPct val="100000"/>
              </a:lnSpc>
              <a:spcBef>
                <a:spcPts val="105"/>
              </a:spcBef>
            </a:pPr>
            <a:r>
              <a:rPr lang="tr-TR" sz="1200" dirty="0"/>
              <a:t>Aylık aidat; (100) gösterge rakamının memur aylıklarına uygulanan katsayı ile çarpımı sonucu bulunan tutardır. Aylık aidat, giriş aidatının tamamının kesilmesini izleyen aydan itibaren her ay maaş veya ücretten kesilir. </a:t>
            </a:r>
            <a:endParaRPr lang="tr-TR" sz="1200" dirty="0">
              <a:latin typeface="+mj-lt"/>
              <a:cs typeface="Times New Roman"/>
            </a:endParaRPr>
          </a:p>
        </p:txBody>
      </p:sp>
      <p:sp>
        <p:nvSpPr>
          <p:cNvPr id="9" name="object 3"/>
          <p:cNvSpPr txBox="1"/>
          <p:nvPr/>
        </p:nvSpPr>
        <p:spPr>
          <a:xfrm>
            <a:off x="2057400" y="384051"/>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İCRA VE NAFAKA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0" name="object 3"/>
          <p:cNvSpPr txBox="1"/>
          <p:nvPr/>
        </p:nvSpPr>
        <p:spPr>
          <a:xfrm>
            <a:off x="2057400" y="2130337"/>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KEFALET AİDATI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1" name="Köşeli Çift Ayraç 10"/>
          <p:cNvSpPr/>
          <p:nvPr/>
        </p:nvSpPr>
        <p:spPr>
          <a:xfrm>
            <a:off x="169984" y="3808375"/>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CEZA</a:t>
            </a:r>
          </a:p>
        </p:txBody>
      </p:sp>
      <p:sp>
        <p:nvSpPr>
          <p:cNvPr id="12" name="object 3"/>
          <p:cNvSpPr txBox="1"/>
          <p:nvPr/>
        </p:nvSpPr>
        <p:spPr>
          <a:xfrm>
            <a:off x="228600" y="4394147"/>
            <a:ext cx="8610600" cy="745717"/>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4857 Sayılı İş Kanununun 38.Maddesi gereğince </a:t>
            </a:r>
            <a:r>
              <a:rPr lang="tr-TR" sz="1200" dirty="0">
                <a:latin typeface="+mj-lt"/>
              </a:rPr>
              <a:t>İşçi ücretlerinden ceza olarak yapılacak kesintiler </a:t>
            </a:r>
            <a:r>
              <a:rPr lang="tr-TR" sz="1200" dirty="0"/>
              <a:t>işçilerin eğitimi ve sosyal hizmetleri için kullanılıp harcanmak üzere Çalışma ve Sosyal Güvenlik Bakanlığı hesabına Bakanlıkça belirtilecek Türkiye'de kurulu bulunan ve mevduat kabul etme yetkisini haiz bankalardan birine, kesildiği tarihten itibaren bir ay içinde yatırılır. Bu kesintiler maaş bordrolarından yapılarak ilgili hesaplara aktarılmaktadır.</a:t>
            </a:r>
            <a:endParaRPr lang="tr-TR" sz="1200" dirty="0">
              <a:latin typeface="+mj-lt"/>
              <a:cs typeface="Times New Roman"/>
            </a:endParaRPr>
          </a:p>
        </p:txBody>
      </p:sp>
      <p:sp>
        <p:nvSpPr>
          <p:cNvPr id="13" name="Köşeli Çift Ayraç 12"/>
          <p:cNvSpPr/>
          <p:nvPr/>
        </p:nvSpPr>
        <p:spPr>
          <a:xfrm>
            <a:off x="76200" y="5181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ENGELLİ İNDİRİMİ</a:t>
            </a:r>
          </a:p>
        </p:txBody>
      </p:sp>
      <p:sp>
        <p:nvSpPr>
          <p:cNvPr id="14" name="object 3"/>
          <p:cNvSpPr txBox="1"/>
          <p:nvPr/>
        </p:nvSpPr>
        <p:spPr>
          <a:xfrm>
            <a:off x="2057400" y="3948337"/>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CEZA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5" name="object 3"/>
          <p:cNvSpPr txBox="1"/>
          <p:nvPr/>
        </p:nvSpPr>
        <p:spPr>
          <a:xfrm>
            <a:off x="2057400" y="5334000"/>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ENGELLİLİK İNDİRİMİ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6" name="object 3"/>
          <p:cNvSpPr txBox="1"/>
          <p:nvPr/>
        </p:nvSpPr>
        <p:spPr>
          <a:xfrm>
            <a:off x="228600" y="5791200"/>
            <a:ext cx="8610600" cy="930383"/>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193 Sayılı Gelir vergisi kanunun 31.Maddesi gereğince </a:t>
            </a:r>
            <a:r>
              <a:rPr lang="tr-TR" sz="1200" dirty="0"/>
              <a:t>Çalışma gücünün asgarî % 80'ini kaybetmiş bulunan hizmet erbabı birinci derece engelli, asgarî % 60'ını kaybetmiş bulunan hizmet erbabı ikinci derece engelli, asgarî % 40'ını kaybetmiş bulunan hizmet erbabı ise üçüncü derece engelli sayılır ve aşağıda engelli dereceleri itibariyle belirlenen aylık tutarlar, hizmet erbabının ücretinden indirilir. Engellilik indirimi; - Birinci derece engelliler için (2.000 TL), - İkinci derece engelliler için (1.170 TL), - Üçüncü derece engelliler için ( 500 TL) </a:t>
            </a:r>
            <a:r>
              <a:rPr lang="tr-TR" sz="1200" dirty="0" err="1"/>
              <a:t>dır</a:t>
            </a:r>
            <a:r>
              <a:rPr lang="tr-TR" sz="1200" dirty="0"/>
              <a:t>. </a:t>
            </a:r>
            <a:endParaRPr lang="tr-TR" sz="1200" dirty="0">
              <a:latin typeface="+mj-lt"/>
              <a:cs typeface="Times New Roman"/>
            </a:endParaRPr>
          </a:p>
        </p:txBody>
      </p:sp>
    </p:spTree>
    <p:extLst>
      <p:ext uri="{BB962C8B-B14F-4D97-AF65-F5344CB8AC3E}">
        <p14:creationId xmlns:p14="http://schemas.microsoft.com/office/powerpoint/2010/main" val="53942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öşeli Çift Ayraç 5"/>
          <p:cNvSpPr/>
          <p:nvPr/>
        </p:nvSpPr>
        <p:spPr>
          <a:xfrm>
            <a:off x="0" y="212617"/>
            <a:ext cx="18288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200" dirty="0">
                <a:solidFill>
                  <a:schemeClr val="tx1"/>
                </a:solidFill>
                <a:effectLst>
                  <a:outerShdw blurRad="38100" dist="38100" dir="2700000" algn="tl">
                    <a:srgbClr val="000000">
                      <a:alpha val="43137"/>
                    </a:srgbClr>
                  </a:outerShdw>
                </a:effectLst>
              </a:rPr>
              <a:t>Askerlik/Doğum Borçlanması</a:t>
            </a:r>
          </a:p>
        </p:txBody>
      </p:sp>
      <p:sp>
        <p:nvSpPr>
          <p:cNvPr id="7" name="object 3"/>
          <p:cNvSpPr txBox="1"/>
          <p:nvPr/>
        </p:nvSpPr>
        <p:spPr>
          <a:xfrm>
            <a:off x="2057400" y="365017"/>
            <a:ext cx="53340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ASKERLİK/DOĞUM BORÇLANMASI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8" name="object 3"/>
          <p:cNvSpPr txBox="1"/>
          <p:nvPr/>
        </p:nvSpPr>
        <p:spPr>
          <a:xfrm>
            <a:off x="228600" y="822217"/>
            <a:ext cx="8610600" cy="561051"/>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193 Sayılı Gelir vergisi kanunun 63.Maddesinin 2.Fıkrası gereğince </a:t>
            </a:r>
            <a:r>
              <a:rPr lang="tr-TR" sz="1200" dirty="0"/>
              <a:t>Kanunla kurulan emekli sandıkları ile 506 sayılı Sosyal Sigortalar Kanununun geçici 20 </a:t>
            </a:r>
            <a:r>
              <a:rPr lang="tr-TR" sz="1200" dirty="0" err="1"/>
              <a:t>nci</a:t>
            </a:r>
            <a:r>
              <a:rPr lang="tr-TR" sz="1200" dirty="0"/>
              <a:t> maddesinde belirtilen sandıklara ödenen aidat ve primler Gelir Vergisinden muaftır. Buna istinaden yapılan askerlik ve doğum borçlanmaları Gelir Vergisinden indirilmektedir.</a:t>
            </a:r>
            <a:endParaRPr lang="tr-TR" sz="1200" dirty="0">
              <a:latin typeface="+mj-lt"/>
              <a:cs typeface="Times New Roman"/>
            </a:endParaRPr>
          </a:p>
        </p:txBody>
      </p:sp>
      <p:sp>
        <p:nvSpPr>
          <p:cNvPr id="9" name="Köşeli Çift Ayraç 8"/>
          <p:cNvSpPr/>
          <p:nvPr/>
        </p:nvSpPr>
        <p:spPr>
          <a:xfrm>
            <a:off x="228600" y="16002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ÖZEL SİGORTA</a:t>
            </a:r>
          </a:p>
        </p:txBody>
      </p:sp>
      <p:sp>
        <p:nvSpPr>
          <p:cNvPr id="10" name="object 3"/>
          <p:cNvSpPr txBox="1"/>
          <p:nvPr/>
        </p:nvSpPr>
        <p:spPr>
          <a:xfrm>
            <a:off x="2136531" y="1673137"/>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ÖZEL SİGORTA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1" name="object 3"/>
          <p:cNvSpPr txBox="1"/>
          <p:nvPr/>
        </p:nvSpPr>
        <p:spPr>
          <a:xfrm>
            <a:off x="228600" y="2514600"/>
            <a:ext cx="8610600" cy="2612895"/>
          </a:xfrm>
          <a:prstGeom prst="rect">
            <a:avLst/>
          </a:prstGeom>
        </p:spPr>
        <p:txBody>
          <a:bodyPr vert="horz" wrap="square" lIns="0" tIns="6985" rIns="0" bIns="0" rtlCol="0">
            <a:spAutoFit/>
          </a:bodyPr>
          <a:lstStyle/>
          <a:p>
            <a:pPr marL="12700" marR="5080" algn="just">
              <a:lnSpc>
                <a:spcPct val="100000"/>
              </a:lnSpc>
              <a:spcBef>
                <a:spcPts val="100"/>
              </a:spcBef>
            </a:pPr>
            <a:r>
              <a:rPr lang="tr-TR" sz="1200" dirty="0">
                <a:latin typeface="+mj-lt"/>
                <a:cs typeface="Times New Roman"/>
              </a:rPr>
              <a:t>	193 </a:t>
            </a:r>
            <a:r>
              <a:rPr lang="tr-TR" sz="1200" spc="-5" dirty="0">
                <a:latin typeface="+mj-lt"/>
                <a:cs typeface="Times New Roman"/>
              </a:rPr>
              <a:t>sayılı </a:t>
            </a:r>
            <a:r>
              <a:rPr lang="tr-TR" sz="1200" dirty="0">
                <a:latin typeface="+mj-lt"/>
                <a:cs typeface="Times New Roman"/>
              </a:rPr>
              <a:t>Gelir Vergisi </a:t>
            </a:r>
            <a:r>
              <a:rPr lang="tr-TR" sz="1200" spc="-5" dirty="0">
                <a:latin typeface="+mj-lt"/>
                <a:cs typeface="Times New Roman"/>
              </a:rPr>
              <a:t>Kanununun </a:t>
            </a:r>
            <a:r>
              <a:rPr lang="tr-TR" sz="1200" dirty="0">
                <a:latin typeface="+mj-lt"/>
                <a:cs typeface="Times New Roman"/>
              </a:rPr>
              <a:t>63. </a:t>
            </a:r>
            <a:r>
              <a:rPr lang="tr-TR" sz="1200" spc="-5" dirty="0">
                <a:latin typeface="+mj-lt"/>
                <a:cs typeface="Times New Roman"/>
              </a:rPr>
              <a:t>maddesi hükümleri gereği, Sigortanın  </a:t>
            </a:r>
            <a:r>
              <a:rPr lang="tr-TR" sz="1200" dirty="0">
                <a:latin typeface="+mj-lt"/>
                <a:cs typeface="Times New Roman"/>
              </a:rPr>
              <a:t>Türkiye’de </a:t>
            </a:r>
            <a:r>
              <a:rPr lang="tr-TR" sz="1200" spc="-5" dirty="0">
                <a:latin typeface="+mj-lt"/>
                <a:cs typeface="Times New Roman"/>
              </a:rPr>
              <a:t>kâin </a:t>
            </a:r>
            <a:r>
              <a:rPr lang="tr-TR" sz="1200" dirty="0">
                <a:latin typeface="+mj-lt"/>
                <a:cs typeface="Times New Roman"/>
              </a:rPr>
              <a:t>ve </a:t>
            </a:r>
            <a:r>
              <a:rPr lang="tr-TR" sz="1200" spc="-5" dirty="0">
                <a:latin typeface="+mj-lt"/>
                <a:cs typeface="Times New Roman"/>
              </a:rPr>
              <a:t>merkezi Türkiye’de bulunan </a:t>
            </a:r>
            <a:r>
              <a:rPr lang="tr-TR" sz="1200" dirty="0">
                <a:latin typeface="+mj-lt"/>
                <a:cs typeface="Times New Roman"/>
              </a:rPr>
              <a:t>bir </a:t>
            </a:r>
            <a:r>
              <a:rPr lang="tr-TR" sz="1200" spc="-5" dirty="0">
                <a:latin typeface="+mj-lt"/>
                <a:cs typeface="Times New Roman"/>
              </a:rPr>
              <a:t>emeklilik </a:t>
            </a:r>
            <a:r>
              <a:rPr lang="tr-TR" sz="1200" dirty="0">
                <a:latin typeface="+mj-lt"/>
                <a:cs typeface="Times New Roman"/>
              </a:rPr>
              <a:t>veya </a:t>
            </a:r>
            <a:r>
              <a:rPr lang="tr-TR" sz="1200" spc="-5" dirty="0">
                <a:latin typeface="+mj-lt"/>
                <a:cs typeface="Times New Roman"/>
              </a:rPr>
              <a:t>sigorta şirketi  </a:t>
            </a:r>
            <a:r>
              <a:rPr lang="tr-TR" sz="1200" dirty="0">
                <a:latin typeface="+mj-lt"/>
                <a:cs typeface="Times New Roman"/>
              </a:rPr>
              <a:t>nezdinde </a:t>
            </a:r>
            <a:r>
              <a:rPr lang="tr-TR" sz="1200" spc="-5" dirty="0">
                <a:latin typeface="+mj-lt"/>
                <a:cs typeface="Times New Roman"/>
              </a:rPr>
              <a:t>akdedilmiş </a:t>
            </a:r>
            <a:r>
              <a:rPr lang="tr-TR" sz="1200" dirty="0">
                <a:latin typeface="+mj-lt"/>
                <a:cs typeface="Times New Roman"/>
              </a:rPr>
              <a:t>olması </a:t>
            </a:r>
            <a:r>
              <a:rPr lang="tr-TR" sz="1200" spc="-5" dirty="0">
                <a:latin typeface="+mj-lt"/>
                <a:cs typeface="Times New Roman"/>
              </a:rPr>
              <a:t>şartıyla; ücretlinin şahsına, </a:t>
            </a:r>
            <a:r>
              <a:rPr lang="tr-TR" sz="1200" dirty="0">
                <a:latin typeface="+mj-lt"/>
                <a:cs typeface="Times New Roman"/>
              </a:rPr>
              <a:t>eşine ve </a:t>
            </a:r>
            <a:r>
              <a:rPr lang="tr-TR" sz="1200" spc="-5" dirty="0">
                <a:latin typeface="+mj-lt"/>
                <a:cs typeface="Times New Roman"/>
              </a:rPr>
              <a:t>küçük çocuklarına ait  </a:t>
            </a:r>
            <a:r>
              <a:rPr lang="tr-TR" sz="1200" dirty="0">
                <a:latin typeface="+mj-lt"/>
                <a:cs typeface="Times New Roman"/>
              </a:rPr>
              <a:t>hayat </a:t>
            </a:r>
            <a:r>
              <a:rPr lang="tr-TR" sz="1200" spc="-5" dirty="0">
                <a:latin typeface="+mj-lt"/>
                <a:cs typeface="Times New Roman"/>
              </a:rPr>
              <a:t>sigortası poliçeleri için şahıs tarafından ödenen primlerin %50’si </a:t>
            </a:r>
            <a:r>
              <a:rPr lang="tr-TR" sz="1200" dirty="0">
                <a:latin typeface="+mj-lt"/>
                <a:cs typeface="Times New Roman"/>
              </a:rPr>
              <a:t>ile </a:t>
            </a:r>
            <a:r>
              <a:rPr lang="tr-TR" sz="1200" spc="-5" dirty="0">
                <a:latin typeface="+mj-lt"/>
                <a:cs typeface="Times New Roman"/>
              </a:rPr>
              <a:t>ölüm, kaza,  sağlık, hastalık, engellilik, işsizlik, </a:t>
            </a:r>
            <a:r>
              <a:rPr lang="tr-TR" sz="1200" dirty="0">
                <a:latin typeface="+mj-lt"/>
                <a:cs typeface="Times New Roman"/>
              </a:rPr>
              <a:t>analık, </a:t>
            </a:r>
            <a:r>
              <a:rPr lang="tr-TR" sz="1200" spc="-5" dirty="0">
                <a:latin typeface="+mj-lt"/>
                <a:cs typeface="Times New Roman"/>
              </a:rPr>
              <a:t>doğum </a:t>
            </a:r>
            <a:r>
              <a:rPr lang="tr-TR" sz="1200" dirty="0">
                <a:latin typeface="+mj-lt"/>
                <a:cs typeface="Times New Roman"/>
              </a:rPr>
              <a:t>ve tahsil gibi </a:t>
            </a:r>
            <a:r>
              <a:rPr lang="tr-TR" sz="1200" spc="-5" dirty="0">
                <a:latin typeface="+mj-lt"/>
                <a:cs typeface="Times New Roman"/>
              </a:rPr>
              <a:t>şahıs </a:t>
            </a:r>
            <a:r>
              <a:rPr lang="tr-TR" sz="1200" dirty="0">
                <a:latin typeface="+mj-lt"/>
                <a:cs typeface="Times New Roman"/>
              </a:rPr>
              <a:t>sigorta </a:t>
            </a:r>
            <a:r>
              <a:rPr lang="tr-TR" sz="1200" spc="-5" dirty="0">
                <a:latin typeface="+mj-lt"/>
                <a:cs typeface="Times New Roman"/>
              </a:rPr>
              <a:t>poliçeleri  </a:t>
            </a:r>
            <a:r>
              <a:rPr lang="tr-TR" sz="1200" dirty="0">
                <a:latin typeface="+mj-lt"/>
                <a:cs typeface="Times New Roman"/>
              </a:rPr>
              <a:t>için </a:t>
            </a:r>
            <a:r>
              <a:rPr lang="tr-TR" sz="1200" spc="-5" dirty="0">
                <a:latin typeface="+mj-lt"/>
                <a:cs typeface="Times New Roman"/>
              </a:rPr>
              <a:t>şahıs </a:t>
            </a:r>
            <a:r>
              <a:rPr lang="tr-TR" sz="1200" dirty="0">
                <a:latin typeface="+mj-lt"/>
                <a:cs typeface="Times New Roman"/>
              </a:rPr>
              <a:t>tarafından ödenen primler kişinin vergi matrahından</a:t>
            </a:r>
            <a:r>
              <a:rPr lang="tr-TR" sz="1200" spc="-65" dirty="0">
                <a:latin typeface="+mj-lt"/>
                <a:cs typeface="Times New Roman"/>
              </a:rPr>
              <a:t> </a:t>
            </a:r>
            <a:r>
              <a:rPr lang="tr-TR" sz="1200" dirty="0">
                <a:latin typeface="+mj-lt"/>
                <a:cs typeface="Times New Roman"/>
              </a:rPr>
              <a:t>indirilmektedir.</a:t>
            </a:r>
          </a:p>
          <a:p>
            <a:pPr marL="12700" algn="just">
              <a:lnSpc>
                <a:spcPct val="100000"/>
              </a:lnSpc>
              <a:spcBef>
                <a:spcPts val="434"/>
              </a:spcBef>
            </a:pPr>
            <a:r>
              <a:rPr lang="tr-TR" sz="1200" b="1" spc="-5" dirty="0">
                <a:latin typeface="+mj-lt"/>
                <a:cs typeface="Times New Roman"/>
              </a:rPr>
              <a:t>İndirim konusu </a:t>
            </a:r>
            <a:r>
              <a:rPr lang="tr-TR" sz="1200" b="1" dirty="0">
                <a:latin typeface="+mj-lt"/>
                <a:cs typeface="Times New Roman"/>
              </a:rPr>
              <a:t>yapılacak primler</a:t>
            </a:r>
            <a:r>
              <a:rPr lang="tr-TR" sz="1200" b="1" spc="-15" dirty="0">
                <a:latin typeface="+mj-lt"/>
                <a:cs typeface="Times New Roman"/>
              </a:rPr>
              <a:t> </a:t>
            </a:r>
            <a:r>
              <a:rPr lang="tr-TR" sz="1200" b="1" spc="-5" dirty="0">
                <a:latin typeface="+mj-lt"/>
                <a:cs typeface="Times New Roman"/>
              </a:rPr>
              <a:t>toplamı;</a:t>
            </a:r>
            <a:endParaRPr lang="tr-TR" sz="1200" dirty="0">
              <a:latin typeface="+mj-lt"/>
              <a:cs typeface="Times New Roman"/>
            </a:endParaRPr>
          </a:p>
          <a:p>
            <a:pPr marL="12065" marR="5080" algn="just">
              <a:lnSpc>
                <a:spcPct val="100000"/>
              </a:lnSpc>
              <a:spcBef>
                <a:spcPts val="434"/>
              </a:spcBef>
              <a:buClr>
                <a:srgbClr val="CC9900"/>
              </a:buClr>
              <a:buSzPct val="63888"/>
              <a:tabLst>
                <a:tab pos="356235" algn="l"/>
              </a:tabLst>
            </a:pPr>
            <a:r>
              <a:rPr lang="tr-TR" sz="1200" spc="-5" dirty="0">
                <a:latin typeface="+mj-lt"/>
                <a:cs typeface="Times New Roman"/>
              </a:rPr>
              <a:t>	Ödendiği </a:t>
            </a:r>
            <a:r>
              <a:rPr lang="tr-TR" sz="1200" dirty="0">
                <a:latin typeface="+mj-lt"/>
                <a:cs typeface="Times New Roman"/>
              </a:rPr>
              <a:t>ayda elde edilen </a:t>
            </a:r>
            <a:r>
              <a:rPr lang="tr-TR" sz="1200" spc="-5" dirty="0">
                <a:latin typeface="+mj-lt"/>
                <a:cs typeface="Times New Roman"/>
              </a:rPr>
              <a:t>ücretin </a:t>
            </a:r>
            <a:r>
              <a:rPr lang="tr-TR" sz="1200" dirty="0">
                <a:latin typeface="+mj-lt"/>
                <a:cs typeface="Times New Roman"/>
              </a:rPr>
              <a:t>%15’ini</a:t>
            </a:r>
          </a:p>
          <a:p>
            <a:pPr marL="12065" algn="just">
              <a:lnSpc>
                <a:spcPct val="100000"/>
              </a:lnSpc>
              <a:spcBef>
                <a:spcPts val="430"/>
              </a:spcBef>
              <a:buClr>
                <a:srgbClr val="CC9900"/>
              </a:buClr>
              <a:buSzPct val="63888"/>
              <a:tabLst>
                <a:tab pos="356235" algn="l"/>
              </a:tabLst>
            </a:pPr>
            <a:r>
              <a:rPr lang="tr-TR" sz="1200" spc="-5" dirty="0">
                <a:latin typeface="+mj-lt"/>
                <a:cs typeface="Times New Roman"/>
              </a:rPr>
              <a:t>	Primlerin </a:t>
            </a:r>
            <a:r>
              <a:rPr lang="tr-TR" sz="1200" spc="5" dirty="0">
                <a:latin typeface="+mj-lt"/>
                <a:cs typeface="Times New Roman"/>
              </a:rPr>
              <a:t>yıllık </a:t>
            </a:r>
            <a:r>
              <a:rPr lang="tr-TR" sz="1200" dirty="0">
                <a:latin typeface="+mj-lt"/>
                <a:cs typeface="Times New Roman"/>
              </a:rPr>
              <a:t>toplam tutarı </a:t>
            </a:r>
            <a:r>
              <a:rPr lang="tr-TR" sz="1200" spc="-5" dirty="0">
                <a:latin typeface="+mj-lt"/>
                <a:cs typeface="Times New Roman"/>
              </a:rPr>
              <a:t>ise </a:t>
            </a:r>
            <a:r>
              <a:rPr lang="tr-TR" sz="1200" dirty="0">
                <a:latin typeface="+mj-lt"/>
                <a:cs typeface="Times New Roman"/>
              </a:rPr>
              <a:t>brüt asgari ücretin </a:t>
            </a:r>
            <a:r>
              <a:rPr lang="tr-TR" sz="1200" spc="5" dirty="0">
                <a:latin typeface="+mj-lt"/>
                <a:cs typeface="Times New Roman"/>
              </a:rPr>
              <a:t>yıllık </a:t>
            </a:r>
            <a:r>
              <a:rPr lang="tr-TR" sz="1200" dirty="0">
                <a:latin typeface="+mj-lt"/>
                <a:cs typeface="Times New Roman"/>
              </a:rPr>
              <a:t>tutarını</a:t>
            </a:r>
            <a:r>
              <a:rPr lang="tr-TR" sz="1200" spc="-130" dirty="0">
                <a:latin typeface="+mj-lt"/>
                <a:cs typeface="Times New Roman"/>
              </a:rPr>
              <a:t> </a:t>
            </a:r>
            <a:r>
              <a:rPr lang="tr-TR" sz="1200" dirty="0">
                <a:latin typeface="+mj-lt"/>
                <a:cs typeface="Times New Roman"/>
              </a:rPr>
              <a:t>aşamaz.</a:t>
            </a:r>
          </a:p>
          <a:p>
            <a:pPr>
              <a:lnSpc>
                <a:spcPct val="100000"/>
              </a:lnSpc>
              <a:spcBef>
                <a:spcPts val="35"/>
              </a:spcBef>
              <a:buClr>
                <a:srgbClr val="CC9900"/>
              </a:buClr>
              <a:buFont typeface="Wingdings"/>
              <a:buChar char=""/>
            </a:pPr>
            <a:endParaRPr lang="tr-TR" sz="1200" dirty="0">
              <a:latin typeface="+mj-lt"/>
              <a:cs typeface="Times New Roman"/>
            </a:endParaRPr>
          </a:p>
          <a:p>
            <a:pPr marL="339726" lvl="1">
              <a:lnSpc>
                <a:spcPct val="100000"/>
              </a:lnSpc>
              <a:buClr>
                <a:srgbClr val="3A812E"/>
              </a:buClr>
              <a:buSzPct val="52777"/>
              <a:tabLst>
                <a:tab pos="463550" algn="l"/>
              </a:tabLst>
            </a:pPr>
            <a:r>
              <a:rPr lang="tr-TR" sz="1200" dirty="0">
                <a:latin typeface="+mj-lt"/>
                <a:cs typeface="Times New Roman"/>
              </a:rPr>
              <a:t>Birikimli </a:t>
            </a:r>
            <a:r>
              <a:rPr lang="tr-TR" sz="1200" spc="5" dirty="0">
                <a:latin typeface="+mj-lt"/>
                <a:cs typeface="Times New Roman"/>
              </a:rPr>
              <a:t>hayat </a:t>
            </a:r>
            <a:r>
              <a:rPr lang="tr-TR" sz="1200" spc="-5" dirty="0">
                <a:latin typeface="+mj-lt"/>
                <a:cs typeface="Times New Roman"/>
              </a:rPr>
              <a:t>sigortalarının</a:t>
            </a:r>
            <a:r>
              <a:rPr lang="tr-TR" sz="1200" spc="-75" dirty="0">
                <a:latin typeface="+mj-lt"/>
                <a:cs typeface="Times New Roman"/>
              </a:rPr>
              <a:t> </a:t>
            </a:r>
            <a:r>
              <a:rPr lang="tr-TR" sz="1200" dirty="0">
                <a:latin typeface="+mj-lt"/>
                <a:cs typeface="Times New Roman"/>
              </a:rPr>
              <a:t>yarısı</a:t>
            </a:r>
          </a:p>
          <a:p>
            <a:pPr marL="339726" lvl="1">
              <a:lnSpc>
                <a:spcPct val="100000"/>
              </a:lnSpc>
              <a:buClr>
                <a:srgbClr val="3A812E"/>
              </a:buClr>
              <a:buSzPct val="52777"/>
              <a:tabLst>
                <a:tab pos="463550" algn="l"/>
              </a:tabLst>
            </a:pPr>
            <a:r>
              <a:rPr lang="tr-TR" sz="1200" spc="-5" dirty="0">
                <a:latin typeface="+mj-lt"/>
                <a:cs typeface="Times New Roman"/>
              </a:rPr>
              <a:t>Şahıs sigorta </a:t>
            </a:r>
            <a:r>
              <a:rPr lang="tr-TR" sz="1200" dirty="0">
                <a:latin typeface="+mj-lt"/>
                <a:cs typeface="Times New Roman"/>
              </a:rPr>
              <a:t>primlerinin </a:t>
            </a:r>
            <a:r>
              <a:rPr lang="tr-TR" sz="1200" spc="-5" dirty="0">
                <a:latin typeface="+mj-lt"/>
                <a:cs typeface="Times New Roman"/>
              </a:rPr>
              <a:t>tamamı  Vergi </a:t>
            </a:r>
            <a:r>
              <a:rPr lang="tr-TR" sz="1200" dirty="0">
                <a:latin typeface="+mj-lt"/>
                <a:cs typeface="Times New Roman"/>
              </a:rPr>
              <a:t>matrahından</a:t>
            </a:r>
            <a:r>
              <a:rPr lang="tr-TR" sz="1200" spc="-90" dirty="0">
                <a:latin typeface="+mj-lt"/>
                <a:cs typeface="Times New Roman"/>
              </a:rPr>
              <a:t> </a:t>
            </a:r>
            <a:r>
              <a:rPr lang="tr-TR" sz="1200" dirty="0">
                <a:latin typeface="+mj-lt"/>
                <a:cs typeface="Times New Roman"/>
              </a:rPr>
              <a:t>indirilmektedir.</a:t>
            </a:r>
          </a:p>
          <a:p>
            <a:pPr marL="12700" marR="5080">
              <a:lnSpc>
                <a:spcPct val="100000"/>
              </a:lnSpc>
              <a:spcBef>
                <a:spcPts val="434"/>
              </a:spcBef>
            </a:pPr>
            <a:r>
              <a:rPr lang="tr-TR" sz="1200" dirty="0">
                <a:latin typeface="+mj-lt"/>
                <a:cs typeface="Times New Roman"/>
              </a:rPr>
              <a:t>Sigorta </a:t>
            </a:r>
            <a:r>
              <a:rPr lang="tr-TR" sz="1200" spc="-5" dirty="0">
                <a:latin typeface="+mj-lt"/>
                <a:cs typeface="Times New Roman"/>
              </a:rPr>
              <a:t>priminin ödenmiş </a:t>
            </a:r>
            <a:r>
              <a:rPr lang="tr-TR" sz="1200" dirty="0">
                <a:latin typeface="+mj-lt"/>
                <a:cs typeface="Times New Roman"/>
              </a:rPr>
              <a:t>olduğunun, sigorta </a:t>
            </a:r>
            <a:r>
              <a:rPr lang="tr-TR" sz="1200" spc="-5" dirty="0">
                <a:latin typeface="+mj-lt"/>
                <a:cs typeface="Times New Roman"/>
              </a:rPr>
              <a:t>şirketi tarafından </a:t>
            </a:r>
            <a:r>
              <a:rPr lang="tr-TR" sz="1200" dirty="0">
                <a:latin typeface="+mj-lt"/>
                <a:cs typeface="Times New Roman"/>
              </a:rPr>
              <a:t>verilen </a:t>
            </a:r>
            <a:r>
              <a:rPr lang="tr-TR" sz="1200" spc="-5" dirty="0">
                <a:latin typeface="+mj-lt"/>
                <a:cs typeface="Times New Roman"/>
              </a:rPr>
              <a:t>fatura veya  makbuz </a:t>
            </a:r>
            <a:r>
              <a:rPr lang="tr-TR" sz="1200" dirty="0">
                <a:latin typeface="+mj-lt"/>
                <a:cs typeface="Times New Roman"/>
              </a:rPr>
              <a:t>asılları ile belgelendirilmesi</a:t>
            </a:r>
            <a:r>
              <a:rPr lang="tr-TR" sz="1200" spc="-30" dirty="0">
                <a:latin typeface="+mj-lt"/>
                <a:cs typeface="Times New Roman"/>
              </a:rPr>
              <a:t> </a:t>
            </a:r>
            <a:r>
              <a:rPr lang="tr-TR" sz="1200" dirty="0">
                <a:latin typeface="+mj-lt"/>
                <a:cs typeface="Times New Roman"/>
              </a:rPr>
              <a:t>zorunludur.</a:t>
            </a:r>
          </a:p>
        </p:txBody>
      </p:sp>
    </p:spTree>
    <p:extLst>
      <p:ext uri="{BB962C8B-B14F-4D97-AF65-F5344CB8AC3E}">
        <p14:creationId xmlns:p14="http://schemas.microsoft.com/office/powerpoint/2010/main" val="228558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2057400" y="365017"/>
            <a:ext cx="38100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İŞÇİ MAAŞ BORDROSU HESAPLAMA</a:t>
            </a:r>
            <a:endParaRPr dirty="0">
              <a:solidFill>
                <a:srgbClr val="FF0000"/>
              </a:solidFill>
              <a:effectLst>
                <a:outerShdw blurRad="38100" dist="38100" dir="2700000" algn="tl">
                  <a:srgbClr val="000000">
                    <a:alpha val="43137"/>
                  </a:srgbClr>
                </a:outerShdw>
              </a:effectLst>
              <a:latin typeface="+mj-lt"/>
              <a:cs typeface="Times New Roman"/>
            </a:endParaRPr>
          </a:p>
        </p:txBody>
      </p:sp>
      <p:graphicFrame>
        <p:nvGraphicFramePr>
          <p:cNvPr id="2" name="Nesne 1"/>
          <p:cNvGraphicFramePr>
            <a:graphicFrameLocks noChangeAspect="1"/>
          </p:cNvGraphicFramePr>
          <p:nvPr>
            <p:extLst>
              <p:ext uri="{D42A27DB-BD31-4B8C-83A1-F6EECF244321}">
                <p14:modId xmlns:p14="http://schemas.microsoft.com/office/powerpoint/2010/main" val="105338496"/>
              </p:ext>
            </p:extLst>
          </p:nvPr>
        </p:nvGraphicFramePr>
        <p:xfrm>
          <a:off x="1295401" y="762001"/>
          <a:ext cx="5208588" cy="5867399"/>
        </p:xfrm>
        <a:graphic>
          <a:graphicData uri="http://schemas.openxmlformats.org/presentationml/2006/ole">
            <mc:AlternateContent xmlns:mc="http://schemas.openxmlformats.org/markup-compatibility/2006">
              <mc:Choice xmlns:v="urn:schemas-microsoft-com:vml" Requires="v">
                <p:oleObj spid="_x0000_s20492" name="Worksheet" r:id="rId3" imgW="7782082" imgH="8182067" progId="Excel.Sheet.12">
                  <p:link updateAutomatic="1"/>
                </p:oleObj>
              </mc:Choice>
              <mc:Fallback>
                <p:oleObj name="Worksheet" r:id="rId3" imgW="7782082" imgH="8182067" progId="Excel.Sheet.12">
                  <p:link updateAutomatic="1"/>
                  <p:pic>
                    <p:nvPicPr>
                      <p:cNvPr id="0" name=""/>
                      <p:cNvPicPr/>
                      <p:nvPr/>
                    </p:nvPicPr>
                    <p:blipFill>
                      <a:blip r:embed="rId4"/>
                      <a:stretch>
                        <a:fillRect/>
                      </a:stretch>
                    </p:blipFill>
                    <p:spPr>
                      <a:xfrm>
                        <a:off x="1295401" y="762001"/>
                        <a:ext cx="5208588" cy="5867399"/>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43000" y="2286000"/>
            <a:ext cx="6353175" cy="31521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0" tIns="12700" rIns="0" bIns="0" rtlCol="0">
            <a:spAutoFit/>
          </a:bodyPr>
          <a:lstStyle/>
          <a:p>
            <a:pPr marL="12700" algn="ctr">
              <a:lnSpc>
                <a:spcPct val="100000"/>
              </a:lnSpc>
              <a:spcBef>
                <a:spcPts val="100"/>
              </a:spcBef>
            </a:pPr>
            <a:r>
              <a:rPr sz="8000" b="0" i="1" dirty="0">
                <a:solidFill>
                  <a:srgbClr val="1A3915"/>
                </a:solidFill>
                <a:effectLst>
                  <a:outerShdw blurRad="38100" dist="38100" dir="2700000" algn="tl">
                    <a:srgbClr val="000000">
                      <a:alpha val="43137"/>
                    </a:srgbClr>
                  </a:outerShdw>
                </a:effectLst>
                <a:latin typeface="+mj-lt"/>
                <a:cs typeface="Arial"/>
              </a:rPr>
              <a:t>TEŞEKKÜRLER</a:t>
            </a:r>
            <a:br>
              <a:rPr lang="tr-TR" sz="8000" b="0" i="1" dirty="0">
                <a:solidFill>
                  <a:srgbClr val="1A3915"/>
                </a:solidFill>
                <a:effectLst>
                  <a:outerShdw blurRad="38100" dist="38100" dir="2700000" algn="tl">
                    <a:srgbClr val="000000">
                      <a:alpha val="43137"/>
                    </a:srgbClr>
                  </a:outerShdw>
                </a:effectLst>
                <a:latin typeface="+mj-lt"/>
                <a:cs typeface="Arial"/>
              </a:rPr>
            </a:br>
            <a:r>
              <a:rPr lang="tr-TR" sz="4000" b="0" i="1" dirty="0">
                <a:solidFill>
                  <a:srgbClr val="1A3915"/>
                </a:solidFill>
                <a:effectLst>
                  <a:outerShdw blurRad="38100" dist="38100" dir="2700000" algn="tl">
                    <a:srgbClr val="000000">
                      <a:alpha val="43137"/>
                    </a:srgbClr>
                  </a:outerShdw>
                </a:effectLst>
                <a:latin typeface="+mj-lt"/>
                <a:cs typeface="Arial"/>
              </a:rPr>
              <a:t>Murat GEREZ</a:t>
            </a:r>
            <a:br>
              <a:rPr lang="tr-TR" sz="4000" b="0" i="1" dirty="0">
                <a:solidFill>
                  <a:srgbClr val="1A3915"/>
                </a:solidFill>
                <a:effectLst>
                  <a:outerShdw blurRad="38100" dist="38100" dir="2700000" algn="tl">
                    <a:srgbClr val="000000">
                      <a:alpha val="43137"/>
                    </a:srgbClr>
                  </a:outerShdw>
                </a:effectLst>
                <a:latin typeface="+mj-lt"/>
                <a:cs typeface="Arial"/>
              </a:rPr>
            </a:br>
            <a:br>
              <a:rPr lang="tr-TR" sz="2400" b="0" i="1" dirty="0">
                <a:solidFill>
                  <a:srgbClr val="1A3915"/>
                </a:solidFill>
                <a:effectLst>
                  <a:outerShdw blurRad="38100" dist="38100" dir="2700000" algn="tl">
                    <a:srgbClr val="000000">
                      <a:alpha val="43137"/>
                    </a:srgbClr>
                  </a:outerShdw>
                </a:effectLst>
                <a:latin typeface="+mj-lt"/>
                <a:cs typeface="Arial"/>
              </a:rPr>
            </a:br>
            <a:r>
              <a:rPr lang="tr-TR" sz="2000" b="0" i="1" dirty="0">
                <a:solidFill>
                  <a:srgbClr val="0000FF"/>
                </a:solidFill>
                <a:effectLst>
                  <a:outerShdw blurRad="38100" dist="38100" dir="2700000" algn="tl">
                    <a:srgbClr val="000000">
                      <a:alpha val="43137"/>
                    </a:srgbClr>
                  </a:outerShdw>
                </a:effectLst>
                <a:latin typeface="+mj-lt"/>
                <a:cs typeface="Arial"/>
                <a:hlinkClick r:id="rId2">
                  <a:extLst>
                    <a:ext uri="{A12FA001-AC4F-418D-AE19-62706E023703}">
                      <ahyp:hlinkClr xmlns:ahyp="http://schemas.microsoft.com/office/drawing/2018/hyperlinkcolor" val="tx"/>
                    </a:ext>
                  </a:extLst>
                </a:hlinkClick>
              </a:rPr>
              <a:t>murat.gerez@tarimorman.gov.tr</a:t>
            </a:r>
            <a:br>
              <a:rPr lang="tr-TR" sz="2000" b="0" i="1" dirty="0">
                <a:solidFill>
                  <a:srgbClr val="0000FF"/>
                </a:solidFill>
                <a:effectLst>
                  <a:outerShdw blurRad="38100" dist="38100" dir="2700000" algn="tl">
                    <a:srgbClr val="000000">
                      <a:alpha val="43137"/>
                    </a:srgbClr>
                  </a:outerShdw>
                </a:effectLst>
                <a:latin typeface="+mj-lt"/>
                <a:cs typeface="Arial"/>
              </a:rPr>
            </a:br>
            <a:br>
              <a:rPr lang="tr-TR" sz="2000" b="0" i="1" dirty="0">
                <a:solidFill>
                  <a:srgbClr val="FF0000"/>
                </a:solidFill>
                <a:effectLst>
                  <a:outerShdw blurRad="38100" dist="38100" dir="2700000" algn="tl">
                    <a:srgbClr val="000000">
                      <a:alpha val="43137"/>
                    </a:srgbClr>
                  </a:outerShdw>
                </a:effectLst>
                <a:latin typeface="+mj-lt"/>
                <a:cs typeface="Arial"/>
              </a:rPr>
            </a:br>
            <a:r>
              <a:rPr lang="tr-TR" sz="2000" b="0" i="1" dirty="0">
                <a:solidFill>
                  <a:srgbClr val="FF0000"/>
                </a:solidFill>
                <a:effectLst>
                  <a:outerShdw blurRad="38100" dist="38100" dir="2700000" algn="tl">
                    <a:srgbClr val="000000">
                      <a:alpha val="43137"/>
                    </a:srgbClr>
                  </a:outerShdw>
                </a:effectLst>
                <a:latin typeface="+mj-lt"/>
                <a:cs typeface="Arial"/>
              </a:rPr>
              <a:t>0 555 536 52 02</a:t>
            </a:r>
            <a:endParaRPr sz="2000" dirty="0">
              <a:solidFill>
                <a:srgbClr val="FF0000"/>
              </a:solidFill>
              <a:effectLst>
                <a:outerShdw blurRad="38100" dist="38100" dir="2700000" algn="tl">
                  <a:srgbClr val="000000">
                    <a:alpha val="43137"/>
                  </a:srgbClr>
                </a:outerShdw>
              </a:effectLst>
              <a:latin typeface="+mj-lt"/>
              <a:cs typeface="Arial"/>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81000"/>
            <a:ext cx="1643130" cy="1643130"/>
          </a:xfrm>
          <a:prstGeom prst="rect">
            <a:avLst/>
          </a:prstGeom>
        </p:spPr>
      </p:pic>
    </p:spTree>
    <p:extLst>
      <p:ext uri="{BB962C8B-B14F-4D97-AF65-F5344CB8AC3E}">
        <p14:creationId xmlns:p14="http://schemas.microsoft.com/office/powerpoint/2010/main" val="161548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 y="228600"/>
            <a:ext cx="8783271" cy="930383"/>
          </a:xfrm>
          <a:prstGeom prst="rect">
            <a:avLst/>
          </a:prstGeom>
        </p:spPr>
        <p:txBody>
          <a:bodyPr vert="horz" wrap="square" lIns="0" tIns="6985" rIns="0" bIns="0" rtlCol="0">
            <a:spAutoFit/>
          </a:bodyPr>
          <a:lstStyle/>
          <a:p>
            <a:pPr>
              <a:lnSpc>
                <a:spcPct val="100000"/>
              </a:lnSpc>
              <a:spcBef>
                <a:spcPts val="45"/>
              </a:spcBef>
              <a:buClr>
                <a:srgbClr val="053193"/>
              </a:buClr>
            </a:pPr>
            <a:r>
              <a:rPr lang="tr-TR" sz="2800" dirty="0">
                <a:solidFill>
                  <a:srgbClr val="FF0000"/>
                </a:solidFill>
                <a:effectLst>
                  <a:outerShdw blurRad="38100" dist="38100" dir="2700000" algn="tl">
                    <a:srgbClr val="000000">
                      <a:alpha val="43137"/>
                    </a:srgbClr>
                  </a:outerShdw>
                </a:effectLst>
                <a:latin typeface="Times New Roman"/>
                <a:cs typeface="Times New Roman"/>
              </a:rPr>
              <a:t>ÜCRETİN TANIMI : </a:t>
            </a:r>
          </a:p>
          <a:p>
            <a:pPr>
              <a:lnSpc>
                <a:spcPct val="100000"/>
              </a:lnSpc>
              <a:spcBef>
                <a:spcPts val="45"/>
              </a:spcBef>
              <a:buClr>
                <a:srgbClr val="053193"/>
              </a:buClr>
            </a:pPr>
            <a:r>
              <a:rPr lang="tr-TR" sz="1600" dirty="0"/>
              <a:t>Genel anlamda ücret bir kimseye bir iş karşılığında işveren veya üçüncü kişiler tarafından sağlanan ve para ile ödenen tutardır. (4857 </a:t>
            </a:r>
            <a:r>
              <a:rPr lang="tr-TR" sz="1600" dirty="0" err="1"/>
              <a:t>S.İş</a:t>
            </a:r>
            <a:r>
              <a:rPr lang="tr-TR" sz="1600" dirty="0"/>
              <a:t> Kanunu Madde 32)</a:t>
            </a:r>
            <a:endParaRPr sz="1600" dirty="0">
              <a:latin typeface="Times New Roman"/>
              <a:cs typeface="Times New Roman"/>
            </a:endParaRPr>
          </a:p>
        </p:txBody>
      </p:sp>
      <p:sp>
        <p:nvSpPr>
          <p:cNvPr id="7" name="object 2"/>
          <p:cNvSpPr txBox="1">
            <a:spLocks noGrp="1"/>
          </p:cNvSpPr>
          <p:nvPr>
            <p:ph type="title"/>
          </p:nvPr>
        </p:nvSpPr>
        <p:spPr>
          <a:xfrm>
            <a:off x="923747" y="1341818"/>
            <a:ext cx="7829906" cy="474489"/>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3000" dirty="0">
                <a:solidFill>
                  <a:srgbClr val="FF0000"/>
                </a:solidFill>
                <a:effectLst>
                  <a:outerShdw blurRad="38100" dist="38100" dir="2700000" algn="tl">
                    <a:srgbClr val="000000">
                      <a:alpha val="43137"/>
                    </a:srgbClr>
                  </a:outerShdw>
                </a:effectLst>
              </a:rPr>
              <a:t>İŞÇİ ÜCRET HESAPLAMASI TEMEL BİLGİLER</a:t>
            </a:r>
            <a:endParaRPr sz="3000" dirty="0">
              <a:solidFill>
                <a:srgbClr val="FF0000"/>
              </a:solidFill>
              <a:effectLst>
                <a:outerShdw blurRad="38100" dist="38100" dir="2700000" algn="tl">
                  <a:srgbClr val="000000">
                    <a:alpha val="43137"/>
                  </a:srgbClr>
                </a:outerShdw>
              </a:effectLst>
            </a:endParaRPr>
          </a:p>
        </p:txBody>
      </p:sp>
      <p:sp>
        <p:nvSpPr>
          <p:cNvPr id="14" name="Katlanmış Nesne 13"/>
          <p:cNvSpPr/>
          <p:nvPr/>
        </p:nvSpPr>
        <p:spPr>
          <a:xfrm>
            <a:off x="228600" y="20574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İşçinin Yevmiyesi (Gündeliği)</a:t>
            </a:r>
          </a:p>
        </p:txBody>
      </p:sp>
      <p:sp>
        <p:nvSpPr>
          <p:cNvPr id="15" name="Katlanmış Nesne 14"/>
          <p:cNvSpPr/>
          <p:nvPr/>
        </p:nvSpPr>
        <p:spPr>
          <a:xfrm>
            <a:off x="1981200" y="2065986"/>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Çalışılan Gün Sayısı</a:t>
            </a:r>
          </a:p>
        </p:txBody>
      </p:sp>
      <p:sp>
        <p:nvSpPr>
          <p:cNvPr id="16" name="Katlanmış Nesne 15"/>
          <p:cNvSpPr/>
          <p:nvPr/>
        </p:nvSpPr>
        <p:spPr>
          <a:xfrm>
            <a:off x="3733800" y="2065986"/>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Sosyal Yardımlar</a:t>
            </a:r>
          </a:p>
        </p:txBody>
      </p:sp>
      <p:sp>
        <p:nvSpPr>
          <p:cNvPr id="17" name="Katlanmış Nesne 16"/>
          <p:cNvSpPr/>
          <p:nvPr/>
        </p:nvSpPr>
        <p:spPr>
          <a:xfrm>
            <a:off x="5486400" y="206891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Sigorta Kesintileri</a:t>
            </a:r>
          </a:p>
        </p:txBody>
      </p:sp>
      <p:sp>
        <p:nvSpPr>
          <p:cNvPr id="18" name="Katlanmış Nesne 17"/>
          <p:cNvSpPr/>
          <p:nvPr/>
        </p:nvSpPr>
        <p:spPr>
          <a:xfrm>
            <a:off x="7239000" y="2065986"/>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a:t>Vergiler ve Diğer Kesintiler</a:t>
            </a:r>
          </a:p>
          <a:p>
            <a:pPr algn="ctr"/>
            <a:r>
              <a:rPr lang="tr-TR" sz="1400" dirty="0"/>
              <a:t>(İcra-Sendika vb.)</a:t>
            </a:r>
          </a:p>
        </p:txBody>
      </p:sp>
      <p:cxnSp>
        <p:nvCxnSpPr>
          <p:cNvPr id="20" name="Düz Ok Bağlayıcısı 19"/>
          <p:cNvCxnSpPr/>
          <p:nvPr/>
        </p:nvCxnSpPr>
        <p:spPr>
          <a:xfrm>
            <a:off x="952500" y="3361386"/>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2" name="Çarpma 21"/>
          <p:cNvSpPr/>
          <p:nvPr/>
        </p:nvSpPr>
        <p:spPr>
          <a:xfrm>
            <a:off x="1676400" y="2523186"/>
            <a:ext cx="304800" cy="3048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rtı 22"/>
          <p:cNvSpPr/>
          <p:nvPr/>
        </p:nvSpPr>
        <p:spPr>
          <a:xfrm>
            <a:off x="3437792" y="2523186"/>
            <a:ext cx="304800" cy="304800"/>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Eksi 23"/>
          <p:cNvSpPr/>
          <p:nvPr/>
        </p:nvSpPr>
        <p:spPr>
          <a:xfrm>
            <a:off x="5181600" y="2523186"/>
            <a:ext cx="304800" cy="304800"/>
          </a:xfrm>
          <a:prstGeom prst="mathMin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Eksi 24"/>
          <p:cNvSpPr/>
          <p:nvPr/>
        </p:nvSpPr>
        <p:spPr>
          <a:xfrm>
            <a:off x="6925408" y="2561286"/>
            <a:ext cx="304800" cy="304800"/>
          </a:xfrm>
          <a:prstGeom prst="mathMin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11" y="3581400"/>
            <a:ext cx="2052049" cy="1381600"/>
          </a:xfrm>
          <a:prstGeom prst="rect">
            <a:avLst/>
          </a:prstGeom>
        </p:spPr>
      </p:pic>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03" y="4953000"/>
            <a:ext cx="1261397" cy="1751634"/>
          </a:xfrm>
          <a:prstGeom prst="rect">
            <a:avLst/>
          </a:prstGeom>
        </p:spPr>
      </p:pic>
      <p:cxnSp>
        <p:nvCxnSpPr>
          <p:cNvPr id="31" name="Düz Ok Bağlayıcısı 30"/>
          <p:cNvCxnSpPr/>
          <p:nvPr/>
        </p:nvCxnSpPr>
        <p:spPr>
          <a:xfrm>
            <a:off x="4457700" y="3371645"/>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32" name="Resim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3615869"/>
            <a:ext cx="1752600" cy="2920712"/>
          </a:xfrm>
          <a:prstGeom prst="rect">
            <a:avLst/>
          </a:prstGeom>
        </p:spPr>
      </p:pic>
      <p:pic>
        <p:nvPicPr>
          <p:cNvPr id="33" name="Resim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1" y="3627686"/>
            <a:ext cx="1855656" cy="812517"/>
          </a:xfrm>
          <a:prstGeom prst="rect">
            <a:avLst/>
          </a:prstGeom>
        </p:spPr>
      </p:pic>
      <p:cxnSp>
        <p:nvCxnSpPr>
          <p:cNvPr id="34" name="Düz Ok Bağlayıcısı 33"/>
          <p:cNvCxnSpPr/>
          <p:nvPr/>
        </p:nvCxnSpPr>
        <p:spPr>
          <a:xfrm>
            <a:off x="6216401" y="3380234"/>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35" name="Resim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1120" y="3592921"/>
            <a:ext cx="2115297" cy="922288"/>
          </a:xfrm>
          <a:prstGeom prst="rect">
            <a:avLst/>
          </a:prstGeom>
        </p:spPr>
      </p:pic>
      <p:cxnSp>
        <p:nvCxnSpPr>
          <p:cNvPr id="36" name="Düz Ok Bağlayıcısı 35"/>
          <p:cNvCxnSpPr/>
          <p:nvPr/>
        </p:nvCxnSpPr>
        <p:spPr>
          <a:xfrm>
            <a:off x="8001000" y="33528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37" name="Resim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6162" y="4595396"/>
            <a:ext cx="1545212" cy="2203981"/>
          </a:xfrm>
          <a:prstGeom prst="rect">
            <a:avLst/>
          </a:prstGeom>
        </p:spPr>
      </p:pic>
      <p:pic>
        <p:nvPicPr>
          <p:cNvPr id="38" name="Resim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7775" y="4595396"/>
            <a:ext cx="1589482" cy="22186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Köşeli Çift Ayraç 37"/>
          <p:cNvSpPr/>
          <p:nvPr/>
        </p:nvSpPr>
        <p:spPr>
          <a:xfrm>
            <a:off x="28041" y="1410028"/>
            <a:ext cx="1600200" cy="533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Yevmiye</a:t>
            </a:r>
          </a:p>
        </p:txBody>
      </p:sp>
      <p:sp>
        <p:nvSpPr>
          <p:cNvPr id="41" name="object 3"/>
          <p:cNvSpPr txBox="1"/>
          <p:nvPr/>
        </p:nvSpPr>
        <p:spPr>
          <a:xfrm>
            <a:off x="1702777" y="1334647"/>
            <a:ext cx="6896410" cy="68416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Bakanlığımızda TARIM ve DKMP işyerleri için iki ayrı Toplu İş Sözleşmesi bulunmaktadır. TARIM işyerleri için yevmiye skalası uygulanmaktadır. DKMP işyerlerinde ise ücret zamları işçi yevmiyelerine uygulanarak maaş hesaplaması yapılmaktadır.</a:t>
            </a:r>
            <a:r>
              <a:rPr lang="tr-TR" sz="1600" dirty="0"/>
              <a:t> </a:t>
            </a:r>
            <a:endParaRPr sz="1600" dirty="0">
              <a:latin typeface="Times New Roman"/>
              <a:cs typeface="Times New Roman"/>
            </a:endParaRPr>
          </a:p>
        </p:txBody>
      </p:sp>
      <p:sp>
        <p:nvSpPr>
          <p:cNvPr id="43" name="object 2"/>
          <p:cNvSpPr txBox="1">
            <a:spLocks noGrp="1"/>
          </p:cNvSpPr>
          <p:nvPr>
            <p:ph type="title"/>
          </p:nvPr>
        </p:nvSpPr>
        <p:spPr>
          <a:xfrm>
            <a:off x="609600" y="555670"/>
            <a:ext cx="7829906" cy="474489"/>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3000" dirty="0">
                <a:solidFill>
                  <a:srgbClr val="FF0000"/>
                </a:solidFill>
                <a:effectLst>
                  <a:outerShdw blurRad="38100" dist="38100" dir="2700000" algn="tl">
                    <a:srgbClr val="000000">
                      <a:alpha val="43137"/>
                    </a:srgbClr>
                  </a:outerShdw>
                </a:effectLst>
              </a:rPr>
              <a:t>GELİRLERE AİT TANIMLAMALAR</a:t>
            </a:r>
            <a:endParaRPr sz="3000" dirty="0">
              <a:solidFill>
                <a:srgbClr val="FF0000"/>
              </a:solidFill>
              <a:effectLst>
                <a:outerShdw blurRad="38100" dist="38100" dir="2700000" algn="tl">
                  <a:srgbClr val="000000">
                    <a:alpha val="43137"/>
                  </a:srgbClr>
                </a:outerShdw>
              </a:effectLst>
            </a:endParaRPr>
          </a:p>
        </p:txBody>
      </p:sp>
      <p:pic>
        <p:nvPicPr>
          <p:cNvPr id="44" name="Resim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2362200"/>
            <a:ext cx="5934087" cy="3995296"/>
          </a:xfrm>
          <a:prstGeom prst="rect">
            <a:avLst/>
          </a:prstGeom>
        </p:spPr>
      </p:pic>
      <p:pic>
        <p:nvPicPr>
          <p:cNvPr id="45" name="Resim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87" y="2227713"/>
            <a:ext cx="2973964" cy="41297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öşeli Çift Ayraç 5"/>
          <p:cNvSpPr/>
          <p:nvPr/>
        </p:nvSpPr>
        <p:spPr>
          <a:xfrm>
            <a:off x="152400" y="647700"/>
            <a:ext cx="1600200" cy="533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Gün Sayısı</a:t>
            </a:r>
          </a:p>
        </p:txBody>
      </p:sp>
      <p:sp>
        <p:nvSpPr>
          <p:cNvPr id="7" name="object 3"/>
          <p:cNvSpPr txBox="1"/>
          <p:nvPr/>
        </p:nvSpPr>
        <p:spPr>
          <a:xfrm>
            <a:off x="1899138" y="684111"/>
            <a:ext cx="6798457" cy="1084271"/>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İşçinin fiilen işyerinde bulunduğu günleri, hafta tatillerini, yıllık izinli ve raporlu olduğu günleri ifade etmektedir.</a:t>
            </a:r>
          </a:p>
          <a:p>
            <a:pPr algn="just">
              <a:lnSpc>
                <a:spcPct val="100000"/>
              </a:lnSpc>
              <a:spcBef>
                <a:spcPts val="45"/>
              </a:spcBef>
              <a:buClr>
                <a:srgbClr val="053193"/>
              </a:buClr>
            </a:pPr>
            <a:endParaRPr lang="tr-TR" sz="1400" dirty="0">
              <a:latin typeface="+mj-lt"/>
              <a:cs typeface="Times New Roman"/>
            </a:endParaRPr>
          </a:p>
          <a:p>
            <a:pPr algn="just">
              <a:lnSpc>
                <a:spcPct val="100000"/>
              </a:lnSpc>
              <a:spcBef>
                <a:spcPts val="45"/>
              </a:spcBef>
              <a:buClr>
                <a:srgbClr val="053193"/>
              </a:buClr>
            </a:pPr>
            <a:r>
              <a:rPr lang="tr-TR" sz="1400" dirty="0">
                <a:latin typeface="+mj-lt"/>
                <a:cs typeface="Times New Roman"/>
              </a:rPr>
              <a:t>Ayrıca Yemek ve Yol ücreti ödemeleri için gün sayıları da maaşa esas belirlenmesi gereken unsurlardandır.</a:t>
            </a:r>
            <a:endParaRPr sz="1600" dirty="0">
              <a:latin typeface="+mj-lt"/>
              <a:cs typeface="Times New Roman"/>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86000"/>
            <a:ext cx="6397961" cy="25296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öşeli Çift Ayraç 5"/>
          <p:cNvSpPr/>
          <p:nvPr/>
        </p:nvSpPr>
        <p:spPr>
          <a:xfrm>
            <a:off x="228600" y="344132"/>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dirty="0">
                <a:solidFill>
                  <a:schemeClr val="tx1"/>
                </a:solidFill>
                <a:effectLst>
                  <a:outerShdw blurRad="38100" dist="38100" dir="2700000" algn="tl">
                    <a:srgbClr val="000000">
                      <a:alpha val="43137"/>
                    </a:srgbClr>
                  </a:outerShdw>
                </a:effectLst>
              </a:rPr>
              <a:t>Sosyal Haklar</a:t>
            </a:r>
          </a:p>
        </p:txBody>
      </p:sp>
      <p:sp>
        <p:nvSpPr>
          <p:cNvPr id="8" name="object 3"/>
          <p:cNvSpPr txBox="1"/>
          <p:nvPr/>
        </p:nvSpPr>
        <p:spPr>
          <a:xfrm>
            <a:off x="914400" y="1069851"/>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Ağır Hizmet Tehlike ve Sorumluluk Primi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9" name="Köşeli Çift Ayraç 8"/>
          <p:cNvSpPr/>
          <p:nvPr/>
        </p:nvSpPr>
        <p:spPr>
          <a:xfrm>
            <a:off x="457200" y="9906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object 3"/>
          <p:cNvSpPr txBox="1"/>
          <p:nvPr/>
        </p:nvSpPr>
        <p:spPr>
          <a:xfrm>
            <a:off x="914400" y="3143460"/>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Yemek Yardımı</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1" name="Köşeli Çift Ayraç 10"/>
          <p:cNvSpPr/>
          <p:nvPr/>
        </p:nvSpPr>
        <p:spPr>
          <a:xfrm>
            <a:off x="457200" y="30480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object 3"/>
          <p:cNvSpPr txBox="1"/>
          <p:nvPr/>
        </p:nvSpPr>
        <p:spPr>
          <a:xfrm>
            <a:off x="587619" y="1410884"/>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İşçilerin fiilen çalıştıkları günlerde gün başına günlük brüt çıplak ücretinin % 15 veya % 20 oranında aldıkları primdir. TİS gereğince akdi tatil olan Cumartesi günleri için de bu prim ödenmektedir.  </a:t>
            </a:r>
            <a:endParaRPr sz="1600" dirty="0">
              <a:latin typeface="+mj-lt"/>
              <a:cs typeface="Times New Roman"/>
            </a:endParaRPr>
          </a:p>
        </p:txBody>
      </p:sp>
      <p:pic>
        <p:nvPicPr>
          <p:cNvPr id="25" name="Resim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76425"/>
            <a:ext cx="4933950" cy="1095375"/>
          </a:xfrm>
          <a:prstGeom prst="rect">
            <a:avLst/>
          </a:prstGeom>
        </p:spPr>
      </p:pic>
      <p:sp>
        <p:nvSpPr>
          <p:cNvPr id="26" name="object 3"/>
          <p:cNvSpPr txBox="1"/>
          <p:nvPr/>
        </p:nvSpPr>
        <p:spPr>
          <a:xfrm>
            <a:off x="816219" y="3429000"/>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İşçilerin fiilen çalıştıkları gün karşılığı ödenmesi gereken yemek ücretidir. Bu tutar 01.03.2024 tarihinden itibaren 143,69.-TL olarak belirlenmiştir.</a:t>
            </a:r>
            <a:endParaRPr sz="1600" dirty="0">
              <a:latin typeface="+mj-lt"/>
              <a:cs typeface="Times New Roman"/>
            </a:endParaRPr>
          </a:p>
        </p:txBody>
      </p:sp>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4038600"/>
            <a:ext cx="4876800" cy="2171700"/>
          </a:xfrm>
          <a:prstGeom prst="rect">
            <a:avLst/>
          </a:prstGeom>
        </p:spPr>
      </p:pic>
      <p:pic>
        <p:nvPicPr>
          <p:cNvPr id="28" name="Resim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1" y="3657600"/>
            <a:ext cx="2514599"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txBox="1"/>
          <p:nvPr/>
        </p:nvSpPr>
        <p:spPr>
          <a:xfrm>
            <a:off x="533400" y="2735525"/>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Servis Ücreti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8" name="Köşeli Çift Ayraç 7"/>
          <p:cNvSpPr/>
          <p:nvPr/>
        </p:nvSpPr>
        <p:spPr>
          <a:xfrm>
            <a:off x="152400" y="27274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bject 3"/>
          <p:cNvSpPr txBox="1"/>
          <p:nvPr/>
        </p:nvSpPr>
        <p:spPr>
          <a:xfrm>
            <a:off x="533400" y="301749"/>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Sosyal Yardım</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4" name="Köşeli Çift Ayraç 13"/>
          <p:cNvSpPr/>
          <p:nvPr/>
        </p:nvSpPr>
        <p:spPr>
          <a:xfrm>
            <a:off x="152400" y="301749"/>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object 3"/>
          <p:cNvSpPr txBox="1"/>
          <p:nvPr/>
        </p:nvSpPr>
        <p:spPr>
          <a:xfrm>
            <a:off x="533400" y="762000"/>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İşçilere her ay olmak üzere toplu iş sözleşmesi gereğince ödenen yardım tutarıdır. Halen 1.834,88.-TL olarak ödenmektedir.</a:t>
            </a:r>
            <a:endParaRPr sz="1600" dirty="0">
              <a:latin typeface="+mj-lt"/>
              <a:cs typeface="Times New Roman"/>
            </a:endParaRPr>
          </a:p>
        </p:txBody>
      </p:sp>
      <p:pic>
        <p:nvPicPr>
          <p:cNvPr id="16" name="Resi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86695"/>
            <a:ext cx="5038725" cy="1362075"/>
          </a:xfrm>
          <a:prstGeom prst="rect">
            <a:avLst/>
          </a:prstGeom>
        </p:spPr>
      </p:pic>
      <p:sp>
        <p:nvSpPr>
          <p:cNvPr id="17" name="object 3"/>
          <p:cNvSpPr txBox="1"/>
          <p:nvPr/>
        </p:nvSpPr>
        <p:spPr>
          <a:xfrm>
            <a:off x="539262" y="3157999"/>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Servis aracı olmayan işyerlerinde işçilerin işe gidiş ve gelişlerini temin etmek üzere çalıştıkları gün karşılığında ödenen tutardır. Halen Net 33,98.-TL olarak ödenmektedir.</a:t>
            </a:r>
            <a:endParaRPr sz="1600" dirty="0">
              <a:latin typeface="+mj-lt"/>
              <a:cs typeface="Times New Roman"/>
            </a:endParaRPr>
          </a:p>
        </p:txBody>
      </p:sp>
      <p:pic>
        <p:nvPicPr>
          <p:cNvPr id="18" name="Resi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 y="3789409"/>
            <a:ext cx="4972050" cy="2457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800100" y="2290465"/>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Ek Ödeme</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5" name="Köşeli Çift Ayraç 4"/>
          <p:cNvSpPr/>
          <p:nvPr/>
        </p:nvSpPr>
        <p:spPr>
          <a:xfrm>
            <a:off x="342900" y="22098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object 3"/>
          <p:cNvSpPr txBox="1"/>
          <p:nvPr/>
        </p:nvSpPr>
        <p:spPr>
          <a:xfrm>
            <a:off x="762000" y="5210300"/>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Giyim Yardımı</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7" name="Köşeli Çift Ayraç 6"/>
          <p:cNvSpPr/>
          <p:nvPr/>
        </p:nvSpPr>
        <p:spPr>
          <a:xfrm>
            <a:off x="342900" y="5131049"/>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bject 3"/>
          <p:cNvSpPr txBox="1"/>
          <p:nvPr/>
        </p:nvSpPr>
        <p:spPr>
          <a:xfrm>
            <a:off x="800100" y="281589"/>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Hizmet Zammı</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9" name="Köşeli Çift Ayraç 8"/>
          <p:cNvSpPr/>
          <p:nvPr/>
        </p:nvSpPr>
        <p:spPr>
          <a:xfrm>
            <a:off x="375138" y="225549"/>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object 3"/>
          <p:cNvSpPr txBox="1"/>
          <p:nvPr/>
        </p:nvSpPr>
        <p:spPr>
          <a:xfrm>
            <a:off x="762000" y="606549"/>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İşçilerin kamu kurum ve kuruluşlarında geçirdikleri her tam hizmet yılı için ödenen brüt 15,00.-TL zam tutarıdır. Bu dönemki toplu iş sözleşmesine ilk defa uygulanmıştır.</a:t>
            </a:r>
            <a:endParaRPr sz="1600" dirty="0">
              <a:latin typeface="+mj-lt"/>
              <a:cs typeface="Times New Roman"/>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38" y="1146952"/>
            <a:ext cx="4924425" cy="1019175"/>
          </a:xfrm>
          <a:prstGeom prst="rect">
            <a:avLst/>
          </a:prstGeom>
        </p:spPr>
      </p:pic>
      <p:sp>
        <p:nvSpPr>
          <p:cNvPr id="12" name="object 3"/>
          <p:cNvSpPr txBox="1"/>
          <p:nvPr/>
        </p:nvSpPr>
        <p:spPr>
          <a:xfrm>
            <a:off x="762000" y="2684234"/>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İşçilere yılda bir kere Mayıs ayı içerisinde ödenmekte olan ek ödeme tutarıdır. Brüt 4.221,22.-TL olarak ödenmektedir.</a:t>
            </a:r>
            <a:endParaRPr sz="1600" dirty="0">
              <a:latin typeface="+mj-lt"/>
              <a:cs typeface="Times New Roman"/>
            </a:endParaRPr>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37" y="3124200"/>
            <a:ext cx="4924425" cy="1762125"/>
          </a:xfrm>
          <a:prstGeom prst="rect">
            <a:avLst/>
          </a:prstGeom>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14" y="5517911"/>
            <a:ext cx="3208807" cy="1263889"/>
          </a:xfrm>
          <a:prstGeom prst="rect">
            <a:avLst/>
          </a:prstGeom>
        </p:spPr>
      </p:pic>
      <p:sp>
        <p:nvSpPr>
          <p:cNvPr id="15" name="object 3"/>
          <p:cNvSpPr txBox="1"/>
          <p:nvPr/>
        </p:nvSpPr>
        <p:spPr>
          <a:xfrm>
            <a:off x="4051054" y="5639825"/>
            <a:ext cx="4200179"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İşçilere yılda bir kere Aralık ayına kadar ödenen nakdi giyim yardımı tutarıdır. Brüt 1.271,74.-TL olarak ödenmektedir.</a:t>
            </a:r>
            <a:endParaRPr sz="1600" dirty="0">
              <a:latin typeface="+mj-lt"/>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p:cNvSpPr txBox="1">
            <a:spLocks noGrp="1"/>
          </p:cNvSpPr>
          <p:nvPr>
            <p:ph type="title"/>
          </p:nvPr>
        </p:nvSpPr>
        <p:spPr>
          <a:xfrm>
            <a:off x="0" y="152400"/>
            <a:ext cx="9067800" cy="751488"/>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2400" dirty="0">
                <a:solidFill>
                  <a:srgbClr val="FF0000"/>
                </a:solidFill>
                <a:effectLst>
                  <a:outerShdw blurRad="38100" dist="38100" dir="2700000" algn="tl">
                    <a:srgbClr val="000000">
                      <a:alpha val="43137"/>
                    </a:srgbClr>
                  </a:outerShdw>
                </a:effectLst>
              </a:rPr>
              <a:t>FAZLA MESAİ – FAZLA SÜRELERLE ÇALIŞMA- HAFTA TATİLİ, ULUSAL BAYRAM VE GENEL TATİL GÜNÜ ÜCRETİ</a:t>
            </a:r>
            <a:endParaRPr sz="2400" dirty="0">
              <a:solidFill>
                <a:srgbClr val="FF0000"/>
              </a:solidFill>
              <a:effectLst>
                <a:outerShdw blurRad="38100" dist="38100" dir="2700000" algn="tl">
                  <a:srgbClr val="000000">
                    <a:alpha val="43137"/>
                  </a:srgbClr>
                </a:outerShdw>
              </a:effectLst>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114800"/>
            <a:ext cx="3845603" cy="2590800"/>
          </a:xfrm>
          <a:prstGeom prst="rect">
            <a:avLst/>
          </a:prstGeom>
        </p:spPr>
      </p:pic>
      <p:sp>
        <p:nvSpPr>
          <p:cNvPr id="12" name="object 3"/>
          <p:cNvSpPr txBox="1"/>
          <p:nvPr/>
        </p:nvSpPr>
        <p:spPr>
          <a:xfrm>
            <a:off x="76200" y="1143000"/>
            <a:ext cx="8839200"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TARIM işyerlerinde haftalık çalışma süresi 40 saat, DKMP İşyerlerinde ise 45 saattir. Bu sürelerin aşılması fazla sürelerle çalışma ve fazla mesai olarak nitelendirilerek mesai ücreti ödemesine tabidir. Buna Göre;</a:t>
            </a:r>
            <a:endParaRPr sz="1600" dirty="0">
              <a:latin typeface="+mj-lt"/>
              <a:cs typeface="Times New Roman"/>
            </a:endParaRPr>
          </a:p>
        </p:txBody>
      </p:sp>
      <p:sp>
        <p:nvSpPr>
          <p:cNvPr id="13" name="object 3"/>
          <p:cNvSpPr txBox="1"/>
          <p:nvPr/>
        </p:nvSpPr>
        <p:spPr>
          <a:xfrm>
            <a:off x="609600" y="1702235"/>
            <a:ext cx="19812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Fazla Sürelerle Çalışma</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4" name="Köşeli Çift Ayraç 13"/>
          <p:cNvSpPr/>
          <p:nvPr/>
        </p:nvSpPr>
        <p:spPr>
          <a:xfrm>
            <a:off x="228600" y="1702235"/>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object 3"/>
          <p:cNvSpPr txBox="1"/>
          <p:nvPr/>
        </p:nvSpPr>
        <p:spPr>
          <a:xfrm>
            <a:off x="2561492" y="1676400"/>
            <a:ext cx="6506308"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TARIM işyerlerinde haftalık çalışma süresi olan 40 saati aşan ve 45 saate kadarlık yapılan çalışmalardır. Yevmiyenin Saat başına düşen tutarının % 50 Artırılması ile hesaplanır.</a:t>
            </a:r>
            <a:endParaRPr sz="1600" dirty="0">
              <a:latin typeface="+mj-lt"/>
              <a:cs typeface="Times New Roman"/>
            </a:endParaRPr>
          </a:p>
        </p:txBody>
      </p:sp>
      <p:sp>
        <p:nvSpPr>
          <p:cNvPr id="16" name="object 3"/>
          <p:cNvSpPr txBox="1"/>
          <p:nvPr/>
        </p:nvSpPr>
        <p:spPr>
          <a:xfrm>
            <a:off x="609600" y="3078628"/>
            <a:ext cx="1116623"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Fazla Mesai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7" name="Köşeli Çift Ayraç 16"/>
          <p:cNvSpPr/>
          <p:nvPr/>
        </p:nvSpPr>
        <p:spPr>
          <a:xfrm>
            <a:off x="228600" y="3078628"/>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object 3"/>
          <p:cNvSpPr txBox="1"/>
          <p:nvPr/>
        </p:nvSpPr>
        <p:spPr>
          <a:xfrm>
            <a:off x="2561492" y="2743200"/>
            <a:ext cx="6353908" cy="868828"/>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45 saati aşan süreler fazla mesai olarak değerlendirilir. Yevmiyenin saat başına düşen tutarının % 75 artırılması ile hesaplanır. Ayrıca Tarım işyerlerinde akdi tatil olan Cumartesi günlerinde yapılan çalışmalar da yevmiyenin saat başına düşen tutarının % 75 artırılması suretiyle ödenir.</a:t>
            </a:r>
            <a:endParaRPr sz="1600" dirty="0">
              <a:latin typeface="+mj-lt"/>
              <a:cs typeface="Times New Roman"/>
            </a:endParaRPr>
          </a:p>
        </p:txBody>
      </p:sp>
      <p:pic>
        <p:nvPicPr>
          <p:cNvPr id="21" name="Resim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775" y="4561517"/>
            <a:ext cx="4848225" cy="838200"/>
          </a:xfrm>
          <a:prstGeom prst="rect">
            <a:avLst/>
          </a:prstGeom>
        </p:spPr>
      </p:pic>
      <p:sp>
        <p:nvSpPr>
          <p:cNvPr id="22" name="object 3"/>
          <p:cNvSpPr txBox="1"/>
          <p:nvPr/>
        </p:nvSpPr>
        <p:spPr>
          <a:xfrm>
            <a:off x="76200" y="2306151"/>
            <a:ext cx="8839200" cy="376385"/>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solidFill>
                  <a:srgbClr val="0000FF"/>
                </a:solidFill>
              </a:rPr>
              <a:t>Örnek Hesaplama : Yevmiye = 375,00.-TL</a:t>
            </a:r>
          </a:p>
          <a:p>
            <a:pPr algn="just">
              <a:lnSpc>
                <a:spcPct val="100000"/>
              </a:lnSpc>
              <a:spcBef>
                <a:spcPts val="45"/>
              </a:spcBef>
              <a:buClr>
                <a:srgbClr val="053193"/>
              </a:buClr>
            </a:pPr>
            <a:r>
              <a:rPr lang="tr-TR" sz="1200" dirty="0">
                <a:solidFill>
                  <a:srgbClr val="0000FF"/>
                </a:solidFill>
                <a:latin typeface="+mj-lt"/>
                <a:cs typeface="Times New Roman"/>
              </a:rPr>
              <a:t>375,00 / 7,5 Saat =50,00</a:t>
            </a:r>
            <a:r>
              <a:rPr lang="tr-TR" sz="1200" dirty="0">
                <a:solidFill>
                  <a:srgbClr val="0000FF"/>
                </a:solidFill>
                <a:cs typeface="Times New Roman"/>
              </a:rPr>
              <a:t>(Saatlik Ücret)</a:t>
            </a:r>
            <a:r>
              <a:rPr lang="tr-TR" sz="1200" dirty="0">
                <a:solidFill>
                  <a:srgbClr val="0000FF"/>
                </a:solidFill>
                <a:latin typeface="+mj-lt"/>
                <a:cs typeface="Times New Roman"/>
              </a:rPr>
              <a:t> </a:t>
            </a:r>
            <a:r>
              <a:rPr lang="tr-TR" sz="1200" dirty="0">
                <a:solidFill>
                  <a:srgbClr val="0000FF"/>
                </a:solidFill>
                <a:latin typeface="+mj-lt"/>
                <a:cs typeface="Times New Roman"/>
                <a:sym typeface="Wingdings" panose="05000000000000000000" pitchFamily="2" charset="2"/>
              </a:rPr>
              <a:t> 50,00 * %50 =25,00  50,00+25,00 = 75,00TL 1 Saatlik Fazla Sürelerle Çalışma ücreti</a:t>
            </a:r>
            <a:endParaRPr sz="1200" dirty="0">
              <a:solidFill>
                <a:srgbClr val="0000FF"/>
              </a:solidFill>
              <a:latin typeface="+mj-lt"/>
              <a:cs typeface="Times New Roman"/>
            </a:endParaRPr>
          </a:p>
        </p:txBody>
      </p:sp>
      <p:sp>
        <p:nvSpPr>
          <p:cNvPr id="23" name="object 3"/>
          <p:cNvSpPr txBox="1"/>
          <p:nvPr/>
        </p:nvSpPr>
        <p:spPr>
          <a:xfrm>
            <a:off x="379534" y="3643384"/>
            <a:ext cx="8535866" cy="376385"/>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solidFill>
                  <a:srgbClr val="0000FF"/>
                </a:solidFill>
              </a:rPr>
              <a:t>Örnek Hesaplama : Yevmiye = 375,00.-TL</a:t>
            </a:r>
          </a:p>
          <a:p>
            <a:pPr algn="just">
              <a:lnSpc>
                <a:spcPct val="100000"/>
              </a:lnSpc>
              <a:spcBef>
                <a:spcPts val="45"/>
              </a:spcBef>
              <a:buClr>
                <a:srgbClr val="053193"/>
              </a:buClr>
            </a:pPr>
            <a:r>
              <a:rPr lang="tr-TR" sz="1200" dirty="0">
                <a:solidFill>
                  <a:srgbClr val="0000FF"/>
                </a:solidFill>
                <a:latin typeface="+mj-lt"/>
                <a:cs typeface="Times New Roman"/>
              </a:rPr>
              <a:t>375,00 / 7,5 Saat =50,00(Saatlik Ücret) </a:t>
            </a:r>
            <a:r>
              <a:rPr lang="tr-TR" sz="1200" dirty="0">
                <a:solidFill>
                  <a:srgbClr val="0000FF"/>
                </a:solidFill>
                <a:latin typeface="+mj-lt"/>
                <a:cs typeface="Times New Roman"/>
                <a:sym typeface="Wingdings" panose="05000000000000000000" pitchFamily="2" charset="2"/>
              </a:rPr>
              <a:t> 50,00 * %75 =37,50  50,00+37,50 = 87,50TL 1 Saatlik Fazla Mesai ücreti</a:t>
            </a:r>
            <a:endParaRPr sz="1200" dirty="0">
              <a:solidFill>
                <a:srgbClr val="0000FF"/>
              </a:solidFill>
              <a:latin typeface="+mj-lt"/>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txBox="1"/>
          <p:nvPr/>
        </p:nvSpPr>
        <p:spPr>
          <a:xfrm>
            <a:off x="685800" y="152400"/>
            <a:ext cx="5181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Hafta Tatili, Ulusal Bayram ve Genel Tatil Günü Ücret Ödemesi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8" name="Köşeli Çift Ayraç 7"/>
          <p:cNvSpPr/>
          <p:nvPr/>
        </p:nvSpPr>
        <p:spPr>
          <a:xfrm>
            <a:off x="304800" y="1524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71" y="533400"/>
            <a:ext cx="6309674" cy="2438400"/>
          </a:xfrm>
          <a:prstGeom prst="rect">
            <a:avLst/>
          </a:prstGeom>
        </p:spPr>
      </p:pic>
      <p:sp>
        <p:nvSpPr>
          <p:cNvPr id="10" name="object 3"/>
          <p:cNvSpPr txBox="1"/>
          <p:nvPr/>
        </p:nvSpPr>
        <p:spPr>
          <a:xfrm>
            <a:off x="451597" y="3200400"/>
            <a:ext cx="6553200"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	İşyerlerinde işçilerin Hafta tatili, ulusal bayram ve genel tatil günlerinde çalışmaları halinde çalıştıkları günler dahil olmak üzere 3 (üç) yevmiye ödemesi yapılmaktadır.</a:t>
            </a:r>
            <a:endParaRPr sz="1600" dirty="0">
              <a:latin typeface="+mj-lt"/>
              <a:cs typeface="Times New Roman"/>
            </a:endParaRPr>
          </a:p>
        </p:txBody>
      </p:sp>
      <p:pic>
        <p:nvPicPr>
          <p:cNvPr id="3" name="Resim 2">
            <a:extLst>
              <a:ext uri="{FF2B5EF4-FFF2-40B4-BE49-F238E27FC236}">
                <a16:creationId xmlns:a16="http://schemas.microsoft.com/office/drawing/2014/main" id="{78E73EB8-6FCE-4CF6-9FCB-4B8D7630547F}"/>
              </a:ext>
            </a:extLst>
          </p:cNvPr>
          <p:cNvPicPr>
            <a:picLocks noChangeAspect="1"/>
          </p:cNvPicPr>
          <p:nvPr/>
        </p:nvPicPr>
        <p:blipFill>
          <a:blip r:embed="rId3"/>
          <a:stretch>
            <a:fillRect/>
          </a:stretch>
        </p:blipFill>
        <p:spPr>
          <a:xfrm>
            <a:off x="571500" y="4253949"/>
            <a:ext cx="5600700" cy="1146863"/>
          </a:xfrm>
          <a:prstGeom prst="rect">
            <a:avLst/>
          </a:prstGeom>
        </p:spPr>
      </p:pic>
      <p:sp>
        <p:nvSpPr>
          <p:cNvPr id="11" name="object 3">
            <a:extLst>
              <a:ext uri="{FF2B5EF4-FFF2-40B4-BE49-F238E27FC236}">
                <a16:creationId xmlns:a16="http://schemas.microsoft.com/office/drawing/2014/main" id="{8DD6F986-8A45-4999-A6C4-0299DEC60632}"/>
              </a:ext>
            </a:extLst>
          </p:cNvPr>
          <p:cNvSpPr txBox="1"/>
          <p:nvPr/>
        </p:nvSpPr>
        <p:spPr>
          <a:xfrm>
            <a:off x="685800" y="4038600"/>
            <a:ext cx="5181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Gece Zammı Ödemesi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2" name="Köşeli Çift Ayraç 7">
            <a:extLst>
              <a:ext uri="{FF2B5EF4-FFF2-40B4-BE49-F238E27FC236}">
                <a16:creationId xmlns:a16="http://schemas.microsoft.com/office/drawing/2014/main" id="{CD72088B-8AE4-4CDC-ACB5-A9044B86119F}"/>
              </a:ext>
            </a:extLst>
          </p:cNvPr>
          <p:cNvSpPr/>
          <p:nvPr/>
        </p:nvSpPr>
        <p:spPr>
          <a:xfrm>
            <a:off x="304800" y="40386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bject 3">
            <a:extLst>
              <a:ext uri="{FF2B5EF4-FFF2-40B4-BE49-F238E27FC236}">
                <a16:creationId xmlns:a16="http://schemas.microsoft.com/office/drawing/2014/main" id="{D9AB5508-D521-4234-B09F-1DBA1B2BC4E8}"/>
              </a:ext>
            </a:extLst>
          </p:cNvPr>
          <p:cNvSpPr txBox="1"/>
          <p:nvPr/>
        </p:nvSpPr>
        <p:spPr>
          <a:xfrm>
            <a:off x="474009" y="5142071"/>
            <a:ext cx="6553200" cy="133049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	İşyerlerinde işçilerin 20:00-06:00 arasında yaptıkları her bir saat çalışma karşılığı yevmiyelerinin saat başına düşen tutarının % 8 </a:t>
            </a:r>
            <a:r>
              <a:rPr lang="tr-TR" sz="1400" dirty="0" err="1"/>
              <a:t>lik</a:t>
            </a:r>
            <a:r>
              <a:rPr lang="tr-TR" sz="1400" dirty="0"/>
              <a:t> kısmı karşılığında ödenir. </a:t>
            </a:r>
          </a:p>
          <a:p>
            <a:pPr algn="just">
              <a:lnSpc>
                <a:spcPct val="100000"/>
              </a:lnSpc>
              <a:spcBef>
                <a:spcPts val="45"/>
              </a:spcBef>
              <a:buClr>
                <a:srgbClr val="053193"/>
              </a:buClr>
            </a:pPr>
            <a:r>
              <a:rPr lang="tr-TR" sz="1400" dirty="0">
                <a:latin typeface="+mj-lt"/>
                <a:cs typeface="Times New Roman"/>
              </a:rPr>
              <a:t>Örnek : 	850,00.-TL / 7,5 = 113,33.-TL </a:t>
            </a:r>
          </a:p>
          <a:p>
            <a:pPr algn="just">
              <a:lnSpc>
                <a:spcPct val="100000"/>
              </a:lnSpc>
              <a:spcBef>
                <a:spcPts val="45"/>
              </a:spcBef>
              <a:buClr>
                <a:srgbClr val="053193"/>
              </a:buClr>
            </a:pPr>
            <a:r>
              <a:rPr lang="tr-TR" sz="1400" dirty="0">
                <a:latin typeface="+mj-lt"/>
                <a:cs typeface="Times New Roman"/>
              </a:rPr>
              <a:t>		113,33.-TL  *  % 8 = 9,07.-TL</a:t>
            </a:r>
          </a:p>
          <a:p>
            <a:pPr algn="just">
              <a:lnSpc>
                <a:spcPct val="100000"/>
              </a:lnSpc>
              <a:spcBef>
                <a:spcPts val="45"/>
              </a:spcBef>
              <a:buClr>
                <a:srgbClr val="053193"/>
              </a:buClr>
            </a:pPr>
            <a:r>
              <a:rPr lang="tr-TR" sz="1400" dirty="0">
                <a:latin typeface="+mj-lt"/>
                <a:cs typeface="Times New Roman"/>
              </a:rPr>
              <a:t>	1 Saatlik gece Çalışma Tutarı = 9,07.-TL</a:t>
            </a:r>
            <a:endParaRPr sz="1600" dirty="0">
              <a:latin typeface="+mj-lt"/>
              <a:cs typeface="Times New Roman"/>
            </a:endParaRPr>
          </a:p>
        </p:txBody>
      </p:sp>
    </p:spTree>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A9C9881-ABF1-4243-82C0-8B40189A5B3B}"/>
</file>

<file path=customXml/itemProps2.xml><?xml version="1.0" encoding="utf-8"?>
<ds:datastoreItem xmlns:ds="http://schemas.openxmlformats.org/officeDocument/2006/customXml" ds:itemID="{82E84CCC-EE0C-4FC0-B595-60A19F0D7C89}"/>
</file>

<file path=customXml/itemProps3.xml><?xml version="1.0" encoding="utf-8"?>
<ds:datastoreItem xmlns:ds="http://schemas.openxmlformats.org/officeDocument/2006/customXml" ds:itemID="{732B2FB4-9000-43C1-AAF3-4F4856A52393}"/>
</file>

<file path=docProps/app.xml><?xml version="1.0" encoding="utf-8"?>
<Properties xmlns="http://schemas.openxmlformats.org/officeDocument/2006/extended-properties" xmlns:vt="http://schemas.openxmlformats.org/officeDocument/2006/docPropsVTypes">
  <Template/>
  <TotalTime>1127</TotalTime>
  <Words>2206</Words>
  <Application>Microsoft Office PowerPoint</Application>
  <PresentationFormat>Ekran Gösterisi (4:3)</PresentationFormat>
  <Paragraphs>168</Paragraphs>
  <Slides>18</Slides>
  <Notes>1</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Bağlantılar</vt:lpstr>
      </vt:variant>
      <vt:variant>
        <vt:i4>1</vt:i4>
      </vt:variant>
      <vt:variant>
        <vt:lpstr>Slayt Başlıkları</vt:lpstr>
      </vt:variant>
      <vt:variant>
        <vt:i4>18</vt:i4>
      </vt:variant>
    </vt:vector>
  </HeadingPairs>
  <TitlesOfParts>
    <vt:vector size="26" baseType="lpstr">
      <vt:lpstr>Arial</vt:lpstr>
      <vt:lpstr>Calibri</vt:lpstr>
      <vt:lpstr>Times New Roman</vt:lpstr>
      <vt:lpstr>Trebuchet MS</vt:lpstr>
      <vt:lpstr>Wingdings</vt:lpstr>
      <vt:lpstr>Wingdings 3</vt:lpstr>
      <vt:lpstr>Yüzeyler</vt:lpstr>
      <vt:lpstr>D:\MG Yedek\MG YDK\) Murat - İSİ (\Maaşa Esas Mevzuat\Maaş B\Maaş Sunum\Basit Maaş.xlsx</vt:lpstr>
      <vt:lpstr>PowerPoint Sunusu</vt:lpstr>
      <vt:lpstr>İŞÇİ ÜCRET HESAPLAMASI TEMEL BİLGİLER</vt:lpstr>
      <vt:lpstr>GELİRLERE AİT TANIMLAMALAR</vt:lpstr>
      <vt:lpstr>PowerPoint Sunusu</vt:lpstr>
      <vt:lpstr>PowerPoint Sunusu</vt:lpstr>
      <vt:lpstr>PowerPoint Sunusu</vt:lpstr>
      <vt:lpstr>PowerPoint Sunusu</vt:lpstr>
      <vt:lpstr>FAZLA MESAİ – FAZLA SÜRELERLE ÇALIŞMA- HAFTA TATİLİ, ULUSAL BAYRAM VE GENEL TATİL GÜNÜ ÜCRETİ</vt:lpstr>
      <vt:lpstr>PowerPoint Sunusu</vt:lpstr>
      <vt:lpstr>GİDERLERE AİT TANIMLAMALAR</vt:lpstr>
      <vt:lpstr>PowerPoint Sunusu</vt:lpstr>
      <vt:lpstr>PowerPoint Sunusu</vt:lpstr>
      <vt:lpstr>PowerPoint Sunusu</vt:lpstr>
      <vt:lpstr>PowerPoint Sunusu</vt:lpstr>
      <vt:lpstr>PowerPoint Sunusu</vt:lpstr>
      <vt:lpstr>PowerPoint Sunusu</vt:lpstr>
      <vt:lpstr>PowerPoint Sunusu</vt:lpstr>
      <vt:lpstr>TEŞEKKÜRLER Murat GEREZ  murat.gerez@tarimorman.gov.tr  0 555 536 52 02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Murat GEREZ</dc:creator>
  <cp:lastModifiedBy>Murat</cp:lastModifiedBy>
  <cp:revision>163</cp:revision>
  <dcterms:created xsi:type="dcterms:W3CDTF">2022-10-13T10:48:19Z</dcterms:created>
  <dcterms:modified xsi:type="dcterms:W3CDTF">2024-05-14T10:20:14Z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2022-05-25T00:00:00Z</vt:filetime>
  </property>
  <property fmtid="{D5CDD505-2E9C-101B-9397-08002B2CF9AE}" pid="3" name="Creator">
    <vt:lpwstr>Microsoft® PowerPoint® Microsoft 365 için</vt:lpwstr>
  </property>
  <property fmtid="{D5CDD505-2E9C-101B-9397-08002B2CF9AE}" pid="4" name="LastSaved">
    <vt:filetime>2022-10-13T00:00:00Z</vt:filetime>
  </property>
  <property fmtid="{D5CDD505-2E9C-101B-9397-08002B2CF9AE}" pid="5" name="ContentTypeId">
    <vt:lpwstr>0x01010051D7C39C1B8B0C418611E891EFC7D9C8</vt:lpwstr>
  </property>
</Properties>
</file>