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4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2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60.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9.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Layouts/slideLayout67.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6.xml" ContentType="application/vnd.openxmlformats-officedocument.presentationml.slideLayout+xml"/>
  <Override PartName="/ppt/slideLayouts/slideLayout61.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9"/>
  </p:notesMasterIdLst>
  <p:sldIdLst>
    <p:sldId id="430" r:id="rId2"/>
    <p:sldId id="431" r:id="rId3"/>
    <p:sldId id="452" r:id="rId4"/>
    <p:sldId id="432" r:id="rId5"/>
    <p:sldId id="434" r:id="rId6"/>
    <p:sldId id="384" r:id="rId7"/>
    <p:sldId id="385" r:id="rId8"/>
    <p:sldId id="386" r:id="rId9"/>
    <p:sldId id="388" r:id="rId10"/>
    <p:sldId id="389" r:id="rId11"/>
    <p:sldId id="391" r:id="rId12"/>
    <p:sldId id="392" r:id="rId13"/>
    <p:sldId id="393" r:id="rId14"/>
    <p:sldId id="395" r:id="rId15"/>
    <p:sldId id="394"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88" r:id="rId29"/>
    <p:sldId id="513" r:id="rId30"/>
    <p:sldId id="511" r:id="rId31"/>
    <p:sldId id="512" r:id="rId32"/>
    <p:sldId id="514" r:id="rId33"/>
    <p:sldId id="515" r:id="rId34"/>
    <p:sldId id="516" r:id="rId35"/>
    <p:sldId id="517" r:id="rId36"/>
    <p:sldId id="518" r:id="rId37"/>
    <p:sldId id="519" r:id="rId38"/>
    <p:sldId id="504" r:id="rId39"/>
    <p:sldId id="510" r:id="rId40"/>
    <p:sldId id="522" r:id="rId41"/>
    <p:sldId id="523" r:id="rId42"/>
    <p:sldId id="524" r:id="rId43"/>
    <p:sldId id="525" r:id="rId44"/>
    <p:sldId id="526" r:id="rId45"/>
    <p:sldId id="527" r:id="rId46"/>
    <p:sldId id="528" r:id="rId47"/>
    <p:sldId id="529" r:id="rId48"/>
  </p:sldIdLst>
  <p:sldSz cx="12192000" cy="6858000"/>
  <p:notesSz cx="6797675" cy="9929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0826" autoAdjust="0"/>
  </p:normalViewPr>
  <p:slideViewPr>
    <p:cSldViewPr snapToGrid="0">
      <p:cViewPr varScale="1">
        <p:scale>
          <a:sx n="84" d="100"/>
          <a:sy n="84" d="100"/>
        </p:scale>
        <p:origin x="60" y="1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EF7D1193-8A7D-4400-AC41-9C1B8A2AB865}" type="datetimeFigureOut">
              <a:rPr lang="tr-TR" smtClean="0"/>
              <a:t>2.07.2024</a:t>
            </a:fld>
            <a:endParaRPr lang="tr-TR"/>
          </a:p>
        </p:txBody>
      </p:sp>
      <p:sp>
        <p:nvSpPr>
          <p:cNvPr id="4" name="Slayt Görüntüsü Yer Tutucusu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59C10144-E0F5-4B90-859C-166B6F0147B3}" type="slidenum">
              <a:rPr lang="tr-TR" smtClean="0"/>
              <a:t>‹#›</a:t>
            </a:fld>
            <a:endParaRPr lang="tr-TR"/>
          </a:p>
        </p:txBody>
      </p:sp>
    </p:spTree>
    <p:extLst>
      <p:ext uri="{BB962C8B-B14F-4D97-AF65-F5344CB8AC3E}">
        <p14:creationId xmlns:p14="http://schemas.microsoft.com/office/powerpoint/2010/main" val="318639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68705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345895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Görüntüsü Yer Tutucusu 1"/>
          <p:cNvSpPr>
            <a:spLocks noGrp="1" noRot="1" noChangeAspect="1" noTextEdit="1"/>
          </p:cNvSpPr>
          <p:nvPr>
            <p:ph type="sldImg"/>
          </p:nvPr>
        </p:nvSpPr>
        <p:spPr>
          <a:ln/>
        </p:spPr>
      </p:sp>
      <p:sp>
        <p:nvSpPr>
          <p:cNvPr id="1843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p:txBody>
      </p:sp>
      <p:sp>
        <p:nvSpPr>
          <p:cNvPr id="1843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2B0481-51C0-40F0-9581-B00791AB9614}" type="slidenum">
              <a:rPr kumimoji="0" lang="tr-TR" altLang="tr-T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09667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202688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9588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48323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222440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41930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256220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51661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349127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C10144-E0F5-4B90-859C-166B6F0147B3}" type="slidenum">
              <a:rPr lang="tr-TR" smtClean="0"/>
              <a:t>38</a:t>
            </a:fld>
            <a:endParaRPr lang="tr-TR"/>
          </a:p>
        </p:txBody>
      </p:sp>
    </p:spTree>
    <p:extLst>
      <p:ext uri="{BB962C8B-B14F-4D97-AF65-F5344CB8AC3E}">
        <p14:creationId xmlns:p14="http://schemas.microsoft.com/office/powerpoint/2010/main" val="200966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biz.com.tr/sayfalar/ana_sayfa.html" TargetMode="External"/><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fo-biz.com.tr/sayfalar/ana_sayfa.html" TargetMode="External"/><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6"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2"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5141" name="Rectangle 21"/>
          <p:cNvSpPr>
            <a:spLocks noGrp="1" noChangeArrowheads="1"/>
          </p:cNvSpPr>
          <p:nvPr>
            <p:ph type="ctrTitle" sz="quarter"/>
          </p:nvPr>
        </p:nvSpPr>
        <p:spPr>
          <a:xfrm>
            <a:off x="914400" y="1828801"/>
            <a:ext cx="10363200" cy="1736725"/>
          </a:xfrm>
        </p:spPr>
        <p:txBody>
          <a:bodyPr/>
          <a:lstStyle>
            <a:lvl1pPr>
              <a:defRPr sz="5400"/>
            </a:lvl1pPr>
          </a:lstStyle>
          <a:p>
            <a:r>
              <a:rPr lang="tr-TR"/>
              <a:t>Asıl başlık stili için tıklatın</a:t>
            </a:r>
          </a:p>
        </p:txBody>
      </p:sp>
      <p:sp>
        <p:nvSpPr>
          <p:cNvPr id="5142" name="Rectangle 2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23" name="Rectangle 25"/>
          <p:cNvSpPr>
            <a:spLocks noGrp="1" noChangeArrowheads="1"/>
          </p:cNvSpPr>
          <p:nvPr>
            <p:ph type="sldNum" sz="quarter" idx="10"/>
          </p:nvPr>
        </p:nvSpPr>
        <p:spPr>
          <a:xfrm>
            <a:off x="9154584" y="6380163"/>
            <a:ext cx="2844800" cy="457200"/>
          </a:xfrm>
        </p:spPr>
        <p:txBody>
          <a:bodyPr/>
          <a:lstStyle>
            <a:lvl1pPr>
              <a:defRPr>
                <a:effectLst>
                  <a:outerShdw blurRad="38100" dist="38100" dir="2700000" algn="tl">
                    <a:srgbClr val="FFFFFF"/>
                  </a:outerShdw>
                </a:effectLst>
              </a:defRPr>
            </a:lvl1pPr>
          </a:lstStyle>
          <a:p>
            <a:pPr>
              <a:defRPr/>
            </a:pPr>
            <a:fld id="{1A80223B-ECE9-47B8-9C6B-A5B4E886F4AA}" type="slidenum">
              <a:rPr lang="tr-TR" altLang="tr-TR"/>
              <a:pPr>
                <a:defRPr/>
              </a:pPr>
              <a:t>‹#›</a:t>
            </a:fld>
            <a:endParaRPr lang="tr-TR" altLang="tr-TR"/>
          </a:p>
        </p:txBody>
      </p:sp>
    </p:spTree>
    <p:extLst>
      <p:ext uri="{BB962C8B-B14F-4D97-AF65-F5344CB8AC3E}">
        <p14:creationId xmlns:p14="http://schemas.microsoft.com/office/powerpoint/2010/main" val="9984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6"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2"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3"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4"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5"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Dikey Başlık"/>
          <p:cNvSpPr>
            <a:spLocks noGrp="1"/>
          </p:cNvSpPr>
          <p:nvPr>
            <p:ph type="title" orient="vert"/>
          </p:nvPr>
        </p:nvSpPr>
        <p:spPr>
          <a:xfrm>
            <a:off x="8839200" y="277813"/>
            <a:ext cx="2743200" cy="585311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7813"/>
            <a:ext cx="80264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26" name="Rectangle 24"/>
          <p:cNvSpPr>
            <a:spLocks noGrp="1" noChangeArrowheads="1"/>
          </p:cNvSpPr>
          <p:nvPr>
            <p:ph type="ftr" sz="quarter" idx="10"/>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tr-TR" sz="2400" i="1">
              <a:solidFill>
                <a:srgbClr val="D6E4F2"/>
              </a:solidFill>
              <a:latin typeface="Arial Black" panose="020B0A04020102020204" pitchFamily="34" charset="0"/>
              <a:cs typeface="Arial" panose="020B0604020202020204" pitchFamily="34" charset="0"/>
            </a:endParaRPr>
          </a:p>
        </p:txBody>
      </p:sp>
      <p:sp>
        <p:nvSpPr>
          <p:cNvPr id="27" name="Rectangle 25"/>
          <p:cNvSpPr>
            <a:spLocks noGrp="1" noChangeArrowheads="1"/>
          </p:cNvSpPr>
          <p:nvPr>
            <p:ph type="sldNum" sz="quarter" idx="11"/>
          </p:nvPr>
        </p:nvSpPr>
        <p:spPr/>
        <p:txBody>
          <a:bodyPr/>
          <a:lstStyle>
            <a:lvl1pPr>
              <a:defRPr sz="1400">
                <a:solidFill>
                  <a:schemeClr val="accent2"/>
                </a:solidFill>
              </a:defRPr>
            </a:lvl1pPr>
          </a:lstStyle>
          <a:p>
            <a:pPr>
              <a:defRPr/>
            </a:pPr>
            <a:fld id="{042F7061-E6C9-44BE-B27E-4DD30CB36CBA}" type="slidenum">
              <a:rPr lang="tr-TR" altLang="tr-TR">
                <a:solidFill>
                  <a:srgbClr val="D6E4F2"/>
                </a:solidFill>
              </a:rPr>
              <a:pPr>
                <a:defRPr/>
              </a:pPr>
              <a:t>‹#›</a:t>
            </a:fld>
            <a:endParaRPr lang="tr-TR" altLang="tr-TR">
              <a:solidFill>
                <a:srgbClr val="D6E4F2"/>
              </a:solidFill>
            </a:endParaRPr>
          </a:p>
        </p:txBody>
      </p:sp>
    </p:spTree>
    <p:extLst>
      <p:ext uri="{BB962C8B-B14F-4D97-AF65-F5344CB8AC3E}">
        <p14:creationId xmlns:p14="http://schemas.microsoft.com/office/powerpoint/2010/main" val="426954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121726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4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501617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5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535672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2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40514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1895186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596327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a:xfrm>
            <a:off x="3860801" y="1"/>
            <a:ext cx="3884084" cy="588623"/>
          </a:xfrm>
        </p:spPr>
        <p:txBody>
          <a:bodyPr/>
          <a:lstStyle>
            <a:lvl1pPr>
              <a:defRPr sz="3200">
                <a:solidFill>
                  <a:srgbClr val="002060"/>
                </a:solidFill>
              </a:defRPr>
            </a:lvl1pPr>
          </a:lstStyle>
          <a:p>
            <a:r>
              <a:rPr lang="tr-TR"/>
              <a:t>Asıl başlık stili için tıklatın</a:t>
            </a:r>
            <a:endParaRPr lang="tr-TR" dirty="0"/>
          </a:p>
        </p:txBody>
      </p:sp>
    </p:spTree>
    <p:extLst>
      <p:ext uri="{BB962C8B-B14F-4D97-AF65-F5344CB8AC3E}">
        <p14:creationId xmlns:p14="http://schemas.microsoft.com/office/powerpoint/2010/main" val="2916969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Özel Düzen">
    <p:spTree>
      <p:nvGrpSpPr>
        <p:cNvPr id="1" name=""/>
        <p:cNvGrpSpPr/>
        <p:nvPr/>
      </p:nvGrpSpPr>
      <p:grpSpPr>
        <a:xfrm>
          <a:off x="0" y="0"/>
          <a:ext cx="0" cy="0"/>
          <a:chOff x="0" y="0"/>
          <a:chExt cx="0" cy="0"/>
        </a:xfrm>
      </p:grpSpPr>
      <p:sp>
        <p:nvSpPr>
          <p:cNvPr id="2" name="1 Başlık"/>
          <p:cNvSpPr>
            <a:spLocks noGrp="1"/>
          </p:cNvSpPr>
          <p:nvPr>
            <p:ph type="title"/>
          </p:nvPr>
        </p:nvSpPr>
        <p:spPr>
          <a:xfrm>
            <a:off x="719667" y="727075"/>
            <a:ext cx="11089217" cy="704850"/>
          </a:xfrm>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5972E1DA-C7DF-4332-B6D6-C263DA9C0D3B}" type="slidenum">
              <a:rPr lang="tr-TR" altLang="tr-TR"/>
              <a:pPr>
                <a:defRPr/>
              </a:pPr>
              <a:t>‹#›</a:t>
            </a:fld>
            <a:endParaRPr lang="tr-TR" altLang="tr-TR"/>
          </a:p>
        </p:txBody>
      </p:sp>
    </p:spTree>
    <p:extLst>
      <p:ext uri="{BB962C8B-B14F-4D97-AF65-F5344CB8AC3E}">
        <p14:creationId xmlns:p14="http://schemas.microsoft.com/office/powerpoint/2010/main" val="255672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87652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1420813"/>
            <a:ext cx="10972800" cy="1143000"/>
          </a:xfrm>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5"/>
          <p:cNvSpPr>
            <a:spLocks noGrp="1" noChangeArrowheads="1"/>
          </p:cNvSpPr>
          <p:nvPr>
            <p:ph type="sldNum" sz="quarter" idx="10"/>
          </p:nvPr>
        </p:nvSpPr>
        <p:spPr>
          <a:ln/>
        </p:spPr>
        <p:txBody>
          <a:bodyPr/>
          <a:lstStyle>
            <a:lvl1pPr>
              <a:defRPr/>
            </a:lvl1pPr>
          </a:lstStyle>
          <a:p>
            <a:pPr>
              <a:defRPr/>
            </a:pPr>
            <a:fld id="{C08263FB-BF53-4550-B9D4-A5E75DB2ED12}" type="slidenum">
              <a:rPr lang="tr-TR" altLang="tr-TR"/>
              <a:pPr>
                <a:defRPr/>
              </a:pPr>
              <a:t>‹#›</a:t>
            </a:fld>
            <a:endParaRPr lang="tr-TR" altLang="tr-TR"/>
          </a:p>
        </p:txBody>
      </p:sp>
    </p:spTree>
    <p:extLst>
      <p:ext uri="{BB962C8B-B14F-4D97-AF65-F5344CB8AC3E}">
        <p14:creationId xmlns:p14="http://schemas.microsoft.com/office/powerpoint/2010/main" val="1027426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070034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8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400168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904237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671803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4043194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2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420756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969417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30FF6561-EE7D-4F2D-9176-3F2C5D52AF89}" type="slidenum">
              <a:rPr lang="tr-TR" altLang="tr-TR"/>
              <a:pPr>
                <a:defRPr/>
              </a:pPr>
              <a:t>‹#›</a:t>
            </a:fld>
            <a:endParaRPr lang="tr-TR" altLang="tr-TR"/>
          </a:p>
        </p:txBody>
      </p:sp>
    </p:spTree>
    <p:extLst>
      <p:ext uri="{BB962C8B-B14F-4D97-AF65-F5344CB8AC3E}">
        <p14:creationId xmlns:p14="http://schemas.microsoft.com/office/powerpoint/2010/main" val="52415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42CA77FB-85E6-418E-A38B-AE1CEDF0F8EC}" type="slidenum">
              <a:rPr lang="tr-TR" altLang="tr-TR"/>
              <a:pPr>
                <a:defRPr/>
              </a:pPr>
              <a:t>‹#›</a:t>
            </a:fld>
            <a:endParaRPr lang="tr-TR" altLang="tr-TR"/>
          </a:p>
        </p:txBody>
      </p:sp>
    </p:spTree>
    <p:extLst>
      <p:ext uri="{BB962C8B-B14F-4D97-AF65-F5344CB8AC3E}">
        <p14:creationId xmlns:p14="http://schemas.microsoft.com/office/powerpoint/2010/main" val="141005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9C0FB729-4C62-421C-9002-DAF0E43C7B6F}" type="slidenum">
              <a:rPr lang="tr-TR" altLang="tr-TR"/>
              <a:pPr>
                <a:defRPr/>
              </a:pPr>
              <a:t>‹#›</a:t>
            </a:fld>
            <a:endParaRPr lang="tr-TR" altLang="tr-TR"/>
          </a:p>
        </p:txBody>
      </p:sp>
    </p:spTree>
    <p:extLst>
      <p:ext uri="{BB962C8B-B14F-4D97-AF65-F5344CB8AC3E}">
        <p14:creationId xmlns:p14="http://schemas.microsoft.com/office/powerpoint/2010/main" val="120864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25"/>
          <p:cNvSpPr>
            <a:spLocks noGrp="1" noChangeArrowheads="1"/>
          </p:cNvSpPr>
          <p:nvPr>
            <p:ph type="sldNum" sz="quarter" idx="10"/>
          </p:nvPr>
        </p:nvSpPr>
        <p:spPr>
          <a:ln/>
        </p:spPr>
        <p:txBody>
          <a:bodyPr/>
          <a:lstStyle>
            <a:lvl1pPr>
              <a:defRPr/>
            </a:lvl1pPr>
          </a:lstStyle>
          <a:p>
            <a:pPr>
              <a:defRPr/>
            </a:pPr>
            <a:fld id="{3CF95793-0408-4D32-A645-EAD092803AC9}" type="slidenum">
              <a:rPr lang="tr-TR" altLang="tr-TR"/>
              <a:pPr>
                <a:defRPr/>
              </a:pPr>
              <a:t>‹#›</a:t>
            </a:fld>
            <a:endParaRPr lang="tr-TR" altLang="tr-TR"/>
          </a:p>
        </p:txBody>
      </p:sp>
    </p:spTree>
    <p:extLst>
      <p:ext uri="{BB962C8B-B14F-4D97-AF65-F5344CB8AC3E}">
        <p14:creationId xmlns:p14="http://schemas.microsoft.com/office/powerpoint/2010/main" val="1304462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BF183287-FACF-4400-B12C-B00069D74246}" type="slidenum">
              <a:rPr lang="tr-TR" altLang="tr-TR"/>
              <a:pPr>
                <a:defRPr/>
              </a:pPr>
              <a:t>‹#›</a:t>
            </a:fld>
            <a:endParaRPr lang="tr-TR" altLang="tr-TR"/>
          </a:p>
        </p:txBody>
      </p:sp>
    </p:spTree>
    <p:extLst>
      <p:ext uri="{BB962C8B-B14F-4D97-AF65-F5344CB8AC3E}">
        <p14:creationId xmlns:p14="http://schemas.microsoft.com/office/powerpoint/2010/main" val="2612943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493F7DF3-95BC-4C46-8208-FC87E317FB90}" type="slidenum">
              <a:rPr lang="tr-TR" altLang="tr-TR"/>
              <a:pPr>
                <a:defRPr/>
              </a:pPr>
              <a:t>‹#›</a:t>
            </a:fld>
            <a:endParaRPr lang="tr-TR" altLang="tr-TR"/>
          </a:p>
        </p:txBody>
      </p:sp>
    </p:spTree>
    <p:extLst>
      <p:ext uri="{BB962C8B-B14F-4D97-AF65-F5344CB8AC3E}">
        <p14:creationId xmlns:p14="http://schemas.microsoft.com/office/powerpoint/2010/main" val="3924827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0AE39750-E6FD-43CA-B7ED-5C4889ACE12D}" type="slidenum">
              <a:rPr lang="tr-TR" altLang="tr-TR"/>
              <a:pPr>
                <a:defRPr/>
              </a:pPr>
              <a:t>‹#›</a:t>
            </a:fld>
            <a:endParaRPr lang="tr-TR" altLang="tr-TR"/>
          </a:p>
        </p:txBody>
      </p:sp>
    </p:spTree>
    <p:extLst>
      <p:ext uri="{BB962C8B-B14F-4D97-AF65-F5344CB8AC3E}">
        <p14:creationId xmlns:p14="http://schemas.microsoft.com/office/powerpoint/2010/main" val="1266544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9A85DC34-11FD-4DEE-8CFF-D3E62A3DCCFB}" type="slidenum">
              <a:rPr lang="tr-TR" altLang="tr-TR"/>
              <a:pPr>
                <a:defRPr/>
              </a:pPr>
              <a:t>‹#›</a:t>
            </a:fld>
            <a:endParaRPr lang="tr-TR" altLang="tr-TR"/>
          </a:p>
        </p:txBody>
      </p:sp>
    </p:spTree>
    <p:extLst>
      <p:ext uri="{BB962C8B-B14F-4D97-AF65-F5344CB8AC3E}">
        <p14:creationId xmlns:p14="http://schemas.microsoft.com/office/powerpoint/2010/main" val="3382419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1_Özel Düzen">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934200"/>
            <a:chOff x="0" y="0"/>
            <a:chExt cx="5760" cy="4368"/>
          </a:xfrm>
        </p:grpSpPr>
        <p:sp>
          <p:nvSpPr>
            <p:cNvPr id="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4"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5"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3"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8"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0"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1"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2"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3"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Tree>
    <p:extLst>
      <p:ext uri="{BB962C8B-B14F-4D97-AF65-F5344CB8AC3E}">
        <p14:creationId xmlns:p14="http://schemas.microsoft.com/office/powerpoint/2010/main" val="1550626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6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726752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6"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2"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4"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5"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6"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7"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8" name="60 Oval"/>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eaLnBrk="0" fontAlgn="base" hangingPunct="0">
              <a:spcBef>
                <a:spcPct val="50000"/>
              </a:spcBef>
              <a:spcAft>
                <a:spcPct val="0"/>
              </a:spcAft>
              <a:defRPr/>
            </a:pPr>
            <a:endParaRPr lang="en-US" sz="2400" i="1">
              <a:solidFill>
                <a:srgbClr val="003366"/>
              </a:solidFill>
            </a:endParaRPr>
          </a:p>
        </p:txBody>
      </p:sp>
      <p:sp>
        <p:nvSpPr>
          <p:cNvPr id="29" name="61 Oval"/>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eaLnBrk="0" fontAlgn="base" hangingPunct="0">
              <a:spcBef>
                <a:spcPct val="50000"/>
              </a:spcBef>
              <a:spcAft>
                <a:spcPct val="0"/>
              </a:spcAft>
              <a:defRPr/>
            </a:pPr>
            <a:endParaRPr lang="en-US" sz="2400" i="1">
              <a:solidFill>
                <a:srgbClr val="003366"/>
              </a:solidFill>
            </a:endParaRPr>
          </a:p>
        </p:txBody>
      </p:sp>
      <p:pic>
        <p:nvPicPr>
          <p:cNvPr id="30" name="Picture 2" descr="http://www.info-biz.com.tr/gorseller/ara_yuz/info-biz_logo.jp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143376"/>
            <a:ext cx="1333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21 Alt Başlık"/>
          <p:cNvSpPr>
            <a:spLocks noGrp="1"/>
          </p:cNvSpPr>
          <p:nvPr>
            <p:ph type="subTitle" idx="1"/>
          </p:nvPr>
        </p:nvSpPr>
        <p:spPr>
          <a:xfrm>
            <a:off x="2000222" y="1571612"/>
            <a:ext cx="9334565" cy="428628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19" name="Title 9"/>
          <p:cNvSpPr>
            <a:spLocks noGrp="1"/>
          </p:cNvSpPr>
          <p:nvPr>
            <p:ph type="title"/>
          </p:nvPr>
        </p:nvSpPr>
        <p:spPr>
          <a:xfrm>
            <a:off x="2000221" y="428604"/>
            <a:ext cx="9332379" cy="714380"/>
          </a:xfrm>
        </p:spPr>
        <p:txBody>
          <a:bodyPr>
            <a:noAutofit/>
          </a:bodyPr>
          <a:lstStyle>
            <a:lvl1pPr>
              <a:defRPr lang="tr-TR" sz="4300" kern="1200" dirty="0">
                <a:solidFill>
                  <a:srgbClr val="572314"/>
                </a:solidFill>
                <a:effectLst>
                  <a:outerShdw blurRad="50000" dist="30000" dir="5400000" algn="tl" rotWithShape="0">
                    <a:srgbClr val="000000">
                      <a:alpha val="30000"/>
                    </a:srgbClr>
                  </a:outerShdw>
                </a:effectLst>
                <a:latin typeface="+mj-lt"/>
                <a:ea typeface="+mj-ea"/>
                <a:cs typeface="+mj-cs"/>
              </a:defRPr>
            </a:lvl1pPr>
          </a:lstStyle>
          <a:p>
            <a:r>
              <a:rPr lang="en-US" dirty="0"/>
              <a:t>Click to edit Master title style</a:t>
            </a:r>
            <a:endParaRPr lang="tr-TR" dirty="0"/>
          </a:p>
        </p:txBody>
      </p:sp>
      <p:sp>
        <p:nvSpPr>
          <p:cNvPr id="31" name="6 Veri Yer Tutucusu"/>
          <p:cNvSpPr>
            <a:spLocks noGrp="1"/>
          </p:cNvSpPr>
          <p:nvPr>
            <p:ph type="dt" sz="half" idx="10"/>
          </p:nvPr>
        </p:nvSpPr>
        <p:spPr>
          <a:xfrm>
            <a:off x="609600" y="6248400"/>
            <a:ext cx="2844800" cy="457200"/>
          </a:xfrm>
          <a:prstGeom prst="rect">
            <a:avLst/>
          </a:prstGeom>
        </p:spPr>
        <p:txBody>
          <a:bodyPr/>
          <a:lstStyle>
            <a:lvl1pPr eaLnBrk="1" hangingPunct="1">
              <a:defRPr/>
            </a:lvl1pPr>
            <a:extLst/>
          </a:lstStyle>
          <a:p>
            <a:pPr fontAlgn="base">
              <a:spcBef>
                <a:spcPct val="0"/>
              </a:spcBef>
              <a:spcAft>
                <a:spcPct val="0"/>
              </a:spcAft>
              <a:defRPr/>
            </a:pPr>
            <a:fld id="{20D28190-F34C-4372-9F56-72895AC2EB68}" type="datetime1">
              <a:rPr lang="tr-TR" sz="2400" i="1">
                <a:solidFill>
                  <a:srgbClr val="D6E4F2"/>
                </a:solidFill>
                <a:latin typeface="Arial Black" panose="020B0A04020102020204" pitchFamily="34" charset="0"/>
                <a:cs typeface="Arial" panose="020B0604020202020204" pitchFamily="34" charset="0"/>
              </a:rPr>
              <a:pPr fontAlgn="base">
                <a:spcBef>
                  <a:spcPct val="0"/>
                </a:spcBef>
                <a:spcAft>
                  <a:spcPct val="0"/>
                </a:spcAft>
                <a:defRPr/>
              </a:pPr>
              <a:t>2.07.2024</a:t>
            </a:fld>
            <a:endParaRPr lang="tr-TR" sz="2400" i="1">
              <a:solidFill>
                <a:srgbClr val="D6E4F2"/>
              </a:solidFill>
              <a:latin typeface="Arial Black" panose="020B0A04020102020204" pitchFamily="34" charset="0"/>
              <a:cs typeface="Arial" panose="020B0604020202020204" pitchFamily="34" charset="0"/>
            </a:endParaRPr>
          </a:p>
        </p:txBody>
      </p:sp>
      <p:sp>
        <p:nvSpPr>
          <p:cNvPr id="32" name="19 Altbilgi Yer Tutucusu"/>
          <p:cNvSpPr>
            <a:spLocks noGrp="1"/>
          </p:cNvSpPr>
          <p:nvPr>
            <p:ph type="ftr" sz="quarter" idx="11"/>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en-US" sz="2400" i="1">
              <a:solidFill>
                <a:srgbClr val="D6E4F2"/>
              </a:solidFill>
              <a:latin typeface="Arial Black" panose="020B0A04020102020204" pitchFamily="34" charset="0"/>
              <a:cs typeface="Arial" panose="020B0604020202020204" pitchFamily="34" charset="0"/>
            </a:endParaRPr>
          </a:p>
        </p:txBody>
      </p:sp>
      <p:sp>
        <p:nvSpPr>
          <p:cNvPr id="33" name="9 Slayt Numarası Yer Tutucusu"/>
          <p:cNvSpPr>
            <a:spLocks noGrp="1"/>
          </p:cNvSpPr>
          <p:nvPr>
            <p:ph type="sldNum" sz="quarter" idx="12"/>
          </p:nvPr>
        </p:nvSpPr>
        <p:spPr/>
        <p:txBody>
          <a:bodyPr/>
          <a:lstStyle>
            <a:lvl1pPr>
              <a:defRPr sz="1400">
                <a:solidFill>
                  <a:schemeClr val="tx1"/>
                </a:solidFill>
                <a:latin typeface="Times New Roman" panose="02020603050405020304" pitchFamily="18" charset="0"/>
              </a:defRPr>
            </a:lvl1pPr>
          </a:lstStyle>
          <a:p>
            <a:pPr>
              <a:defRPr/>
            </a:pPr>
            <a:fld id="{5013B49D-FEB9-4D40-9B40-1C0BE4FF7C89}" type="slidenum">
              <a:rPr lang="tr-TR" altLang="tr-TR">
                <a:solidFill>
                  <a:srgbClr val="003366"/>
                </a:solidFill>
              </a:rPr>
              <a:pPr>
                <a:defRPr/>
              </a:pPr>
              <a:t>‹#›</a:t>
            </a:fld>
            <a:endParaRPr lang="tr-TR" altLang="tr-TR">
              <a:solidFill>
                <a:srgbClr val="003366"/>
              </a:solidFill>
            </a:endParaRPr>
          </a:p>
        </p:txBody>
      </p:sp>
    </p:spTree>
    <p:extLst>
      <p:ext uri="{BB962C8B-B14F-4D97-AF65-F5344CB8AC3E}">
        <p14:creationId xmlns:p14="http://schemas.microsoft.com/office/powerpoint/2010/main" val="2735711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oş">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a:ln/>
        </p:spPr>
        <p:txBody>
          <a:bodyPr/>
          <a:lstStyle>
            <a:lvl1pPr>
              <a:defRPr/>
            </a:lvl1pPr>
          </a:lstStyle>
          <a:p>
            <a:pPr>
              <a:defRPr/>
            </a:pPr>
            <a:fld id="{02F5EC11-9F98-4AB2-9707-D287E55CE783}" type="slidenum">
              <a:rPr lang="tr-TR" altLang="tr-TR"/>
              <a:pPr>
                <a:defRPr/>
              </a:pPr>
              <a:t>‹#›</a:t>
            </a:fld>
            <a:endParaRPr lang="tr-TR" altLang="tr-TR"/>
          </a:p>
        </p:txBody>
      </p:sp>
    </p:spTree>
    <p:extLst>
      <p:ext uri="{BB962C8B-B14F-4D97-AF65-F5344CB8AC3E}">
        <p14:creationId xmlns:p14="http://schemas.microsoft.com/office/powerpoint/2010/main" val="122102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7813"/>
            <a:ext cx="10972800" cy="1143000"/>
          </a:xfrm>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B521AAAC-A42A-4C45-94EE-947DBABCA06C}" type="slidenum">
              <a:rPr lang="tr-TR" altLang="tr-TR"/>
              <a:pPr>
                <a:defRPr/>
              </a:pPr>
              <a:t>‹#›</a:t>
            </a:fld>
            <a:endParaRPr lang="tr-TR" altLang="tr-TR"/>
          </a:p>
        </p:txBody>
      </p:sp>
    </p:spTree>
    <p:extLst>
      <p:ext uri="{BB962C8B-B14F-4D97-AF65-F5344CB8AC3E}">
        <p14:creationId xmlns:p14="http://schemas.microsoft.com/office/powerpoint/2010/main" val="70523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09600" y="277813"/>
            <a:ext cx="10972800" cy="58531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25"/>
          <p:cNvSpPr>
            <a:spLocks noGrp="1" noChangeArrowheads="1"/>
          </p:cNvSpPr>
          <p:nvPr>
            <p:ph type="sldNum" sz="quarter" idx="10"/>
          </p:nvPr>
        </p:nvSpPr>
        <p:spPr>
          <a:ln/>
        </p:spPr>
        <p:txBody>
          <a:bodyPr/>
          <a:lstStyle>
            <a:lvl1pPr>
              <a:defRPr/>
            </a:lvl1pPr>
          </a:lstStyle>
          <a:p>
            <a:pPr>
              <a:defRPr/>
            </a:pPr>
            <a:fld id="{01433627-E8C9-44D0-ADFD-8F02EA18D93A}" type="slidenum">
              <a:rPr lang="tr-TR" altLang="tr-TR"/>
              <a:pPr>
                <a:defRPr/>
              </a:pPr>
              <a:t>‹#›</a:t>
            </a:fld>
            <a:endParaRPr lang="tr-TR" altLang="tr-TR"/>
          </a:p>
        </p:txBody>
      </p:sp>
    </p:spTree>
    <p:extLst>
      <p:ext uri="{BB962C8B-B14F-4D97-AF65-F5344CB8AC3E}">
        <p14:creationId xmlns:p14="http://schemas.microsoft.com/office/powerpoint/2010/main" val="136851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934200"/>
            <a:chOff x="0" y="0"/>
            <a:chExt cx="5760" cy="4368"/>
          </a:xfrm>
        </p:grpSpPr>
        <p:sp>
          <p:nvSpPr>
            <p:cNvPr id="6"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7"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4"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5"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6"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7"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9"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0"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1"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2"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3"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4"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5"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6"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27" name="Rectangle 24"/>
          <p:cNvSpPr>
            <a:spLocks noGrp="1" noChangeArrowheads="1"/>
          </p:cNvSpPr>
          <p:nvPr>
            <p:ph type="ftr" sz="quarter" idx="10"/>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tr-TR" sz="2400" i="1">
              <a:solidFill>
                <a:srgbClr val="D6E4F2"/>
              </a:solidFill>
              <a:latin typeface="Arial Black" panose="020B0A04020102020204" pitchFamily="34" charset="0"/>
              <a:cs typeface="Arial" panose="020B0604020202020204" pitchFamily="34" charset="0"/>
            </a:endParaRPr>
          </a:p>
        </p:txBody>
      </p:sp>
      <p:sp>
        <p:nvSpPr>
          <p:cNvPr id="28" name="Rectangle 25"/>
          <p:cNvSpPr>
            <a:spLocks noGrp="1" noChangeArrowheads="1"/>
          </p:cNvSpPr>
          <p:nvPr>
            <p:ph type="sldNum" sz="quarter" idx="11"/>
          </p:nvPr>
        </p:nvSpPr>
        <p:spPr/>
        <p:txBody>
          <a:bodyPr/>
          <a:lstStyle>
            <a:lvl1pPr>
              <a:defRPr sz="1400">
                <a:solidFill>
                  <a:schemeClr val="accent2"/>
                </a:solidFill>
              </a:defRPr>
            </a:lvl1pPr>
          </a:lstStyle>
          <a:p>
            <a:pPr>
              <a:defRPr/>
            </a:pPr>
            <a:fld id="{F9CFD7B8-1194-42C0-8E84-C7F573D7BDE1}" type="slidenum">
              <a:rPr lang="tr-TR" altLang="tr-TR">
                <a:solidFill>
                  <a:srgbClr val="D6E4F2"/>
                </a:solidFill>
              </a:rPr>
              <a:pPr>
                <a:defRPr/>
              </a:pPr>
              <a:t>‹#›</a:t>
            </a:fld>
            <a:endParaRPr lang="tr-TR" altLang="tr-TR">
              <a:solidFill>
                <a:srgbClr val="D6E4F2"/>
              </a:solidFill>
            </a:endParaRPr>
          </a:p>
        </p:txBody>
      </p:sp>
    </p:spTree>
    <p:extLst>
      <p:ext uri="{BB962C8B-B14F-4D97-AF65-F5344CB8AC3E}">
        <p14:creationId xmlns:p14="http://schemas.microsoft.com/office/powerpoint/2010/main" val="2729636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7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487456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8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959542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9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108897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0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474438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1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093368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2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507826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3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a:xfrm>
            <a:off x="3860801" y="1"/>
            <a:ext cx="3884084" cy="588623"/>
          </a:xfrm>
        </p:spPr>
        <p:txBody>
          <a:bodyPr/>
          <a:lstStyle>
            <a:lvl1pPr>
              <a:defRPr sz="3200">
                <a:solidFill>
                  <a:srgbClr val="002060"/>
                </a:solidFill>
              </a:defRPr>
            </a:lvl1pPr>
          </a:lstStyle>
          <a:p>
            <a:r>
              <a:rPr lang="tr-TR"/>
              <a:t>Asıl başlık stili için tıklatın</a:t>
            </a:r>
            <a:endParaRPr lang="tr-TR" dirty="0"/>
          </a:p>
        </p:txBody>
      </p:sp>
    </p:spTree>
    <p:extLst>
      <p:ext uri="{BB962C8B-B14F-4D97-AF65-F5344CB8AC3E}">
        <p14:creationId xmlns:p14="http://schemas.microsoft.com/office/powerpoint/2010/main" val="2192867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Özel Düzen">
    <p:spTree>
      <p:nvGrpSpPr>
        <p:cNvPr id="1" name=""/>
        <p:cNvGrpSpPr/>
        <p:nvPr/>
      </p:nvGrpSpPr>
      <p:grpSpPr>
        <a:xfrm>
          <a:off x="0" y="0"/>
          <a:ext cx="0" cy="0"/>
          <a:chOff x="0" y="0"/>
          <a:chExt cx="0" cy="0"/>
        </a:xfrm>
      </p:grpSpPr>
      <p:sp>
        <p:nvSpPr>
          <p:cNvPr id="2" name="1 Başlık"/>
          <p:cNvSpPr>
            <a:spLocks noGrp="1"/>
          </p:cNvSpPr>
          <p:nvPr>
            <p:ph type="title"/>
          </p:nvPr>
        </p:nvSpPr>
        <p:spPr>
          <a:xfrm>
            <a:off x="719667" y="727075"/>
            <a:ext cx="11089217" cy="704850"/>
          </a:xfrm>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5972E1DA-C7DF-4332-B6D6-C263DA9C0D3B}" type="slidenum">
              <a:rPr lang="tr-TR" altLang="tr-TR"/>
              <a:pPr>
                <a:defRPr/>
              </a:pPr>
              <a:t>‹#›</a:t>
            </a:fld>
            <a:endParaRPr lang="tr-TR" altLang="tr-TR"/>
          </a:p>
        </p:txBody>
      </p:sp>
    </p:spTree>
    <p:extLst>
      <p:ext uri="{BB962C8B-B14F-4D97-AF65-F5344CB8AC3E}">
        <p14:creationId xmlns:p14="http://schemas.microsoft.com/office/powerpoint/2010/main" val="4266821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5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966230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6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36304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grpSp>
        <p:nvGrpSpPr>
          <p:cNvPr id="7" name="Group 2"/>
          <p:cNvGrpSpPr>
            <a:grpSpLocks/>
          </p:cNvGrpSpPr>
          <p:nvPr/>
        </p:nvGrpSpPr>
        <p:grpSpPr bwMode="auto">
          <a:xfrm>
            <a:off x="0" y="0"/>
            <a:ext cx="12192000" cy="6934200"/>
            <a:chOff x="0" y="0"/>
            <a:chExt cx="5760" cy="4368"/>
          </a:xfrm>
        </p:grpSpPr>
        <p:sp>
          <p:nvSpPr>
            <p:cNvPr id="8"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9"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4"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5"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6"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7"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8"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9"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0"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2"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4"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5"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6"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7"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8"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a:xfrm>
            <a:off x="609600" y="274638"/>
            <a:ext cx="109728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29" name="Rectangle 24"/>
          <p:cNvSpPr>
            <a:spLocks noGrp="1" noChangeArrowheads="1"/>
          </p:cNvSpPr>
          <p:nvPr>
            <p:ph type="ftr" sz="quarter" idx="10"/>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tr-TR" sz="2400" i="1">
              <a:solidFill>
                <a:srgbClr val="D6E4F2"/>
              </a:solidFill>
              <a:latin typeface="Arial Black" panose="020B0A04020102020204" pitchFamily="34" charset="0"/>
              <a:cs typeface="Arial" panose="020B0604020202020204" pitchFamily="34" charset="0"/>
            </a:endParaRPr>
          </a:p>
        </p:txBody>
      </p:sp>
      <p:sp>
        <p:nvSpPr>
          <p:cNvPr id="30" name="Rectangle 25"/>
          <p:cNvSpPr>
            <a:spLocks noGrp="1" noChangeArrowheads="1"/>
          </p:cNvSpPr>
          <p:nvPr>
            <p:ph type="sldNum" sz="quarter" idx="11"/>
          </p:nvPr>
        </p:nvSpPr>
        <p:spPr/>
        <p:txBody>
          <a:bodyPr/>
          <a:lstStyle>
            <a:lvl1pPr>
              <a:defRPr sz="1400">
                <a:solidFill>
                  <a:schemeClr val="accent2"/>
                </a:solidFill>
              </a:defRPr>
            </a:lvl1pPr>
          </a:lstStyle>
          <a:p>
            <a:pPr>
              <a:defRPr/>
            </a:pPr>
            <a:fld id="{B29E5DFD-7C3F-47B9-B894-BEC6406B4D22}" type="slidenum">
              <a:rPr lang="tr-TR" altLang="tr-TR">
                <a:solidFill>
                  <a:srgbClr val="D6E4F2"/>
                </a:solidFill>
              </a:rPr>
              <a:pPr>
                <a:defRPr/>
              </a:pPr>
              <a:t>‹#›</a:t>
            </a:fld>
            <a:endParaRPr lang="tr-TR" altLang="tr-TR">
              <a:solidFill>
                <a:srgbClr val="D6E4F2"/>
              </a:solidFill>
            </a:endParaRPr>
          </a:p>
        </p:txBody>
      </p:sp>
    </p:spTree>
    <p:extLst>
      <p:ext uri="{BB962C8B-B14F-4D97-AF65-F5344CB8AC3E}">
        <p14:creationId xmlns:p14="http://schemas.microsoft.com/office/powerpoint/2010/main" val="142204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7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611327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8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998772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9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1420090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0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1036074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1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1544826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2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506086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3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30FF6561-EE7D-4F2D-9176-3F2C5D52AF89}" type="slidenum">
              <a:rPr lang="tr-TR" altLang="tr-TR"/>
              <a:pPr>
                <a:defRPr/>
              </a:pPr>
              <a:t>‹#›</a:t>
            </a:fld>
            <a:endParaRPr lang="tr-TR" altLang="tr-TR"/>
          </a:p>
        </p:txBody>
      </p:sp>
    </p:spTree>
    <p:extLst>
      <p:ext uri="{BB962C8B-B14F-4D97-AF65-F5344CB8AC3E}">
        <p14:creationId xmlns:p14="http://schemas.microsoft.com/office/powerpoint/2010/main" val="3316645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4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42CA77FB-85E6-418E-A38B-AE1CEDF0F8EC}" type="slidenum">
              <a:rPr lang="tr-TR" altLang="tr-TR"/>
              <a:pPr>
                <a:defRPr/>
              </a:pPr>
              <a:t>‹#›</a:t>
            </a:fld>
            <a:endParaRPr lang="tr-TR" altLang="tr-TR"/>
          </a:p>
        </p:txBody>
      </p:sp>
    </p:spTree>
    <p:extLst>
      <p:ext uri="{BB962C8B-B14F-4D97-AF65-F5344CB8AC3E}">
        <p14:creationId xmlns:p14="http://schemas.microsoft.com/office/powerpoint/2010/main" val="190167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9C0FB729-4C62-421C-9002-DAF0E43C7B6F}" type="slidenum">
              <a:rPr lang="tr-TR" altLang="tr-TR"/>
              <a:pPr>
                <a:defRPr/>
              </a:pPr>
              <a:t>‹#›</a:t>
            </a:fld>
            <a:endParaRPr lang="tr-TR" altLang="tr-TR"/>
          </a:p>
        </p:txBody>
      </p:sp>
    </p:spTree>
    <p:extLst>
      <p:ext uri="{BB962C8B-B14F-4D97-AF65-F5344CB8AC3E}">
        <p14:creationId xmlns:p14="http://schemas.microsoft.com/office/powerpoint/2010/main" val="3176111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6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BF183287-FACF-4400-B12C-B00069D74246}" type="slidenum">
              <a:rPr lang="tr-TR" altLang="tr-TR"/>
              <a:pPr>
                <a:defRPr/>
              </a:pPr>
              <a:t>‹#›</a:t>
            </a:fld>
            <a:endParaRPr lang="tr-TR" altLang="tr-TR"/>
          </a:p>
        </p:txBody>
      </p:sp>
    </p:spTree>
    <p:extLst>
      <p:ext uri="{BB962C8B-B14F-4D97-AF65-F5344CB8AC3E}">
        <p14:creationId xmlns:p14="http://schemas.microsoft.com/office/powerpoint/2010/main" val="68238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Özel Düzen">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934200"/>
            <a:chOff x="0" y="0"/>
            <a:chExt cx="5760" cy="4368"/>
          </a:xfrm>
        </p:grpSpPr>
        <p:sp>
          <p:nvSpPr>
            <p:cNvPr id="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4"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5"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3"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8"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0"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1"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2"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3"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4" name="Rectangle 24"/>
          <p:cNvSpPr>
            <a:spLocks noGrp="1" noChangeArrowheads="1"/>
          </p:cNvSpPr>
          <p:nvPr>
            <p:ph type="ftr" sz="quarter" idx="10"/>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tr-TR" sz="2400" i="1">
              <a:solidFill>
                <a:srgbClr val="D6E4F2"/>
              </a:solidFill>
              <a:latin typeface="Arial Black" panose="020B0A04020102020204" pitchFamily="34" charset="0"/>
              <a:cs typeface="Arial" panose="020B0604020202020204" pitchFamily="34" charset="0"/>
            </a:endParaRPr>
          </a:p>
        </p:txBody>
      </p:sp>
      <p:sp>
        <p:nvSpPr>
          <p:cNvPr id="25" name="Rectangle 25"/>
          <p:cNvSpPr>
            <a:spLocks noGrp="1" noChangeArrowheads="1"/>
          </p:cNvSpPr>
          <p:nvPr>
            <p:ph type="sldNum" sz="quarter" idx="11"/>
          </p:nvPr>
        </p:nvSpPr>
        <p:spPr/>
        <p:txBody>
          <a:bodyPr/>
          <a:lstStyle>
            <a:lvl1pPr>
              <a:defRPr sz="1400">
                <a:solidFill>
                  <a:schemeClr val="accent2"/>
                </a:solidFill>
              </a:defRPr>
            </a:lvl1pPr>
          </a:lstStyle>
          <a:p>
            <a:pPr>
              <a:defRPr/>
            </a:pPr>
            <a:fld id="{40E04992-5B52-4689-8DA1-AE5E41C52E8B}" type="slidenum">
              <a:rPr lang="tr-TR" altLang="tr-TR">
                <a:solidFill>
                  <a:srgbClr val="D6E4F2"/>
                </a:solidFill>
              </a:rPr>
              <a:pPr>
                <a:defRPr/>
              </a:pPr>
              <a:t>‹#›</a:t>
            </a:fld>
            <a:endParaRPr lang="tr-TR" altLang="tr-TR">
              <a:solidFill>
                <a:srgbClr val="D6E4F2"/>
              </a:solidFill>
            </a:endParaRPr>
          </a:p>
        </p:txBody>
      </p:sp>
    </p:spTree>
    <p:extLst>
      <p:ext uri="{BB962C8B-B14F-4D97-AF65-F5344CB8AC3E}">
        <p14:creationId xmlns:p14="http://schemas.microsoft.com/office/powerpoint/2010/main" val="2774565602"/>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7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493F7DF3-95BC-4C46-8208-FC87E317FB90}" type="slidenum">
              <a:rPr lang="tr-TR" altLang="tr-TR"/>
              <a:pPr>
                <a:defRPr/>
              </a:pPr>
              <a:t>‹#›</a:t>
            </a:fld>
            <a:endParaRPr lang="tr-TR" altLang="tr-TR"/>
          </a:p>
        </p:txBody>
      </p:sp>
    </p:spTree>
    <p:extLst>
      <p:ext uri="{BB962C8B-B14F-4D97-AF65-F5344CB8AC3E}">
        <p14:creationId xmlns:p14="http://schemas.microsoft.com/office/powerpoint/2010/main" val="35316272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8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0AE39750-E6FD-43CA-B7ED-5C4889ACE12D}" type="slidenum">
              <a:rPr lang="tr-TR" altLang="tr-TR"/>
              <a:pPr>
                <a:defRPr/>
              </a:pPr>
              <a:t>‹#›</a:t>
            </a:fld>
            <a:endParaRPr lang="tr-TR" altLang="tr-TR"/>
          </a:p>
        </p:txBody>
      </p:sp>
    </p:spTree>
    <p:extLst>
      <p:ext uri="{BB962C8B-B14F-4D97-AF65-F5344CB8AC3E}">
        <p14:creationId xmlns:p14="http://schemas.microsoft.com/office/powerpoint/2010/main" val="10265094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9_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5"/>
          <p:cNvSpPr>
            <a:spLocks noGrp="1" noChangeArrowheads="1"/>
          </p:cNvSpPr>
          <p:nvPr>
            <p:ph type="sldNum" sz="quarter" idx="10"/>
          </p:nvPr>
        </p:nvSpPr>
        <p:spPr>
          <a:ln/>
        </p:spPr>
        <p:txBody>
          <a:bodyPr/>
          <a:lstStyle>
            <a:lvl1pPr>
              <a:defRPr/>
            </a:lvl1pPr>
          </a:lstStyle>
          <a:p>
            <a:pPr>
              <a:defRPr/>
            </a:pPr>
            <a:fld id="{9A85DC34-11FD-4DEE-8CFF-D3E62A3DCCFB}" type="slidenum">
              <a:rPr lang="tr-TR" altLang="tr-TR"/>
              <a:pPr>
                <a:defRPr/>
              </a:pPr>
              <a:t>‹#›</a:t>
            </a:fld>
            <a:endParaRPr lang="tr-TR" altLang="tr-TR"/>
          </a:p>
        </p:txBody>
      </p:sp>
    </p:spTree>
    <p:extLst>
      <p:ext uri="{BB962C8B-B14F-4D97-AF65-F5344CB8AC3E}">
        <p14:creationId xmlns:p14="http://schemas.microsoft.com/office/powerpoint/2010/main" val="14019755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0_Özel Düzen">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934200"/>
            <a:chOff x="0" y="0"/>
            <a:chExt cx="5760" cy="4368"/>
          </a:xfrm>
        </p:grpSpPr>
        <p:sp>
          <p:nvSpPr>
            <p:cNvPr id="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4"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5"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3"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8"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0"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1"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2"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3"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Tree>
    <p:extLst>
      <p:ext uri="{BB962C8B-B14F-4D97-AF65-F5344CB8AC3E}">
        <p14:creationId xmlns:p14="http://schemas.microsoft.com/office/powerpoint/2010/main" val="25378807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51_Özel Düzen">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12192000" cy="6934200"/>
            <a:chOff x="0" y="0"/>
            <a:chExt cx="5760" cy="4368"/>
          </a:xfrm>
        </p:grpSpPr>
        <p:sp>
          <p:nvSpPr>
            <p:cNvPr id="4"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5"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6"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4"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6"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9"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2"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4"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1508038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6"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1"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2"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4"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5"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6"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7"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8" name="60 Oval"/>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eaLnBrk="0" fontAlgn="base" hangingPunct="0">
              <a:spcBef>
                <a:spcPct val="50000"/>
              </a:spcBef>
              <a:spcAft>
                <a:spcPct val="0"/>
              </a:spcAft>
              <a:defRPr/>
            </a:pPr>
            <a:endParaRPr lang="en-US" sz="2400" i="1">
              <a:solidFill>
                <a:srgbClr val="003366"/>
              </a:solidFill>
            </a:endParaRPr>
          </a:p>
        </p:txBody>
      </p:sp>
      <p:sp>
        <p:nvSpPr>
          <p:cNvPr id="29" name="61 Oval"/>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eaLnBrk="0" fontAlgn="base" hangingPunct="0">
              <a:spcBef>
                <a:spcPct val="50000"/>
              </a:spcBef>
              <a:spcAft>
                <a:spcPct val="0"/>
              </a:spcAft>
              <a:defRPr/>
            </a:pPr>
            <a:endParaRPr lang="en-US" sz="2400" i="1">
              <a:solidFill>
                <a:srgbClr val="003366"/>
              </a:solidFill>
            </a:endParaRPr>
          </a:p>
        </p:txBody>
      </p:sp>
      <p:pic>
        <p:nvPicPr>
          <p:cNvPr id="30" name="Picture 2" descr="http://www.info-biz.com.tr/gorseller/ara_yuz/info-biz_logo.jp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143376"/>
            <a:ext cx="1333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21 Alt Başlık"/>
          <p:cNvSpPr>
            <a:spLocks noGrp="1"/>
          </p:cNvSpPr>
          <p:nvPr>
            <p:ph type="subTitle" idx="1"/>
          </p:nvPr>
        </p:nvSpPr>
        <p:spPr>
          <a:xfrm>
            <a:off x="2000222" y="1571612"/>
            <a:ext cx="9334565" cy="428628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19" name="Title 9"/>
          <p:cNvSpPr>
            <a:spLocks noGrp="1"/>
          </p:cNvSpPr>
          <p:nvPr>
            <p:ph type="title"/>
          </p:nvPr>
        </p:nvSpPr>
        <p:spPr>
          <a:xfrm>
            <a:off x="2000221" y="428604"/>
            <a:ext cx="9332379" cy="714380"/>
          </a:xfrm>
        </p:spPr>
        <p:txBody>
          <a:bodyPr>
            <a:noAutofit/>
          </a:bodyPr>
          <a:lstStyle>
            <a:lvl1pPr>
              <a:defRPr lang="tr-TR" sz="4300" kern="1200" dirty="0">
                <a:solidFill>
                  <a:srgbClr val="572314"/>
                </a:solidFill>
                <a:effectLst>
                  <a:outerShdw blurRad="50000" dist="30000" dir="5400000" algn="tl" rotWithShape="0">
                    <a:srgbClr val="000000">
                      <a:alpha val="30000"/>
                    </a:srgbClr>
                  </a:outerShdw>
                </a:effectLst>
                <a:latin typeface="+mj-lt"/>
                <a:ea typeface="+mj-ea"/>
                <a:cs typeface="+mj-cs"/>
              </a:defRPr>
            </a:lvl1pPr>
          </a:lstStyle>
          <a:p>
            <a:r>
              <a:rPr lang="en-US" dirty="0"/>
              <a:t>Click to edit Master title style</a:t>
            </a:r>
            <a:endParaRPr lang="tr-TR" dirty="0"/>
          </a:p>
        </p:txBody>
      </p:sp>
      <p:sp>
        <p:nvSpPr>
          <p:cNvPr id="31" name="6 Veri Yer Tutucusu"/>
          <p:cNvSpPr>
            <a:spLocks noGrp="1"/>
          </p:cNvSpPr>
          <p:nvPr>
            <p:ph type="dt" sz="half" idx="10"/>
          </p:nvPr>
        </p:nvSpPr>
        <p:spPr>
          <a:xfrm>
            <a:off x="609600" y="6248400"/>
            <a:ext cx="2844800" cy="457200"/>
          </a:xfrm>
          <a:prstGeom prst="rect">
            <a:avLst/>
          </a:prstGeom>
        </p:spPr>
        <p:txBody>
          <a:bodyPr/>
          <a:lstStyle>
            <a:lvl1pPr eaLnBrk="1" hangingPunct="1">
              <a:defRPr/>
            </a:lvl1pPr>
            <a:extLst/>
          </a:lstStyle>
          <a:p>
            <a:pPr fontAlgn="base">
              <a:spcBef>
                <a:spcPct val="0"/>
              </a:spcBef>
              <a:spcAft>
                <a:spcPct val="0"/>
              </a:spcAft>
              <a:defRPr/>
            </a:pPr>
            <a:fld id="{20D28190-F34C-4372-9F56-72895AC2EB68}" type="datetime1">
              <a:rPr lang="tr-TR" sz="2400" i="1">
                <a:solidFill>
                  <a:srgbClr val="D6E4F2"/>
                </a:solidFill>
                <a:latin typeface="Arial Black" panose="020B0A04020102020204" pitchFamily="34" charset="0"/>
                <a:cs typeface="Arial" panose="020B0604020202020204" pitchFamily="34" charset="0"/>
              </a:rPr>
              <a:pPr fontAlgn="base">
                <a:spcBef>
                  <a:spcPct val="0"/>
                </a:spcBef>
                <a:spcAft>
                  <a:spcPct val="0"/>
                </a:spcAft>
                <a:defRPr/>
              </a:pPr>
              <a:t>2.07.2024</a:t>
            </a:fld>
            <a:endParaRPr lang="tr-TR" sz="2400" i="1">
              <a:solidFill>
                <a:srgbClr val="D6E4F2"/>
              </a:solidFill>
              <a:latin typeface="Arial Black" panose="020B0A04020102020204" pitchFamily="34" charset="0"/>
              <a:cs typeface="Arial" panose="020B0604020202020204" pitchFamily="34" charset="0"/>
            </a:endParaRPr>
          </a:p>
        </p:txBody>
      </p:sp>
      <p:sp>
        <p:nvSpPr>
          <p:cNvPr id="32" name="19 Altbilgi Yer Tutucusu"/>
          <p:cNvSpPr>
            <a:spLocks noGrp="1"/>
          </p:cNvSpPr>
          <p:nvPr>
            <p:ph type="ftr" sz="quarter" idx="11"/>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en-US" sz="2400" i="1">
              <a:solidFill>
                <a:srgbClr val="D6E4F2"/>
              </a:solidFill>
              <a:latin typeface="Arial Black" panose="020B0A04020102020204" pitchFamily="34" charset="0"/>
              <a:cs typeface="Arial" panose="020B0604020202020204" pitchFamily="34" charset="0"/>
            </a:endParaRPr>
          </a:p>
        </p:txBody>
      </p:sp>
      <p:sp>
        <p:nvSpPr>
          <p:cNvPr id="33" name="9 Slayt Numarası Yer Tutucusu"/>
          <p:cNvSpPr>
            <a:spLocks noGrp="1"/>
          </p:cNvSpPr>
          <p:nvPr>
            <p:ph type="sldNum" sz="quarter" idx="12"/>
          </p:nvPr>
        </p:nvSpPr>
        <p:spPr/>
        <p:txBody>
          <a:bodyPr/>
          <a:lstStyle>
            <a:lvl1pPr>
              <a:defRPr sz="1400">
                <a:solidFill>
                  <a:schemeClr val="tx1"/>
                </a:solidFill>
                <a:latin typeface="Times New Roman" panose="02020603050405020304" pitchFamily="18" charset="0"/>
              </a:defRPr>
            </a:lvl1pPr>
          </a:lstStyle>
          <a:p>
            <a:pPr>
              <a:defRPr/>
            </a:pPr>
            <a:fld id="{5013B49D-FEB9-4D40-9B40-1C0BE4FF7C89}" type="slidenum">
              <a:rPr lang="tr-TR" altLang="tr-TR">
                <a:solidFill>
                  <a:srgbClr val="003366"/>
                </a:solidFill>
              </a:rPr>
              <a:pPr>
                <a:defRPr/>
              </a:pPr>
              <a:t>‹#›</a:t>
            </a:fld>
            <a:endParaRPr lang="tr-TR" altLang="tr-TR">
              <a:solidFill>
                <a:srgbClr val="003366"/>
              </a:solidFill>
            </a:endParaRPr>
          </a:p>
        </p:txBody>
      </p:sp>
    </p:spTree>
    <p:extLst>
      <p:ext uri="{BB962C8B-B14F-4D97-AF65-F5344CB8AC3E}">
        <p14:creationId xmlns:p14="http://schemas.microsoft.com/office/powerpoint/2010/main" val="2032576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78B5DE3-68C8-4329-AED7-B377FB72A7DC}" type="datetimeFigureOut">
              <a:rPr lang="tr-TR" smtClean="0"/>
              <a:pPr/>
              <a:t>2.07.2024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BAEC331-640A-45E2-A4F9-6E05C10C7D92}" type="slidenum">
              <a:rPr lang="tr-TR" smtClean="0"/>
              <a:pPr/>
              <a:t>‹#›</a:t>
            </a:fld>
            <a:endParaRPr lang="tr-TR"/>
          </a:p>
        </p:txBody>
      </p:sp>
    </p:spTree>
    <p:extLst>
      <p:ext uri="{BB962C8B-B14F-4D97-AF65-F5344CB8AC3E}">
        <p14:creationId xmlns:p14="http://schemas.microsoft.com/office/powerpoint/2010/main" val="8885243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934200"/>
            <a:chOff x="0" y="0"/>
            <a:chExt cx="5760" cy="4368"/>
          </a:xfrm>
        </p:grpSpPr>
        <p:sp>
          <p:nvSpPr>
            <p:cNvPr id="6"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7"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4"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5"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6"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7"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9"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0"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1"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2"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3"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4"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5"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6"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7" name="Rectangle 24"/>
          <p:cNvSpPr>
            <a:spLocks noGrp="1" noChangeArrowheads="1"/>
          </p:cNvSpPr>
          <p:nvPr>
            <p:ph type="ftr" sz="quarter" idx="10"/>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tr-TR" sz="2400" i="1">
              <a:solidFill>
                <a:srgbClr val="D6E4F2"/>
              </a:solidFill>
              <a:latin typeface="Arial Black" panose="020B0A04020102020204" pitchFamily="34" charset="0"/>
              <a:cs typeface="Arial" panose="020B0604020202020204" pitchFamily="34" charset="0"/>
            </a:endParaRPr>
          </a:p>
        </p:txBody>
      </p:sp>
      <p:sp>
        <p:nvSpPr>
          <p:cNvPr id="28" name="Rectangle 25"/>
          <p:cNvSpPr>
            <a:spLocks noGrp="1" noChangeArrowheads="1"/>
          </p:cNvSpPr>
          <p:nvPr>
            <p:ph type="sldNum" sz="quarter" idx="11"/>
          </p:nvPr>
        </p:nvSpPr>
        <p:spPr/>
        <p:txBody>
          <a:bodyPr/>
          <a:lstStyle>
            <a:lvl1pPr>
              <a:defRPr sz="1400">
                <a:solidFill>
                  <a:schemeClr val="accent2"/>
                </a:solidFill>
              </a:defRPr>
            </a:lvl1pPr>
          </a:lstStyle>
          <a:p>
            <a:pPr>
              <a:defRPr/>
            </a:pPr>
            <a:fld id="{A0211FF7-D982-4B57-9832-0D32F39E9486}" type="slidenum">
              <a:rPr lang="tr-TR" altLang="tr-TR">
                <a:solidFill>
                  <a:srgbClr val="D6E4F2"/>
                </a:solidFill>
              </a:rPr>
              <a:pPr>
                <a:defRPr/>
              </a:pPr>
              <a:t>‹#›</a:t>
            </a:fld>
            <a:endParaRPr lang="tr-TR" altLang="tr-TR">
              <a:solidFill>
                <a:srgbClr val="D6E4F2"/>
              </a:solidFill>
            </a:endParaRPr>
          </a:p>
        </p:txBody>
      </p:sp>
    </p:spTree>
    <p:extLst>
      <p:ext uri="{BB962C8B-B14F-4D97-AF65-F5344CB8AC3E}">
        <p14:creationId xmlns:p14="http://schemas.microsoft.com/office/powerpoint/2010/main" val="212924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934200"/>
            <a:chOff x="0" y="0"/>
            <a:chExt cx="5760" cy="4368"/>
          </a:xfrm>
        </p:grpSpPr>
        <p:sp>
          <p:nvSpPr>
            <p:cNvPr id="6"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7"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4"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5"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6"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7"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9"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0"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1"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2"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3"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4"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5"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6"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7" name="Rectangle 24"/>
          <p:cNvSpPr>
            <a:spLocks noGrp="1" noChangeArrowheads="1"/>
          </p:cNvSpPr>
          <p:nvPr>
            <p:ph type="ftr" sz="quarter" idx="10"/>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tr-TR" sz="2400" i="1">
              <a:solidFill>
                <a:srgbClr val="D6E4F2"/>
              </a:solidFill>
              <a:latin typeface="Arial Black" panose="020B0A04020102020204" pitchFamily="34" charset="0"/>
              <a:cs typeface="Arial" panose="020B0604020202020204" pitchFamily="34" charset="0"/>
            </a:endParaRPr>
          </a:p>
        </p:txBody>
      </p:sp>
      <p:sp>
        <p:nvSpPr>
          <p:cNvPr id="28" name="Rectangle 25"/>
          <p:cNvSpPr>
            <a:spLocks noGrp="1" noChangeArrowheads="1"/>
          </p:cNvSpPr>
          <p:nvPr>
            <p:ph type="sldNum" sz="quarter" idx="11"/>
          </p:nvPr>
        </p:nvSpPr>
        <p:spPr/>
        <p:txBody>
          <a:bodyPr/>
          <a:lstStyle>
            <a:lvl1pPr>
              <a:defRPr sz="1400">
                <a:solidFill>
                  <a:schemeClr val="accent2"/>
                </a:solidFill>
              </a:defRPr>
            </a:lvl1pPr>
          </a:lstStyle>
          <a:p>
            <a:pPr>
              <a:defRPr/>
            </a:pPr>
            <a:fld id="{5D29C7C6-D9BF-4FB9-A693-44DEA78053CE}" type="slidenum">
              <a:rPr lang="tr-TR" altLang="tr-TR">
                <a:solidFill>
                  <a:srgbClr val="D6E4F2"/>
                </a:solidFill>
              </a:rPr>
              <a:pPr>
                <a:defRPr/>
              </a:pPr>
              <a:t>‹#›</a:t>
            </a:fld>
            <a:endParaRPr lang="tr-TR" altLang="tr-TR">
              <a:solidFill>
                <a:srgbClr val="D6E4F2"/>
              </a:solidFill>
            </a:endParaRPr>
          </a:p>
        </p:txBody>
      </p:sp>
    </p:spTree>
    <p:extLst>
      <p:ext uri="{BB962C8B-B14F-4D97-AF65-F5344CB8AC3E}">
        <p14:creationId xmlns:p14="http://schemas.microsoft.com/office/powerpoint/2010/main" val="252408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6"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8"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1"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2"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3"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2"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23"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24"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25" name="59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26" name="Rectangle 24"/>
          <p:cNvSpPr>
            <a:spLocks noGrp="1" noChangeArrowheads="1"/>
          </p:cNvSpPr>
          <p:nvPr>
            <p:ph type="ftr" sz="quarter" idx="10"/>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endParaRPr lang="tr-TR" sz="2400" i="1">
              <a:solidFill>
                <a:srgbClr val="D6E4F2"/>
              </a:solidFill>
              <a:latin typeface="Arial Black" panose="020B0A04020102020204" pitchFamily="34" charset="0"/>
              <a:cs typeface="Arial" panose="020B0604020202020204" pitchFamily="34" charset="0"/>
            </a:endParaRPr>
          </a:p>
        </p:txBody>
      </p:sp>
      <p:sp>
        <p:nvSpPr>
          <p:cNvPr id="27" name="Rectangle 25"/>
          <p:cNvSpPr>
            <a:spLocks noGrp="1" noChangeArrowheads="1"/>
          </p:cNvSpPr>
          <p:nvPr>
            <p:ph type="sldNum" sz="quarter" idx="11"/>
          </p:nvPr>
        </p:nvSpPr>
        <p:spPr/>
        <p:txBody>
          <a:bodyPr/>
          <a:lstStyle>
            <a:lvl1pPr>
              <a:defRPr sz="1400">
                <a:solidFill>
                  <a:schemeClr val="accent2"/>
                </a:solidFill>
              </a:defRPr>
            </a:lvl1pPr>
          </a:lstStyle>
          <a:p>
            <a:pPr>
              <a:defRPr/>
            </a:pPr>
            <a:fld id="{2C31DEAA-EC7B-4E3D-B2A5-5A5B0E1F7FB8}" type="slidenum">
              <a:rPr lang="tr-TR" altLang="tr-TR">
                <a:solidFill>
                  <a:srgbClr val="D6E4F2"/>
                </a:solidFill>
              </a:rPr>
              <a:pPr>
                <a:defRPr/>
              </a:pPr>
              <a:t>‹#›</a:t>
            </a:fld>
            <a:endParaRPr lang="tr-TR" altLang="tr-TR">
              <a:solidFill>
                <a:srgbClr val="D6E4F2"/>
              </a:solidFill>
            </a:endParaRPr>
          </a:p>
        </p:txBody>
      </p:sp>
    </p:spTree>
    <p:extLst>
      <p:ext uri="{BB962C8B-B14F-4D97-AF65-F5344CB8AC3E}">
        <p14:creationId xmlns:p14="http://schemas.microsoft.com/office/powerpoint/2010/main" val="386277397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934200"/>
            <a:chOff x="0" y="0"/>
            <a:chExt cx="5760" cy="4368"/>
          </a:xfrm>
        </p:grpSpPr>
        <p:sp>
          <p:nvSpPr>
            <p:cNvPr id="409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034"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35"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36"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37"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38"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39"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40"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41"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47"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1048"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endParaRPr lang="tr-TR" altLang="tr-TR" sz="2400">
                <a:solidFill>
                  <a:srgbClr val="D6E4F2"/>
                </a:solidFill>
                <a:latin typeface="Arial" pitchFamily="34" charset="0"/>
              </a:endParaRPr>
            </a:p>
          </p:txBody>
        </p:sp>
        <p:sp>
          <p:nvSpPr>
            <p:cNvPr id="411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411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411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2"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3"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411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0" fontAlgn="base" hangingPunct="0">
                <a:spcBef>
                  <a:spcPct val="50000"/>
                </a:spcBef>
                <a:spcAft>
                  <a:spcPct val="0"/>
                </a:spcAft>
                <a:defRPr/>
              </a:pPr>
              <a:endParaRPr lang="tr-TR" sz="2400" i="1" dirty="0">
                <a:solidFill>
                  <a:srgbClr val="D6E4F2"/>
                </a:solidFill>
                <a:latin typeface="Arial" pitchFamily="34" charset="0"/>
                <a:cs typeface="Arial" panose="020B0604020202020204" pitchFamily="34" charset="0"/>
              </a:endParaRPr>
            </a:p>
          </p:txBody>
        </p:sp>
        <p:sp>
          <p:nvSpPr>
            <p:cNvPr id="1050"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grpSp>
      <p:sp>
        <p:nvSpPr>
          <p:cNvPr id="4117" name="Rectangle 21"/>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4118" name="Rectangle 22"/>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121" name="Rectangle 25"/>
          <p:cNvSpPr>
            <a:spLocks noGrp="1" noChangeArrowheads="1"/>
          </p:cNvSpPr>
          <p:nvPr>
            <p:ph type="sldNum" sz="quarter" idx="4"/>
          </p:nvPr>
        </p:nvSpPr>
        <p:spPr bwMode="auto">
          <a:xfrm>
            <a:off x="11074400" y="6553200"/>
            <a:ext cx="101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600" b="1">
                <a:solidFill>
                  <a:srgbClr val="000000"/>
                </a:solidFill>
                <a:latin typeface="Arial" panose="020B0604020202020204" pitchFamily="34" charset="0"/>
              </a:defRPr>
            </a:lvl1pPr>
          </a:lstStyle>
          <a:p>
            <a:pPr fontAlgn="base">
              <a:spcAft>
                <a:spcPct val="0"/>
              </a:spcAft>
              <a:defRPr/>
            </a:pPr>
            <a:fld id="{2DD9A583-984E-4813-9093-A0A819166C2F}" type="slidenum">
              <a:rPr lang="tr-TR" altLang="tr-TR" i="1">
                <a:cs typeface="Arial" panose="020B0604020202020204" pitchFamily="34" charset="0"/>
              </a:rPr>
              <a:pPr fontAlgn="base">
                <a:spcAft>
                  <a:spcPct val="0"/>
                </a:spcAft>
                <a:defRPr/>
              </a:pPr>
              <a:t>‹#›</a:t>
            </a:fld>
            <a:endParaRPr lang="tr-TR" altLang="tr-TR" i="1">
              <a:cs typeface="Arial" panose="020B0604020202020204" pitchFamily="34" charset="0"/>
            </a:endParaRPr>
          </a:p>
        </p:txBody>
      </p:sp>
      <p:sp>
        <p:nvSpPr>
          <p:cNvPr id="1030" name="Line 11"/>
          <p:cNvSpPr>
            <a:spLocks noChangeShapeType="1"/>
          </p:cNvSpPr>
          <p:nvPr/>
        </p:nvSpPr>
        <p:spPr bwMode="auto">
          <a:xfrm>
            <a:off x="1727200" y="-76200"/>
            <a:ext cx="12039600" cy="0"/>
          </a:xfrm>
          <a:prstGeom prst="line">
            <a:avLst/>
          </a:prstGeom>
          <a:noFill/>
          <a:ln w="9525">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tr-TR" sz="2400" i="1">
              <a:solidFill>
                <a:srgbClr val="D6E4F2"/>
              </a:solidFill>
              <a:latin typeface="Arial Black" panose="020B0A04020102020204" pitchFamily="34" charset="0"/>
              <a:cs typeface="Arial" panose="020B0604020202020204" pitchFamily="34" charset="0"/>
            </a:endParaRPr>
          </a:p>
        </p:txBody>
      </p:sp>
      <p:sp>
        <p:nvSpPr>
          <p:cNvPr id="1032" name="Text Box 29"/>
          <p:cNvSpPr txBox="1">
            <a:spLocks noChangeArrowheads="1"/>
          </p:cNvSpPr>
          <p:nvPr/>
        </p:nvSpPr>
        <p:spPr bwMode="auto">
          <a:xfrm>
            <a:off x="10414000" y="6388100"/>
            <a:ext cx="189653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3200">
                <a:solidFill>
                  <a:srgbClr val="D6E4F2"/>
                </a:solidFill>
                <a:latin typeface="Poster Bodoni"/>
              </a:rPr>
              <a:t> </a:t>
            </a:r>
          </a:p>
        </p:txBody>
      </p:sp>
      <p:sp>
        <p:nvSpPr>
          <p:cNvPr id="1033" name="38 Metin kutusu"/>
          <p:cNvSpPr txBox="1">
            <a:spLocks noChangeArrowheads="1"/>
          </p:cNvSpPr>
          <p:nvPr/>
        </p:nvSpPr>
        <p:spPr bwMode="auto">
          <a:xfrm>
            <a:off x="4690534" y="0"/>
            <a:ext cx="27093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accent2"/>
                </a:solidFill>
                <a:latin typeface="Arial Black" pitchFamily="34" charset="0"/>
                <a:cs typeface="Arial" pitchFamily="34" charset="0"/>
              </a:defRPr>
            </a:lvl1pPr>
            <a:lvl2pPr marL="742950" indent="-285750" eaLnBrk="0" hangingPunct="0">
              <a:defRPr sz="2400" i="1">
                <a:solidFill>
                  <a:schemeClr val="accent2"/>
                </a:solidFill>
                <a:latin typeface="Arial Black" pitchFamily="34" charset="0"/>
                <a:cs typeface="Arial" pitchFamily="34" charset="0"/>
              </a:defRPr>
            </a:lvl2pPr>
            <a:lvl3pPr marL="1143000" indent="-228600" eaLnBrk="0" hangingPunct="0">
              <a:defRPr sz="2400" i="1">
                <a:solidFill>
                  <a:schemeClr val="accent2"/>
                </a:solidFill>
                <a:latin typeface="Arial Black" pitchFamily="34" charset="0"/>
                <a:cs typeface="Arial" pitchFamily="34" charset="0"/>
              </a:defRPr>
            </a:lvl3pPr>
            <a:lvl4pPr marL="1600200" indent="-228600" eaLnBrk="0" hangingPunct="0">
              <a:defRPr sz="2400" i="1">
                <a:solidFill>
                  <a:schemeClr val="accent2"/>
                </a:solidFill>
                <a:latin typeface="Arial Black" pitchFamily="34" charset="0"/>
                <a:cs typeface="Arial" pitchFamily="34" charset="0"/>
              </a:defRPr>
            </a:lvl4pPr>
            <a:lvl5pPr marL="2057400" indent="-228600" eaLnBrk="0" hangingPunct="0">
              <a:defRPr sz="2400" i="1">
                <a:solidFill>
                  <a:schemeClr val="accent2"/>
                </a:solidFill>
                <a:latin typeface="Arial Black" pitchFamily="34" charset="0"/>
                <a:cs typeface="Arial" pitchFamily="34" charset="0"/>
              </a:defRPr>
            </a:lvl5pPr>
            <a:lvl6pPr marL="2514600" indent="-228600" eaLnBrk="0" fontAlgn="base" hangingPunct="0">
              <a:spcBef>
                <a:spcPct val="0"/>
              </a:spcBef>
              <a:spcAft>
                <a:spcPct val="0"/>
              </a:spcAft>
              <a:defRPr sz="2400" i="1">
                <a:solidFill>
                  <a:schemeClr val="accent2"/>
                </a:solidFill>
                <a:latin typeface="Arial Black" pitchFamily="34" charset="0"/>
                <a:cs typeface="Arial" pitchFamily="34" charset="0"/>
              </a:defRPr>
            </a:lvl6pPr>
            <a:lvl7pPr marL="2971800" indent="-228600" eaLnBrk="0" fontAlgn="base" hangingPunct="0">
              <a:spcBef>
                <a:spcPct val="0"/>
              </a:spcBef>
              <a:spcAft>
                <a:spcPct val="0"/>
              </a:spcAft>
              <a:defRPr sz="2400" i="1">
                <a:solidFill>
                  <a:schemeClr val="accent2"/>
                </a:solidFill>
                <a:latin typeface="Arial Black" pitchFamily="34" charset="0"/>
                <a:cs typeface="Arial" pitchFamily="34" charset="0"/>
              </a:defRPr>
            </a:lvl7pPr>
            <a:lvl8pPr marL="3429000" indent="-228600" eaLnBrk="0" fontAlgn="base" hangingPunct="0">
              <a:spcBef>
                <a:spcPct val="0"/>
              </a:spcBef>
              <a:spcAft>
                <a:spcPct val="0"/>
              </a:spcAft>
              <a:defRPr sz="2400" i="1">
                <a:solidFill>
                  <a:schemeClr val="accent2"/>
                </a:solidFill>
                <a:latin typeface="Arial Black" pitchFamily="34" charset="0"/>
                <a:cs typeface="Arial" pitchFamily="34" charset="0"/>
              </a:defRPr>
            </a:lvl8pPr>
            <a:lvl9pPr marL="3886200" indent="-228600" eaLnBrk="0" fontAlgn="base" hangingPunct="0">
              <a:spcBef>
                <a:spcPct val="0"/>
              </a:spcBef>
              <a:spcAft>
                <a:spcPct val="0"/>
              </a:spcAft>
              <a:defRPr sz="2400" i="1">
                <a:solidFill>
                  <a:schemeClr val="accent2"/>
                </a:solidFill>
                <a:latin typeface="Arial Black" pitchFamily="34" charset="0"/>
                <a:cs typeface="Arial" pitchFamily="34" charset="0"/>
              </a:defRPr>
            </a:lvl9pPr>
          </a:lstStyle>
          <a:p>
            <a:pPr fontAlgn="base">
              <a:spcBef>
                <a:spcPct val="50000"/>
              </a:spcBef>
              <a:spcAft>
                <a:spcPct val="0"/>
              </a:spcAft>
              <a:defRPr/>
            </a:pPr>
            <a:r>
              <a:rPr lang="tr-TR" altLang="tr-TR" sz="2400" b="1" i="0">
                <a:solidFill>
                  <a:srgbClr val="D6E4F2"/>
                </a:solidFill>
                <a:latin typeface="Times New Roman" pitchFamily="18" charset="0"/>
              </a:rPr>
              <a:t> </a:t>
            </a:r>
          </a:p>
        </p:txBody>
      </p:sp>
    </p:spTree>
    <p:extLst>
      <p:ext uri="{BB962C8B-B14F-4D97-AF65-F5344CB8AC3E}">
        <p14:creationId xmlns:p14="http://schemas.microsoft.com/office/powerpoint/2010/main" val="41961823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671" r:id="rId40"/>
    <p:sldLayoutId id="2147483672" r:id="rId41"/>
    <p:sldLayoutId id="2147483673" r:id="rId42"/>
    <p:sldLayoutId id="2147483674" r:id="rId43"/>
    <p:sldLayoutId id="2147483675" r:id="rId44"/>
    <p:sldLayoutId id="2147483676" r:id="rId45"/>
    <p:sldLayoutId id="2147483677" r:id="rId46"/>
    <p:sldLayoutId id="2147483678" r:id="rId47"/>
    <p:sldLayoutId id="2147483679" r:id="rId48"/>
    <p:sldLayoutId id="2147483680" r:id="rId49"/>
    <p:sldLayoutId id="2147483681" r:id="rId50"/>
    <p:sldLayoutId id="2147483682" r:id="rId51"/>
    <p:sldLayoutId id="2147483683" r:id="rId52"/>
    <p:sldLayoutId id="2147483684" r:id="rId53"/>
    <p:sldLayoutId id="2147483685" r:id="rId54"/>
    <p:sldLayoutId id="2147483686" r:id="rId55"/>
    <p:sldLayoutId id="2147483687" r:id="rId56"/>
    <p:sldLayoutId id="2147483688" r:id="rId57"/>
    <p:sldLayoutId id="2147483689" r:id="rId58"/>
    <p:sldLayoutId id="2147483690" r:id="rId59"/>
    <p:sldLayoutId id="2147483691" r:id="rId60"/>
    <p:sldLayoutId id="2147483692" r:id="rId61"/>
    <p:sldLayoutId id="2147483693" r:id="rId62"/>
    <p:sldLayoutId id="2147483694" r:id="rId63"/>
    <p:sldLayoutId id="2147483695" r:id="rId64"/>
    <p:sldLayoutId id="2147483696" r:id="rId65"/>
    <p:sldLayoutId id="2147483740" r:id="rId66"/>
    <p:sldLayoutId id="2147483753" r:id="rId67"/>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itchFamily="34"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C0C0C0"/>
            </a:outerShdw>
          </a:effectLst>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C0C0C0"/>
            </a:outerShdw>
          </a:effectLst>
          <a:latin typeface="Arial" pitchFamily="34" charset="0"/>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C0C0C0"/>
            </a:outerShdw>
          </a:effectLst>
          <a:latin typeface="Arial" pitchFamily="34" charset="0"/>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Arial" pitchFamily="34" charset="0"/>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C0C0C0"/>
            </a:outerShdw>
          </a:effectLst>
          <a:latin typeface="Arial" pitchFamily="34" charset="0"/>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6.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404079" y="735955"/>
            <a:ext cx="9089036" cy="5386090"/>
          </a:xfrm>
          <a:prstGeom prst="rect">
            <a:avLst/>
          </a:prstGeom>
        </p:spPr>
        <p:txBody>
          <a:bodyPr wrap="square">
            <a:spAutoFit/>
          </a:bodyPr>
          <a:lstStyle/>
          <a:p>
            <a:pPr algn="ctr" fontAlgn="base">
              <a:spcBef>
                <a:spcPct val="0"/>
              </a:spcBef>
              <a:spcAft>
                <a:spcPct val="0"/>
              </a:spcAft>
              <a:defRPr/>
            </a:pPr>
            <a:r>
              <a:rPr lang="tr-TR" sz="2800" b="1" dirty="0">
                <a:solidFill>
                  <a:schemeClr val="accent1">
                    <a:lumMod val="50000"/>
                  </a:schemeClr>
                </a:solidFill>
                <a:latin typeface="Arial" panose="020B0604020202020204" pitchFamily="34" charset="0"/>
                <a:cs typeface="Arial" panose="020B0604020202020204" pitchFamily="34" charset="0"/>
              </a:rPr>
              <a:t>T.C.</a:t>
            </a:r>
          </a:p>
          <a:p>
            <a:pPr algn="ctr" fontAlgn="base">
              <a:spcBef>
                <a:spcPct val="0"/>
              </a:spcBef>
              <a:spcAft>
                <a:spcPct val="0"/>
              </a:spcAft>
              <a:defRPr/>
            </a:pPr>
            <a:r>
              <a:rPr lang="tr-TR" sz="2800" b="1" dirty="0">
                <a:solidFill>
                  <a:schemeClr val="accent1">
                    <a:lumMod val="50000"/>
                  </a:schemeClr>
                </a:solidFill>
                <a:latin typeface="Arial" panose="020B0604020202020204" pitchFamily="34" charset="0"/>
                <a:cs typeface="Arial" panose="020B0604020202020204" pitchFamily="34" charset="0"/>
              </a:rPr>
              <a:t>TARIM VE ORMAN BAKANLIĞI</a:t>
            </a:r>
          </a:p>
          <a:p>
            <a:pPr algn="ctr" fontAlgn="base">
              <a:spcBef>
                <a:spcPct val="0"/>
              </a:spcBef>
              <a:spcAft>
                <a:spcPct val="0"/>
              </a:spcAft>
              <a:defRPr/>
            </a:pPr>
            <a:r>
              <a:rPr lang="tr-TR" sz="2800" b="1" dirty="0">
                <a:solidFill>
                  <a:schemeClr val="accent1">
                    <a:lumMod val="50000"/>
                  </a:schemeClr>
                </a:solidFill>
                <a:latin typeface="Arial" panose="020B0604020202020204" pitchFamily="34" charset="0"/>
                <a:cs typeface="Arial" panose="020B0604020202020204" pitchFamily="34" charset="0"/>
              </a:rPr>
              <a:t>PERSONEL GENEL MÜDÜRLÜĞÜ</a:t>
            </a:r>
          </a:p>
          <a:p>
            <a:pPr algn="r" fontAlgn="base">
              <a:spcBef>
                <a:spcPct val="0"/>
              </a:spcBef>
              <a:spcAft>
                <a:spcPct val="0"/>
              </a:spcAft>
              <a:defRPr/>
            </a:pPr>
            <a:endParaRPr lang="tr-TR" sz="2400" b="1" dirty="0">
              <a:solidFill>
                <a:schemeClr val="accent1">
                  <a:lumMod val="50000"/>
                </a:schemeClr>
              </a:solidFill>
              <a:latin typeface="Arial" panose="020B0604020202020204" pitchFamily="34" charset="0"/>
              <a:cs typeface="Arial" panose="020B0604020202020204" pitchFamily="34" charset="0"/>
            </a:endParaRPr>
          </a:p>
          <a:p>
            <a:pPr algn="r" fontAlgn="base">
              <a:spcBef>
                <a:spcPct val="0"/>
              </a:spcBef>
              <a:spcAft>
                <a:spcPct val="0"/>
              </a:spcAft>
              <a:defRPr/>
            </a:pPr>
            <a:endParaRPr lang="tr-TR" sz="2400" b="1" dirty="0">
              <a:solidFill>
                <a:schemeClr val="accent1">
                  <a:lumMod val="50000"/>
                </a:schemeClr>
              </a:solidFill>
              <a:latin typeface="Arial" panose="020B0604020202020204" pitchFamily="34" charset="0"/>
              <a:cs typeface="Arial" panose="020B0604020202020204" pitchFamily="34" charset="0"/>
            </a:endParaRPr>
          </a:p>
          <a:p>
            <a:pPr algn="ctr" fontAlgn="base">
              <a:spcBef>
                <a:spcPct val="0"/>
              </a:spcBef>
              <a:spcAft>
                <a:spcPct val="0"/>
              </a:spcAft>
              <a:defRPr/>
            </a:pPr>
            <a:r>
              <a:rPr lang="tr-TR" sz="2400" b="1" dirty="0">
                <a:solidFill>
                  <a:schemeClr val="accent1">
                    <a:lumMod val="50000"/>
                  </a:schemeClr>
                </a:solidFill>
                <a:latin typeface="Arial" panose="020B0604020202020204" pitchFamily="34" charset="0"/>
                <a:cs typeface="Arial" panose="020B0604020202020204" pitchFamily="34" charset="0"/>
              </a:rPr>
              <a:t>ÖZLÜK İŞLEMLERİ DAİRE BAŞKANLIĞI </a:t>
            </a:r>
          </a:p>
          <a:p>
            <a:pPr algn="ctr" fontAlgn="base">
              <a:spcBef>
                <a:spcPct val="0"/>
              </a:spcBef>
              <a:spcAft>
                <a:spcPct val="0"/>
              </a:spcAft>
              <a:defRPr/>
            </a:pPr>
            <a:r>
              <a:rPr lang="tr-TR" sz="2400" b="1" dirty="0">
                <a:solidFill>
                  <a:schemeClr val="accent1">
                    <a:lumMod val="50000"/>
                  </a:schemeClr>
                </a:solidFill>
                <a:latin typeface="Arial" panose="020B0604020202020204" pitchFamily="34" charset="0"/>
                <a:cs typeface="Arial" panose="020B0604020202020204" pitchFamily="34" charset="0"/>
              </a:rPr>
              <a:t>MAL BİLDİRİMİ TAKİP VE DEĞERLENDİRME </a:t>
            </a:r>
          </a:p>
          <a:p>
            <a:pPr algn="ctr" fontAlgn="base">
              <a:spcBef>
                <a:spcPct val="0"/>
              </a:spcBef>
              <a:spcAft>
                <a:spcPct val="0"/>
              </a:spcAft>
              <a:defRPr/>
            </a:pPr>
            <a:r>
              <a:rPr lang="tr-TR" sz="2400" b="1" dirty="0">
                <a:solidFill>
                  <a:schemeClr val="accent1">
                    <a:lumMod val="50000"/>
                  </a:schemeClr>
                </a:solidFill>
                <a:latin typeface="Arial" panose="020B0604020202020204" pitchFamily="34" charset="0"/>
                <a:cs typeface="Arial" panose="020B0604020202020204" pitchFamily="34" charset="0"/>
              </a:rPr>
              <a:t>ÇALIŞMA GRUBU</a:t>
            </a:r>
            <a:endParaRPr lang="tr-TR" sz="2400" b="1" dirty="0">
              <a:solidFill>
                <a:schemeClr val="accent1">
                  <a:lumMod val="50000"/>
                </a:schemeClr>
              </a:solidFill>
              <a:latin typeface="Arial Black" panose="020B0A04020102020204" pitchFamily="34" charset="0"/>
              <a:cs typeface="Arial" panose="020B0604020202020204" pitchFamily="34" charset="0"/>
            </a:endParaRPr>
          </a:p>
          <a:p>
            <a:pPr algn="ctr" fontAlgn="base">
              <a:spcBef>
                <a:spcPct val="0"/>
              </a:spcBef>
              <a:spcAft>
                <a:spcPct val="0"/>
              </a:spcAft>
              <a:defRPr/>
            </a:pP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ctr" fontAlgn="base">
              <a:spcBef>
                <a:spcPct val="0"/>
              </a:spcBef>
              <a:spcAft>
                <a:spcPct val="0"/>
              </a:spcAft>
              <a:defRPr/>
            </a:pP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ctr" fontAlgn="base">
              <a:spcBef>
                <a:spcPct val="0"/>
              </a:spcBef>
              <a:spcAft>
                <a:spcPct val="0"/>
              </a:spcAft>
              <a:defRPr/>
            </a:pPr>
            <a:r>
              <a:rPr lang="tr-TR" sz="2000" b="1" dirty="0">
                <a:solidFill>
                  <a:srgbClr val="002A56">
                    <a:lumMod val="90000"/>
                    <a:lumOff val="10000"/>
                  </a:srgbClr>
                </a:solidFill>
                <a:latin typeface="Arial Black" panose="020B0A04020102020204" pitchFamily="34" charset="0"/>
                <a:cs typeface="Arial" panose="020B0604020202020204" pitchFamily="34" charset="0"/>
              </a:rPr>
              <a:t>Fatma AKTAŞ</a:t>
            </a:r>
          </a:p>
          <a:p>
            <a:pPr algn="ctr" fontAlgn="base">
              <a:spcBef>
                <a:spcPct val="0"/>
              </a:spcBef>
              <a:spcAft>
                <a:spcPct val="0"/>
              </a:spcAft>
              <a:defRPr/>
            </a:pPr>
            <a:r>
              <a:rPr lang="tr-TR" sz="2000" b="1" dirty="0">
                <a:solidFill>
                  <a:srgbClr val="002A56">
                    <a:lumMod val="90000"/>
                    <a:lumOff val="10000"/>
                  </a:srgbClr>
                </a:solidFill>
                <a:latin typeface="Arial Black" panose="020B0A04020102020204" pitchFamily="34" charset="0"/>
                <a:cs typeface="Arial" panose="020B0604020202020204" pitchFamily="34" charset="0"/>
              </a:rPr>
              <a:t>Şube Müdürü</a:t>
            </a:r>
          </a:p>
          <a:p>
            <a:pPr algn="ctr" fontAlgn="base">
              <a:spcBef>
                <a:spcPct val="0"/>
              </a:spcBef>
              <a:spcAft>
                <a:spcPct val="0"/>
              </a:spcAft>
              <a:defRPr/>
            </a:pP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ctr" fontAlgn="base">
              <a:spcBef>
                <a:spcPct val="0"/>
              </a:spcBef>
              <a:spcAft>
                <a:spcPct val="0"/>
              </a:spcAft>
              <a:defRPr/>
            </a:pP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ctr" fontAlgn="base">
              <a:spcBef>
                <a:spcPct val="0"/>
              </a:spcBef>
              <a:spcAft>
                <a:spcPct val="0"/>
              </a:spcAft>
              <a:defRPr/>
            </a:pP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p:txBody>
      </p:sp>
      <p:pic>
        <p:nvPicPr>
          <p:cNvPr id="1026"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579" y="443601"/>
            <a:ext cx="1231820" cy="119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3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399393" y="1612669"/>
            <a:ext cx="11403724" cy="4367717"/>
          </a:xfrm>
        </p:spPr>
        <p:txBody>
          <a:bodyPr>
            <a:normAutofit/>
          </a:bodyPr>
          <a:lstStyle/>
          <a:p>
            <a:pPr marL="0" indent="0">
              <a:buNone/>
            </a:pPr>
            <a:r>
              <a:rPr lang="tr-TR" sz="2400" b="1" dirty="0">
                <a:solidFill>
                  <a:schemeClr val="accent1">
                    <a:lumMod val="50000"/>
                  </a:schemeClr>
                </a:solidFill>
                <a:effectLst/>
              </a:rPr>
              <a:t>Bildirimlerin konusu</a:t>
            </a:r>
          </a:p>
          <a:p>
            <a:pPr marL="0" indent="0" algn="just">
              <a:lnSpc>
                <a:spcPct val="150000"/>
              </a:lnSpc>
              <a:spcAft>
                <a:spcPts val="600"/>
              </a:spcAft>
              <a:buNone/>
            </a:pPr>
            <a:r>
              <a:rPr lang="tr-TR" sz="2400" b="1" dirty="0">
                <a:solidFill>
                  <a:schemeClr val="accent1">
                    <a:lumMod val="50000"/>
                  </a:schemeClr>
                </a:solidFill>
                <a:effectLst/>
              </a:rPr>
              <a:t>Madde 5 </a:t>
            </a:r>
            <a:r>
              <a:rPr lang="tr-TR" sz="1800" b="1" dirty="0">
                <a:solidFill>
                  <a:schemeClr val="accent1">
                    <a:lumMod val="50000"/>
                  </a:schemeClr>
                </a:solidFill>
                <a:effectLst/>
                <a:latin typeface="+mj-lt"/>
              </a:rPr>
              <a:t>– </a:t>
            </a:r>
            <a:r>
              <a:rPr lang="tr-TR" sz="2000" dirty="0">
                <a:effectLst/>
                <a:latin typeface="+mj-lt"/>
              </a:rPr>
              <a:t>Bu Kanun kapsamına giren görevlilerin kendilerine, eşlerine ve velayetleri altındaki çocuklarına ait bulunan taşınmaz malları ile görevliye yapılan aylık net ödemenin, ödeme yapılmayan görevlilerin ise, 1 inci derece Devlet Memurlarına yapılan aylık net ödemenin beş katından fazla tutarındaki her biri için ayrı olmak üzere, para, hisse senetleri ve tahviller ile altın, mücevher ve diğer taşınır malları, hakları, alacakları ve gelirleriyle bunların kaynakları, borçları ve sebepleri mal bildiriminin konusunu teşkil eder.</a:t>
            </a: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10</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53" y="123868"/>
            <a:ext cx="1148868" cy="110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34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420414" y="1051034"/>
            <a:ext cx="11529848" cy="5262207"/>
          </a:xfrm>
        </p:spPr>
        <p:txBody>
          <a:bodyPr>
            <a:normAutofit fontScale="92500" lnSpcReduction="20000"/>
          </a:bodyPr>
          <a:lstStyle/>
          <a:p>
            <a:pPr marL="0" indent="0">
              <a:buNone/>
            </a:pPr>
            <a:r>
              <a:rPr lang="tr-TR" sz="2400" b="1" dirty="0">
                <a:solidFill>
                  <a:schemeClr val="accent1">
                    <a:lumMod val="50000"/>
                  </a:schemeClr>
                </a:solidFill>
                <a:effectLst/>
                <a:cs typeface="Arial" panose="020B0604020202020204" pitchFamily="34" charset="0"/>
              </a:rPr>
              <a:t>Bildirimin zamanı </a:t>
            </a:r>
          </a:p>
          <a:p>
            <a:pPr marL="0" indent="0">
              <a:buNone/>
            </a:pPr>
            <a:r>
              <a:rPr lang="tr-TR" sz="2400" b="1" dirty="0">
                <a:solidFill>
                  <a:schemeClr val="accent1">
                    <a:lumMod val="50000"/>
                  </a:schemeClr>
                </a:solidFill>
                <a:effectLst/>
                <a:cs typeface="Arial" panose="020B0604020202020204" pitchFamily="34" charset="0"/>
              </a:rPr>
              <a:t>Madde 6 </a:t>
            </a:r>
            <a:r>
              <a:rPr lang="tr-TR" sz="2200" b="1" dirty="0">
                <a:solidFill>
                  <a:schemeClr val="accent1">
                    <a:lumMod val="50000"/>
                  </a:schemeClr>
                </a:solidFill>
                <a:effectLst/>
                <a:cs typeface="Arial" panose="020B0604020202020204" pitchFamily="34" charset="0"/>
              </a:rPr>
              <a:t>– </a:t>
            </a:r>
            <a:r>
              <a:rPr lang="tr-TR" sz="2200" dirty="0">
                <a:effectLst/>
                <a:latin typeface="+mj-lt"/>
              </a:rPr>
              <a:t>Mal Bildirimlerinin;</a:t>
            </a:r>
          </a:p>
          <a:p>
            <a:pPr marL="0" indent="0" algn="just">
              <a:spcAft>
                <a:spcPts val="600"/>
              </a:spcAft>
              <a:buNone/>
            </a:pPr>
            <a:r>
              <a:rPr lang="tr-TR" sz="2200" b="1" dirty="0">
                <a:solidFill>
                  <a:schemeClr val="accent1">
                    <a:lumMod val="50000"/>
                  </a:schemeClr>
                </a:solidFill>
                <a:effectLst/>
                <a:latin typeface="+mj-lt"/>
              </a:rPr>
              <a:t>a) </a:t>
            </a:r>
            <a:r>
              <a:rPr lang="tr-TR" sz="2200" dirty="0">
                <a:effectLst/>
                <a:latin typeface="+mj-lt"/>
              </a:rPr>
              <a:t>Bu Kanun kapsamındaki göreve atanmada, göreve giriş için gerekli belgelerle,</a:t>
            </a:r>
          </a:p>
          <a:p>
            <a:pPr marL="0" indent="0" algn="just">
              <a:spcAft>
                <a:spcPts val="600"/>
              </a:spcAft>
              <a:buNone/>
            </a:pPr>
            <a:r>
              <a:rPr lang="tr-TR" sz="2200" b="1" dirty="0">
                <a:solidFill>
                  <a:schemeClr val="accent1">
                    <a:lumMod val="50000"/>
                  </a:schemeClr>
                </a:solidFill>
                <a:effectLst/>
                <a:latin typeface="+mj-lt"/>
              </a:rPr>
              <a:t>b)</a:t>
            </a:r>
            <a:r>
              <a:rPr lang="tr-TR" sz="2200" dirty="0">
                <a:solidFill>
                  <a:schemeClr val="accent1">
                    <a:lumMod val="50000"/>
                  </a:schemeClr>
                </a:solidFill>
                <a:effectLst/>
                <a:latin typeface="+mj-lt"/>
              </a:rPr>
              <a:t> </a:t>
            </a:r>
            <a:r>
              <a:rPr lang="tr-TR" sz="2200" dirty="0">
                <a:effectLst/>
                <a:latin typeface="+mj-lt"/>
              </a:rPr>
              <a:t>Cumhurbaşkanı yardımcısı veya bakan olarak atanmalarda, atamayı izleyen bir ay içinde, </a:t>
            </a:r>
            <a:r>
              <a:rPr lang="tr-TR" sz="2200" baseline="30000" dirty="0">
                <a:effectLst/>
                <a:latin typeface="+mj-lt"/>
              </a:rPr>
              <a:t>(1)</a:t>
            </a:r>
            <a:endParaRPr lang="tr-TR" sz="2200" dirty="0">
              <a:effectLst/>
              <a:latin typeface="+mj-lt"/>
            </a:endParaRPr>
          </a:p>
          <a:p>
            <a:pPr marL="0" indent="0" algn="just">
              <a:spcAft>
                <a:spcPts val="600"/>
              </a:spcAft>
              <a:buNone/>
            </a:pPr>
            <a:r>
              <a:rPr lang="tr-TR" sz="2200" b="1" dirty="0">
                <a:solidFill>
                  <a:schemeClr val="accent1">
                    <a:lumMod val="50000"/>
                  </a:schemeClr>
                </a:solidFill>
                <a:effectLst/>
                <a:latin typeface="+mj-lt"/>
              </a:rPr>
              <a:t>c) </a:t>
            </a:r>
            <a:r>
              <a:rPr lang="tr-TR" sz="2200" dirty="0">
                <a:effectLst/>
                <a:latin typeface="+mj-lt"/>
              </a:rPr>
              <a:t>Seçimle gelinen görevlerde seçimin kesinleşmesi tarihini izleyen iki ay içinde, </a:t>
            </a:r>
          </a:p>
          <a:p>
            <a:pPr marL="0" indent="0" algn="just">
              <a:spcAft>
                <a:spcPts val="600"/>
              </a:spcAft>
              <a:buNone/>
            </a:pPr>
            <a:r>
              <a:rPr lang="tr-TR" sz="2200" b="1" dirty="0">
                <a:solidFill>
                  <a:schemeClr val="accent1">
                    <a:lumMod val="50000"/>
                  </a:schemeClr>
                </a:solidFill>
                <a:effectLst/>
                <a:latin typeface="+mj-lt"/>
              </a:rPr>
              <a:t>d) </a:t>
            </a:r>
            <a:r>
              <a:rPr lang="tr-TR" sz="2200" dirty="0">
                <a:effectLst/>
                <a:latin typeface="+mj-lt"/>
              </a:rPr>
              <a:t>Mal varlığında önemli bir değişiklik olduğunda bir ay içinde,</a:t>
            </a:r>
          </a:p>
          <a:p>
            <a:pPr marL="0" indent="0" algn="just">
              <a:lnSpc>
                <a:spcPct val="120000"/>
              </a:lnSpc>
              <a:spcBef>
                <a:spcPts val="0"/>
              </a:spcBef>
              <a:spcAft>
                <a:spcPts val="0"/>
              </a:spcAft>
              <a:buNone/>
            </a:pPr>
            <a:r>
              <a:rPr lang="tr-TR" sz="2200" b="1" dirty="0">
                <a:effectLst/>
                <a:latin typeface="+mj-lt"/>
              </a:rPr>
              <a:t>e) </a:t>
            </a:r>
            <a:r>
              <a:rPr lang="tr-TR" sz="2200" dirty="0">
                <a:effectLst/>
                <a:latin typeface="+mj-lt"/>
              </a:rPr>
              <a:t>Yönetim ve denetim kurulu üyelikleri ile komisyon üyeliklerine seçim ve atamalarda göreve başlama tarihini izleyen bir ay içinde, </a:t>
            </a:r>
          </a:p>
          <a:p>
            <a:pPr marL="0" indent="0" algn="just">
              <a:spcAft>
                <a:spcPts val="600"/>
              </a:spcAft>
              <a:buNone/>
            </a:pPr>
            <a:r>
              <a:rPr lang="tr-TR" sz="2200" b="1" dirty="0">
                <a:solidFill>
                  <a:schemeClr val="accent1">
                    <a:lumMod val="50000"/>
                  </a:schemeClr>
                </a:solidFill>
                <a:effectLst/>
                <a:latin typeface="+mj-lt"/>
              </a:rPr>
              <a:t>f) </a:t>
            </a:r>
            <a:r>
              <a:rPr lang="tr-TR" sz="2200" dirty="0">
                <a:effectLst/>
                <a:latin typeface="+mj-lt"/>
              </a:rPr>
              <a:t>Görevin sona ermesi halinde, ayrılma tarihini izleyen bir ay içinde, </a:t>
            </a:r>
          </a:p>
          <a:p>
            <a:pPr marL="0" indent="0" algn="just">
              <a:lnSpc>
                <a:spcPct val="120000"/>
              </a:lnSpc>
              <a:spcBef>
                <a:spcPts val="0"/>
              </a:spcBef>
              <a:spcAft>
                <a:spcPts val="0"/>
              </a:spcAft>
              <a:buNone/>
            </a:pPr>
            <a:r>
              <a:rPr lang="tr-TR" sz="2200" b="1" dirty="0">
                <a:solidFill>
                  <a:schemeClr val="accent1">
                    <a:lumMod val="50000"/>
                  </a:schemeClr>
                </a:solidFill>
                <a:effectLst/>
                <a:latin typeface="+mj-lt"/>
              </a:rPr>
              <a:t>g) </a:t>
            </a:r>
            <a:r>
              <a:rPr lang="tr-TR" sz="2200" dirty="0">
                <a:effectLst/>
                <a:latin typeface="+mj-lt"/>
              </a:rPr>
              <a:t>Gazete sahibi gerçek kişiler ile, gazete sahibi şirketlerin yönetim ve denetim kurulu üyeleri faaliyete geçme</a:t>
            </a:r>
          </a:p>
          <a:p>
            <a:pPr marL="0" indent="0" algn="just">
              <a:lnSpc>
                <a:spcPct val="120000"/>
              </a:lnSpc>
              <a:spcBef>
                <a:spcPts val="0"/>
              </a:spcBef>
              <a:spcAft>
                <a:spcPts val="0"/>
              </a:spcAft>
              <a:buNone/>
            </a:pPr>
            <a:r>
              <a:rPr lang="tr-TR" sz="2200" dirty="0">
                <a:effectLst/>
                <a:latin typeface="+mj-lt"/>
              </a:rPr>
              <a:t>     tarihini, sorumlu müdürleri, başyazarları ve fıkra yazarları bu işe veya görevlerine başlama tarihini izleyen</a:t>
            </a:r>
          </a:p>
          <a:p>
            <a:pPr marL="0" indent="0" algn="just">
              <a:lnSpc>
                <a:spcPct val="120000"/>
              </a:lnSpc>
              <a:spcBef>
                <a:spcPts val="0"/>
              </a:spcBef>
              <a:spcAft>
                <a:spcPts val="0"/>
              </a:spcAft>
              <a:buNone/>
            </a:pPr>
            <a:r>
              <a:rPr lang="tr-TR" sz="2200" dirty="0">
                <a:effectLst/>
                <a:latin typeface="+mj-lt"/>
              </a:rPr>
              <a:t>     bir ay içinde, </a:t>
            </a:r>
          </a:p>
          <a:p>
            <a:pPr marL="0" indent="0" algn="just">
              <a:spcAft>
                <a:spcPts val="600"/>
              </a:spcAft>
              <a:buNone/>
            </a:pPr>
            <a:r>
              <a:rPr lang="tr-TR" sz="2200" dirty="0">
                <a:effectLst/>
                <a:latin typeface="+mj-lt"/>
              </a:rPr>
              <a:t>Verilmesi zorunludur. </a:t>
            </a:r>
          </a:p>
          <a:p>
            <a:pPr marL="0" indent="0" algn="just">
              <a:spcAft>
                <a:spcPts val="600"/>
              </a:spcAft>
              <a:buNone/>
            </a:pPr>
            <a:r>
              <a:rPr lang="tr-TR" sz="2200" dirty="0">
                <a:effectLst/>
                <a:latin typeface="+mj-lt"/>
              </a:rPr>
              <a:t>(a) Bendinde yazılı bildirim verilmedikçe göreve atama yapılamaz. </a:t>
            </a:r>
          </a:p>
          <a:p>
            <a:pPr marL="0" indent="0">
              <a:buNone/>
            </a:pPr>
            <a:endParaRPr lang="tr-TR" sz="1900" dirty="0">
              <a:effectLst/>
              <a:latin typeface="+mj-lt"/>
            </a:endParaRPr>
          </a:p>
          <a:p>
            <a:pPr marL="0" indent="0">
              <a:buNone/>
            </a:pPr>
            <a:endParaRPr lang="tr-TR" sz="2900" dirty="0">
              <a:effectLst/>
              <a:latin typeface="+mj-lt"/>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11</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3" y="189186"/>
            <a:ext cx="1103586" cy="81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859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536028" y="537210"/>
            <a:ext cx="10954932" cy="5776031"/>
          </a:xfrm>
        </p:spPr>
        <p:txBody>
          <a:bodyPr>
            <a:normAutofit/>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tr-TR" i="1" dirty="0">
                <a:effectLst/>
              </a:rPr>
              <a:t>	</a:t>
            </a:r>
          </a:p>
          <a:p>
            <a:pPr marL="0" indent="0">
              <a:buNone/>
            </a:pPr>
            <a:endParaRPr lang="tr-TR" sz="2000" b="1" i="1" dirty="0">
              <a:solidFill>
                <a:schemeClr val="tx1">
                  <a:lumMod val="60000"/>
                  <a:lumOff val="40000"/>
                </a:schemeClr>
              </a:solidFill>
              <a:effectLst/>
            </a:endParaRPr>
          </a:p>
          <a:p>
            <a:pPr marL="0" indent="0">
              <a:buNone/>
            </a:pPr>
            <a:r>
              <a:rPr lang="tr-TR" sz="2400" b="1" dirty="0">
                <a:solidFill>
                  <a:schemeClr val="accent1">
                    <a:lumMod val="50000"/>
                  </a:schemeClr>
                </a:solidFill>
                <a:effectLst/>
                <a:cs typeface="Arial" panose="020B0604020202020204" pitchFamily="34" charset="0"/>
              </a:rPr>
              <a:t>Bildirimin yenilenmesi</a:t>
            </a:r>
          </a:p>
          <a:p>
            <a:pPr marL="0" indent="0">
              <a:spcBef>
                <a:spcPts val="0"/>
              </a:spcBef>
              <a:spcAft>
                <a:spcPts val="600"/>
              </a:spcAft>
              <a:buNone/>
            </a:pPr>
            <a:r>
              <a:rPr lang="tr-TR" sz="2400" b="1" dirty="0">
                <a:solidFill>
                  <a:schemeClr val="accent1">
                    <a:lumMod val="50000"/>
                  </a:schemeClr>
                </a:solidFill>
                <a:effectLst/>
                <a:cs typeface="Arial" panose="020B0604020202020204" pitchFamily="34" charset="0"/>
              </a:rPr>
              <a:t>Madde 7 –</a:t>
            </a:r>
            <a:r>
              <a:rPr lang="tr-TR" sz="2400" b="1" dirty="0">
                <a:solidFill>
                  <a:schemeClr val="tx1">
                    <a:lumMod val="60000"/>
                    <a:lumOff val="40000"/>
                  </a:schemeClr>
                </a:solidFill>
                <a:effectLst/>
                <a:cs typeface="Arial" panose="020B0604020202020204" pitchFamily="34" charset="0"/>
              </a:rPr>
              <a:t> </a:t>
            </a:r>
            <a:r>
              <a:rPr lang="tr-TR" sz="2000" dirty="0">
                <a:effectLst/>
                <a:latin typeface="+mn-lt"/>
              </a:rPr>
              <a:t>Bu Kanun kapsamındaki görevlere devam edenler, sonu (0) ve (5) ile biten yılların en geç 	şubat ayı sonuna kadar bildirimlerini yenilerler. Yeni bildirimler yetkili merci tarafından daha </a:t>
            </a:r>
          </a:p>
          <a:p>
            <a:pPr marL="0" indent="0">
              <a:spcBef>
                <a:spcPts val="0"/>
              </a:spcBef>
              <a:spcAft>
                <a:spcPts val="600"/>
              </a:spcAft>
              <a:buNone/>
            </a:pPr>
            <a:r>
              <a:rPr lang="tr-TR" sz="2000" dirty="0">
                <a:effectLst/>
                <a:latin typeface="+mn-lt"/>
              </a:rPr>
              <a:t>               önceki bildirimler ile karşılaştırılırlar.</a:t>
            </a:r>
          </a:p>
          <a:p>
            <a:pPr marL="0" indent="0">
              <a:spcBef>
                <a:spcPts val="0"/>
              </a:spcBef>
              <a:buNone/>
            </a:pPr>
            <a:r>
              <a:rPr lang="tr-TR" sz="1800" i="1" dirty="0">
                <a:effectLst/>
                <a:latin typeface="+mn-lt"/>
              </a:rPr>
              <a:t>	</a:t>
            </a:r>
            <a:endParaRPr lang="tr-TR" sz="1800" dirty="0">
              <a:effectLst/>
              <a:latin typeface="+mj-lt"/>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12</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268" y="231228"/>
            <a:ext cx="1077113" cy="107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88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154885" y="774628"/>
            <a:ext cx="11882229" cy="5115062"/>
          </a:xfrm>
        </p:spPr>
        <p:txBody>
          <a:bodyPr>
            <a:normAutofit fontScale="25000" lnSpcReduction="20000"/>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tr-TR" i="1" dirty="0">
                <a:effectLst/>
              </a:rPr>
              <a:t>	</a:t>
            </a:r>
            <a:r>
              <a:rPr lang="tr-TR" sz="2000" b="1" i="1" dirty="0">
                <a:solidFill>
                  <a:schemeClr val="tx1">
                    <a:lumMod val="60000"/>
                    <a:lumOff val="40000"/>
                  </a:schemeClr>
                </a:solidFill>
                <a:effectLst/>
              </a:rPr>
              <a:t>	</a:t>
            </a:r>
          </a:p>
          <a:p>
            <a:pPr marL="0" indent="0">
              <a:spcAft>
                <a:spcPts val="600"/>
              </a:spcAft>
              <a:buNone/>
            </a:pPr>
            <a:r>
              <a:rPr lang="tr-TR" sz="9600" b="1" dirty="0">
                <a:solidFill>
                  <a:schemeClr val="accent1">
                    <a:lumMod val="50000"/>
                  </a:schemeClr>
                </a:solidFill>
                <a:effectLst/>
              </a:rPr>
              <a:t>Bildirimlerin verileceği merciler </a:t>
            </a:r>
          </a:p>
          <a:p>
            <a:pPr marL="0" indent="0">
              <a:spcAft>
                <a:spcPts val="600"/>
              </a:spcAft>
              <a:buNone/>
            </a:pPr>
            <a:r>
              <a:rPr lang="tr-TR" sz="9600" b="1" dirty="0">
                <a:solidFill>
                  <a:schemeClr val="accent1">
                    <a:lumMod val="50000"/>
                  </a:schemeClr>
                </a:solidFill>
                <a:effectLst/>
              </a:rPr>
              <a:t>Madde 8 – </a:t>
            </a:r>
            <a:r>
              <a:rPr lang="tr-TR" sz="8000" dirty="0">
                <a:effectLst/>
                <a:latin typeface="+mj-lt"/>
              </a:rPr>
              <a:t>Bildirimlerin verileceği merciler şunlardır:</a:t>
            </a:r>
          </a:p>
          <a:p>
            <a:pPr marL="0" indent="0">
              <a:spcAft>
                <a:spcPts val="600"/>
              </a:spcAft>
              <a:buNone/>
            </a:pPr>
            <a:r>
              <a:rPr lang="tr-TR" sz="8000" b="1" dirty="0">
                <a:solidFill>
                  <a:schemeClr val="accent1">
                    <a:lumMod val="50000"/>
                  </a:schemeClr>
                </a:solidFill>
                <a:effectLst/>
                <a:latin typeface="+mj-lt"/>
              </a:rPr>
              <a:t>a) </a:t>
            </a:r>
            <a:r>
              <a:rPr lang="tr-TR" sz="8000" dirty="0">
                <a:effectLst/>
                <a:latin typeface="+mj-lt"/>
              </a:rPr>
              <a:t>Türkiye Büyük Millet Meclisi  (…) </a:t>
            </a:r>
            <a:r>
              <a:rPr lang="tr-TR" sz="8000" baseline="30000" dirty="0">
                <a:effectLst/>
                <a:latin typeface="+mj-lt"/>
              </a:rPr>
              <a:t>(1)</a:t>
            </a:r>
            <a:r>
              <a:rPr lang="tr-TR" sz="8000" dirty="0">
                <a:effectLst/>
                <a:latin typeface="+mj-lt"/>
              </a:rPr>
              <a:t> Üyeleri için Türkiye Büyük Millet Meclisi Başkanlığı,  Cumhurbaşkanı yardımcıları ve bakanlar için </a:t>
            </a:r>
            <a:r>
              <a:rPr lang="tr-TR" sz="8000" b="1" u="sng" dirty="0">
                <a:effectLst/>
                <a:latin typeface="+mj-lt"/>
              </a:rPr>
              <a:t>Cumhurbaşkanlığı,</a:t>
            </a:r>
            <a:r>
              <a:rPr lang="tr-TR" sz="8000" b="1" dirty="0">
                <a:effectLst/>
                <a:latin typeface="+mj-lt"/>
              </a:rPr>
              <a:t> </a:t>
            </a:r>
            <a:r>
              <a:rPr lang="tr-TR" sz="8000" baseline="30000" dirty="0">
                <a:effectLst/>
                <a:latin typeface="+mj-lt"/>
              </a:rPr>
              <a:t>(1)</a:t>
            </a:r>
            <a:endParaRPr lang="tr-TR" sz="8000" dirty="0">
              <a:effectLst/>
              <a:latin typeface="+mj-lt"/>
            </a:endParaRPr>
          </a:p>
          <a:p>
            <a:pPr marL="0" indent="0">
              <a:spcAft>
                <a:spcPts val="600"/>
              </a:spcAft>
              <a:buNone/>
            </a:pPr>
            <a:r>
              <a:rPr lang="tr-TR" sz="8000" b="1" dirty="0">
                <a:solidFill>
                  <a:schemeClr val="accent1">
                    <a:lumMod val="50000"/>
                  </a:schemeClr>
                </a:solidFill>
                <a:effectLst/>
                <a:latin typeface="+mj-lt"/>
              </a:rPr>
              <a:t>b) </a:t>
            </a:r>
            <a:r>
              <a:rPr lang="tr-TR" sz="8000" dirty="0">
                <a:effectLst/>
                <a:latin typeface="+mj-lt"/>
              </a:rPr>
              <a:t>Kamu kurum ve kuruluşlarında görevli personel için </a:t>
            </a:r>
            <a:r>
              <a:rPr lang="tr-TR" sz="8000" b="1" u="sng" dirty="0">
                <a:effectLst/>
                <a:latin typeface="+mj-lt"/>
              </a:rPr>
              <a:t>özlük işleriyle ilgili sicil ve belge raporlarının bulunduğu makam veya merci, </a:t>
            </a:r>
          </a:p>
          <a:p>
            <a:pPr marL="0" indent="0">
              <a:spcAft>
                <a:spcPts val="600"/>
              </a:spcAft>
              <a:buNone/>
            </a:pPr>
            <a:r>
              <a:rPr lang="tr-TR" sz="8000" b="1" dirty="0">
                <a:solidFill>
                  <a:schemeClr val="accent1">
                    <a:lumMod val="50000"/>
                  </a:schemeClr>
                </a:solidFill>
                <a:effectLst/>
                <a:latin typeface="+mj-lt"/>
              </a:rPr>
              <a:t>c)</a:t>
            </a:r>
            <a:r>
              <a:rPr lang="tr-TR" sz="8000" dirty="0">
                <a:solidFill>
                  <a:schemeClr val="accent1">
                    <a:lumMod val="50000"/>
                  </a:schemeClr>
                </a:solidFill>
                <a:effectLst/>
                <a:latin typeface="+mj-lt"/>
              </a:rPr>
              <a:t> </a:t>
            </a:r>
            <a:r>
              <a:rPr lang="tr-TR" sz="8000" dirty="0">
                <a:effectLst/>
                <a:latin typeface="+mj-lt"/>
              </a:rPr>
              <a:t>Kurum, teşebbüs, teşekkül ve kuruluşların Genel Müdürleri, yönetim ve denetim kurulu için </a:t>
            </a:r>
            <a:r>
              <a:rPr lang="tr-TR" sz="8000" b="1" u="sng" dirty="0">
                <a:effectLst/>
                <a:latin typeface="+mj-lt"/>
              </a:rPr>
              <a:t>ilgili Bakanlık</a:t>
            </a:r>
            <a:r>
              <a:rPr lang="tr-TR" sz="8000" b="1" dirty="0">
                <a:effectLst/>
                <a:latin typeface="+mj-lt"/>
              </a:rPr>
              <a:t>,</a:t>
            </a:r>
          </a:p>
          <a:p>
            <a:pPr marL="0" indent="0">
              <a:spcAft>
                <a:spcPts val="600"/>
              </a:spcAft>
              <a:buNone/>
            </a:pPr>
            <a:r>
              <a:rPr lang="tr-TR" sz="8000" b="1" dirty="0">
                <a:solidFill>
                  <a:schemeClr val="accent1">
                    <a:lumMod val="50000"/>
                  </a:schemeClr>
                </a:solidFill>
                <a:effectLst/>
                <a:latin typeface="+mj-lt"/>
              </a:rPr>
              <a:t>d)</a:t>
            </a:r>
            <a:r>
              <a:rPr lang="tr-TR" sz="8000" dirty="0">
                <a:solidFill>
                  <a:schemeClr val="accent1">
                    <a:lumMod val="50000"/>
                  </a:schemeClr>
                </a:solidFill>
                <a:effectLst/>
                <a:latin typeface="+mj-lt"/>
              </a:rPr>
              <a:t> </a:t>
            </a:r>
            <a:r>
              <a:rPr lang="tr-TR" sz="8000" dirty="0">
                <a:effectLst/>
                <a:latin typeface="+mj-lt"/>
              </a:rPr>
              <a:t>Yüksek mahkemelerin daire başkan ve üyeleri için </a:t>
            </a:r>
            <a:r>
              <a:rPr lang="tr-TR" sz="8000" b="1" u="sng" dirty="0">
                <a:effectLst/>
                <a:latin typeface="+mj-lt"/>
              </a:rPr>
              <a:t>mahkemenin başkanı, </a:t>
            </a:r>
          </a:p>
          <a:p>
            <a:pPr marL="0" indent="0">
              <a:spcAft>
                <a:spcPts val="600"/>
              </a:spcAft>
              <a:buNone/>
            </a:pPr>
            <a:r>
              <a:rPr lang="tr-TR" sz="8000" b="1" dirty="0">
                <a:solidFill>
                  <a:schemeClr val="accent1">
                    <a:lumMod val="50000"/>
                  </a:schemeClr>
                </a:solidFill>
                <a:effectLst/>
                <a:latin typeface="+mj-lt"/>
              </a:rPr>
              <a:t>e)</a:t>
            </a:r>
            <a:r>
              <a:rPr lang="tr-TR" sz="8000" dirty="0">
                <a:solidFill>
                  <a:schemeClr val="accent1">
                    <a:lumMod val="50000"/>
                  </a:schemeClr>
                </a:solidFill>
                <a:effectLst/>
                <a:latin typeface="+mj-lt"/>
              </a:rPr>
              <a:t> </a:t>
            </a:r>
            <a:r>
              <a:rPr lang="tr-TR" sz="8000" dirty="0">
                <a:effectLst/>
                <a:latin typeface="+mj-lt"/>
              </a:rPr>
              <a:t>Noterler için </a:t>
            </a:r>
            <a:r>
              <a:rPr lang="tr-TR" sz="8000" b="1" u="sng" dirty="0">
                <a:effectLst/>
                <a:latin typeface="+mj-lt"/>
              </a:rPr>
              <a:t>Adalet Bakanlığı,</a:t>
            </a:r>
          </a:p>
          <a:p>
            <a:pPr marL="0" indent="0">
              <a:spcAft>
                <a:spcPts val="600"/>
              </a:spcAft>
              <a:buNone/>
            </a:pPr>
            <a:r>
              <a:rPr lang="tr-TR" sz="8000" b="1" dirty="0">
                <a:solidFill>
                  <a:schemeClr val="accent1">
                    <a:lumMod val="50000"/>
                  </a:schemeClr>
                </a:solidFill>
                <a:effectLst/>
                <a:latin typeface="+mj-lt"/>
              </a:rPr>
              <a:t>f)</a:t>
            </a:r>
            <a:r>
              <a:rPr lang="tr-TR" sz="8000" dirty="0">
                <a:solidFill>
                  <a:schemeClr val="accent1">
                    <a:lumMod val="50000"/>
                  </a:schemeClr>
                </a:solidFill>
                <a:effectLst/>
                <a:latin typeface="+mj-lt"/>
              </a:rPr>
              <a:t> </a:t>
            </a:r>
            <a:r>
              <a:rPr lang="tr-TR" sz="8000" dirty="0">
                <a:effectLst/>
                <a:latin typeface="+mj-lt"/>
              </a:rPr>
              <a:t>Diğer kurum ve kuruluşların memur ve hizmetlileri için </a:t>
            </a:r>
            <a:r>
              <a:rPr lang="tr-TR" sz="8000" b="1" u="sng" dirty="0">
                <a:effectLst/>
                <a:latin typeface="+mj-lt"/>
              </a:rPr>
              <a:t>atamaya yetkili makam veya merci, </a:t>
            </a:r>
          </a:p>
          <a:p>
            <a:pPr marL="0" indent="0">
              <a:spcAft>
                <a:spcPts val="600"/>
              </a:spcAft>
              <a:buNone/>
            </a:pPr>
            <a:r>
              <a:rPr lang="tr-TR" sz="8000" b="1" dirty="0">
                <a:solidFill>
                  <a:schemeClr val="accent1">
                    <a:lumMod val="50000"/>
                  </a:schemeClr>
                </a:solidFill>
                <a:effectLst/>
                <a:latin typeface="+mj-lt"/>
              </a:rPr>
              <a:t>g)</a:t>
            </a:r>
            <a:r>
              <a:rPr lang="tr-TR" sz="8000" dirty="0">
                <a:solidFill>
                  <a:schemeClr val="accent1">
                    <a:lumMod val="50000"/>
                  </a:schemeClr>
                </a:solidFill>
                <a:effectLst/>
                <a:latin typeface="+mj-lt"/>
              </a:rPr>
              <a:t> </a:t>
            </a:r>
            <a:r>
              <a:rPr lang="tr-TR" sz="8000" dirty="0">
                <a:effectLst/>
                <a:latin typeface="+mj-lt"/>
              </a:rPr>
              <a:t>Türk Hava Kurumu ile Türkiye Kızılay Derneğinde görev alanlar için </a:t>
            </a:r>
            <a:r>
              <a:rPr lang="tr-TR" sz="8000" b="1" u="sng" dirty="0">
                <a:effectLst/>
                <a:latin typeface="+mj-lt"/>
              </a:rPr>
              <a:t>kurum ve dernek genel başkanlığı, </a:t>
            </a:r>
          </a:p>
          <a:p>
            <a:pPr marL="0" indent="0">
              <a:spcAft>
                <a:spcPts val="600"/>
              </a:spcAft>
              <a:buNone/>
            </a:pPr>
            <a:r>
              <a:rPr lang="tr-TR" sz="8000" b="1" dirty="0">
                <a:solidFill>
                  <a:schemeClr val="accent1">
                    <a:lumMod val="50000"/>
                  </a:schemeClr>
                </a:solidFill>
                <a:effectLst/>
                <a:latin typeface="+mj-lt"/>
              </a:rPr>
              <a:t>h) </a:t>
            </a:r>
            <a:r>
              <a:rPr lang="tr-TR" sz="8000" b="1" dirty="0">
                <a:effectLst/>
                <a:latin typeface="+mj-lt"/>
              </a:rPr>
              <a:t>(Mülga: 24/6/1995 - KHK - 557/21 </a:t>
            </a:r>
            <a:r>
              <a:rPr lang="tr-TR" sz="8000" b="1" dirty="0" err="1">
                <a:effectLst/>
                <a:latin typeface="+mj-lt"/>
              </a:rPr>
              <a:t>md.</a:t>
            </a:r>
            <a:r>
              <a:rPr lang="tr-TR" sz="8000" b="1" dirty="0">
                <a:effectLst/>
                <a:latin typeface="+mj-lt"/>
              </a:rPr>
              <a:t>)</a:t>
            </a:r>
            <a:endParaRPr lang="tr-TR" sz="8000" dirty="0">
              <a:effectLst/>
              <a:latin typeface="+mj-lt"/>
            </a:endParaRPr>
          </a:p>
          <a:p>
            <a:pPr marL="0" indent="0">
              <a:spcAft>
                <a:spcPts val="600"/>
              </a:spcAft>
              <a:buNone/>
            </a:pPr>
            <a:r>
              <a:rPr lang="tr-TR" sz="8000" b="1" dirty="0">
                <a:solidFill>
                  <a:schemeClr val="accent1">
                    <a:lumMod val="50000"/>
                  </a:schemeClr>
                </a:solidFill>
                <a:effectLst/>
                <a:latin typeface="+mj-lt"/>
              </a:rPr>
              <a:t>i) </a:t>
            </a:r>
            <a:r>
              <a:rPr lang="tr-TR" sz="8000" dirty="0">
                <a:effectLst/>
                <a:latin typeface="+mj-lt"/>
              </a:rPr>
              <a:t>Görevlerinden ayrılanlar için bu görevlerinde iken </a:t>
            </a:r>
            <a:r>
              <a:rPr lang="tr-TR" sz="8000" b="1" u="sng" dirty="0">
                <a:effectLst/>
                <a:latin typeface="+mj-lt"/>
              </a:rPr>
              <a:t>bildirimlerinin vermeleri gereken makam veya merci,</a:t>
            </a:r>
          </a:p>
          <a:p>
            <a:pPr marL="0" indent="0">
              <a:spcAft>
                <a:spcPts val="600"/>
              </a:spcAft>
              <a:buNone/>
            </a:pPr>
            <a:r>
              <a:rPr lang="tr-TR" sz="8000" b="1" dirty="0">
                <a:solidFill>
                  <a:schemeClr val="accent1">
                    <a:lumMod val="50000"/>
                  </a:schemeClr>
                </a:solidFill>
                <a:effectLst/>
                <a:latin typeface="+mj-lt"/>
              </a:rPr>
              <a:t>j)</a:t>
            </a:r>
            <a:r>
              <a:rPr lang="tr-TR" sz="8000" dirty="0">
                <a:solidFill>
                  <a:schemeClr val="accent1">
                    <a:lumMod val="50000"/>
                  </a:schemeClr>
                </a:solidFill>
                <a:effectLst/>
                <a:latin typeface="+mj-lt"/>
              </a:rPr>
              <a:t> </a:t>
            </a:r>
            <a:r>
              <a:rPr lang="tr-TR" sz="8000" dirty="0">
                <a:effectLst/>
                <a:latin typeface="+mj-lt"/>
              </a:rPr>
              <a:t>Siyasi parti genel başkanları için </a:t>
            </a:r>
            <a:r>
              <a:rPr lang="tr-TR" sz="8000" b="1" u="sng" dirty="0">
                <a:effectLst/>
                <a:latin typeface="+mj-lt"/>
              </a:rPr>
              <a:t>Yargıtay Cumhuriyet Başsavcılığı, </a:t>
            </a:r>
          </a:p>
          <a:p>
            <a:pPr marL="0" indent="0">
              <a:buNone/>
            </a:pPr>
            <a:endParaRPr lang="tr-TR" sz="3300" dirty="0">
              <a:effectLst/>
              <a:latin typeface="+mj-lt"/>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13</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626" y="136634"/>
            <a:ext cx="1224675" cy="77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19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354330" y="537210"/>
            <a:ext cx="11555730" cy="6184265"/>
          </a:xfrm>
        </p:spPr>
        <p:txBody>
          <a:bodyPr>
            <a:normAutofit lnSpcReduction="10000"/>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tr-TR" sz="2000" b="1" i="1" dirty="0">
                <a:solidFill>
                  <a:schemeClr val="tx1">
                    <a:lumMod val="60000"/>
                    <a:lumOff val="40000"/>
                  </a:schemeClr>
                </a:solidFill>
                <a:effectLst/>
              </a:rPr>
              <a:t>	</a:t>
            </a:r>
          </a:p>
          <a:p>
            <a:pPr marL="0" indent="0">
              <a:buNone/>
            </a:pPr>
            <a:r>
              <a:rPr lang="tr-TR" sz="2400" b="1" dirty="0">
                <a:solidFill>
                  <a:schemeClr val="accent1">
                    <a:lumMod val="50000"/>
                  </a:schemeClr>
                </a:solidFill>
                <a:effectLst/>
              </a:rPr>
              <a:t>Bildirimlerin verileceği merciler </a:t>
            </a:r>
          </a:p>
          <a:p>
            <a:pPr marL="0" indent="0" algn="just">
              <a:spcAft>
                <a:spcPts val="600"/>
              </a:spcAft>
              <a:buNone/>
            </a:pPr>
            <a:r>
              <a:rPr lang="tr-TR" sz="2000" b="1" dirty="0">
                <a:solidFill>
                  <a:schemeClr val="accent1">
                    <a:lumMod val="50000"/>
                  </a:schemeClr>
                </a:solidFill>
                <a:effectLst/>
                <a:latin typeface="+mj-lt"/>
              </a:rPr>
              <a:t>k) </a:t>
            </a:r>
            <a:r>
              <a:rPr lang="tr-TR" sz="2000" dirty="0">
                <a:effectLst/>
                <a:latin typeface="+mj-lt"/>
              </a:rPr>
              <a:t>Kooperatifler ve birliklerin başkanları, yönetim kurulu üyeleri ve genel müdürleri için kooperatiflerin ve birliklerin denetimlerinin yapıldığı kuruluşlar,</a:t>
            </a:r>
          </a:p>
          <a:p>
            <a:pPr marL="0" indent="0" algn="just">
              <a:spcAft>
                <a:spcPts val="600"/>
              </a:spcAft>
              <a:buNone/>
            </a:pPr>
            <a:r>
              <a:rPr lang="tr-TR" sz="2000" b="1" dirty="0">
                <a:solidFill>
                  <a:schemeClr val="accent1">
                    <a:lumMod val="50000"/>
                  </a:schemeClr>
                </a:solidFill>
                <a:effectLst/>
                <a:latin typeface="+mj-lt"/>
              </a:rPr>
              <a:t>l) </a:t>
            </a:r>
            <a:r>
              <a:rPr lang="tr-TR" sz="2000" dirty="0">
                <a:effectLst/>
                <a:latin typeface="+mj-lt"/>
              </a:rPr>
              <a:t>Yeminli mali müşavirler için </a:t>
            </a:r>
            <a:r>
              <a:rPr lang="tr-TR" sz="2000" b="1" u="sng" dirty="0">
                <a:effectLst/>
                <a:latin typeface="+mj-lt"/>
              </a:rPr>
              <a:t>Maliye ve Gümrük Bakanlığı, </a:t>
            </a:r>
          </a:p>
          <a:p>
            <a:pPr marL="0" indent="0" algn="just">
              <a:spcAft>
                <a:spcPts val="600"/>
              </a:spcAft>
              <a:buNone/>
            </a:pPr>
            <a:r>
              <a:rPr lang="tr-TR" sz="2000" b="1" dirty="0">
                <a:solidFill>
                  <a:schemeClr val="accent1">
                    <a:lumMod val="50000"/>
                  </a:schemeClr>
                </a:solidFill>
                <a:effectLst/>
                <a:latin typeface="+mj-lt"/>
              </a:rPr>
              <a:t>m) </a:t>
            </a:r>
            <a:r>
              <a:rPr lang="tr-TR" sz="2000" dirty="0">
                <a:effectLst/>
                <a:latin typeface="+mj-lt"/>
              </a:rPr>
              <a:t>Türk Hava Kurumunun, Türkiye Kızılay Derneğinin ve Kamu yararına sayılan derneklerin genel yönetim ve merkez denetleme kurulu üyeleri için İçişleri Bakanlığı, bunların şube başkanları için </a:t>
            </a:r>
            <a:r>
              <a:rPr lang="tr-TR" sz="2000" b="1" u="sng" dirty="0">
                <a:effectLst/>
                <a:latin typeface="+mj-lt"/>
              </a:rPr>
              <a:t>bulundukları İl Valilikleri, </a:t>
            </a:r>
          </a:p>
          <a:p>
            <a:pPr marL="0" indent="0" algn="just">
              <a:spcAft>
                <a:spcPts val="600"/>
              </a:spcAft>
              <a:buNone/>
            </a:pPr>
            <a:r>
              <a:rPr lang="tr-TR" sz="2000" b="1" dirty="0">
                <a:solidFill>
                  <a:schemeClr val="accent1">
                    <a:lumMod val="50000"/>
                  </a:schemeClr>
                </a:solidFill>
                <a:effectLst/>
                <a:latin typeface="+mj-lt"/>
              </a:rPr>
              <a:t>n) </a:t>
            </a:r>
            <a:r>
              <a:rPr lang="tr-TR" sz="2000" dirty="0">
                <a:effectLst/>
                <a:latin typeface="+mj-lt"/>
              </a:rPr>
              <a:t>İl Genel Meclisi Üyeleri için Valiler, Belediye Meclis Üyeleri için Belediye Başkanları, Belediye Başkanları için </a:t>
            </a:r>
            <a:r>
              <a:rPr lang="tr-TR" sz="2000" b="1" u="sng" dirty="0">
                <a:effectLst/>
                <a:latin typeface="+mj-lt"/>
              </a:rPr>
              <a:t>İçişleri Bakanlığı, </a:t>
            </a:r>
          </a:p>
          <a:p>
            <a:pPr marL="0" indent="0" algn="just">
              <a:spcAft>
                <a:spcPts val="600"/>
              </a:spcAft>
              <a:buNone/>
            </a:pPr>
            <a:r>
              <a:rPr lang="tr-TR" sz="2000" b="1" dirty="0">
                <a:solidFill>
                  <a:schemeClr val="accent1">
                    <a:lumMod val="50000"/>
                  </a:schemeClr>
                </a:solidFill>
                <a:effectLst/>
                <a:latin typeface="+mj-lt"/>
              </a:rPr>
              <a:t>o) </a:t>
            </a:r>
            <a:r>
              <a:rPr lang="tr-TR" sz="2000" b="1" u="sng" dirty="0">
                <a:effectLst/>
                <a:latin typeface="+mj-lt"/>
              </a:rPr>
              <a:t>Mal bildirimi verecek son merciler için, kendi kuruluşlarının özlük işleri ile ilgili makam veya merc</a:t>
            </a:r>
            <a:r>
              <a:rPr lang="tr-TR" sz="2000" b="1" dirty="0">
                <a:effectLst/>
                <a:latin typeface="+mj-lt"/>
              </a:rPr>
              <a:t>i, </a:t>
            </a:r>
          </a:p>
          <a:p>
            <a:pPr marL="0" indent="0" algn="just">
              <a:spcAft>
                <a:spcPts val="600"/>
              </a:spcAft>
              <a:buNone/>
            </a:pPr>
            <a:r>
              <a:rPr lang="tr-TR" sz="2000" b="1" dirty="0">
                <a:solidFill>
                  <a:schemeClr val="accent1">
                    <a:lumMod val="50000"/>
                  </a:schemeClr>
                </a:solidFill>
                <a:effectLst/>
                <a:latin typeface="+mj-lt"/>
              </a:rPr>
              <a:t>p) </a:t>
            </a:r>
            <a:r>
              <a:rPr lang="tr-TR" sz="2000" dirty="0">
                <a:effectLst/>
                <a:latin typeface="+mj-lt"/>
              </a:rPr>
              <a:t>Gazete sahibi gerçek kişiler ile, gazete sahibi şirketlerin yönetim ve denetim kurulu üyeleri, sorumlu müdürleri, başyazarları ve fıkra yazarları </a:t>
            </a:r>
            <a:r>
              <a:rPr lang="tr-TR" sz="2000" b="1" u="sng" dirty="0">
                <a:effectLst/>
                <a:latin typeface="+mj-lt"/>
              </a:rPr>
              <a:t>bulundukları yer en büyük mülki amirliği</a:t>
            </a:r>
            <a:r>
              <a:rPr lang="tr-TR" sz="2000" dirty="0">
                <a:effectLst/>
                <a:latin typeface="+mj-lt"/>
              </a:rPr>
              <a:t>, </a:t>
            </a:r>
          </a:p>
          <a:p>
            <a:pPr marL="0" indent="0" algn="just">
              <a:spcAft>
                <a:spcPts val="600"/>
              </a:spcAft>
              <a:buNone/>
            </a:pPr>
            <a:r>
              <a:rPr lang="tr-TR" sz="2000" b="1" dirty="0">
                <a:solidFill>
                  <a:schemeClr val="accent1">
                    <a:lumMod val="50000"/>
                  </a:schemeClr>
                </a:solidFill>
                <a:effectLst/>
                <a:latin typeface="+mj-lt"/>
              </a:rPr>
              <a:t>r) </a:t>
            </a:r>
            <a:r>
              <a:rPr lang="tr-TR" sz="2000" dirty="0">
                <a:effectLst/>
                <a:latin typeface="+mj-lt"/>
              </a:rPr>
              <a:t>Vakıfların idare organlarında görev alanlar için </a:t>
            </a:r>
            <a:r>
              <a:rPr lang="tr-TR" sz="2000" b="1" u="sng" dirty="0">
                <a:effectLst/>
                <a:latin typeface="+mj-lt"/>
              </a:rPr>
              <a:t>Vakıflar Genel Müdürlüğü,</a:t>
            </a:r>
          </a:p>
          <a:p>
            <a:pPr marL="0" indent="0" algn="just">
              <a:spcAft>
                <a:spcPts val="600"/>
              </a:spcAft>
              <a:buNone/>
            </a:pPr>
            <a:r>
              <a:rPr lang="tr-TR" sz="2000" dirty="0">
                <a:effectLst/>
                <a:latin typeface="+mj-lt"/>
              </a:rPr>
              <a:t>Görevleri sebebiyle birden fazla mal bildiriminde bulunması gerekenler asli görevlerinden dolayı bir tek mal bildiriminde bulunurlar. </a:t>
            </a:r>
          </a:p>
          <a:p>
            <a:pPr marL="0" indent="0">
              <a:spcAft>
                <a:spcPts val="600"/>
              </a:spcAft>
              <a:buNone/>
            </a:pPr>
            <a:endParaRPr lang="tr-TR" sz="2000" dirty="0">
              <a:effectLst/>
              <a:latin typeface="+mj-lt"/>
            </a:endParaRPr>
          </a:p>
          <a:p>
            <a:pPr marL="0" indent="0">
              <a:spcAft>
                <a:spcPts val="600"/>
              </a:spcAft>
              <a:buNone/>
            </a:pPr>
            <a:endParaRPr lang="tr-TR" sz="1900" dirty="0">
              <a:effectLst/>
              <a:latin typeface="+mj-lt"/>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14</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4310"/>
            <a:ext cx="1350382" cy="98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40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498705" y="307341"/>
            <a:ext cx="10972800" cy="5776031"/>
          </a:xfrm>
        </p:spPr>
        <p:txBody>
          <a:bodyPr>
            <a:normAutofit/>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tr-TR" i="1" dirty="0">
                <a:effectLst/>
              </a:rPr>
              <a:t>	</a:t>
            </a:r>
          </a:p>
          <a:p>
            <a:pPr marL="0" indent="0">
              <a:buNone/>
            </a:pPr>
            <a:endParaRPr lang="tr-TR" sz="2000" b="1" i="1" dirty="0">
              <a:solidFill>
                <a:schemeClr val="tx1">
                  <a:lumMod val="60000"/>
                  <a:lumOff val="40000"/>
                </a:schemeClr>
              </a:solidFill>
              <a:effectLst/>
            </a:endParaRPr>
          </a:p>
          <a:p>
            <a:pPr marL="0" indent="0">
              <a:buNone/>
            </a:pPr>
            <a:r>
              <a:rPr lang="tr-TR" sz="2400" b="1" dirty="0">
                <a:solidFill>
                  <a:schemeClr val="accent1">
                    <a:lumMod val="50000"/>
                  </a:schemeClr>
                </a:solidFill>
                <a:effectLst/>
              </a:rPr>
              <a:t>Bildirimlerin gizliliği </a:t>
            </a:r>
          </a:p>
          <a:p>
            <a:pPr marL="0" indent="0" algn="just">
              <a:buNone/>
            </a:pPr>
            <a:r>
              <a:rPr lang="tr-TR" sz="2400" b="1" dirty="0">
                <a:solidFill>
                  <a:schemeClr val="accent1">
                    <a:lumMod val="50000"/>
                  </a:schemeClr>
                </a:solidFill>
                <a:effectLst/>
              </a:rPr>
              <a:t>Madde 9 –</a:t>
            </a:r>
            <a:r>
              <a:rPr lang="tr-TR" sz="2400" b="1" dirty="0">
                <a:solidFill>
                  <a:schemeClr val="tx1">
                    <a:lumMod val="60000"/>
                    <a:lumOff val="40000"/>
                  </a:schemeClr>
                </a:solidFill>
                <a:effectLst/>
              </a:rPr>
              <a:t> </a:t>
            </a:r>
            <a:r>
              <a:rPr lang="tr-TR" sz="2000" dirty="0">
                <a:effectLst/>
                <a:latin typeface="+mj-lt"/>
              </a:rPr>
              <a:t>Mal bildirimleri, özel kanunlardaki hükümler saklı kalmak kaydıyla bildirimde bulunanın özel dosyasında saklanır. Bildirimlerin içeriği hakkında, 20 </a:t>
            </a:r>
            <a:r>
              <a:rPr lang="tr-TR" sz="2000" dirty="0" err="1">
                <a:effectLst/>
                <a:latin typeface="+mj-lt"/>
              </a:rPr>
              <a:t>nci</a:t>
            </a:r>
            <a:r>
              <a:rPr lang="tr-TR" sz="2000" dirty="0">
                <a:effectLst/>
                <a:latin typeface="+mj-lt"/>
              </a:rPr>
              <a:t> madde hükmü dışında hiçbir şekilde açıklama yapılamaz ve bilgi verilemez. Ayrıca mal bildirimlerindeki bilgiler ve kayıtlar esas alınarak içeriği hakkında yayında bulunulamaz  </a:t>
            </a:r>
          </a:p>
          <a:p>
            <a:pPr marL="0" indent="0" algn="just">
              <a:buNone/>
            </a:pPr>
            <a:r>
              <a:rPr lang="tr-TR" sz="1800" b="1" dirty="0">
                <a:effectLst/>
                <a:latin typeface="+mj-lt"/>
              </a:rPr>
              <a:t>	</a:t>
            </a:r>
            <a:r>
              <a:rPr lang="tr-TR" sz="2000" b="1" dirty="0">
                <a:effectLst/>
                <a:latin typeface="+mj-lt"/>
              </a:rPr>
              <a:t>(Ek fıkra: 25/5/2004-5176/8 </a:t>
            </a:r>
            <a:r>
              <a:rPr lang="tr-TR" sz="2000" b="1" dirty="0" err="1">
                <a:effectLst/>
                <a:latin typeface="+mj-lt"/>
              </a:rPr>
              <a:t>md.</a:t>
            </a:r>
            <a:r>
              <a:rPr lang="tr-TR" sz="2000" b="1" dirty="0">
                <a:effectLst/>
                <a:latin typeface="+mj-lt"/>
              </a:rPr>
              <a:t>) </a:t>
            </a:r>
            <a:r>
              <a:rPr lang="tr-TR" sz="2000" dirty="0">
                <a:effectLst/>
                <a:latin typeface="+mj-lt"/>
              </a:rPr>
              <a:t>Ancak, Kamu Görevlileri Etik Kurulu mal bildirimlerini gerektiğinde inceleme yetkisine sahiptir. Mal bildirimlerindeki bilgilerin doğruluğunun kontrolü amacıyla ilgili kişi ve kuruluşlar (bankalar ve özel finans kurumları dahil) talep edilen bilgileri en geç otuz gün içinde Kurula vermekle yükümlüdürler.</a:t>
            </a: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15</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50382" cy="130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44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518160" y="537210"/>
            <a:ext cx="10972800" cy="5776031"/>
          </a:xfrm>
        </p:spPr>
        <p:txBody>
          <a:bodyPr>
            <a:normAutofit/>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tr-TR" i="1" dirty="0">
                <a:effectLst/>
              </a:rPr>
              <a:t>	</a:t>
            </a:r>
          </a:p>
          <a:p>
            <a:pPr marL="0" indent="0">
              <a:buNone/>
            </a:pPr>
            <a:endParaRPr lang="tr-TR" i="1" dirty="0">
              <a:effectLst/>
            </a:endParaRPr>
          </a:p>
          <a:p>
            <a:pPr marL="0" indent="0" algn="ctr">
              <a:buNone/>
            </a:pPr>
            <a:r>
              <a:rPr lang="tr-TR" sz="4800" b="1" dirty="0">
                <a:solidFill>
                  <a:schemeClr val="accent1">
                    <a:lumMod val="50000"/>
                  </a:schemeClr>
                </a:solidFill>
                <a:effectLst/>
              </a:rPr>
              <a:t>ÜÇÜNCÜ BÖLÜM</a:t>
            </a:r>
          </a:p>
          <a:p>
            <a:pPr marL="0" indent="0" algn="ctr">
              <a:buNone/>
            </a:pPr>
            <a:r>
              <a:rPr lang="tr-TR" b="1" dirty="0">
                <a:solidFill>
                  <a:schemeClr val="accent1">
                    <a:lumMod val="50000"/>
                  </a:schemeClr>
                </a:solidFill>
                <a:effectLst/>
              </a:rPr>
              <a:t>CEZA HÜKÜMLERİ </a:t>
            </a: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16</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70" y="123868"/>
            <a:ext cx="1350382" cy="130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634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518160" y="537210"/>
            <a:ext cx="10972800" cy="5776031"/>
          </a:xfrm>
        </p:spPr>
        <p:txBody>
          <a:bodyPr>
            <a:normAutofit lnSpcReduction="10000"/>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p>
          <a:p>
            <a:pPr marL="0" indent="0">
              <a:buNone/>
            </a:pPr>
            <a:endParaRPr lang="tr-TR" sz="2400" b="1"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tr-TR" sz="2400" b="1" dirty="0">
                <a:solidFill>
                  <a:schemeClr val="accent1">
                    <a:lumMod val="50000"/>
                  </a:schemeClr>
                </a:solidFill>
                <a:effectLst/>
              </a:rPr>
              <a:t>Ceza Hükümleri </a:t>
            </a:r>
          </a:p>
          <a:p>
            <a:pPr marL="0" indent="0">
              <a:buNone/>
            </a:pPr>
            <a:r>
              <a:rPr lang="tr-TR" sz="2400" b="1" dirty="0">
                <a:solidFill>
                  <a:schemeClr val="accent1">
                    <a:lumMod val="50000"/>
                  </a:schemeClr>
                </a:solidFill>
                <a:effectLst/>
              </a:rPr>
              <a:t>Madde 10 – </a:t>
            </a:r>
            <a:r>
              <a:rPr lang="tr-TR" sz="2000" dirty="0">
                <a:effectLst/>
                <a:latin typeface="+mj-lt"/>
              </a:rPr>
              <a:t>6 </a:t>
            </a:r>
            <a:r>
              <a:rPr lang="tr-TR" sz="2000" dirty="0" err="1">
                <a:effectLst/>
                <a:latin typeface="+mj-lt"/>
              </a:rPr>
              <a:t>ncı</a:t>
            </a:r>
            <a:r>
              <a:rPr lang="tr-TR" sz="2000" dirty="0">
                <a:effectLst/>
                <a:latin typeface="+mj-lt"/>
              </a:rPr>
              <a:t> maddede belirtilen sürelerde mal bildiriminde bulunmayana bildirimlerin verileceği mercilerce ihtarda bulunulur. İhtarın kendisine tebliğinden itibaren otuz gün içinde mazeretsiz olarak bildirimde bulunmayana üç aya kadar hapis cezası verilir. </a:t>
            </a:r>
          </a:p>
          <a:p>
            <a:pPr marL="0" indent="0">
              <a:lnSpc>
                <a:spcPts val="2500"/>
              </a:lnSpc>
              <a:spcBef>
                <a:spcPts val="0"/>
              </a:spcBef>
              <a:buNone/>
            </a:pPr>
            <a:r>
              <a:rPr lang="tr-TR" sz="2000" dirty="0">
                <a:effectLst/>
                <a:latin typeface="+mj-lt"/>
              </a:rPr>
              <a:t>        Soruşturma ile ilgili olarak verilen süre zarfında mal bildiriminde bulunmayana üç aydan bir yıla kadar hapis cezası verilir.</a:t>
            </a:r>
            <a:r>
              <a:rPr lang="tr-TR" sz="2000" i="1" dirty="0">
                <a:effectLst/>
                <a:latin typeface="+mj-lt"/>
              </a:rPr>
              <a:t> </a:t>
            </a:r>
          </a:p>
          <a:p>
            <a:pPr marL="0" indent="0">
              <a:buNone/>
            </a:pPr>
            <a:r>
              <a:rPr lang="tr-TR" sz="2400" b="1" dirty="0">
                <a:solidFill>
                  <a:schemeClr val="accent1">
                    <a:lumMod val="50000"/>
                  </a:schemeClr>
                </a:solidFill>
                <a:effectLst/>
              </a:rPr>
              <a:t>Gerçeğe aykırı açıklama </a:t>
            </a:r>
            <a:endParaRPr lang="tr-TR" sz="2000" b="1" dirty="0">
              <a:solidFill>
                <a:schemeClr val="accent1">
                  <a:lumMod val="50000"/>
                </a:schemeClr>
              </a:solidFill>
              <a:effectLst/>
            </a:endParaRPr>
          </a:p>
          <a:p>
            <a:pPr marL="0" indent="0">
              <a:buNone/>
            </a:pPr>
            <a:r>
              <a:rPr lang="tr-TR" sz="2400" b="1" dirty="0">
                <a:solidFill>
                  <a:schemeClr val="accent1">
                    <a:lumMod val="50000"/>
                  </a:schemeClr>
                </a:solidFill>
                <a:effectLst/>
              </a:rPr>
              <a:t>Madde 11 </a:t>
            </a:r>
            <a:r>
              <a:rPr lang="tr-TR" sz="2000" b="1" dirty="0">
                <a:solidFill>
                  <a:schemeClr val="accent1">
                    <a:lumMod val="50000"/>
                  </a:schemeClr>
                </a:solidFill>
                <a:effectLst/>
              </a:rPr>
              <a:t>– </a:t>
            </a:r>
            <a:r>
              <a:rPr lang="tr-TR" sz="2000" dirty="0">
                <a:effectLst/>
                <a:latin typeface="+mj-lt"/>
              </a:rPr>
              <a:t>Mal bildiriminin muhtevası hakkında 9 uncu maddeye aykırı davranan üç aydan bir yıla kadar hapis cezası ile cezalandırılır.</a:t>
            </a:r>
          </a:p>
          <a:p>
            <a:pPr marL="0" indent="0">
              <a:buNone/>
            </a:pPr>
            <a:r>
              <a:rPr lang="tr-TR" sz="2000" dirty="0">
                <a:effectLst/>
                <a:latin typeface="+mj-lt"/>
              </a:rPr>
              <a:t>        Bu fiilin basın yoluyla işlenmesi halinde verilecek ceza yarı oranında artırılır.</a:t>
            </a:r>
          </a:p>
          <a:p>
            <a:pPr marL="0" indent="0">
              <a:buNone/>
            </a:pPr>
            <a:r>
              <a:rPr lang="tr-TR" sz="2400" b="1" dirty="0">
                <a:solidFill>
                  <a:schemeClr val="accent1">
                    <a:lumMod val="50000"/>
                  </a:schemeClr>
                </a:solidFill>
                <a:effectLst/>
                <a:cs typeface="Arial" panose="020B0604020202020204" pitchFamily="34" charset="0"/>
              </a:rPr>
              <a:t>Gerçeğe aykırı bildirimde bulunma </a:t>
            </a:r>
          </a:p>
          <a:p>
            <a:pPr marL="0" indent="0">
              <a:buNone/>
            </a:pPr>
            <a:r>
              <a:rPr lang="tr-TR" sz="2400" b="1" dirty="0">
                <a:solidFill>
                  <a:schemeClr val="accent1">
                    <a:lumMod val="50000"/>
                  </a:schemeClr>
                </a:solidFill>
                <a:effectLst/>
              </a:rPr>
              <a:t>Madde 12 –</a:t>
            </a:r>
            <a:r>
              <a:rPr lang="tr-TR" sz="2000" b="1" dirty="0">
                <a:solidFill>
                  <a:schemeClr val="accent1">
                    <a:lumMod val="50000"/>
                  </a:schemeClr>
                </a:solidFill>
                <a:effectLst/>
              </a:rPr>
              <a:t> </a:t>
            </a:r>
            <a:r>
              <a:rPr lang="tr-TR" sz="2000" dirty="0">
                <a:effectLst/>
                <a:latin typeface="+mj-lt"/>
              </a:rPr>
              <a:t>Kanunen daha ağır bir cezayı gerektirmediği takdirde gerçeğe aykırı bildirimde bulunana altı aydan üç yıla kadar hapis cezası verilir. </a:t>
            </a:r>
          </a:p>
          <a:p>
            <a:pPr marL="0" indent="0">
              <a:buNone/>
            </a:pPr>
            <a:r>
              <a:rPr lang="tr-TR" sz="1800" dirty="0">
                <a:effectLst/>
                <a:latin typeface="+mj-lt"/>
              </a:rPr>
              <a:t>	</a:t>
            </a:r>
            <a:endParaRPr lang="tr-TR" sz="1900" i="1" dirty="0">
              <a:effectLst/>
              <a:latin typeface="+mj-lt"/>
            </a:endParaRPr>
          </a:p>
          <a:p>
            <a:pPr marL="0" indent="0">
              <a:buNone/>
            </a:pPr>
            <a:endParaRPr lang="tr-TR" sz="1800" dirty="0">
              <a:effectLst/>
              <a:latin typeface="+mj-lt"/>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17</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39887"/>
            <a:ext cx="1350382" cy="130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12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518160" y="537210"/>
            <a:ext cx="10972800" cy="5776031"/>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tr-TR" i="1" dirty="0">
                <a:effectLst/>
              </a:rPr>
              <a:t>	</a:t>
            </a:r>
            <a:endParaRPr lang="tr-TR" sz="2000" b="1" i="1" dirty="0">
              <a:solidFill>
                <a:schemeClr val="tx1">
                  <a:lumMod val="60000"/>
                  <a:lumOff val="40000"/>
                </a:schemeClr>
              </a:solidFill>
              <a:effectLst/>
            </a:endParaRPr>
          </a:p>
          <a:p>
            <a:pPr marL="0" indent="0">
              <a:buNone/>
            </a:pPr>
            <a:r>
              <a:rPr lang="tr-TR" sz="2400" b="1" dirty="0">
                <a:solidFill>
                  <a:schemeClr val="accent1">
                    <a:lumMod val="50000"/>
                  </a:schemeClr>
                </a:solidFill>
                <a:effectLst/>
                <a:latin typeface="Arial" panose="020B0604020202020204" pitchFamily="34" charset="0"/>
                <a:cs typeface="Arial" panose="020B0604020202020204" pitchFamily="34" charset="0"/>
              </a:rPr>
              <a:t>Haksız mal edinme, mal kaçırma veya gizleme </a:t>
            </a:r>
            <a:endParaRPr lang="tr-TR" sz="2400" b="1" i="1" dirty="0">
              <a:solidFill>
                <a:schemeClr val="accent1">
                  <a:lumMod val="50000"/>
                </a:schemeClr>
              </a:solidFill>
              <a:effectLst/>
              <a:latin typeface="Arial" panose="020B0604020202020204" pitchFamily="34" charset="0"/>
              <a:cs typeface="Arial" panose="020B0604020202020204" pitchFamily="34" charset="0"/>
            </a:endParaRPr>
          </a:p>
          <a:p>
            <a:pPr marL="0" indent="0">
              <a:buNone/>
            </a:pPr>
            <a:r>
              <a:rPr lang="tr-TR" sz="2400" b="1" dirty="0">
                <a:solidFill>
                  <a:schemeClr val="accent1">
                    <a:lumMod val="50000"/>
                  </a:schemeClr>
                </a:solidFill>
                <a:effectLst/>
              </a:rPr>
              <a:t>Madde 13 – </a:t>
            </a:r>
            <a:r>
              <a:rPr lang="tr-TR" sz="2000" dirty="0">
                <a:effectLst/>
                <a:latin typeface="+mj-lt"/>
              </a:rPr>
              <a:t>Kanunun daha ağır bir cezayı gerektirmediği takdirde haksız mal edinene üç yıldan beş yıla kadar hapis ve beş milyon liradan on milyon liraya kadar ağır para cezası verilir. </a:t>
            </a:r>
          </a:p>
          <a:p>
            <a:pPr marL="0" indent="0">
              <a:buNone/>
            </a:pPr>
            <a:r>
              <a:rPr lang="tr-TR" sz="2000" dirty="0">
                <a:effectLst/>
                <a:latin typeface="+mj-lt"/>
              </a:rPr>
              <a:t>Haksız edinilen malı kaçıran veya gizleyene de aynı ceza verilir. </a:t>
            </a:r>
          </a:p>
          <a:p>
            <a:pPr marL="0" indent="0">
              <a:buNone/>
            </a:pPr>
            <a:r>
              <a:rPr lang="tr-TR" sz="2400" b="1" dirty="0">
                <a:solidFill>
                  <a:schemeClr val="accent1">
                    <a:lumMod val="50000"/>
                  </a:schemeClr>
                </a:solidFill>
                <a:effectLst/>
              </a:rPr>
              <a:t>Zoralım</a:t>
            </a:r>
            <a:r>
              <a:rPr lang="tr-TR" sz="2400" dirty="0">
                <a:solidFill>
                  <a:schemeClr val="accent1">
                    <a:lumMod val="50000"/>
                  </a:schemeClr>
                </a:solidFill>
                <a:effectLst/>
              </a:rPr>
              <a:t> </a:t>
            </a:r>
          </a:p>
          <a:p>
            <a:pPr marL="0" indent="0" algn="just">
              <a:buNone/>
            </a:pPr>
            <a:r>
              <a:rPr lang="tr-TR" sz="2400" b="1" dirty="0">
                <a:solidFill>
                  <a:schemeClr val="accent1">
                    <a:lumMod val="50000"/>
                  </a:schemeClr>
                </a:solidFill>
                <a:effectLst/>
              </a:rPr>
              <a:t>Madde 14 – </a:t>
            </a:r>
            <a:r>
              <a:rPr lang="tr-TR" sz="2000" dirty="0">
                <a:effectLst/>
                <a:latin typeface="+mj-lt"/>
              </a:rPr>
              <a:t>Haksız edinilmiş olan malların zoralımına hükmolunur. Bu malların elde edilememesi veya bir malın tümünün haksız mal edinme konusu teşkil etmemesi sebepleri ile zoralımın mümkün olmadığı hallerde haksız edinilen değere eşit bedelinin hazineye ödenmesine karar verilir. Bu bedel, Amme Alacaklarının Tahsil Usulü Hakkında Kanun Hükümlerine göre tahsil olunur</a:t>
            </a:r>
            <a:r>
              <a:rPr lang="tr-TR" sz="2000" dirty="0">
                <a:effectLst/>
              </a:rPr>
              <a:t> .</a:t>
            </a:r>
            <a:endParaRPr lang="tr-TR" sz="2000" dirty="0">
              <a:effectLst/>
              <a:latin typeface="+mj-lt"/>
            </a:endParaRPr>
          </a:p>
          <a:p>
            <a:pPr marL="0" indent="0">
              <a:buNone/>
            </a:pPr>
            <a:endParaRPr lang="tr-TR" sz="1800" dirty="0">
              <a:effectLst/>
              <a:latin typeface="+mj-lt"/>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18</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924" y="284235"/>
            <a:ext cx="1010811" cy="98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82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357352" y="1671145"/>
            <a:ext cx="11133608" cy="4642096"/>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0" indent="0">
              <a:buNone/>
            </a:pPr>
            <a:r>
              <a:rPr lang="tr-TR" sz="2400" b="1" dirty="0">
                <a:solidFill>
                  <a:schemeClr val="accent1">
                    <a:lumMod val="50000"/>
                  </a:schemeClr>
                </a:solidFill>
                <a:effectLst/>
                <a:latin typeface="Arial" panose="020B0604020202020204" pitchFamily="34" charset="0"/>
                <a:cs typeface="Arial" panose="020B0604020202020204" pitchFamily="34" charset="0"/>
              </a:rPr>
              <a:t>Kamu hizmetlerinden yasaklanma</a:t>
            </a:r>
          </a:p>
          <a:p>
            <a:pPr marL="0" indent="0" algn="just">
              <a:buNone/>
            </a:pPr>
            <a:r>
              <a:rPr lang="tr-TR" sz="2400" b="1" dirty="0">
                <a:solidFill>
                  <a:schemeClr val="accent1">
                    <a:lumMod val="50000"/>
                  </a:schemeClr>
                </a:solidFill>
                <a:effectLst/>
                <a:latin typeface="Arial" panose="020B0604020202020204" pitchFamily="34" charset="0"/>
                <a:cs typeface="Arial" panose="020B0604020202020204" pitchFamily="34" charset="0"/>
              </a:rPr>
              <a:t>Madde 15 –</a:t>
            </a:r>
            <a:r>
              <a:rPr lang="tr-TR" sz="2400" b="1" dirty="0">
                <a:solidFill>
                  <a:schemeClr val="tx1">
                    <a:lumMod val="60000"/>
                    <a:lumOff val="40000"/>
                  </a:schemeClr>
                </a:solidFill>
                <a:effectLst/>
                <a:latin typeface="Arial" panose="020B0604020202020204" pitchFamily="34" charset="0"/>
                <a:cs typeface="Arial" panose="020B0604020202020204" pitchFamily="34" charset="0"/>
              </a:rPr>
              <a:t> </a:t>
            </a:r>
            <a:r>
              <a:rPr lang="tr-TR" sz="2000" dirty="0">
                <a:effectLst/>
              </a:rPr>
              <a:t>Bu Kanunun 11 ve 12 </a:t>
            </a:r>
            <a:r>
              <a:rPr lang="tr-TR" sz="2000" dirty="0" err="1">
                <a:effectLst/>
              </a:rPr>
              <a:t>nci</a:t>
            </a:r>
            <a:r>
              <a:rPr lang="tr-TR" sz="2000" dirty="0">
                <a:effectLst/>
              </a:rPr>
              <a:t> maddeler hükümleri ile cezalandırılanlara ceza süresi kadar; 13 üncü madde hükmüne göre cezalandırılanlara </a:t>
            </a:r>
            <a:r>
              <a:rPr lang="tr-TR" sz="2000" dirty="0" err="1">
                <a:effectLst/>
              </a:rPr>
              <a:t>müebbeten</a:t>
            </a:r>
            <a:r>
              <a:rPr lang="tr-TR" sz="2000" dirty="0">
                <a:effectLst/>
              </a:rPr>
              <a:t> kamu hizmetlerinden yasaklanma cezası hükmolunur</a:t>
            </a:r>
            <a:r>
              <a:rPr lang="tr-TR" sz="1800" dirty="0">
                <a:effectLst/>
              </a:rPr>
              <a:t>	</a:t>
            </a:r>
          </a:p>
          <a:p>
            <a:pPr marL="0" indent="0">
              <a:buNone/>
            </a:pPr>
            <a:r>
              <a:rPr lang="tr-TR" sz="2400" b="1" dirty="0">
                <a:solidFill>
                  <a:schemeClr val="accent1">
                    <a:lumMod val="50000"/>
                  </a:schemeClr>
                </a:solidFill>
                <a:effectLst/>
                <a:latin typeface="Arial" panose="020B0604020202020204" pitchFamily="34" charset="0"/>
                <a:cs typeface="Arial" panose="020B0604020202020204" pitchFamily="34" charset="0"/>
              </a:rPr>
              <a:t>Tecil, paraya çevirme ve ön ödeme yasağı</a:t>
            </a:r>
          </a:p>
          <a:p>
            <a:pPr marL="0" indent="0" algn="just">
              <a:buNone/>
            </a:pPr>
            <a:r>
              <a:rPr lang="tr-TR" sz="2400" b="1" dirty="0">
                <a:solidFill>
                  <a:schemeClr val="accent1">
                    <a:lumMod val="50000"/>
                  </a:schemeClr>
                </a:solidFill>
                <a:effectLst/>
                <a:latin typeface="Arial" panose="020B0604020202020204" pitchFamily="34" charset="0"/>
                <a:cs typeface="Arial" panose="020B0604020202020204" pitchFamily="34" charset="0"/>
              </a:rPr>
              <a:t>Madde 16 – </a:t>
            </a:r>
            <a:r>
              <a:rPr lang="tr-TR" sz="2000" dirty="0">
                <a:effectLst/>
              </a:rPr>
              <a:t>Bu bölümde yazılı olan cezalar 10 uncu maddenin birinci fıkrası hariç tecil edilemez, şahsi hürriyeti bağlayıcı olanlar para veya tedbire çevrilemez, failleri hakkında Türk Ceza Kanununun 119 uncu  maddesi hükümleri uygulanamaz.</a:t>
            </a:r>
          </a:p>
          <a:p>
            <a:pPr marL="0" indent="0">
              <a:buNone/>
            </a:pPr>
            <a:endParaRPr lang="tr-TR" sz="2000" b="1"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dirty="0">
              <a:effectLst/>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19</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697" y="228786"/>
            <a:ext cx="1024978" cy="96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62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597569" y="798787"/>
            <a:ext cx="8996859" cy="3354765"/>
          </a:xfrm>
          <a:prstGeom prst="rect">
            <a:avLst/>
          </a:prstGeom>
        </p:spPr>
        <p:txBody>
          <a:bodyPr wrap="square">
            <a:spAutoFit/>
          </a:bodyPr>
          <a:lstStyle/>
          <a:p>
            <a:pPr algn="r" fontAlgn="base">
              <a:spcBef>
                <a:spcPct val="0"/>
              </a:spcBef>
              <a:spcAft>
                <a:spcPct val="0"/>
              </a:spcAft>
              <a:defRPr/>
            </a:pP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r" fontAlgn="base">
              <a:spcBef>
                <a:spcPct val="0"/>
              </a:spcBef>
              <a:spcAft>
                <a:spcPct val="0"/>
              </a:spcAft>
              <a:defRPr/>
            </a:pPr>
            <a:endParaRPr lang="tr-TR" sz="2800" b="1" dirty="0">
              <a:solidFill>
                <a:srgbClr val="002A56">
                  <a:lumMod val="90000"/>
                  <a:lumOff val="10000"/>
                </a:srgbClr>
              </a:solidFill>
              <a:latin typeface="Arial" panose="020B0604020202020204" pitchFamily="34" charset="0"/>
              <a:cs typeface="Arial" panose="020B0604020202020204" pitchFamily="34" charset="0"/>
            </a:endParaRPr>
          </a:p>
          <a:p>
            <a:pPr algn="ctr"/>
            <a:r>
              <a:rPr lang="tr-TR" sz="2800" b="1" dirty="0">
                <a:solidFill>
                  <a:schemeClr val="accent4">
                    <a:lumMod val="75000"/>
                    <a:lumOff val="25000"/>
                  </a:schemeClr>
                </a:solidFill>
              </a:rPr>
              <a:t>MAL BİLDİRİMİNDE BULUNULMASI, RÜŞVET VE</a:t>
            </a:r>
          </a:p>
          <a:p>
            <a:pPr algn="ctr"/>
            <a:r>
              <a:rPr lang="tr-TR" sz="2800" b="1" dirty="0">
                <a:solidFill>
                  <a:schemeClr val="accent4">
                    <a:lumMod val="75000"/>
                    <a:lumOff val="25000"/>
                  </a:schemeClr>
                </a:solidFill>
              </a:rPr>
              <a:t>YOLSUZLUKLARLA MÜCADELE KANUNU</a:t>
            </a:r>
          </a:p>
          <a:p>
            <a:endParaRPr lang="tr-TR" sz="2400" b="1" dirty="0">
              <a:solidFill>
                <a:schemeClr val="accent1">
                  <a:lumMod val="50000"/>
                </a:schemeClr>
              </a:solidFill>
              <a:latin typeface="Arial" panose="020B0604020202020204" pitchFamily="34" charset="0"/>
              <a:cs typeface="Arial" panose="020B0604020202020204" pitchFamily="34" charset="0"/>
            </a:endParaRPr>
          </a:p>
          <a:p>
            <a:endParaRPr lang="tr-TR" sz="2400" b="1" dirty="0">
              <a:solidFill>
                <a:schemeClr val="accent1">
                  <a:lumMod val="50000"/>
                </a:schemeClr>
              </a:solidFill>
              <a:latin typeface="Arial" panose="020B0604020202020204" pitchFamily="34" charset="0"/>
              <a:cs typeface="Arial" panose="020B0604020202020204" pitchFamily="34" charset="0"/>
            </a:endParaRPr>
          </a:p>
          <a:p>
            <a:pPr algn="ctr" fontAlgn="base">
              <a:spcBef>
                <a:spcPct val="0"/>
              </a:spcBef>
              <a:spcAft>
                <a:spcPct val="0"/>
              </a:spcAft>
              <a:defRPr/>
            </a:pPr>
            <a:endParaRPr lang="tr-TR" sz="2000" dirty="0">
              <a:solidFill>
                <a:srgbClr val="002A56">
                  <a:lumMod val="90000"/>
                  <a:lumOff val="10000"/>
                </a:srgbClr>
              </a:solidFill>
              <a:latin typeface="Arial Black" panose="020B0A04020102020204" pitchFamily="34" charset="0"/>
              <a:cs typeface="Arial" panose="020B0604020202020204" pitchFamily="34" charset="0"/>
            </a:endParaRPr>
          </a:p>
          <a:p>
            <a:pPr algn="ctr" fontAlgn="base">
              <a:spcBef>
                <a:spcPct val="0"/>
              </a:spcBef>
              <a:spcAft>
                <a:spcPct val="0"/>
              </a:spcAft>
              <a:defRPr/>
            </a:pP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ctr" fontAlgn="base">
              <a:spcBef>
                <a:spcPct val="0"/>
              </a:spcBef>
              <a:spcAft>
                <a:spcPct val="0"/>
              </a:spcAft>
              <a:defRPr/>
            </a:pP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p:txBody>
      </p:sp>
      <p:pic>
        <p:nvPicPr>
          <p:cNvPr id="1026"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99" y="200193"/>
            <a:ext cx="1031791" cy="100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3"/>
          <a:stretch>
            <a:fillRect/>
          </a:stretch>
        </p:blipFill>
        <p:spPr>
          <a:xfrm>
            <a:off x="1468418" y="5056098"/>
            <a:ext cx="7815969" cy="1231499"/>
          </a:xfrm>
          <a:prstGeom prst="rect">
            <a:avLst/>
          </a:prstGeom>
        </p:spPr>
      </p:pic>
      <p:sp>
        <p:nvSpPr>
          <p:cNvPr id="7" name="Dikdörtgen 6"/>
          <p:cNvSpPr/>
          <p:nvPr/>
        </p:nvSpPr>
        <p:spPr>
          <a:xfrm rot="10800000" flipV="1">
            <a:off x="2811778" y="5580526"/>
            <a:ext cx="3177541" cy="425758"/>
          </a:xfrm>
          <a:prstGeom prst="rect">
            <a:avLst/>
          </a:prstGeom>
        </p:spPr>
        <p:txBody>
          <a:bodyPr wrap="square">
            <a:spAutoFit/>
          </a:bodyPr>
          <a:lstStyle/>
          <a:p>
            <a:pPr lvl="0" algn="r">
              <a:lnSpc>
                <a:spcPts val="2592"/>
              </a:lnSpc>
            </a:pPr>
            <a:r>
              <a:rPr lang="en-US" sz="1620" b="1" dirty="0" err="1">
                <a:solidFill>
                  <a:srgbClr val="272525"/>
                </a:solidFill>
                <a:latin typeface="Arial" panose="020B0604020202020204" pitchFamily="34" charset="0"/>
                <a:ea typeface="Eudoxus Sans" pitchFamily="34" charset="-122"/>
                <a:cs typeface="Arial" panose="020B0604020202020204" pitchFamily="34" charset="0"/>
              </a:rPr>
              <a:t>Tarih</a:t>
            </a:r>
            <a:r>
              <a:rPr lang="en-US" sz="1620" b="1" dirty="0">
                <a:solidFill>
                  <a:srgbClr val="272525"/>
                </a:solidFill>
                <a:latin typeface="Arial" panose="020B0604020202020204" pitchFamily="34" charset="0"/>
                <a:ea typeface="Eudoxus Sans" pitchFamily="34" charset="-122"/>
                <a:cs typeface="Arial" panose="020B0604020202020204" pitchFamily="34" charset="0"/>
              </a:rPr>
              <a:t>: 4.5.1990, </a:t>
            </a:r>
            <a:r>
              <a:rPr lang="en-US" sz="1620" b="1" dirty="0" err="1">
                <a:solidFill>
                  <a:srgbClr val="272525"/>
                </a:solidFill>
                <a:latin typeface="Arial" panose="020B0604020202020204" pitchFamily="34" charset="0"/>
                <a:ea typeface="Eudoxus Sans" pitchFamily="34" charset="-122"/>
                <a:cs typeface="Arial" panose="020B0604020202020204" pitchFamily="34" charset="0"/>
              </a:rPr>
              <a:t>Sayı</a:t>
            </a:r>
            <a:r>
              <a:rPr lang="en-US" sz="1620" b="1" dirty="0">
                <a:solidFill>
                  <a:srgbClr val="272525"/>
                </a:solidFill>
                <a:latin typeface="Arial" panose="020B0604020202020204" pitchFamily="34" charset="0"/>
                <a:ea typeface="Eudoxus Sans" pitchFamily="34" charset="-122"/>
                <a:cs typeface="Arial" panose="020B0604020202020204" pitchFamily="34" charset="0"/>
              </a:rPr>
              <a:t>: 20508</a:t>
            </a:r>
            <a:endParaRPr lang="en-US" sz="1620" b="1" dirty="0">
              <a:solidFill>
                <a:srgbClr val="003366"/>
              </a:solidFill>
              <a:latin typeface="Arial" panose="020B0604020202020204" pitchFamily="34" charset="0"/>
              <a:cs typeface="Arial" panose="020B0604020202020204" pitchFamily="34" charset="0"/>
            </a:endParaRPr>
          </a:p>
        </p:txBody>
      </p:sp>
      <p:sp>
        <p:nvSpPr>
          <p:cNvPr id="8" name="Dikdörtgen 7"/>
          <p:cNvSpPr/>
          <p:nvPr/>
        </p:nvSpPr>
        <p:spPr>
          <a:xfrm rot="10800000" flipV="1">
            <a:off x="1597570" y="5279945"/>
            <a:ext cx="5930725" cy="391902"/>
          </a:xfrm>
          <a:prstGeom prst="rect">
            <a:avLst/>
          </a:prstGeom>
        </p:spPr>
        <p:txBody>
          <a:bodyPr wrap="square">
            <a:spAutoFit/>
          </a:bodyPr>
          <a:lstStyle/>
          <a:p>
            <a:pPr lvl="0" algn="ctr">
              <a:lnSpc>
                <a:spcPts val="2532"/>
              </a:lnSpc>
            </a:pPr>
            <a:r>
              <a:rPr lang="en-US" sz="2025" b="1" kern="0" spc="-61" dirty="0" err="1">
                <a:solidFill>
                  <a:srgbClr val="272525"/>
                </a:solidFill>
                <a:latin typeface="Arial" panose="020B0604020202020204" pitchFamily="34" charset="0"/>
                <a:ea typeface="p22-mackinac-pro" pitchFamily="34" charset="-122"/>
                <a:cs typeface="Arial" panose="020B0604020202020204" pitchFamily="34" charset="0"/>
              </a:rPr>
              <a:t>Yayımlandığı</a:t>
            </a:r>
            <a:r>
              <a:rPr lang="en-US" sz="2025" b="1" kern="0" spc="-61" dirty="0">
                <a:solidFill>
                  <a:srgbClr val="272525"/>
                </a:solidFill>
                <a:latin typeface="p22-mackinac-pro" pitchFamily="34" charset="0"/>
                <a:ea typeface="p22-mackinac-pro" pitchFamily="34" charset="-122"/>
                <a:cs typeface="p22-mackinac-pro" pitchFamily="34" charset="-120"/>
              </a:rPr>
              <a:t> </a:t>
            </a:r>
            <a:r>
              <a:rPr lang="en-US" sz="2025" b="1" kern="0" spc="-61" dirty="0" err="1">
                <a:solidFill>
                  <a:srgbClr val="272525"/>
                </a:solidFill>
                <a:latin typeface="Arial" panose="020B0604020202020204" pitchFamily="34" charset="0"/>
                <a:ea typeface="p22-mackinac-pro" pitchFamily="34" charset="-122"/>
                <a:cs typeface="Arial" panose="020B0604020202020204" pitchFamily="34" charset="0"/>
              </a:rPr>
              <a:t>Resmi</a:t>
            </a:r>
            <a:r>
              <a:rPr lang="en-US" sz="2025" b="1" kern="0" spc="-61" dirty="0">
                <a:solidFill>
                  <a:srgbClr val="272525"/>
                </a:solidFill>
                <a:latin typeface="Arial" panose="020B0604020202020204" pitchFamily="34" charset="0"/>
                <a:ea typeface="p22-mackinac-pro" pitchFamily="34" charset="-122"/>
                <a:cs typeface="Arial" panose="020B0604020202020204" pitchFamily="34" charset="0"/>
              </a:rPr>
              <a:t> </a:t>
            </a:r>
            <a:r>
              <a:rPr lang="en-US" sz="2025" b="1" kern="0" spc="-61" dirty="0" err="1">
                <a:solidFill>
                  <a:srgbClr val="272525"/>
                </a:solidFill>
                <a:latin typeface="Arial" panose="020B0604020202020204" pitchFamily="34" charset="0"/>
                <a:ea typeface="p22-mackinac-pro" pitchFamily="34" charset="-122"/>
                <a:cs typeface="Arial" panose="020B0604020202020204" pitchFamily="34" charset="0"/>
              </a:rPr>
              <a:t>Gazete</a:t>
            </a:r>
            <a:endParaRPr lang="en-US" sz="2025" b="1" dirty="0">
              <a:solidFill>
                <a:srgbClr val="003366"/>
              </a:solidFill>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4"/>
          <a:stretch>
            <a:fillRect/>
          </a:stretch>
        </p:blipFill>
        <p:spPr>
          <a:xfrm>
            <a:off x="1408719" y="3670750"/>
            <a:ext cx="3767655" cy="1231499"/>
          </a:xfrm>
          <a:prstGeom prst="rect">
            <a:avLst/>
          </a:prstGeom>
        </p:spPr>
      </p:pic>
      <p:pic>
        <p:nvPicPr>
          <p:cNvPr id="10" name="Resim 9"/>
          <p:cNvPicPr>
            <a:picLocks noChangeAspect="1"/>
          </p:cNvPicPr>
          <p:nvPr/>
        </p:nvPicPr>
        <p:blipFill>
          <a:blip r:embed="rId4"/>
          <a:stretch>
            <a:fillRect/>
          </a:stretch>
        </p:blipFill>
        <p:spPr>
          <a:xfrm>
            <a:off x="5376403" y="3655736"/>
            <a:ext cx="3767655" cy="1231499"/>
          </a:xfrm>
          <a:prstGeom prst="rect">
            <a:avLst/>
          </a:prstGeom>
        </p:spPr>
      </p:pic>
      <p:sp>
        <p:nvSpPr>
          <p:cNvPr id="11" name="Dikdörtgen 10"/>
          <p:cNvSpPr/>
          <p:nvPr/>
        </p:nvSpPr>
        <p:spPr>
          <a:xfrm rot="10800000" flipV="1">
            <a:off x="1828800" y="3834059"/>
            <a:ext cx="3158724" cy="412934"/>
          </a:xfrm>
          <a:prstGeom prst="rect">
            <a:avLst/>
          </a:prstGeom>
        </p:spPr>
        <p:txBody>
          <a:bodyPr wrap="square">
            <a:spAutoFit/>
          </a:bodyPr>
          <a:lstStyle/>
          <a:p>
            <a:pPr lvl="0">
              <a:lnSpc>
                <a:spcPts val="2532"/>
              </a:lnSpc>
            </a:pPr>
            <a:r>
              <a:rPr lang="en-US" sz="2025" b="1" kern="0" spc="-61" dirty="0" err="1">
                <a:solidFill>
                  <a:srgbClr val="272525"/>
                </a:solidFill>
                <a:latin typeface="Arial" panose="020B0604020202020204" pitchFamily="34" charset="0"/>
                <a:ea typeface="p22-mackinac-pro" pitchFamily="34" charset="-122"/>
                <a:cs typeface="Arial" panose="020B0604020202020204" pitchFamily="34" charset="0"/>
              </a:rPr>
              <a:t>Kanun</a:t>
            </a:r>
            <a:r>
              <a:rPr lang="en-US" sz="2025" b="1" kern="0" spc="-61" dirty="0">
                <a:solidFill>
                  <a:srgbClr val="272525"/>
                </a:solidFill>
                <a:latin typeface="Arial" panose="020B0604020202020204" pitchFamily="34" charset="0"/>
                <a:ea typeface="p22-mackinac-pro" pitchFamily="34" charset="-122"/>
                <a:cs typeface="Arial" panose="020B0604020202020204" pitchFamily="34" charset="0"/>
              </a:rPr>
              <a:t> </a:t>
            </a:r>
            <a:r>
              <a:rPr lang="en-US" sz="2025" b="1" kern="0" spc="-61" dirty="0" err="1">
                <a:solidFill>
                  <a:srgbClr val="272525"/>
                </a:solidFill>
                <a:latin typeface="Arial" panose="020B0604020202020204" pitchFamily="34" charset="0"/>
                <a:ea typeface="p22-mackinac-pro" pitchFamily="34" charset="-122"/>
                <a:cs typeface="Arial" panose="020B0604020202020204" pitchFamily="34" charset="0"/>
              </a:rPr>
              <a:t>Numarası</a:t>
            </a:r>
            <a:endParaRPr lang="en-US" sz="2025" b="1" dirty="0">
              <a:solidFill>
                <a:srgbClr val="003366"/>
              </a:solidFill>
              <a:latin typeface="Arial" panose="020B0604020202020204" pitchFamily="34" charset="0"/>
              <a:cs typeface="Arial" panose="020B0604020202020204" pitchFamily="34" charset="0"/>
            </a:endParaRPr>
          </a:p>
        </p:txBody>
      </p:sp>
      <p:sp>
        <p:nvSpPr>
          <p:cNvPr id="12" name="Dikdörtgen 11"/>
          <p:cNvSpPr/>
          <p:nvPr/>
        </p:nvSpPr>
        <p:spPr>
          <a:xfrm flipH="1">
            <a:off x="1828799" y="4153552"/>
            <a:ext cx="2596055" cy="425758"/>
          </a:xfrm>
          <a:prstGeom prst="rect">
            <a:avLst/>
          </a:prstGeom>
        </p:spPr>
        <p:txBody>
          <a:bodyPr wrap="square">
            <a:spAutoFit/>
          </a:bodyPr>
          <a:lstStyle/>
          <a:p>
            <a:pPr lvl="0">
              <a:lnSpc>
                <a:spcPts val="2592"/>
              </a:lnSpc>
            </a:pPr>
            <a:r>
              <a:rPr lang="tr-TR" sz="1620" b="1" dirty="0" smtClean="0">
                <a:solidFill>
                  <a:srgbClr val="272525"/>
                </a:solidFill>
                <a:latin typeface="Arial" panose="020B0604020202020204" pitchFamily="34" charset="0"/>
                <a:ea typeface="Eudoxus Sans" pitchFamily="34" charset="-122"/>
                <a:cs typeface="Arial" panose="020B0604020202020204" pitchFamily="34" charset="0"/>
              </a:rPr>
              <a:t>  </a:t>
            </a:r>
            <a:r>
              <a:rPr lang="en-US" sz="1620" b="1" dirty="0" smtClean="0">
                <a:solidFill>
                  <a:srgbClr val="272525"/>
                </a:solidFill>
                <a:latin typeface="Arial" panose="020B0604020202020204" pitchFamily="34" charset="0"/>
                <a:ea typeface="Eudoxus Sans" pitchFamily="34" charset="-122"/>
                <a:cs typeface="Arial" panose="020B0604020202020204" pitchFamily="34" charset="0"/>
              </a:rPr>
              <a:t>3628 </a:t>
            </a:r>
            <a:r>
              <a:rPr lang="tr-TR" sz="1620" b="1" dirty="0" err="1">
                <a:solidFill>
                  <a:srgbClr val="272525"/>
                </a:solidFill>
                <a:latin typeface="Arial" panose="020B0604020202020204" pitchFamily="34" charset="0"/>
                <a:ea typeface="Eudoxus Sans" pitchFamily="34" charset="-122"/>
                <a:cs typeface="Arial" panose="020B0604020202020204" pitchFamily="34" charset="0"/>
              </a:rPr>
              <a:t>s</a:t>
            </a:r>
            <a:r>
              <a:rPr lang="en-US" sz="1620" b="1" dirty="0" err="1">
                <a:solidFill>
                  <a:srgbClr val="272525"/>
                </a:solidFill>
                <a:latin typeface="Arial" panose="020B0604020202020204" pitchFamily="34" charset="0"/>
                <a:ea typeface="Eudoxus Sans" pitchFamily="34" charset="-122"/>
                <a:cs typeface="Arial" panose="020B0604020202020204" pitchFamily="34" charset="0"/>
              </a:rPr>
              <a:t>ayılı</a:t>
            </a:r>
            <a:r>
              <a:rPr lang="en-US" sz="1620" b="1" dirty="0">
                <a:solidFill>
                  <a:srgbClr val="272525"/>
                </a:solidFill>
                <a:latin typeface="Arial" panose="020B0604020202020204" pitchFamily="34" charset="0"/>
                <a:ea typeface="Eudoxus Sans" pitchFamily="34" charset="-122"/>
                <a:cs typeface="Arial" panose="020B0604020202020204" pitchFamily="34" charset="0"/>
              </a:rPr>
              <a:t> </a:t>
            </a:r>
            <a:r>
              <a:rPr lang="en-US" sz="1620" b="1" dirty="0" err="1">
                <a:solidFill>
                  <a:srgbClr val="272525"/>
                </a:solidFill>
                <a:latin typeface="Arial" panose="020B0604020202020204" pitchFamily="34" charset="0"/>
                <a:ea typeface="Eudoxus Sans" pitchFamily="34" charset="-122"/>
                <a:cs typeface="Arial" panose="020B0604020202020204" pitchFamily="34" charset="0"/>
              </a:rPr>
              <a:t>Kanun</a:t>
            </a:r>
            <a:endParaRPr lang="en-US" sz="1620" b="1" dirty="0">
              <a:solidFill>
                <a:srgbClr val="003366"/>
              </a:solidFill>
              <a:latin typeface="Arial" panose="020B0604020202020204" pitchFamily="34" charset="0"/>
              <a:cs typeface="Arial" panose="020B0604020202020204" pitchFamily="34" charset="0"/>
            </a:endParaRPr>
          </a:p>
        </p:txBody>
      </p:sp>
      <p:pic>
        <p:nvPicPr>
          <p:cNvPr id="13" name="Resim 12"/>
          <p:cNvPicPr>
            <a:picLocks noChangeAspect="1"/>
          </p:cNvPicPr>
          <p:nvPr/>
        </p:nvPicPr>
        <p:blipFill>
          <a:blip r:embed="rId5"/>
          <a:stretch>
            <a:fillRect/>
          </a:stretch>
        </p:blipFill>
        <p:spPr>
          <a:xfrm>
            <a:off x="5900324" y="3806670"/>
            <a:ext cx="1900624" cy="431314"/>
          </a:xfrm>
          <a:prstGeom prst="rect">
            <a:avLst/>
          </a:prstGeom>
        </p:spPr>
      </p:pic>
      <p:sp>
        <p:nvSpPr>
          <p:cNvPr id="15" name="Dikdörtgen 14"/>
          <p:cNvSpPr/>
          <p:nvPr/>
        </p:nvSpPr>
        <p:spPr>
          <a:xfrm>
            <a:off x="6195060" y="4153552"/>
            <a:ext cx="1224631" cy="425758"/>
          </a:xfrm>
          <a:prstGeom prst="rect">
            <a:avLst/>
          </a:prstGeom>
        </p:spPr>
        <p:txBody>
          <a:bodyPr wrap="square">
            <a:spAutoFit/>
          </a:bodyPr>
          <a:lstStyle/>
          <a:p>
            <a:pPr lvl="0">
              <a:lnSpc>
                <a:spcPts val="2592"/>
              </a:lnSpc>
            </a:pPr>
            <a:r>
              <a:rPr lang="tr-TR" sz="1620" b="1" dirty="0">
                <a:solidFill>
                  <a:srgbClr val="272525"/>
                </a:solidFill>
                <a:latin typeface="Eudoxus Sans" pitchFamily="34" charset="0"/>
                <a:ea typeface="Eudoxus Sans" pitchFamily="34" charset="-122"/>
                <a:cs typeface="Eudoxus Sans" pitchFamily="34" charset="-120"/>
              </a:rPr>
              <a:t> </a:t>
            </a:r>
            <a:r>
              <a:rPr lang="en-US" sz="1620" b="1" dirty="0">
                <a:solidFill>
                  <a:srgbClr val="272525"/>
                </a:solidFill>
                <a:latin typeface="Arial" panose="020B0604020202020204" pitchFamily="34" charset="0"/>
                <a:ea typeface="Eudoxus Sans" pitchFamily="34" charset="-122"/>
                <a:cs typeface="Arial" panose="020B0604020202020204" pitchFamily="34" charset="0"/>
              </a:rPr>
              <a:t>19.4.1990</a:t>
            </a:r>
            <a:endParaRPr lang="en-US" sz="1620" b="1"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708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518160" y="537210"/>
            <a:ext cx="10972800" cy="5776031"/>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tr-TR" i="1" dirty="0">
                <a:effectLst/>
              </a:rPr>
              <a:t>	</a:t>
            </a:r>
          </a:p>
          <a:p>
            <a:pPr marL="0" indent="0">
              <a:buNone/>
            </a:pPr>
            <a:endParaRPr lang="tr-TR" sz="2000" i="1"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lgn="ctr">
              <a:buNone/>
            </a:pPr>
            <a:r>
              <a:rPr lang="tr-TR" sz="4800" b="1" dirty="0">
                <a:solidFill>
                  <a:schemeClr val="accent1">
                    <a:lumMod val="50000"/>
                  </a:schemeClr>
                </a:solidFill>
                <a:effectLst/>
                <a:latin typeface="Arial" panose="020B0604020202020204" pitchFamily="34" charset="0"/>
                <a:cs typeface="Arial" panose="020B0604020202020204" pitchFamily="34" charset="0"/>
              </a:rPr>
              <a:t> DÖRDÜNCÜ BÖLÜM</a:t>
            </a:r>
            <a:r>
              <a:rPr lang="tr-TR" sz="2800" b="1" dirty="0">
                <a:solidFill>
                  <a:schemeClr val="accent1">
                    <a:lumMod val="50000"/>
                  </a:schemeClr>
                </a:solidFill>
                <a:effectLst/>
                <a:latin typeface="Arial" panose="020B0604020202020204" pitchFamily="34" charset="0"/>
                <a:cs typeface="Arial" panose="020B0604020202020204" pitchFamily="34" charset="0"/>
              </a:rPr>
              <a:t>	</a:t>
            </a:r>
          </a:p>
          <a:p>
            <a:pPr marL="0" indent="0" algn="ctr">
              <a:buNone/>
            </a:pPr>
            <a:r>
              <a:rPr lang="tr-TR" b="1" dirty="0">
                <a:solidFill>
                  <a:schemeClr val="accent1">
                    <a:lumMod val="50000"/>
                  </a:schemeClr>
                </a:solidFill>
                <a:effectLst/>
                <a:latin typeface="Arial" panose="020B0604020202020204" pitchFamily="34" charset="0"/>
                <a:cs typeface="Arial" panose="020B0604020202020204" pitchFamily="34" charset="0"/>
              </a:rPr>
              <a:t>BU KANUNDA YAZILI SUÇLAR İLE BAZI SUÇLARDAN DOLAYI SORUŞTURMA USULÜ</a:t>
            </a:r>
          </a:p>
          <a:p>
            <a:pPr marL="0" indent="0">
              <a:buNone/>
            </a:pPr>
            <a:endParaRPr lang="tr-TR" sz="2800" b="1" dirty="0">
              <a:effectLst/>
              <a:latin typeface="Arial" panose="020B0604020202020204" pitchFamily="34" charset="0"/>
              <a:cs typeface="Arial" panose="020B0604020202020204" pitchFamily="34" charset="0"/>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20</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57" y="123868"/>
            <a:ext cx="1350382" cy="112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25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518160" y="537210"/>
            <a:ext cx="10755740" cy="5776031"/>
          </a:xfrm>
          <a:noFill/>
          <a:ln>
            <a:noFill/>
          </a:ln>
        </p:spPr>
        <p:style>
          <a:lnRef idx="0">
            <a:scrgbClr r="0" g="0" b="0"/>
          </a:lnRef>
          <a:fillRef idx="0">
            <a:scrgbClr r="0" g="0" b="0"/>
          </a:fillRef>
          <a:effectRef idx="0">
            <a:scrgbClr r="0" g="0" b="0"/>
          </a:effectRef>
          <a:fontRef idx="minor">
            <a:schemeClr val="dk1"/>
          </a:fontRef>
        </p:style>
        <p:txBody>
          <a:bodyPr>
            <a:normAutofit fontScale="85000" lnSpcReduction="20000"/>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tr-TR" i="1" dirty="0">
                <a:effectLst/>
              </a:rPr>
              <a:t>	</a:t>
            </a:r>
          </a:p>
          <a:p>
            <a:pPr marL="0" indent="0">
              <a:buNone/>
            </a:pPr>
            <a:endParaRPr lang="tr-TR" i="1" dirty="0">
              <a:effectLst/>
            </a:endParaRPr>
          </a:p>
          <a:p>
            <a:pPr marL="0" indent="0">
              <a:buNone/>
            </a:pPr>
            <a:r>
              <a:rPr lang="tr-TR" sz="2600" b="1" dirty="0">
                <a:solidFill>
                  <a:schemeClr val="accent1">
                    <a:lumMod val="50000"/>
                  </a:schemeClr>
                </a:solidFill>
                <a:effectLst/>
                <a:latin typeface="Arial" panose="020B0604020202020204" pitchFamily="34" charset="0"/>
                <a:cs typeface="Arial" panose="020B0604020202020204" pitchFamily="34" charset="0"/>
              </a:rPr>
              <a:t>Soruşturma </a:t>
            </a:r>
          </a:p>
          <a:p>
            <a:pPr marL="0" indent="0" algn="just">
              <a:buNone/>
            </a:pPr>
            <a:r>
              <a:rPr lang="tr-TR" sz="2600" b="1" dirty="0">
                <a:solidFill>
                  <a:schemeClr val="accent1">
                    <a:lumMod val="50000"/>
                  </a:schemeClr>
                </a:solidFill>
                <a:effectLst/>
                <a:latin typeface="Arial" panose="020B0604020202020204" pitchFamily="34" charset="0"/>
                <a:cs typeface="Arial" panose="020B0604020202020204" pitchFamily="34" charset="0"/>
              </a:rPr>
              <a:t>Madde 17 </a:t>
            </a:r>
            <a:r>
              <a:rPr lang="tr-TR" sz="1900" b="1" dirty="0">
                <a:solidFill>
                  <a:schemeClr val="accent1">
                    <a:lumMod val="50000"/>
                  </a:schemeClr>
                </a:solidFill>
                <a:effectLst/>
                <a:latin typeface="+mj-lt"/>
                <a:cs typeface="Arial" panose="020B0604020202020204" pitchFamily="34" charset="0"/>
              </a:rPr>
              <a:t>– </a:t>
            </a:r>
            <a:r>
              <a:rPr lang="tr-TR" sz="1900" b="1" dirty="0">
                <a:effectLst/>
                <a:latin typeface="+mj-lt"/>
              </a:rPr>
              <a:t>(</a:t>
            </a:r>
            <a:r>
              <a:rPr lang="tr-TR" sz="2200" b="1" dirty="0">
                <a:effectLst/>
                <a:latin typeface="+mj-lt"/>
              </a:rPr>
              <a:t>Değişik birinci fıkra: 12/12/2003-5020/12 </a:t>
            </a:r>
            <a:r>
              <a:rPr lang="tr-TR" sz="2200" b="1" dirty="0" err="1">
                <a:effectLst/>
                <a:latin typeface="+mj-lt"/>
              </a:rPr>
              <a:t>md.</a:t>
            </a:r>
            <a:r>
              <a:rPr lang="tr-TR" sz="2200" b="1" dirty="0">
                <a:effectLst/>
                <a:latin typeface="+mj-lt"/>
              </a:rPr>
              <a:t>)</a:t>
            </a:r>
          </a:p>
          <a:p>
            <a:pPr marL="0" indent="0" algn="just">
              <a:buNone/>
            </a:pPr>
            <a:r>
              <a:rPr lang="tr-TR" sz="2200" dirty="0">
                <a:effectLst/>
                <a:latin typeface="+mj-lt"/>
              </a:rPr>
              <a:t>Bu Kanunda ve 18.6.1999 tarihli ve 4389 sayılı Bankalar Kanununda yazılı suçlarla, irtikâp, rüşvet, basit ve nitelikli zimmet, görev sırasında veya 	görevinden dolayı kaçakçılık, resmî ihale ve alım ve  satımlara fesat karıştırma, Devlet sırlarının açıklanması veya açıklanmasına sebebiyet verme suçlarından veya bu suçlara iştirak etmekten sanık olanlar hakkında 2.12.1999 tarihli ve 4483 sayılı Memurlar ve Diğer Kamu Görevlilerinin Yargılanması Hakkında Kanun hükümleri uygulanmaz. </a:t>
            </a:r>
          </a:p>
          <a:p>
            <a:pPr marL="0" indent="0" algn="just">
              <a:buNone/>
            </a:pPr>
            <a:r>
              <a:rPr lang="tr-TR" sz="2200" dirty="0">
                <a:effectLst/>
                <a:latin typeface="+mj-lt"/>
              </a:rPr>
              <a:t>        Yukarıdaki fıkra hükmü müsteşarlar, valiler ve kaymakamlar hakkında uygulanamaz.</a:t>
            </a:r>
          </a:p>
          <a:p>
            <a:pPr marL="0" indent="0" algn="just">
              <a:buNone/>
            </a:pPr>
            <a:r>
              <a:rPr lang="tr-TR" sz="2200" dirty="0">
                <a:effectLst/>
                <a:latin typeface="+mj-lt"/>
              </a:rPr>
              <a:t>Görevleri veya sıfatları sebebi ile özel soruşturma ve kovuşturma usulüne tabi olan sanıklarla ilgili kanun hükümleri saklıdır. </a:t>
            </a:r>
          </a:p>
          <a:p>
            <a:pPr marL="0" indent="0" algn="just">
              <a:buNone/>
            </a:pPr>
            <a:endParaRPr lang="tr-TR" sz="1900" dirty="0">
              <a:effectLst/>
              <a:latin typeface="+mj-lt"/>
            </a:endParaRPr>
          </a:p>
          <a:p>
            <a:pPr marL="0" indent="0">
              <a:buNone/>
            </a:pPr>
            <a:endParaRPr lang="tr-TR" sz="1800" dirty="0">
              <a:effectLst/>
              <a:latin typeface="+mj-lt"/>
            </a:endParaRPr>
          </a:p>
          <a:p>
            <a:pPr marL="0" indent="0">
              <a:buNone/>
            </a:pPr>
            <a:r>
              <a:rPr lang="tr-TR" dirty="0">
                <a:effectLst/>
              </a:rPr>
              <a:t/>
            </a:r>
            <a:br>
              <a:rPr lang="tr-TR" dirty="0">
                <a:effectLst/>
              </a:rPr>
            </a:br>
            <a:endParaRPr lang="tr-TR" sz="2000" b="1"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i="1"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r>
              <a:rPr lang="tr-TR" sz="2000" dirty="0">
                <a:solidFill>
                  <a:schemeClr val="tx1">
                    <a:lumMod val="60000"/>
                    <a:lumOff val="40000"/>
                  </a:schemeClr>
                </a:solidFill>
                <a:effectLst/>
                <a:latin typeface="Arial" panose="020B0604020202020204" pitchFamily="34" charset="0"/>
                <a:cs typeface="Arial" panose="020B0604020202020204" pitchFamily="34" charset="0"/>
              </a:rPr>
              <a:t>			</a:t>
            </a:r>
          </a:p>
          <a:p>
            <a:pPr marL="0" indent="0">
              <a:buNone/>
            </a:pPr>
            <a:endParaRPr lang="tr-TR" sz="1800" dirty="0">
              <a:effectLst/>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21</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903" y="184447"/>
            <a:ext cx="1001352" cy="1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672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463138" y="1270659"/>
            <a:ext cx="11241577" cy="5786527"/>
          </a:xfrm>
          <a:noFill/>
          <a:ln>
            <a:noFill/>
          </a:ln>
        </p:spPr>
        <p:style>
          <a:lnRef idx="0">
            <a:scrgbClr r="0" g="0" b="0"/>
          </a:lnRef>
          <a:fillRef idx="0">
            <a:scrgbClr r="0" g="0" b="0"/>
          </a:fillRef>
          <a:effectRef idx="0">
            <a:scrgbClr r="0" g="0" b="0"/>
          </a:effectRef>
          <a:fontRef idx="minor">
            <a:schemeClr val="dk1"/>
          </a:fontRef>
        </p:style>
        <p:txBody>
          <a:bodyPr>
            <a:normAutofit fontScale="25000" lnSpcReduction="20000"/>
          </a:bodyPr>
          <a:lstStyle/>
          <a:p>
            <a:pPr marL="0" indent="0">
              <a:buNone/>
            </a:pPr>
            <a:r>
              <a:rPr lang="tr-TR" sz="9600" b="1" dirty="0">
                <a:solidFill>
                  <a:schemeClr val="accent1">
                    <a:lumMod val="50000"/>
                  </a:schemeClr>
                </a:solidFill>
                <a:effectLst/>
                <a:latin typeface="Arial" panose="020B0604020202020204" pitchFamily="34" charset="0"/>
                <a:cs typeface="Arial" panose="020B0604020202020204" pitchFamily="34" charset="0"/>
              </a:rPr>
              <a:t>Suçun ihbarı</a:t>
            </a:r>
          </a:p>
          <a:p>
            <a:pPr marL="0" indent="0" algn="just">
              <a:buNone/>
            </a:pPr>
            <a:r>
              <a:rPr lang="tr-TR" sz="9600" b="1" dirty="0">
                <a:solidFill>
                  <a:schemeClr val="accent1">
                    <a:lumMod val="50000"/>
                  </a:schemeClr>
                </a:solidFill>
                <a:effectLst/>
                <a:latin typeface="Arial" panose="020B0604020202020204" pitchFamily="34" charset="0"/>
                <a:cs typeface="Arial" panose="020B0604020202020204" pitchFamily="34" charset="0"/>
              </a:rPr>
              <a:t>Madde 18 </a:t>
            </a:r>
            <a:r>
              <a:rPr lang="tr-TR" sz="9600" b="1" dirty="0">
                <a:solidFill>
                  <a:schemeClr val="accent1">
                    <a:lumMod val="50000"/>
                  </a:schemeClr>
                </a:solidFill>
                <a:effectLst/>
                <a:latin typeface="+mj-lt"/>
                <a:cs typeface="Arial" panose="020B0604020202020204" pitchFamily="34" charset="0"/>
              </a:rPr>
              <a:t>– </a:t>
            </a:r>
            <a:r>
              <a:rPr lang="tr-TR" sz="8000" dirty="0">
                <a:effectLst/>
                <a:latin typeface="+mj-lt"/>
              </a:rPr>
              <a:t>Yukarıdaki maddede yazılı suçlara ilişkin ihbarlar doğrudan Cumhuriyet Başsavcılıklarına yapılır. İhbar üzerine derhal bir ihbar tutanağı düzenlenir ve bir örneği muhbire verilir. Acele ve gecikmesinde sakınca umulan hallerde tutanak düzenlenmesi sonraya bırakılabilir. Muhbirlerin kimlikleri, rızaları olmadıkça açıklanmaz. İhbar asılsız çıktığında aleyhine takibat yapılanın istemi üzerine muhbirin kimliği açıklanır.</a:t>
            </a:r>
          </a:p>
          <a:p>
            <a:pPr marL="0" indent="0" algn="just">
              <a:buNone/>
            </a:pPr>
            <a:r>
              <a:rPr lang="tr-TR" sz="8000" b="1" dirty="0">
                <a:effectLst/>
                <a:latin typeface="+mj-lt"/>
              </a:rPr>
              <a:t>       Ek fıkra: 12/12/2003-5020/13 </a:t>
            </a:r>
            <a:r>
              <a:rPr lang="tr-TR" sz="8000" b="1" dirty="0" err="1">
                <a:effectLst/>
                <a:latin typeface="+mj-lt"/>
              </a:rPr>
              <a:t>md.</a:t>
            </a:r>
            <a:r>
              <a:rPr lang="tr-TR" sz="8000" b="1" dirty="0">
                <a:effectLst/>
                <a:latin typeface="+mj-lt"/>
              </a:rPr>
              <a:t>) </a:t>
            </a:r>
            <a:r>
              <a:rPr lang="tr-TR" sz="8000" dirty="0">
                <a:effectLst/>
                <a:latin typeface="+mj-lt"/>
              </a:rPr>
              <a:t>Yukarıdaki fıkraya göre yapılan ihbar veya takipsizlik kararı ve iddianame Cumhuriyet başsavcılığınca, ilgili kamu kurum veya kuruluşlarına bildirilir.  </a:t>
            </a:r>
            <a:r>
              <a:rPr lang="tr-TR" sz="8000" b="1" dirty="0">
                <a:effectLst/>
                <a:latin typeface="+mj-lt"/>
              </a:rPr>
              <a:t>(Değişik cümle: 1/7/2022-7417/40 </a:t>
            </a:r>
            <a:r>
              <a:rPr lang="tr-TR" sz="8000" b="1" dirty="0" err="1">
                <a:effectLst/>
                <a:latin typeface="+mj-lt"/>
              </a:rPr>
              <a:t>md.</a:t>
            </a:r>
            <a:r>
              <a:rPr lang="tr-TR" sz="8000" b="1" dirty="0">
                <a:effectLst/>
                <a:latin typeface="+mj-lt"/>
              </a:rPr>
              <a:t>)</a:t>
            </a:r>
            <a:r>
              <a:rPr lang="tr-TR" sz="8000" dirty="0">
                <a:effectLst/>
                <a:latin typeface="+mj-lt"/>
              </a:rPr>
              <a:t> İlgili kamu kurum veya kuruluşları tarafından yazılı başvuruda bulunulması halinde bu kurum veya kuruluşlar, başvuru tarihinde müdahil sıfatını kazanır.</a:t>
            </a:r>
            <a:r>
              <a:rPr lang="tr-TR" sz="8000" baseline="30000" dirty="0">
                <a:effectLst/>
                <a:latin typeface="+mj-lt"/>
              </a:rPr>
              <a:t>(1)</a:t>
            </a:r>
            <a:r>
              <a:rPr lang="tr-TR" sz="8000" dirty="0">
                <a:effectLst/>
                <a:latin typeface="+mj-lt"/>
              </a:rPr>
              <a:t> </a:t>
            </a:r>
          </a:p>
          <a:p>
            <a:pPr marL="0" indent="0" algn="just">
              <a:buNone/>
            </a:pPr>
            <a:r>
              <a:rPr lang="tr-TR" sz="8000" dirty="0">
                <a:effectLst/>
                <a:latin typeface="+mj-lt"/>
              </a:rPr>
              <a:t>       Bu suçlardan dolayı müfettiş ve muhakkikler de soruşturma neticesinde delil veya emare elde ettikleri takdirde, işi yetkili ve görevli Cumhuriyet Başsavcılığına ihbar ve evrakı tevdi ederler. Cumhuriyet Başsavcılığı müfettiş ve muhakkikler tarafından kendisine tevdiine lüzum görülmediği halde dahi evrakın taalluk ettiği iş hakkında soruşturma yapmak üzere gerekçe göstererek evrakı ait olduğu merciden isteyebilir.</a:t>
            </a:r>
          </a:p>
          <a:p>
            <a:pPr marL="0" indent="0" algn="just">
              <a:buNone/>
            </a:pPr>
            <a:r>
              <a:rPr lang="tr-TR" sz="8000" dirty="0">
                <a:effectLst/>
                <a:latin typeface="+mj-lt"/>
              </a:rPr>
              <a:t>      17 </a:t>
            </a:r>
            <a:r>
              <a:rPr lang="tr-TR" sz="8000" dirty="0" err="1">
                <a:effectLst/>
                <a:latin typeface="+mj-lt"/>
              </a:rPr>
              <a:t>nci</a:t>
            </a:r>
            <a:r>
              <a:rPr lang="tr-TR" sz="8000" dirty="0">
                <a:effectLst/>
                <a:latin typeface="+mj-lt"/>
              </a:rPr>
              <a:t> maddede yazılı suçlardan dolayı delil veya emare elde eden müfettiş ve muhakkikler durumu yetkili ve görevli Cumhuriyet Başsavcılığına ihbar ve evrakı tevdi etmedikleri takdirde bunlar hakkında da yapılacak takibattan dolayı Memurin </a:t>
            </a:r>
            <a:r>
              <a:rPr lang="tr-TR" sz="8000" dirty="0" err="1">
                <a:effectLst/>
                <a:latin typeface="+mj-lt"/>
              </a:rPr>
              <a:t>Muhakematı</a:t>
            </a:r>
            <a:r>
              <a:rPr lang="tr-TR" sz="8000" dirty="0">
                <a:effectLst/>
                <a:latin typeface="+mj-lt"/>
              </a:rPr>
              <a:t> Hakkında Kanunu Muvakkat Hükümleri uygulanmaz. </a:t>
            </a:r>
          </a:p>
          <a:p>
            <a:pPr marL="0" indent="0" algn="just">
              <a:buNone/>
            </a:pPr>
            <a:r>
              <a:rPr lang="tr-TR" sz="8000" dirty="0">
                <a:effectLst/>
                <a:latin typeface="+mj-lt"/>
              </a:rPr>
              <a:t>       İhbar konusu </a:t>
            </a:r>
            <a:r>
              <a:rPr lang="tr-TR" sz="8000" dirty="0" err="1">
                <a:effectLst/>
                <a:latin typeface="+mj-lt"/>
              </a:rPr>
              <a:t>müsnet</a:t>
            </a:r>
            <a:r>
              <a:rPr lang="tr-TR" sz="8000" dirty="0">
                <a:effectLst/>
                <a:latin typeface="+mj-lt"/>
              </a:rPr>
              <a:t> suç hakkında dava açılıncaya kadar bilgi vermek ve yayın yapmak yasaktır.</a:t>
            </a:r>
          </a:p>
          <a:p>
            <a:pPr marL="0" indent="0" algn="just">
              <a:buNone/>
            </a:pPr>
            <a:endParaRPr lang="tr-TR" sz="2600" dirty="0">
              <a:effectLst/>
              <a:latin typeface="+mj-lt"/>
            </a:endParaRPr>
          </a:p>
          <a:p>
            <a:pPr marL="0" indent="0">
              <a:buNone/>
            </a:pPr>
            <a:endParaRPr lang="tr-TR" sz="2600" dirty="0">
              <a:effectLst/>
              <a:latin typeface="+mj-lt"/>
            </a:endParaRPr>
          </a:p>
          <a:p>
            <a:pPr marL="0" indent="0">
              <a:buNone/>
            </a:pPr>
            <a:r>
              <a:rPr lang="tr-TR" sz="2600" dirty="0">
                <a:effectLst/>
                <a:latin typeface="+mj-lt"/>
              </a:rPr>
              <a:t/>
            </a:r>
            <a:br>
              <a:rPr lang="tr-TR" sz="2600" dirty="0">
                <a:effectLst/>
                <a:latin typeface="+mj-lt"/>
              </a:rPr>
            </a:br>
            <a:endParaRPr lang="tr-TR" sz="2600" b="1" dirty="0">
              <a:solidFill>
                <a:schemeClr val="tx1">
                  <a:lumMod val="60000"/>
                  <a:lumOff val="40000"/>
                </a:schemeClr>
              </a:solidFill>
              <a:effectLst/>
              <a:latin typeface="+mj-lt"/>
              <a:cs typeface="Arial" panose="020B0604020202020204" pitchFamily="34" charset="0"/>
            </a:endParaRPr>
          </a:p>
          <a:p>
            <a:pPr marL="0" indent="0">
              <a:buNone/>
            </a:pPr>
            <a:endParaRPr lang="tr-TR" sz="2000" i="1"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r>
              <a:rPr lang="tr-TR" sz="2000" dirty="0">
                <a:solidFill>
                  <a:schemeClr val="tx1">
                    <a:lumMod val="60000"/>
                    <a:lumOff val="40000"/>
                  </a:schemeClr>
                </a:solidFill>
                <a:effectLst/>
                <a:latin typeface="Arial" panose="020B0604020202020204" pitchFamily="34" charset="0"/>
                <a:cs typeface="Arial" panose="020B0604020202020204" pitchFamily="34" charset="0"/>
              </a:rPr>
              <a:t>			</a:t>
            </a:r>
          </a:p>
          <a:p>
            <a:pPr marL="0" indent="0">
              <a:buNone/>
            </a:pPr>
            <a:endParaRPr lang="tr-TR" sz="1800" dirty="0">
              <a:effectLst/>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22</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1" y="160020"/>
            <a:ext cx="1021278" cy="9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12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51510" y="605790"/>
            <a:ext cx="10839450" cy="5707451"/>
          </a:xfrm>
          <a:noFill/>
          <a:ln>
            <a:noFill/>
          </a:ln>
        </p:spPr>
        <p:style>
          <a:lnRef idx="0">
            <a:scrgbClr r="0" g="0" b="0"/>
          </a:lnRef>
          <a:fillRef idx="0">
            <a:scrgbClr r="0" g="0" b="0"/>
          </a:fillRef>
          <a:effectRef idx="0">
            <a:scrgbClr r="0" g="0" b="0"/>
          </a:effectRef>
          <a:fontRef idx="minor">
            <a:schemeClr val="dk1"/>
          </a:fontRef>
        </p:style>
        <p:txBody>
          <a:bodyPr>
            <a:normAutofit fontScale="40000" lnSpcReduction="20000"/>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endParaRPr lang="tr-TR" sz="2600" dirty="0">
              <a:effectLst/>
              <a:latin typeface="+mj-lt"/>
            </a:endParaRPr>
          </a:p>
          <a:p>
            <a:pPr marL="0" indent="0">
              <a:buNone/>
            </a:pPr>
            <a:r>
              <a:rPr lang="tr-TR" i="1" dirty="0">
                <a:effectLst/>
              </a:rPr>
              <a:t>	</a:t>
            </a:r>
          </a:p>
          <a:p>
            <a:pPr marL="0" indent="0">
              <a:buNone/>
            </a:pPr>
            <a:r>
              <a:rPr lang="tr-TR" i="1" dirty="0">
                <a:effectLst/>
              </a:rPr>
              <a:t>	</a:t>
            </a:r>
          </a:p>
          <a:p>
            <a:pPr marL="0" indent="0">
              <a:buNone/>
            </a:pPr>
            <a:endParaRPr lang="tr-TR" sz="2000" b="1" i="1"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b="1" i="1"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r>
              <a:rPr lang="tr-TR" sz="6000" b="1" dirty="0">
                <a:solidFill>
                  <a:schemeClr val="accent1">
                    <a:lumMod val="50000"/>
                  </a:schemeClr>
                </a:solidFill>
                <a:effectLst/>
                <a:latin typeface="Arial" panose="020B0604020202020204" pitchFamily="34" charset="0"/>
                <a:cs typeface="Arial" panose="020B0604020202020204" pitchFamily="34" charset="0"/>
              </a:rPr>
              <a:t>Soruşturma usulü</a:t>
            </a:r>
          </a:p>
          <a:p>
            <a:pPr marL="0" indent="0" algn="just">
              <a:buNone/>
            </a:pPr>
            <a:r>
              <a:rPr lang="tr-TR" sz="5100" b="1" dirty="0">
                <a:solidFill>
                  <a:schemeClr val="accent1">
                    <a:lumMod val="50000"/>
                  </a:schemeClr>
                </a:solidFill>
                <a:effectLst/>
                <a:latin typeface="Arial" panose="020B0604020202020204" pitchFamily="34" charset="0"/>
                <a:cs typeface="Arial" panose="020B0604020202020204" pitchFamily="34" charset="0"/>
              </a:rPr>
              <a:t>Madde 19 –</a:t>
            </a:r>
            <a:r>
              <a:rPr lang="tr-TR" sz="5100" b="1" dirty="0">
                <a:solidFill>
                  <a:schemeClr val="tx1">
                    <a:lumMod val="60000"/>
                    <a:lumOff val="40000"/>
                  </a:schemeClr>
                </a:solidFill>
                <a:effectLst/>
                <a:latin typeface="Arial" panose="020B0604020202020204" pitchFamily="34" charset="0"/>
                <a:cs typeface="Arial" panose="020B0604020202020204" pitchFamily="34" charset="0"/>
              </a:rPr>
              <a:t> </a:t>
            </a:r>
            <a:r>
              <a:rPr lang="tr-TR" sz="5000" dirty="0">
                <a:effectLst/>
              </a:rPr>
              <a:t>Cumhuriyet Savcısı 17 </a:t>
            </a:r>
            <a:r>
              <a:rPr lang="tr-TR" sz="5000" dirty="0" err="1">
                <a:effectLst/>
              </a:rPr>
              <a:t>nci</a:t>
            </a:r>
            <a:r>
              <a:rPr lang="tr-TR" sz="5000" dirty="0">
                <a:effectLst/>
              </a:rPr>
              <a:t> maddede yazılı suçların işlendiğini öğrendiğinde sanıklar hakkında doğrudan doğruya ve bizzat soruşturmaya başlamakla beraber durumu atamaya yetkili amirine veya 8 inci maddede sayılan mercilere bildirir. </a:t>
            </a:r>
          </a:p>
          <a:p>
            <a:pPr marL="0" indent="0" algn="just">
              <a:buNone/>
            </a:pPr>
            <a:r>
              <a:rPr lang="tr-TR" sz="5000" dirty="0">
                <a:effectLst/>
              </a:rPr>
              <a:t>       Cumhuriyet Savcısı soruşturmaya başladığında ihbarı doğrulayan emareler bulduğu takdirde sanıktan, haksız edinilen malın kaçırıldığı yolunda delil ve emare elde edildiği takdirde sanığın ikinci dereceye kadar kan ve sıhri hısımları ile gelini ve damadından mal bildiriminde bulunmalarını ister. Bu istemin sanığa ve diğer ilgililere ulaştığı tarihten itibaren yedi gün içinde Cumhuriyet Savcısına mal bildiriminin verilmesi zorunludur. Soruşturmanın müfettiş veya muhakkik tarafından yapılması halinde müfettiş veya muhakkik de sanıktan ve yukarıda sayılan ilgililerden mal bildirimi isteminde bulunurlar. Bu istemin sanık ve ilgililere ulaştığı tarihten itibaren yedi gün içinde müfettiş veya muhakkike mal bildiriminin verilmesi keza zorunludur. </a:t>
            </a:r>
          </a:p>
          <a:p>
            <a:pPr marL="0" indent="0" algn="just">
              <a:buNone/>
            </a:pPr>
            <a:r>
              <a:rPr lang="tr-TR" sz="5000" dirty="0">
                <a:effectLst/>
              </a:rPr>
              <a:t>       Cumhuriyet Savcısı, kamu davası açılmadan önce haksız edinildiği yolunda delil veya emare elde edilen para veya mal ile ilgili tedbirin alınmasını görevli mahkemeden veya para veya malın bulunduğu yer hukuk mahkemesinden isteyebilir</a:t>
            </a:r>
            <a:r>
              <a:rPr lang="tr-TR" sz="3300" dirty="0">
                <a:effectLst/>
              </a:rPr>
              <a:t>.</a:t>
            </a:r>
          </a:p>
          <a:p>
            <a:pPr marL="0" indent="0" algn="just">
              <a:buNone/>
            </a:pPr>
            <a:endParaRPr lang="tr-TR" sz="3300" b="1" dirty="0">
              <a:solidFill>
                <a:schemeClr val="tx1">
                  <a:lumMod val="60000"/>
                  <a:lumOff val="40000"/>
                </a:schemeClr>
              </a:solidFill>
              <a:effectLst/>
              <a:cs typeface="Arial" panose="020B0604020202020204" pitchFamily="34" charset="0"/>
            </a:endParaRPr>
          </a:p>
          <a:p>
            <a:pPr marL="0" indent="0">
              <a:buNone/>
            </a:pPr>
            <a:r>
              <a:rPr lang="tr-TR" sz="3300" dirty="0">
                <a:effectLst/>
              </a:rPr>
              <a:t/>
            </a:r>
            <a:br>
              <a:rPr lang="tr-TR" sz="3300" dirty="0">
                <a:effectLst/>
              </a:rPr>
            </a:br>
            <a:endParaRPr lang="tr-TR" sz="3300" b="1" dirty="0">
              <a:solidFill>
                <a:schemeClr val="tx1">
                  <a:lumMod val="60000"/>
                  <a:lumOff val="40000"/>
                </a:schemeClr>
              </a:solidFill>
              <a:effectLst/>
              <a:cs typeface="Arial" panose="020B0604020202020204" pitchFamily="34" charset="0"/>
            </a:endParaRPr>
          </a:p>
          <a:p>
            <a:pPr marL="0" indent="0">
              <a:buNone/>
            </a:pPr>
            <a:endParaRPr lang="tr-TR" sz="2000" i="1"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r>
              <a:rPr lang="tr-TR" sz="2000" dirty="0">
                <a:solidFill>
                  <a:schemeClr val="tx1">
                    <a:lumMod val="60000"/>
                    <a:lumOff val="40000"/>
                  </a:schemeClr>
                </a:solidFill>
                <a:effectLst/>
                <a:latin typeface="Arial" panose="020B0604020202020204" pitchFamily="34" charset="0"/>
                <a:cs typeface="Arial" panose="020B0604020202020204" pitchFamily="34" charset="0"/>
              </a:rPr>
              <a:t>			</a:t>
            </a:r>
          </a:p>
          <a:p>
            <a:pPr marL="0" indent="0">
              <a:buNone/>
            </a:pPr>
            <a:endParaRPr lang="tr-TR" sz="1800" dirty="0">
              <a:effectLst/>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23</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883" y="184447"/>
            <a:ext cx="1052852" cy="9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302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17220" y="1360170"/>
            <a:ext cx="10873740" cy="4953071"/>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r>
              <a:rPr lang="tr-TR" i="1" dirty="0">
                <a:effectLst/>
              </a:rPr>
              <a:t>		</a:t>
            </a:r>
            <a:endParaRPr lang="tr-TR" sz="2000" b="1" i="1"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r>
              <a:rPr lang="tr-TR" sz="2400" b="1" dirty="0">
                <a:solidFill>
                  <a:schemeClr val="accent1">
                    <a:lumMod val="50000"/>
                  </a:schemeClr>
                </a:solidFill>
                <a:effectLst/>
                <a:latin typeface="Arial" panose="020B0604020202020204" pitchFamily="34" charset="0"/>
                <a:cs typeface="Arial" panose="020B0604020202020204" pitchFamily="34" charset="0"/>
              </a:rPr>
              <a:t>Bilgi verme zorunluluğu </a:t>
            </a:r>
          </a:p>
          <a:p>
            <a:pPr marL="0" indent="0" algn="just">
              <a:buNone/>
            </a:pPr>
            <a:r>
              <a:rPr lang="tr-TR" sz="2000" b="1" dirty="0">
                <a:solidFill>
                  <a:schemeClr val="accent1">
                    <a:lumMod val="50000"/>
                  </a:schemeClr>
                </a:solidFill>
                <a:effectLst/>
                <a:latin typeface="Arial" panose="020B0604020202020204" pitchFamily="34" charset="0"/>
                <a:cs typeface="Arial" panose="020B0604020202020204" pitchFamily="34" charset="0"/>
              </a:rPr>
              <a:t>Madde 20 </a:t>
            </a:r>
            <a:r>
              <a:rPr lang="tr-TR" sz="2400" b="1" dirty="0">
                <a:solidFill>
                  <a:schemeClr val="accent1">
                    <a:lumMod val="50000"/>
                  </a:schemeClr>
                </a:solidFill>
                <a:effectLst/>
                <a:latin typeface="Arial" panose="020B0604020202020204" pitchFamily="34" charset="0"/>
                <a:cs typeface="Arial" panose="020B0604020202020204" pitchFamily="34" charset="0"/>
              </a:rPr>
              <a:t>– </a:t>
            </a:r>
            <a:r>
              <a:rPr lang="tr-TR" sz="2000" b="1" dirty="0">
                <a:effectLst/>
                <a:latin typeface="Arial" panose="020B0604020202020204" pitchFamily="34" charset="0"/>
                <a:cs typeface="Arial" panose="020B0604020202020204" pitchFamily="34" charset="0"/>
              </a:rPr>
              <a:t>(</a:t>
            </a:r>
            <a:r>
              <a:rPr lang="tr-TR" sz="2000" b="1" dirty="0">
                <a:effectLst/>
                <a:latin typeface="+mj-lt"/>
              </a:rPr>
              <a:t>Değişik: 12/12/2003-5020/14 </a:t>
            </a:r>
            <a:r>
              <a:rPr lang="tr-TR" sz="2000" b="1" dirty="0" err="1">
                <a:effectLst/>
                <a:latin typeface="+mj-lt"/>
              </a:rPr>
              <a:t>md.</a:t>
            </a:r>
            <a:r>
              <a:rPr lang="tr-TR" sz="2000" b="1" dirty="0">
                <a:effectLst/>
                <a:latin typeface="+mj-lt"/>
              </a:rPr>
              <a:t>)</a:t>
            </a:r>
            <a:endParaRPr lang="tr-TR" sz="2000" b="1" dirty="0">
              <a:solidFill>
                <a:schemeClr val="tx1">
                  <a:lumMod val="60000"/>
                  <a:lumOff val="40000"/>
                </a:schemeClr>
              </a:solidFill>
              <a:effectLst/>
              <a:latin typeface="+mj-lt"/>
              <a:cs typeface="Arial" panose="020B0604020202020204" pitchFamily="34" charset="0"/>
            </a:endParaRPr>
          </a:p>
          <a:p>
            <a:pPr marL="0" indent="0" algn="just">
              <a:buNone/>
            </a:pPr>
            <a:r>
              <a:rPr lang="tr-TR" sz="2000" dirty="0">
                <a:effectLst/>
                <a:latin typeface="+mj-lt"/>
              </a:rPr>
              <a:t>Özel kanunlarında aksine bir hüküm bulunsa bile ilgili gerçek veya tüzel kişiler veya kamu kurum ve kuruluşları; bu Kanuna göre takip, soruşturma ve kovuşturmaya yetkili kişi ve bu Kanundaki diğer mercilerce istenen bilgileri gecikmeksizin makul sürede eksiksiz vermek zorundadır. Aksine davranan kişiler hakkında bir yıldan üç yıla kadar hapis cezası verilir. Bu ceza, para cezasına veya tedbirlerden birine çevrilemez ve ertelenemez.</a:t>
            </a:r>
            <a:r>
              <a:rPr lang="tr-TR" sz="2000" baseline="30000" dirty="0">
                <a:effectLst/>
                <a:latin typeface="+mj-lt"/>
              </a:rPr>
              <a:t>(2)</a:t>
            </a:r>
          </a:p>
          <a:p>
            <a:pPr marL="0" indent="0">
              <a:buNone/>
            </a:pPr>
            <a:endParaRPr lang="tr-TR" sz="1800" dirty="0">
              <a:effectLst/>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24</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433" y="136699"/>
            <a:ext cx="954581" cy="118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18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518160" y="537210"/>
            <a:ext cx="10972800" cy="5776031"/>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endParaRPr lang="tr-TR" sz="2600" dirty="0">
              <a:effectLst/>
              <a:latin typeface="+mj-lt"/>
            </a:endParaRPr>
          </a:p>
          <a:p>
            <a:pPr marL="0" indent="0">
              <a:buNone/>
            </a:pPr>
            <a:r>
              <a:rPr lang="tr-TR" i="1" dirty="0">
                <a:effectLst/>
              </a:rPr>
              <a:t>			</a:t>
            </a:r>
          </a:p>
          <a:p>
            <a:endParaRPr lang="tr-TR" i="1" dirty="0">
              <a:effectLst/>
            </a:endParaRPr>
          </a:p>
          <a:p>
            <a:pPr marL="0" indent="0" algn="ctr">
              <a:buNone/>
            </a:pPr>
            <a:r>
              <a:rPr lang="tr-TR" sz="4800" b="1">
                <a:solidFill>
                  <a:schemeClr val="accent1">
                    <a:lumMod val="50000"/>
                  </a:schemeClr>
                </a:solidFill>
                <a:effectLst/>
                <a:latin typeface="Arial" panose="020B0604020202020204" pitchFamily="34" charset="0"/>
                <a:cs typeface="Arial" panose="020B0604020202020204" pitchFamily="34" charset="0"/>
              </a:rPr>
              <a:t>  BEŞİNCİ </a:t>
            </a:r>
            <a:r>
              <a:rPr lang="tr-TR" sz="4800" b="1" dirty="0">
                <a:solidFill>
                  <a:schemeClr val="accent1">
                    <a:lumMod val="50000"/>
                  </a:schemeClr>
                </a:solidFill>
                <a:effectLst/>
                <a:latin typeface="Arial" panose="020B0604020202020204" pitchFamily="34" charset="0"/>
                <a:cs typeface="Arial" panose="020B0604020202020204" pitchFamily="34" charset="0"/>
              </a:rPr>
              <a:t>BÖLÜM</a:t>
            </a:r>
            <a:r>
              <a:rPr lang="tr-TR" sz="2800" i="1" dirty="0">
                <a:solidFill>
                  <a:schemeClr val="accent1">
                    <a:lumMod val="50000"/>
                  </a:schemeClr>
                </a:solidFill>
                <a:effectLst/>
                <a:latin typeface="Arial" panose="020B0604020202020204" pitchFamily="34" charset="0"/>
                <a:cs typeface="Arial" panose="020B0604020202020204" pitchFamily="34" charset="0"/>
              </a:rPr>
              <a:t>	</a:t>
            </a:r>
          </a:p>
          <a:p>
            <a:pPr marL="0" indent="0" algn="ctr">
              <a:buNone/>
            </a:pPr>
            <a:r>
              <a:rPr lang="tr-TR" b="1" dirty="0">
                <a:solidFill>
                  <a:schemeClr val="accent1">
                    <a:lumMod val="50000"/>
                  </a:schemeClr>
                </a:solidFill>
                <a:effectLst/>
                <a:latin typeface="Arial" panose="020B0604020202020204" pitchFamily="34" charset="0"/>
                <a:cs typeface="Arial" panose="020B0604020202020204" pitchFamily="34" charset="0"/>
              </a:rPr>
              <a:t>ÇEŞİTLİ HÜKÜMLER</a:t>
            </a:r>
          </a:p>
          <a:p>
            <a:pPr marL="0" indent="0">
              <a:buNone/>
            </a:pPr>
            <a:endParaRPr lang="tr-TR" sz="1800" dirty="0">
              <a:effectLst/>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25</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611" y="372566"/>
            <a:ext cx="1224674" cy="118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25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10160" y="777360"/>
            <a:ext cx="10972800" cy="5776031"/>
          </a:xfrm>
          <a:noFill/>
          <a:ln>
            <a:noFill/>
          </a:ln>
        </p:spPr>
        <p:style>
          <a:lnRef idx="0">
            <a:scrgbClr r="0" g="0" b="0"/>
          </a:lnRef>
          <a:fillRef idx="0">
            <a:scrgbClr r="0" g="0" b="0"/>
          </a:fillRef>
          <a:effectRef idx="0">
            <a:scrgbClr r="0" g="0" b="0"/>
          </a:effectRef>
          <a:fontRef idx="minor">
            <a:schemeClr val="dk1"/>
          </a:fontRef>
        </p:style>
        <p:txBody>
          <a:bodyPr>
            <a:normAutofit lnSpcReduction="10000"/>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r>
              <a:rPr lang="tr-TR" i="1" dirty="0">
                <a:effectLst/>
              </a:rPr>
              <a:t>	</a:t>
            </a:r>
          </a:p>
          <a:p>
            <a:pPr marL="0" indent="0">
              <a:buNone/>
            </a:pPr>
            <a:r>
              <a:rPr lang="tr-TR" sz="2400" b="1" dirty="0">
                <a:solidFill>
                  <a:schemeClr val="accent1">
                    <a:lumMod val="50000"/>
                  </a:schemeClr>
                </a:solidFill>
                <a:effectLst/>
                <a:latin typeface="Arial" panose="020B0604020202020204" pitchFamily="34" charset="0"/>
                <a:cs typeface="Arial" panose="020B0604020202020204" pitchFamily="34" charset="0"/>
              </a:rPr>
              <a:t>Yönetmelik</a:t>
            </a:r>
          </a:p>
          <a:p>
            <a:pPr marL="0" indent="0">
              <a:buNone/>
            </a:pPr>
            <a:r>
              <a:rPr lang="tr-TR" sz="2000" b="1" dirty="0">
                <a:solidFill>
                  <a:schemeClr val="accent1">
                    <a:lumMod val="50000"/>
                  </a:schemeClr>
                </a:solidFill>
                <a:effectLst/>
                <a:latin typeface="Arial" panose="020B0604020202020204" pitchFamily="34" charset="0"/>
                <a:cs typeface="Arial" panose="020B0604020202020204" pitchFamily="34" charset="0"/>
              </a:rPr>
              <a:t>Madde 22 – </a:t>
            </a:r>
            <a:r>
              <a:rPr lang="tr-TR" sz="1800" dirty="0">
                <a:effectLst/>
              </a:rPr>
              <a:t>Mal bildiriminin şekli, düzenleniş biçimi, sayısı, neleri kapsayacağı ve merciine nasıl ulaştırılacağı hususları ile Kanunun uygulanması bakımından gerekli görülecek diğer konular, Cumhurbaşkanı tarafından çıkarılacak bir yönetmelikle düzenlenir ve bu yönetmelik Resmi </a:t>
            </a:r>
            <a:r>
              <a:rPr lang="tr-TR" sz="1800" dirty="0" err="1">
                <a:effectLst/>
              </a:rPr>
              <a:t>Gazete'de</a:t>
            </a:r>
            <a:r>
              <a:rPr lang="tr-TR" sz="1800" dirty="0">
                <a:effectLst/>
              </a:rPr>
              <a:t> yayımlanır. </a:t>
            </a:r>
            <a:r>
              <a:rPr lang="tr-TR" sz="1800" baseline="30000" dirty="0">
                <a:effectLst/>
              </a:rPr>
              <a:t>(1)</a:t>
            </a:r>
            <a:endParaRPr lang="tr-TR" sz="1800" dirty="0">
              <a:effectLst/>
            </a:endParaRPr>
          </a:p>
          <a:p>
            <a:pPr marL="0" indent="0">
              <a:buNone/>
            </a:pPr>
            <a:r>
              <a:rPr lang="tr-TR" sz="2400" b="1" dirty="0">
                <a:solidFill>
                  <a:schemeClr val="accent1">
                    <a:lumMod val="50000"/>
                  </a:schemeClr>
                </a:solidFill>
                <a:effectLst/>
                <a:latin typeface="Arial" panose="020B0604020202020204" pitchFamily="34" charset="0"/>
                <a:cs typeface="Arial" panose="020B0604020202020204" pitchFamily="34" charset="0"/>
              </a:rPr>
              <a:t>Kaldırılan hükümler </a:t>
            </a:r>
          </a:p>
          <a:p>
            <a:pPr marL="0" indent="0">
              <a:buNone/>
            </a:pPr>
            <a:r>
              <a:rPr lang="tr-TR" sz="2000" b="1" dirty="0">
                <a:solidFill>
                  <a:schemeClr val="accent1">
                    <a:lumMod val="50000"/>
                  </a:schemeClr>
                </a:solidFill>
                <a:effectLst/>
                <a:latin typeface="Arial" panose="020B0604020202020204" pitchFamily="34" charset="0"/>
                <a:cs typeface="Arial" panose="020B0604020202020204" pitchFamily="34" charset="0"/>
              </a:rPr>
              <a:t>Madde 23 – </a:t>
            </a:r>
            <a:r>
              <a:rPr lang="tr-TR" sz="1800" dirty="0">
                <a:effectLst/>
              </a:rPr>
              <a:t>9 Ağustos 1983 tarih ve 2871 sayılı Kamu Görevlileri ile ilgili Mal Bildirimi Kanunu ile bu Kanunun yürürlükten kaldırdığı Kanunlar ve 15.5.1930 tarih ve 1609 sayılı Bazı Cürümlerden Dolayı Memurlar ve Şerikleri Hakkında Takip ve Muhakeme Usulüne Dair Kanun yürürlükten kaldırılmıştır.</a:t>
            </a:r>
          </a:p>
          <a:p>
            <a:pPr marL="0" indent="0">
              <a:buNone/>
            </a:pPr>
            <a:r>
              <a:rPr lang="tr-TR" sz="2000" b="1" dirty="0">
                <a:solidFill>
                  <a:schemeClr val="accent1">
                    <a:lumMod val="50000"/>
                  </a:schemeClr>
                </a:solidFill>
                <a:effectLst/>
                <a:latin typeface="Arial" panose="020B0604020202020204" pitchFamily="34" charset="0"/>
                <a:cs typeface="Arial" panose="020B0604020202020204" pitchFamily="34" charset="0"/>
              </a:rPr>
              <a:t>Geçici Madde 1 – </a:t>
            </a:r>
            <a:r>
              <a:rPr lang="tr-TR" sz="1800" dirty="0">
                <a:effectLst/>
              </a:rPr>
              <a:t>Bu Kanunun yürürlüğe girdiği tarihi takip eden bir ay içinde 2 </a:t>
            </a:r>
            <a:r>
              <a:rPr lang="tr-TR" sz="1800" dirty="0" err="1">
                <a:effectLst/>
              </a:rPr>
              <a:t>nci</a:t>
            </a:r>
            <a:r>
              <a:rPr lang="tr-TR" sz="1800" dirty="0">
                <a:effectLst/>
              </a:rPr>
              <a:t> maddede sayılanlar mal bildiriminde bulunurlar.</a:t>
            </a:r>
          </a:p>
          <a:p>
            <a:pPr marL="0" indent="0">
              <a:buNone/>
            </a:pPr>
            <a:r>
              <a:rPr lang="tr-TR" sz="1800" dirty="0">
                <a:effectLst/>
              </a:rPr>
              <a:t>       Mal bildiriminde bulunmayan veya gerçeğe aykırı beyanda bulunanlar hakkında üçüncü bölümdeki ceza hükümleri uygulanır.</a:t>
            </a:r>
          </a:p>
          <a:p>
            <a:pPr marL="0" indent="0">
              <a:buNone/>
            </a:pPr>
            <a:endParaRPr lang="tr-TR" sz="1800" dirty="0">
              <a:effectLst/>
            </a:endParaRPr>
          </a:p>
          <a:p>
            <a:pPr marL="0" indent="0">
              <a:buNone/>
            </a:pPr>
            <a:endParaRPr lang="tr-TR" sz="1800" dirty="0">
              <a:effectLst/>
            </a:endParaRPr>
          </a:p>
          <a:p>
            <a:pPr marL="0" indent="0">
              <a:buNone/>
            </a:pPr>
            <a:endParaRPr lang="tr-TR" sz="2000" b="1"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r>
              <a:rPr lang="tr-TR" sz="2000" dirty="0">
                <a:solidFill>
                  <a:schemeClr val="tx1">
                    <a:lumMod val="60000"/>
                    <a:lumOff val="40000"/>
                  </a:schemeClr>
                </a:solidFill>
                <a:effectLst/>
                <a:latin typeface="Arial" panose="020B0604020202020204" pitchFamily="34" charset="0"/>
                <a:cs typeface="Arial" panose="020B0604020202020204" pitchFamily="34" charset="0"/>
              </a:rPr>
              <a:t>			</a:t>
            </a:r>
          </a:p>
          <a:p>
            <a:pPr marL="0" indent="0">
              <a:buNone/>
            </a:pPr>
            <a:endParaRPr lang="tr-TR" sz="1800" dirty="0">
              <a:effectLst/>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26</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306" y="94222"/>
            <a:ext cx="1068778" cy="103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406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518160" y="537210"/>
            <a:ext cx="10972800" cy="5776031"/>
          </a:xfrm>
          <a:noFill/>
          <a:ln>
            <a:noFill/>
          </a:ln>
        </p:spPr>
        <p:style>
          <a:lnRef idx="0">
            <a:scrgbClr r="0" g="0" b="0"/>
          </a:lnRef>
          <a:fillRef idx="0">
            <a:scrgbClr r="0" g="0" b="0"/>
          </a:fillRef>
          <a:effectRef idx="0">
            <a:scrgbClr r="0" g="0" b="0"/>
          </a:effectRef>
          <a:fontRef idx="minor">
            <a:schemeClr val="dk1"/>
          </a:fontRef>
        </p:style>
        <p:txBody>
          <a:bodyPr>
            <a:noAutofit/>
          </a:bodyPr>
          <a:lstStyle/>
          <a:p>
            <a:pPr marL="0" indent="0">
              <a:buNone/>
            </a:pPr>
            <a:r>
              <a:rPr lang="tr-TR" sz="2000" b="1" dirty="0">
                <a:solidFill>
                  <a:schemeClr val="accent1">
                    <a:lumMod val="50000"/>
                  </a:schemeClr>
                </a:solidFill>
                <a:latin typeface="Arial" panose="020B0604020202020204" pitchFamily="34" charset="0"/>
                <a:cs typeface="Arial" panose="020B0604020202020204" pitchFamily="34" charset="0"/>
              </a:rPr>
              <a:t>           </a:t>
            </a:r>
            <a:r>
              <a:rPr lang="tr-TR" sz="2000" i="1" dirty="0">
                <a:effectLst/>
              </a:rPr>
              <a:t>	</a:t>
            </a:r>
          </a:p>
          <a:p>
            <a:pPr marL="0" indent="0">
              <a:buNone/>
            </a:pPr>
            <a:endParaRPr lang="tr-TR" sz="2000" i="1" dirty="0">
              <a:effectLst/>
            </a:endParaRPr>
          </a:p>
          <a:p>
            <a:pPr marL="0" indent="0">
              <a:buNone/>
            </a:pPr>
            <a:endParaRPr lang="tr-TR" sz="2000" i="1" dirty="0">
              <a:effectLst/>
            </a:endParaRPr>
          </a:p>
          <a:p>
            <a:pPr marL="0" indent="0">
              <a:buNone/>
            </a:pPr>
            <a:r>
              <a:rPr lang="tr-TR" sz="2000" b="1" dirty="0">
                <a:solidFill>
                  <a:schemeClr val="accent1">
                    <a:lumMod val="50000"/>
                  </a:schemeClr>
                </a:solidFill>
                <a:effectLst/>
                <a:latin typeface="Arial" panose="020B0604020202020204" pitchFamily="34" charset="0"/>
                <a:cs typeface="Arial" panose="020B0604020202020204" pitchFamily="34" charset="0"/>
              </a:rPr>
              <a:t>Geçici Madde 2 – </a:t>
            </a:r>
            <a:r>
              <a:rPr lang="tr-TR" sz="2000" dirty="0">
                <a:effectLst/>
              </a:rPr>
              <a:t>Bu Kanunun 2 </a:t>
            </a:r>
            <a:r>
              <a:rPr lang="tr-TR" sz="2000" dirty="0" err="1">
                <a:effectLst/>
              </a:rPr>
              <a:t>nci</a:t>
            </a:r>
            <a:r>
              <a:rPr lang="tr-TR" sz="2000" dirty="0">
                <a:effectLst/>
              </a:rPr>
              <a:t> maddesinde sayılanlardan 22 </a:t>
            </a:r>
            <a:r>
              <a:rPr lang="tr-TR" sz="2000" dirty="0" err="1">
                <a:effectLst/>
              </a:rPr>
              <a:t>nci</a:t>
            </a:r>
            <a:r>
              <a:rPr lang="tr-TR" sz="2000" dirty="0">
                <a:effectLst/>
              </a:rPr>
              <a:t> maddeye müsteniden çıkartılacak yönetmeliğin yürürlüğe girdiği tarihe kadar 9 Ağustos 1983 tarih ve 2871 sayılı Kanuna göre hazırlanan beyannamenin alınmasına devam olunur. </a:t>
            </a:r>
          </a:p>
          <a:p>
            <a:pPr marL="0" indent="0">
              <a:buNone/>
            </a:pPr>
            <a:r>
              <a:rPr lang="tr-TR" sz="2000" b="1" dirty="0">
                <a:solidFill>
                  <a:schemeClr val="accent1">
                    <a:lumMod val="50000"/>
                  </a:schemeClr>
                </a:solidFill>
                <a:effectLst/>
                <a:latin typeface="Arial" panose="020B0604020202020204" pitchFamily="34" charset="0"/>
                <a:cs typeface="Arial" panose="020B0604020202020204" pitchFamily="34" charset="0"/>
              </a:rPr>
              <a:t>Geçici Madde 3 – </a:t>
            </a:r>
            <a:r>
              <a:rPr lang="tr-TR" sz="2000" dirty="0">
                <a:effectLst/>
              </a:rPr>
              <a:t>Bu Kanunun yürürlüğe girdiği tarihten önce bu Kanunla kapsama yeni alınan suçlardan dolayı, Memurin </a:t>
            </a:r>
            <a:r>
              <a:rPr lang="tr-TR" sz="2000" dirty="0" err="1">
                <a:effectLst/>
              </a:rPr>
              <a:t>Muhakematı</a:t>
            </a:r>
            <a:r>
              <a:rPr lang="tr-TR" sz="2000" dirty="0">
                <a:effectLst/>
              </a:rPr>
              <a:t> Hakkında Kanunu Muvakkat Hükümlerine göre , kesinleşmiş lüzumu muhakeme veya meni muhakeme kararları hariç, yapılan tahkikat evrakı derhal ilgili Cumhuriyet Başsavcılıklarına gereği için tevdi olunur. </a:t>
            </a:r>
          </a:p>
          <a:p>
            <a:pPr marL="0" indent="0">
              <a:buNone/>
            </a:pPr>
            <a:r>
              <a:rPr lang="tr-TR" sz="2000" b="1" dirty="0">
                <a:solidFill>
                  <a:schemeClr val="accent1">
                    <a:lumMod val="50000"/>
                  </a:schemeClr>
                </a:solidFill>
                <a:effectLst/>
                <a:latin typeface="Arial" panose="020B0604020202020204" pitchFamily="34" charset="0"/>
                <a:cs typeface="Arial" panose="020B0604020202020204" pitchFamily="34" charset="0"/>
              </a:rPr>
              <a:t>Yürürlük</a:t>
            </a:r>
          </a:p>
          <a:p>
            <a:pPr marL="0" indent="0">
              <a:buNone/>
            </a:pPr>
            <a:r>
              <a:rPr lang="tr-TR" sz="2000" b="1" dirty="0">
                <a:solidFill>
                  <a:schemeClr val="accent1">
                    <a:lumMod val="50000"/>
                  </a:schemeClr>
                </a:solidFill>
                <a:effectLst/>
                <a:latin typeface="Arial" panose="020B0604020202020204" pitchFamily="34" charset="0"/>
                <a:cs typeface="Arial" panose="020B0604020202020204" pitchFamily="34" charset="0"/>
              </a:rPr>
              <a:t>Madde 24 – </a:t>
            </a:r>
            <a:r>
              <a:rPr lang="tr-TR" sz="2000" dirty="0">
                <a:effectLst/>
              </a:rPr>
              <a:t>Bu Kanun yayımı tarihinde yürürlüğe girer.</a:t>
            </a:r>
          </a:p>
          <a:p>
            <a:pPr marL="0" indent="0">
              <a:buNone/>
            </a:pPr>
            <a:r>
              <a:rPr lang="tr-TR" sz="2000" b="1" dirty="0">
                <a:solidFill>
                  <a:schemeClr val="accent1">
                    <a:lumMod val="50000"/>
                  </a:schemeClr>
                </a:solidFill>
                <a:effectLst/>
                <a:latin typeface="Arial" panose="020B0604020202020204" pitchFamily="34" charset="0"/>
                <a:cs typeface="Arial" panose="020B0604020202020204" pitchFamily="34" charset="0"/>
              </a:rPr>
              <a:t>Yürütme</a:t>
            </a:r>
          </a:p>
          <a:p>
            <a:pPr marL="0" indent="0">
              <a:buNone/>
            </a:pPr>
            <a:r>
              <a:rPr lang="tr-TR" sz="2000" b="1" dirty="0">
                <a:solidFill>
                  <a:schemeClr val="accent1">
                    <a:lumMod val="50000"/>
                  </a:schemeClr>
                </a:solidFill>
                <a:effectLst/>
                <a:latin typeface="Arial" panose="020B0604020202020204" pitchFamily="34" charset="0"/>
                <a:cs typeface="Arial" panose="020B0604020202020204" pitchFamily="34" charset="0"/>
              </a:rPr>
              <a:t>Madde 25 </a:t>
            </a:r>
            <a:r>
              <a:rPr lang="tr-TR" sz="2000" b="1" dirty="0">
                <a:solidFill>
                  <a:schemeClr val="tx1">
                    <a:lumMod val="60000"/>
                    <a:lumOff val="40000"/>
                  </a:schemeClr>
                </a:solidFill>
                <a:effectLst/>
                <a:latin typeface="Arial" panose="020B0604020202020204" pitchFamily="34" charset="0"/>
                <a:cs typeface="Arial" panose="020B0604020202020204" pitchFamily="34" charset="0"/>
              </a:rPr>
              <a:t>– </a:t>
            </a:r>
            <a:r>
              <a:rPr lang="tr-TR" sz="2000" dirty="0">
                <a:effectLst/>
              </a:rPr>
              <a:t>Bu Kanun hükümlerini Bakanlar Kurulu yürütür  </a:t>
            </a:r>
          </a:p>
          <a:p>
            <a:pPr marL="0" indent="0">
              <a:buNone/>
            </a:pPr>
            <a:endParaRPr lang="tr-TR" sz="2000" b="1" dirty="0">
              <a:effectLst/>
              <a:latin typeface="Arial" panose="020B0604020202020204" pitchFamily="34" charset="0"/>
              <a:cs typeface="Arial" panose="020B0604020202020204" pitchFamily="34" charset="0"/>
            </a:endParaRPr>
          </a:p>
          <a:p>
            <a:pPr marL="0" indent="0">
              <a:buNone/>
            </a:pPr>
            <a:endParaRPr lang="tr-TR" sz="2000" dirty="0">
              <a:effectLst/>
            </a:endParaRPr>
          </a:p>
          <a:p>
            <a:pPr marL="0" indent="0">
              <a:buNone/>
            </a:pPr>
            <a:endParaRPr lang="tr-TR" sz="2000" dirty="0">
              <a:effectLst/>
            </a:endParaRPr>
          </a:p>
          <a:p>
            <a:pPr marL="0" indent="0">
              <a:buNone/>
            </a:pPr>
            <a:endParaRPr lang="tr-TR" sz="2000" dirty="0">
              <a:effectLst/>
            </a:endParaRPr>
          </a:p>
          <a:p>
            <a:pPr marL="0" indent="0">
              <a:buNone/>
            </a:pPr>
            <a:endParaRPr lang="tr-TR" sz="2000" b="1"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r>
              <a:rPr lang="tr-TR" sz="2000" dirty="0">
                <a:solidFill>
                  <a:schemeClr val="tx1">
                    <a:lumMod val="60000"/>
                    <a:lumOff val="40000"/>
                  </a:schemeClr>
                </a:solidFill>
                <a:effectLst/>
                <a:latin typeface="Arial" panose="020B0604020202020204" pitchFamily="34" charset="0"/>
                <a:cs typeface="Arial" panose="020B0604020202020204" pitchFamily="34" charset="0"/>
              </a:rPr>
              <a:t>			</a:t>
            </a:r>
          </a:p>
          <a:p>
            <a:pPr marL="0" indent="0">
              <a:buNone/>
            </a:pPr>
            <a:endParaRPr lang="tr-TR" sz="2000" dirty="0">
              <a:effectLst/>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a:p>
            <a:pPr marL="0" indent="0">
              <a:buNone/>
            </a:pPr>
            <a:endParaRPr lang="tr-TR" sz="2000" dirty="0">
              <a:solidFill>
                <a:schemeClr val="tx1">
                  <a:lumMod val="60000"/>
                  <a:lumOff val="40000"/>
                </a:schemeClr>
              </a:solidFill>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27</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061" y="184447"/>
            <a:ext cx="1224674" cy="118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68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F3094830-1AFE-002F-86FE-4E922EF22872}"/>
              </a:ext>
            </a:extLst>
          </p:cNvPr>
          <p:cNvSpPr>
            <a:spLocks noGrp="1"/>
          </p:cNvSpPr>
          <p:nvPr>
            <p:ph type="sldNum" sz="quarter" idx="10"/>
          </p:nvPr>
        </p:nvSpPr>
        <p:spPr/>
        <p:txBody>
          <a:bodyPr/>
          <a:lstStyle/>
          <a:p>
            <a:pPr>
              <a:defRPr/>
            </a:pPr>
            <a:fld id="{C08263FB-BF53-4550-B9D4-A5E75DB2ED12}" type="slidenum">
              <a:rPr lang="tr-TR" altLang="tr-TR" smtClean="0"/>
              <a:pPr>
                <a:defRPr/>
              </a:pPr>
              <a:t>28</a:t>
            </a:fld>
            <a:endParaRPr lang="tr-TR" altLang="tr-TR"/>
          </a:p>
        </p:txBody>
      </p:sp>
      <p:pic>
        <p:nvPicPr>
          <p:cNvPr id="10" name="Resim 9">
            <a:extLst>
              <a:ext uri="{FF2B5EF4-FFF2-40B4-BE49-F238E27FC236}">
                <a16:creationId xmlns:a16="http://schemas.microsoft.com/office/drawing/2014/main" id="{2DE0D25B-D0C9-BE04-D60A-DE06EC862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26094"/>
          </a:xfrm>
          <a:prstGeom prst="rect">
            <a:avLst/>
          </a:prstGeom>
        </p:spPr>
      </p:pic>
      <p:sp>
        <p:nvSpPr>
          <p:cNvPr id="11" name="Metin kutusu 10">
            <a:extLst>
              <a:ext uri="{FF2B5EF4-FFF2-40B4-BE49-F238E27FC236}">
                <a16:creationId xmlns:a16="http://schemas.microsoft.com/office/drawing/2014/main" id="{3270E716-F884-1F07-929B-7CF15F9E6035}"/>
              </a:ext>
            </a:extLst>
          </p:cNvPr>
          <p:cNvSpPr txBox="1"/>
          <p:nvPr/>
        </p:nvSpPr>
        <p:spPr bwMode="auto">
          <a:xfrm>
            <a:off x="2461097" y="5323820"/>
            <a:ext cx="8200417" cy="769441"/>
          </a:xfrm>
          <a:prstGeom prst="rect">
            <a:avLst/>
          </a:prstGeom>
          <a:noFill/>
          <a:ln w="9525">
            <a:noFill/>
            <a:miter lim="800000"/>
            <a:headEnd/>
            <a:tailEnd/>
          </a:ln>
        </p:spPr>
        <p:txBody>
          <a:bodyPr wrap="square" rtlCol="0">
            <a:spAutoFit/>
          </a:bodyPr>
          <a:lstStyle/>
          <a:p>
            <a:pPr algn="ctr"/>
            <a:r>
              <a:rPr lang="tr-TR" sz="4400" i="0" dirty="0">
                <a:solidFill>
                  <a:schemeClr val="accent1">
                    <a:lumMod val="50000"/>
                  </a:schemeClr>
                </a:solidFill>
                <a:effectLst>
                  <a:outerShdw blurRad="38100" dist="38100" dir="2700000" algn="tl">
                    <a:srgbClr val="000000">
                      <a:alpha val="43137"/>
                    </a:srgbClr>
                  </a:outerShdw>
                </a:effectLst>
                <a:latin typeface="Cooper Black" panose="0208090404030B020404" pitchFamily="18" charset="0"/>
                <a:cs typeface="Arial" pitchFamily="34" charset="0"/>
              </a:rPr>
              <a:t>SIK SORULAN SORULAR</a:t>
            </a:r>
          </a:p>
        </p:txBody>
      </p:sp>
    </p:spTree>
    <p:extLst>
      <p:ext uri="{BB962C8B-B14F-4D97-AF65-F5344CB8AC3E}">
        <p14:creationId xmlns:p14="http://schemas.microsoft.com/office/powerpoint/2010/main" val="1037826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AABCB6"/>
          </a:solidFill>
          <a:ln/>
        </p:spPr>
      </p:sp>
      <p:sp>
        <p:nvSpPr>
          <p:cNvPr id="3" name="Shape 1"/>
          <p:cNvSpPr/>
          <p:nvPr/>
        </p:nvSpPr>
        <p:spPr>
          <a:xfrm>
            <a:off x="0" y="0"/>
            <a:ext cx="12192000" cy="6858000"/>
          </a:xfrm>
          <a:prstGeom prst="rect">
            <a:avLst/>
          </a:prstGeom>
          <a:solidFill>
            <a:srgbClr val="FFF8F0"/>
          </a:solidFill>
          <a:ln/>
        </p:spPr>
        <p:txBody>
          <a:bodyPr/>
          <a:lstStyle/>
          <a:p>
            <a:endParaRPr lang="tr-TR" dirty="0"/>
          </a:p>
        </p:txBody>
      </p:sp>
      <p:sp>
        <p:nvSpPr>
          <p:cNvPr id="6" name="Text 4"/>
          <p:cNvSpPr/>
          <p:nvPr/>
        </p:nvSpPr>
        <p:spPr>
          <a:xfrm>
            <a:off x="1987650" y="1454944"/>
            <a:ext cx="89594" cy="232768"/>
          </a:xfrm>
          <a:prstGeom prst="rect">
            <a:avLst/>
          </a:prstGeom>
          <a:noFill/>
          <a:ln/>
        </p:spPr>
        <p:txBody>
          <a:bodyPr wrap="none" rtlCol="0" anchor="t"/>
          <a:lstStyle/>
          <a:p>
            <a:pPr algn="ctr">
              <a:lnSpc>
                <a:spcPts val="1832"/>
              </a:lnSpc>
            </a:pPr>
            <a:endParaRPr lang="en-US" sz="1832" dirty="0"/>
          </a:p>
        </p:txBody>
      </p:sp>
      <p:sp>
        <p:nvSpPr>
          <p:cNvPr id="10" name="Text 8"/>
          <p:cNvSpPr/>
          <p:nvPr/>
        </p:nvSpPr>
        <p:spPr>
          <a:xfrm>
            <a:off x="6287492" y="1454944"/>
            <a:ext cx="121047" cy="232768"/>
          </a:xfrm>
          <a:prstGeom prst="rect">
            <a:avLst/>
          </a:prstGeom>
          <a:noFill/>
          <a:ln/>
        </p:spPr>
        <p:txBody>
          <a:bodyPr wrap="none" rtlCol="0" anchor="t"/>
          <a:lstStyle/>
          <a:p>
            <a:pPr algn="ctr">
              <a:lnSpc>
                <a:spcPts val="1832"/>
              </a:lnSpc>
            </a:pPr>
            <a:endParaRPr lang="en-US" sz="1832" dirty="0"/>
          </a:p>
        </p:txBody>
      </p:sp>
      <p:sp>
        <p:nvSpPr>
          <p:cNvPr id="13" name="Text 11"/>
          <p:cNvSpPr/>
          <p:nvPr/>
        </p:nvSpPr>
        <p:spPr>
          <a:xfrm>
            <a:off x="1977288" y="3391880"/>
            <a:ext cx="126107" cy="232768"/>
          </a:xfrm>
          <a:prstGeom prst="rect">
            <a:avLst/>
          </a:prstGeom>
          <a:noFill/>
          <a:ln/>
        </p:spPr>
        <p:txBody>
          <a:bodyPr wrap="none" rtlCol="0" anchor="t"/>
          <a:lstStyle/>
          <a:p>
            <a:pPr algn="ctr">
              <a:lnSpc>
                <a:spcPts val="1832"/>
              </a:lnSpc>
            </a:pPr>
            <a:endParaRPr lang="en-US" sz="1832" dirty="0"/>
          </a:p>
        </p:txBody>
      </p:sp>
      <p:sp>
        <p:nvSpPr>
          <p:cNvPr id="16" name="Text 14"/>
          <p:cNvSpPr/>
          <p:nvPr/>
        </p:nvSpPr>
        <p:spPr>
          <a:xfrm>
            <a:off x="6288211" y="3361431"/>
            <a:ext cx="130770" cy="232768"/>
          </a:xfrm>
          <a:prstGeom prst="rect">
            <a:avLst/>
          </a:prstGeom>
          <a:noFill/>
          <a:ln/>
        </p:spPr>
        <p:txBody>
          <a:bodyPr wrap="none" rtlCol="0" anchor="t"/>
          <a:lstStyle/>
          <a:p>
            <a:pPr algn="ctr">
              <a:lnSpc>
                <a:spcPts val="1832"/>
              </a:lnSpc>
            </a:pPr>
            <a:endParaRPr lang="en-US" sz="1832" dirty="0"/>
          </a:p>
        </p:txBody>
      </p:sp>
      <p:sp>
        <p:nvSpPr>
          <p:cNvPr id="18" name="Dikdörtgen 17">
            <a:extLst>
              <a:ext uri="{FF2B5EF4-FFF2-40B4-BE49-F238E27FC236}">
                <a16:creationId xmlns:a16="http://schemas.microsoft.com/office/drawing/2014/main" id="{CDEA9F30-0C0D-329A-C55E-1E1CA60DC177}"/>
              </a:ext>
            </a:extLst>
          </p:cNvPr>
          <p:cNvSpPr/>
          <p:nvPr/>
        </p:nvSpPr>
        <p:spPr>
          <a:xfrm>
            <a:off x="326268" y="522667"/>
            <a:ext cx="11337196" cy="1200329"/>
          </a:xfrm>
          <a:prstGeom prst="rect">
            <a:avLst/>
          </a:prstGeom>
        </p:spPr>
        <p:txBody>
          <a:bodyPr wrap="square">
            <a:spAutoFit/>
          </a:bodyPr>
          <a:lstStyle/>
          <a:p>
            <a:endParaRPr lang="tr-TR" sz="2400" b="1" dirty="0">
              <a:latin typeface="Calibri" panose="020F0502020204030204" pitchFamily="34" charset="0"/>
              <a:cs typeface="Calibri" panose="020F0502020204030204" pitchFamily="34" charset="0"/>
            </a:endParaRPr>
          </a:p>
          <a:p>
            <a:endParaRPr lang="tr-TR" sz="2400" b="1" dirty="0">
              <a:latin typeface="Calibri" panose="020F0502020204030204" pitchFamily="34" charset="0"/>
              <a:cs typeface="Calibri" panose="020F0502020204030204" pitchFamily="34" charset="0"/>
            </a:endParaRPr>
          </a:p>
          <a:p>
            <a:endParaRPr lang="tr-TR" sz="2400" b="1" dirty="0">
              <a:latin typeface="Calibri" panose="020F0502020204030204" pitchFamily="34" charset="0"/>
              <a:cs typeface="Calibri" panose="020F0502020204030204" pitchFamily="34" charset="0"/>
            </a:endParaRPr>
          </a:p>
        </p:txBody>
      </p:sp>
      <p:sp>
        <p:nvSpPr>
          <p:cNvPr id="19" name="Metin kutusu 18">
            <a:extLst>
              <a:ext uri="{FF2B5EF4-FFF2-40B4-BE49-F238E27FC236}">
                <a16:creationId xmlns:a16="http://schemas.microsoft.com/office/drawing/2014/main" id="{5D228D13-1701-59AF-C0CC-DE88E3A90E4B}"/>
              </a:ext>
            </a:extLst>
          </p:cNvPr>
          <p:cNvSpPr txBox="1"/>
          <p:nvPr/>
        </p:nvSpPr>
        <p:spPr bwMode="auto">
          <a:xfrm>
            <a:off x="233464" y="350196"/>
            <a:ext cx="11842922" cy="5786199"/>
          </a:xfrm>
          <a:prstGeom prst="rect">
            <a:avLst/>
          </a:prstGeom>
          <a:noFill/>
          <a:ln w="9525">
            <a:noFill/>
            <a:miter lim="800000"/>
            <a:headEnd/>
            <a:tailEnd/>
          </a:ln>
        </p:spPr>
        <p:txBody>
          <a:bodyPr wrap="square" rtlCol="0">
            <a:spAutoFit/>
          </a:bodyPr>
          <a:lstStyle/>
          <a:p>
            <a:pPr>
              <a:lnSpc>
                <a:spcPts val="1200"/>
              </a:lnSpc>
            </a:pPr>
            <a:endParaRPr lang="tr-TR" sz="2400" b="1" dirty="0" smtClean="0">
              <a:solidFill>
                <a:schemeClr val="accent1">
                  <a:lumMod val="50000"/>
                </a:schemeClr>
              </a:solidFill>
              <a:latin typeface="Calibri" panose="020F0502020204030204" pitchFamily="34" charset="0"/>
              <a:cs typeface="Calibri" panose="020F0502020204030204" pitchFamily="34" charset="0"/>
            </a:endParaRPr>
          </a:p>
          <a:p>
            <a:pPr>
              <a:lnSpc>
                <a:spcPts val="1200"/>
              </a:lnSpc>
            </a:pPr>
            <a:r>
              <a:rPr lang="tr-TR" sz="2400" b="1" dirty="0" smtClean="0">
                <a:solidFill>
                  <a:schemeClr val="accent1">
                    <a:lumMod val="50000"/>
                  </a:schemeClr>
                </a:solidFill>
                <a:latin typeface="Calibri" panose="020F0502020204030204" pitchFamily="34" charset="0"/>
                <a:cs typeface="Calibri" panose="020F0502020204030204" pitchFamily="34" charset="0"/>
              </a:rPr>
              <a:t>MAL </a:t>
            </a:r>
            <a:r>
              <a:rPr lang="tr-TR" sz="2400" b="1" dirty="0">
                <a:solidFill>
                  <a:schemeClr val="accent1">
                    <a:lumMod val="50000"/>
                  </a:schemeClr>
                </a:solidFill>
                <a:latin typeface="Calibri" panose="020F0502020204030204" pitchFamily="34" charset="0"/>
                <a:cs typeface="Calibri" panose="020F0502020204030204" pitchFamily="34" charset="0"/>
              </a:rPr>
              <a:t>BİLDİRİMİNİN KONUSU:</a:t>
            </a:r>
          </a:p>
          <a:p>
            <a:pPr>
              <a:lnSpc>
                <a:spcPts val="1200"/>
              </a:lnSpc>
            </a:pPr>
            <a:endParaRPr lang="tr-TR" sz="2400" b="1" dirty="0">
              <a:latin typeface="Calibri" panose="020F0502020204030204" pitchFamily="34" charset="0"/>
              <a:cs typeface="Calibri" panose="020F0502020204030204" pitchFamily="34" charset="0"/>
            </a:endParaRPr>
          </a:p>
          <a:p>
            <a:pPr>
              <a:lnSpc>
                <a:spcPts val="1200"/>
              </a:lnSpc>
            </a:pPr>
            <a:endParaRPr lang="tr-TR" sz="2000" dirty="0" smtClean="0">
              <a:solidFill>
                <a:schemeClr val="accent1">
                  <a:lumMod val="50000"/>
                </a:schemeClr>
              </a:solidFill>
              <a:latin typeface="Calibri" panose="020F0502020204030204" pitchFamily="34" charset="0"/>
              <a:cs typeface="Calibri" panose="020F0502020204030204" pitchFamily="34" charset="0"/>
            </a:endParaRPr>
          </a:p>
          <a:p>
            <a:pPr>
              <a:lnSpc>
                <a:spcPts val="1200"/>
              </a:lnSpc>
            </a:pPr>
            <a:r>
              <a:rPr lang="tr-TR" sz="2000" dirty="0" smtClean="0">
                <a:solidFill>
                  <a:schemeClr val="accent1">
                    <a:lumMod val="50000"/>
                  </a:schemeClr>
                </a:solidFill>
                <a:latin typeface="Calibri" panose="020F0502020204030204" pitchFamily="34" charset="0"/>
                <a:cs typeface="Calibri" panose="020F0502020204030204" pitchFamily="34" charset="0"/>
              </a:rPr>
              <a:t> </a:t>
            </a:r>
            <a:r>
              <a:rPr lang="tr-TR" sz="2000" b="1" dirty="0">
                <a:solidFill>
                  <a:schemeClr val="accent1">
                    <a:lumMod val="50000"/>
                  </a:schemeClr>
                </a:solidFill>
                <a:latin typeface="Calibri" panose="020F0502020204030204" pitchFamily="34" charset="0"/>
                <a:cs typeface="Calibri" panose="020F0502020204030204" pitchFamily="34" charset="0"/>
              </a:rPr>
              <a:t>Madde 8 –</a:t>
            </a:r>
            <a:r>
              <a:rPr lang="tr-TR" sz="2000" dirty="0">
                <a:solidFill>
                  <a:schemeClr val="accent1">
                    <a:lumMod val="50000"/>
                  </a:schemeClr>
                </a:solidFill>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3 üncü maddede sayılanların kendilerine, eşlerine ve velayetleri altındaki çocuklarına ait </a:t>
            </a:r>
            <a:r>
              <a:rPr lang="tr-TR" sz="2000" dirty="0" smtClean="0">
                <a:latin typeface="Calibri" panose="020F0502020204030204" pitchFamily="34" charset="0"/>
                <a:cs typeface="Calibri" panose="020F0502020204030204" pitchFamily="34" charset="0"/>
              </a:rPr>
              <a:t>bulunan;</a:t>
            </a:r>
            <a:endParaRPr lang="tr-TR" sz="2000" dirty="0">
              <a:latin typeface="Calibri" panose="020F0502020204030204" pitchFamily="34" charset="0"/>
              <a:cs typeface="Calibri" panose="020F0502020204030204" pitchFamily="34" charset="0"/>
            </a:endParaRP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a:latin typeface="Calibri" panose="020F0502020204030204" pitchFamily="34" charset="0"/>
                <a:cs typeface="Calibri" panose="020F0502020204030204" pitchFamily="34" charset="0"/>
              </a:rPr>
              <a:t>             a) Taşınmaz malları (arsa ve yapı kooperatif hisseleri dahil),</a:t>
            </a:r>
          </a:p>
          <a:p>
            <a:pPr>
              <a:lnSpc>
                <a:spcPts val="1200"/>
              </a:lnSpc>
            </a:pPr>
            <a:endParaRPr lang="tr-TR" sz="2000" dirty="0">
              <a:latin typeface="Calibri" panose="020F0502020204030204" pitchFamily="34" charset="0"/>
              <a:cs typeface="Calibri" panose="020F0502020204030204" pitchFamily="34" charset="0"/>
            </a:endParaRPr>
          </a:p>
          <a:p>
            <a:pPr algn="just">
              <a:lnSpc>
                <a:spcPts val="1200"/>
              </a:lnSpc>
            </a:pPr>
            <a:r>
              <a:rPr lang="tr-TR" sz="2000" dirty="0">
                <a:latin typeface="Calibri" panose="020F0502020204030204" pitchFamily="34" charset="0"/>
                <a:cs typeface="Calibri" panose="020F0502020204030204" pitchFamily="34" charset="0"/>
              </a:rPr>
              <a:t>             b) Kendilerine aylık ödenenler, net aylık tutarının beş katından; aylık ödenmeyenler ise Genel </a:t>
            </a:r>
            <a:r>
              <a:rPr lang="tr-TR" sz="2000" dirty="0" smtClean="0">
                <a:latin typeface="Calibri" panose="020F0502020204030204" pitchFamily="34" charset="0"/>
                <a:cs typeface="Calibri" panose="020F0502020204030204" pitchFamily="34" charset="0"/>
              </a:rPr>
              <a:t>İdare</a:t>
            </a:r>
          </a:p>
          <a:p>
            <a:pPr algn="just">
              <a:lnSpc>
                <a:spcPts val="1200"/>
              </a:lnSpc>
            </a:pPr>
            <a:endParaRPr lang="tr-TR" sz="2000" dirty="0">
              <a:latin typeface="Calibri" panose="020F0502020204030204" pitchFamily="34" charset="0"/>
              <a:cs typeface="Calibri" panose="020F0502020204030204" pitchFamily="34" charset="0"/>
            </a:endParaRPr>
          </a:p>
          <a:p>
            <a:pPr algn="just">
              <a:lnSpc>
                <a:spcPts val="1200"/>
              </a:lnSpc>
            </a:pPr>
            <a:r>
              <a:rPr lang="tr-TR" sz="2000" dirty="0" smtClean="0">
                <a:latin typeface="Calibri" panose="020F0502020204030204" pitchFamily="34" charset="0"/>
                <a:cs typeface="Calibri" panose="020F0502020204030204" pitchFamily="34" charset="0"/>
              </a:rPr>
              <a:t>                  Hizmetleri </a:t>
            </a:r>
            <a:r>
              <a:rPr lang="tr-TR" sz="2000" dirty="0">
                <a:latin typeface="Calibri" panose="020F0502020204030204" pitchFamily="34" charset="0"/>
                <a:cs typeface="Calibri" panose="020F0502020204030204" pitchFamily="34" charset="0"/>
              </a:rPr>
              <a:t>sınıfında birinci derecenin birinci kademesindeki şube müdürüne ödenen net aylığın </a:t>
            </a:r>
            <a:r>
              <a:rPr lang="tr-TR" sz="2000" dirty="0" smtClean="0">
                <a:latin typeface="Calibri" panose="020F0502020204030204" pitchFamily="34" charset="0"/>
                <a:cs typeface="Calibri" panose="020F0502020204030204" pitchFamily="34" charset="0"/>
              </a:rPr>
              <a:t>beş</a:t>
            </a:r>
          </a:p>
          <a:p>
            <a:pPr algn="just"/>
            <a:r>
              <a:rPr lang="tr-TR" sz="2000" dirty="0">
                <a:latin typeface="Calibri" panose="020F0502020204030204" pitchFamily="34" charset="0"/>
                <a:cs typeface="Calibri" panose="020F0502020204030204" pitchFamily="34" charset="0"/>
              </a:rPr>
              <a:t> </a:t>
            </a:r>
            <a:r>
              <a:rPr lang="tr-TR" sz="2000" dirty="0" smtClean="0">
                <a:latin typeface="Calibri" panose="020F0502020204030204" pitchFamily="34" charset="0"/>
                <a:cs typeface="Calibri" panose="020F0502020204030204" pitchFamily="34" charset="0"/>
              </a:rPr>
              <a:t>                 katından  </a:t>
            </a:r>
            <a:r>
              <a:rPr lang="tr-TR" sz="2000" dirty="0">
                <a:latin typeface="Calibri" panose="020F0502020204030204" pitchFamily="34" charset="0"/>
                <a:cs typeface="Calibri" panose="020F0502020204030204" pitchFamily="34" charset="0"/>
              </a:rPr>
              <a:t>fazla değer ve tutarındaki;</a:t>
            </a: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a:latin typeface="Calibri" panose="020F0502020204030204" pitchFamily="34" charset="0"/>
                <a:cs typeface="Calibri" panose="020F0502020204030204" pitchFamily="34" charset="0"/>
              </a:rPr>
              <a:t>             1) Para ve para hükmündeki kıymetli kağıtları,</a:t>
            </a: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a:latin typeface="Calibri" panose="020F0502020204030204" pitchFamily="34" charset="0"/>
                <a:cs typeface="Calibri" panose="020F0502020204030204" pitchFamily="34" charset="0"/>
              </a:rPr>
              <a:t>             2) Hisse senedi ve tahvilleri,</a:t>
            </a:r>
          </a:p>
          <a:p>
            <a:pPr algn="ct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a:latin typeface="Calibri" panose="020F0502020204030204" pitchFamily="34" charset="0"/>
                <a:cs typeface="Calibri" panose="020F0502020204030204" pitchFamily="34" charset="0"/>
              </a:rPr>
              <a:t>             3) Altın ve mücevheratı,</a:t>
            </a: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a:latin typeface="Calibri" panose="020F0502020204030204" pitchFamily="34" charset="0"/>
                <a:cs typeface="Calibri" panose="020F0502020204030204" pitchFamily="34" charset="0"/>
              </a:rPr>
              <a:t>             4) Her türlü kara, deniz ve hava taşıt araçları, traktör, biçer-döver, harman makinası ve diğer ziraat </a:t>
            </a: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smtClean="0">
                <a:latin typeface="Calibri" panose="020F0502020204030204" pitchFamily="34" charset="0"/>
                <a:cs typeface="Calibri" panose="020F0502020204030204" pitchFamily="34" charset="0"/>
              </a:rPr>
              <a:t>                  makinaları</a:t>
            </a:r>
            <a:r>
              <a:rPr lang="tr-TR" sz="2000" dirty="0">
                <a:latin typeface="Calibri" panose="020F0502020204030204" pitchFamily="34" charset="0"/>
                <a:cs typeface="Calibri" panose="020F0502020204030204" pitchFamily="34" charset="0"/>
              </a:rPr>
              <a:t>, inşaat ve iş makinaları, hayvanlar, koleksiyon ve ev eşyaları ile diğer taşınır malları,</a:t>
            </a: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a:latin typeface="Calibri" panose="020F0502020204030204" pitchFamily="34" charset="0"/>
                <a:cs typeface="Calibri" panose="020F0502020204030204" pitchFamily="34" charset="0"/>
              </a:rPr>
              <a:t>             5) Hakları, </a:t>
            </a: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a:latin typeface="Calibri" panose="020F0502020204030204" pitchFamily="34" charset="0"/>
                <a:cs typeface="Calibri" panose="020F0502020204030204" pitchFamily="34" charset="0"/>
              </a:rPr>
              <a:t>             6) Alacakları,</a:t>
            </a: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a:latin typeface="Calibri" panose="020F0502020204030204" pitchFamily="34" charset="0"/>
                <a:cs typeface="Calibri" panose="020F0502020204030204" pitchFamily="34" charset="0"/>
              </a:rPr>
              <a:t>             7) Borçları,</a:t>
            </a: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a:latin typeface="Calibri" panose="020F0502020204030204" pitchFamily="34" charset="0"/>
                <a:cs typeface="Calibri" panose="020F0502020204030204" pitchFamily="34" charset="0"/>
              </a:rPr>
              <a:t>             8) Gelirleri, </a:t>
            </a: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a:latin typeface="Calibri" panose="020F0502020204030204" pitchFamily="34" charset="0"/>
                <a:cs typeface="Calibri" panose="020F0502020204030204" pitchFamily="34" charset="0"/>
              </a:rPr>
              <a:t>             mal bildirimine konu teşkil eder. (b) bendinde belirtilen mal, hak, alacak, borç ve gelirlerin ayrı ayrı </a:t>
            </a:r>
            <a:endParaRPr lang="tr-TR" sz="2000" dirty="0" smtClean="0">
              <a:latin typeface="Calibri" panose="020F0502020204030204" pitchFamily="34" charset="0"/>
              <a:cs typeface="Calibri" panose="020F0502020204030204" pitchFamily="34" charset="0"/>
            </a:endParaRP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smtClean="0">
                <a:latin typeface="Calibri" panose="020F0502020204030204" pitchFamily="34" charset="0"/>
                <a:cs typeface="Calibri" panose="020F0502020204030204" pitchFamily="34" charset="0"/>
              </a:rPr>
              <a:t>             toplam </a:t>
            </a:r>
            <a:r>
              <a:rPr lang="tr-TR" sz="2000" dirty="0">
                <a:latin typeface="Calibri" panose="020F0502020204030204" pitchFamily="34" charset="0"/>
                <a:cs typeface="Calibri" panose="020F0502020204030204" pitchFamily="34" charset="0"/>
              </a:rPr>
              <a:t>değerleri tek kalem halinde gösterilir. </a:t>
            </a:r>
          </a:p>
          <a:p>
            <a:pPr>
              <a:lnSpc>
                <a:spcPts val="1200"/>
              </a:lnSpc>
            </a:pPr>
            <a:endParaRPr lang="tr-TR" sz="2000" dirty="0">
              <a:latin typeface="Calibri" panose="020F0502020204030204" pitchFamily="34" charset="0"/>
              <a:cs typeface="Calibri" panose="020F0502020204030204" pitchFamily="34" charset="0"/>
            </a:endParaRPr>
          </a:p>
          <a:p>
            <a:pPr>
              <a:lnSpc>
                <a:spcPts val="1200"/>
              </a:lnSpc>
            </a:pPr>
            <a:r>
              <a:rPr lang="tr-TR" sz="2000" dirty="0">
                <a:latin typeface="Calibri" panose="020F0502020204030204" pitchFamily="34" charset="0"/>
                <a:cs typeface="Calibri" panose="020F0502020204030204" pitchFamily="34" charset="0"/>
              </a:rPr>
              <a:t>             Mallar, mal bildirimi tarihindeki değerleri esas alınmak suretiyle beyan olunur.</a:t>
            </a:r>
            <a:endParaRPr lang="tr-TR" sz="20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638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0" fontAlgn="auto" latinLnBrk="0" hangingPunct="0">
              <a:lnSpc>
                <a:spcPct val="100000"/>
              </a:lnSpc>
              <a:spcBef>
                <a:spcPct val="5000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Dikdörtgen 5"/>
          <p:cNvSpPr/>
          <p:nvPr/>
        </p:nvSpPr>
        <p:spPr>
          <a:xfrm>
            <a:off x="422910" y="948689"/>
            <a:ext cx="11029950" cy="46474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2A56">
                  <a:lumMod val="50000"/>
                  <a:lumOff val="50000"/>
                </a:srgbClr>
              </a:solidFill>
              <a:effectLst/>
              <a:uLnTx/>
              <a:uFillTx/>
              <a:latin typeface="Times New Roman"/>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002A56">
                  <a:lumMod val="50000"/>
                  <a:lumOff val="5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002A56">
                    <a:lumMod val="50000"/>
                    <a:lumOff val="50000"/>
                  </a:srgbClr>
                </a:solidFill>
                <a:effectLst/>
                <a:uLnTx/>
                <a:uFillTx/>
                <a:latin typeface="Calibri" panose="020F0502020204030204" pitchFamily="34" charset="0"/>
                <a:ea typeface="+mn-ea"/>
                <a:cs typeface="Calibri" panose="020F0502020204030204" pitchFamily="34" charset="0"/>
              </a:rPr>
              <a:t>3628  MAL BİLDİRİMİNDE BULUNULMASI RÜŞVET VE YO</a:t>
            </a:r>
            <a:r>
              <a:rPr lang="tr-TR" sz="2800" b="1" dirty="0">
                <a:solidFill>
                  <a:srgbClr val="002A56">
                    <a:lumMod val="50000"/>
                    <a:lumOff val="50000"/>
                  </a:srgbClr>
                </a:solidFill>
                <a:latin typeface="Calibri" panose="020F0502020204030204" pitchFamily="34" charset="0"/>
                <a:cs typeface="Calibri" panose="020F0502020204030204" pitchFamily="34" charset="0"/>
              </a:rPr>
              <a:t>L</a:t>
            </a:r>
            <a:r>
              <a:rPr kumimoji="0" lang="tr-TR" sz="2800" b="1" i="0" u="none" strike="noStrike" kern="1200" cap="none" spc="0" normalizeH="0" baseline="0" noProof="0" dirty="0">
                <a:ln>
                  <a:noFill/>
                </a:ln>
                <a:solidFill>
                  <a:srgbClr val="002A56">
                    <a:lumMod val="50000"/>
                    <a:lumOff val="50000"/>
                  </a:srgbClr>
                </a:solidFill>
                <a:effectLst/>
                <a:uLnTx/>
                <a:uFillTx/>
                <a:latin typeface="Calibri" panose="020F0502020204030204" pitchFamily="34" charset="0"/>
                <a:ea typeface="+mn-ea"/>
                <a:cs typeface="Calibri" panose="020F0502020204030204" pitchFamily="34" charset="0"/>
              </a:rPr>
              <a:t>SUZLUKLA MÜCADELE KANUNU/YÖNETMELİĞİ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srgbClr val="002A56">
                  <a:lumMod val="50000"/>
                  <a:lumOff val="50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2A56">
                    <a:lumMod val="50000"/>
                    <a:lumOff val="50000"/>
                  </a:srgbClr>
                </a:solidFill>
                <a:effectLst/>
                <a:uLnTx/>
                <a:uFillTx/>
                <a:latin typeface="Calibri" panose="020F0502020204030204" pitchFamily="34" charset="0"/>
                <a:ea typeface="+mn-ea"/>
                <a:cs typeface="Calibri" panose="020F0502020204030204" pitchFamily="34" charset="0"/>
              </a:rPr>
              <a:t>MAL BİLDİRİMİNİN YASAL DAYANAĞI</a:t>
            </a:r>
            <a:endParaRPr kumimoji="0" lang="tr-TR" sz="2400" b="1" i="0" u="none" strike="noStrike" kern="1200" cap="none" spc="0" normalizeH="0" baseline="0" noProof="0" dirty="0">
              <a:ln>
                <a:noFill/>
              </a:ln>
              <a:solidFill>
                <a:srgbClr val="00336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3366"/>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000" b="0" i="0" u="none" strike="noStrike" kern="1200" cap="none" spc="0" normalizeH="0" baseline="0" noProof="0" dirty="0">
                <a:ln>
                  <a:noFill/>
                </a:ln>
                <a:solidFill>
                  <a:srgbClr val="003366"/>
                </a:solidFill>
                <a:effectLst/>
                <a:uLnTx/>
                <a:uFillTx/>
                <a:latin typeface="Calibri" panose="020F0502020204030204" pitchFamily="34" charset="0"/>
                <a:ea typeface="+mn-ea"/>
                <a:cs typeface="Calibri" panose="020F0502020204030204" pitchFamily="34" charset="0"/>
              </a:rPr>
              <a:t> 657 sayılı Devlet Memurları Kanunu 14. madde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tr-TR" sz="2000" b="0" i="0" u="none" strike="noStrike" kern="1200" cap="none" spc="0" normalizeH="0" baseline="0" noProof="0" dirty="0">
              <a:ln>
                <a:noFill/>
              </a:ln>
              <a:solidFill>
                <a:srgbClr val="003366"/>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000" b="0" i="0" u="none" strike="noStrike" kern="1200" cap="none" spc="0" normalizeH="0" baseline="0" noProof="0" dirty="0">
                <a:ln>
                  <a:noFill/>
                </a:ln>
                <a:solidFill>
                  <a:srgbClr val="003366"/>
                </a:solidFill>
                <a:effectLst/>
                <a:uLnTx/>
                <a:uFillTx/>
                <a:latin typeface="Calibri" panose="020F0502020204030204" pitchFamily="34" charset="0"/>
                <a:ea typeface="+mn-ea"/>
                <a:cs typeface="Calibri" panose="020F0502020204030204" pitchFamily="34" charset="0"/>
              </a:rPr>
              <a:t>3628 sayılı Mal Bildiriminde Bulunulması, Rüşvet ve Yolsuzluklarla Mücadele Kanunu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srgbClr val="003366"/>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000" b="0" i="0" u="none" strike="noStrike" kern="1200" cap="none" spc="0" normalizeH="0" baseline="0" noProof="0" dirty="0">
                <a:ln>
                  <a:noFill/>
                </a:ln>
                <a:solidFill>
                  <a:srgbClr val="003366"/>
                </a:solidFill>
                <a:effectLst/>
                <a:uLnTx/>
                <a:uFillTx/>
                <a:latin typeface="Calibri" panose="020F0502020204030204" pitchFamily="34" charset="0"/>
                <a:ea typeface="+mn-ea"/>
                <a:cs typeface="Calibri" panose="020F0502020204030204" pitchFamily="34" charset="0"/>
              </a:rPr>
              <a:t>Mal Bildiriminde Bulunulması Hakkında Yönetmelik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3366"/>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3366"/>
              </a:solidFill>
              <a:effectLst/>
              <a:uLnTx/>
              <a:uFillTx/>
              <a:latin typeface="Times New Roman"/>
              <a:ea typeface="+mn-ea"/>
              <a:cs typeface="+mn-cs"/>
            </a:endParaRPr>
          </a:p>
        </p:txBody>
      </p:sp>
      <p:pic>
        <p:nvPicPr>
          <p:cNvPr id="2" name="Picture 1988">
            <a:extLst>
              <a:ext uri="{FF2B5EF4-FFF2-40B4-BE49-F238E27FC236}">
                <a16:creationId xmlns:a16="http://schemas.microsoft.com/office/drawing/2014/main" id="{02BF9999-9C6B-B263-6A2C-5517E9B9A4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53" y="311150"/>
            <a:ext cx="982844" cy="9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042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DCFBB"/>
          </a:solidFill>
          <a:ln/>
        </p:spPr>
      </p:sp>
      <p:sp>
        <p:nvSpPr>
          <p:cNvPr id="3" name="Shape 1"/>
          <p:cNvSpPr/>
          <p:nvPr/>
        </p:nvSpPr>
        <p:spPr>
          <a:xfrm>
            <a:off x="0" y="1875"/>
            <a:ext cx="12192000" cy="6858000"/>
          </a:xfrm>
          <a:prstGeom prst="rect">
            <a:avLst/>
          </a:prstGeom>
          <a:solidFill>
            <a:srgbClr val="F9F6F0"/>
          </a:solidFill>
          <a:ln/>
        </p:spPr>
      </p:sp>
      <p:pic>
        <p:nvPicPr>
          <p:cNvPr id="4" name="Image 0" descr="preencoded.png"/>
          <p:cNvPicPr>
            <a:picLocks noChangeAspect="1"/>
          </p:cNvPicPr>
          <p:nvPr/>
        </p:nvPicPr>
        <p:blipFill>
          <a:blip r:embed="rId3"/>
          <a:stretch>
            <a:fillRect/>
          </a:stretch>
        </p:blipFill>
        <p:spPr>
          <a:xfrm>
            <a:off x="105103" y="121841"/>
            <a:ext cx="4572000" cy="6858000"/>
          </a:xfrm>
          <a:prstGeom prst="rect">
            <a:avLst/>
          </a:prstGeom>
        </p:spPr>
      </p:pic>
      <p:sp>
        <p:nvSpPr>
          <p:cNvPr id="5" name="Text 2"/>
          <p:cNvSpPr/>
          <p:nvPr/>
        </p:nvSpPr>
        <p:spPr>
          <a:xfrm>
            <a:off x="5097066" y="888207"/>
            <a:ext cx="5720755" cy="468808"/>
          </a:xfrm>
          <a:prstGeom prst="rect">
            <a:avLst/>
          </a:prstGeom>
          <a:noFill/>
          <a:ln/>
        </p:spPr>
        <p:txBody>
          <a:bodyPr wrap="none" rtlCol="0" anchor="t"/>
          <a:lstStyle/>
          <a:p>
            <a:pPr>
              <a:lnSpc>
                <a:spcPts val="3692"/>
              </a:lnSpc>
            </a:pPr>
            <a:r>
              <a:rPr lang="en-US" sz="2800" b="1" dirty="0">
                <a:solidFill>
                  <a:srgbClr val="484237"/>
                </a:solidFill>
                <a:latin typeface="Arial" panose="020B0604020202020204" pitchFamily="34" charset="0"/>
                <a:ea typeface="Gelasio" pitchFamily="34" charset="-122"/>
                <a:cs typeface="Arial" panose="020B0604020202020204" pitchFamily="34" charset="0"/>
              </a:rPr>
              <a:t>MAL BİLDİRİMİNİN KONUSU</a:t>
            </a:r>
            <a:endParaRPr lang="en-US" sz="2800" dirty="0">
              <a:latin typeface="Arial" panose="020B0604020202020204" pitchFamily="34" charset="0"/>
              <a:cs typeface="Arial" panose="020B0604020202020204" pitchFamily="34" charset="0"/>
            </a:endParaRPr>
          </a:p>
        </p:txBody>
      </p:sp>
      <p:sp>
        <p:nvSpPr>
          <p:cNvPr id="6" name="Shape 3"/>
          <p:cNvSpPr/>
          <p:nvPr/>
        </p:nvSpPr>
        <p:spPr>
          <a:xfrm>
            <a:off x="5097066" y="1504206"/>
            <a:ext cx="6569868" cy="1104404"/>
          </a:xfrm>
          <a:prstGeom prst="roundRect">
            <a:avLst>
              <a:gd name="adj" fmla="val 8151"/>
            </a:avLst>
          </a:prstGeom>
          <a:solidFill>
            <a:srgbClr val="EFE7D6"/>
          </a:solidFill>
          <a:ln/>
        </p:spPr>
      </p:sp>
      <p:sp>
        <p:nvSpPr>
          <p:cNvPr id="7" name="Text 4"/>
          <p:cNvSpPr/>
          <p:nvPr/>
        </p:nvSpPr>
        <p:spPr>
          <a:xfrm>
            <a:off x="5247084" y="1732062"/>
            <a:ext cx="1875333" cy="234355"/>
          </a:xfrm>
          <a:prstGeom prst="rect">
            <a:avLst/>
          </a:prstGeom>
          <a:noFill/>
          <a:ln/>
        </p:spPr>
        <p:txBody>
          <a:bodyPr wrap="none" rtlCol="0" anchor="t"/>
          <a:lstStyle/>
          <a:p>
            <a:pPr>
              <a:lnSpc>
                <a:spcPts val="1846"/>
              </a:lnSpc>
            </a:pPr>
            <a:r>
              <a:rPr lang="en-US" sz="1600" b="1" dirty="0">
                <a:solidFill>
                  <a:srgbClr val="484237"/>
                </a:solidFill>
                <a:latin typeface="Arial" panose="020B0604020202020204" pitchFamily="34" charset="0"/>
                <a:ea typeface="Gelasio" pitchFamily="34" charset="-122"/>
                <a:cs typeface="Arial" panose="020B0604020202020204" pitchFamily="34" charset="0"/>
              </a:rPr>
              <a:t>Taşınmaz Malları</a:t>
            </a:r>
            <a:endParaRPr lang="en-US" sz="1600" dirty="0">
              <a:latin typeface="Arial" panose="020B0604020202020204" pitchFamily="34" charset="0"/>
              <a:cs typeface="Arial" panose="020B0604020202020204" pitchFamily="34" charset="0"/>
            </a:endParaRPr>
          </a:p>
        </p:txBody>
      </p:sp>
      <p:sp>
        <p:nvSpPr>
          <p:cNvPr id="8" name="Text 5"/>
          <p:cNvSpPr/>
          <p:nvPr/>
        </p:nvSpPr>
        <p:spPr>
          <a:xfrm>
            <a:off x="5247084" y="2056408"/>
            <a:ext cx="6269832" cy="480020"/>
          </a:xfrm>
          <a:prstGeom prst="rect">
            <a:avLst/>
          </a:prstGeom>
          <a:noFill/>
          <a:ln/>
        </p:spPr>
        <p:txBody>
          <a:bodyPr wrap="square" rtlCol="0" anchor="t"/>
          <a:lstStyle/>
          <a:p>
            <a:pPr>
              <a:lnSpc>
                <a:spcPts val="1890"/>
              </a:lnSpc>
            </a:pPr>
            <a:r>
              <a:rPr lang="en-US" sz="1400" dirty="0">
                <a:solidFill>
                  <a:srgbClr val="746558"/>
                </a:solidFill>
                <a:latin typeface="Arial" panose="020B0604020202020204" pitchFamily="34" charset="0"/>
                <a:ea typeface="Gelasio" pitchFamily="34" charset="-122"/>
                <a:cs typeface="Arial" panose="020B0604020202020204" pitchFamily="34" charset="0"/>
              </a:rPr>
              <a:t>Arsa ve yapı kooperatif hisseleri dahil, kendilerine, eşlerine ve velayetleri altındaki çocuklarına ait bulunan taşınmaz mallar</a:t>
            </a:r>
            <a:r>
              <a:rPr lang="en-US" sz="1200" dirty="0">
                <a:solidFill>
                  <a:srgbClr val="746558"/>
                </a:solidFill>
                <a:latin typeface="Arial" panose="020B0604020202020204" pitchFamily="34" charset="0"/>
                <a:ea typeface="Gelasio" pitchFamily="34" charset="-122"/>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9" name="Shape 6"/>
          <p:cNvSpPr/>
          <p:nvPr/>
        </p:nvSpPr>
        <p:spPr>
          <a:xfrm>
            <a:off x="5097066" y="2836466"/>
            <a:ext cx="6569868" cy="1104404"/>
          </a:xfrm>
          <a:prstGeom prst="roundRect">
            <a:avLst>
              <a:gd name="adj" fmla="val 8151"/>
            </a:avLst>
          </a:prstGeom>
          <a:solidFill>
            <a:srgbClr val="EFE7D6"/>
          </a:solidFill>
          <a:ln/>
        </p:spPr>
      </p:sp>
      <p:sp>
        <p:nvSpPr>
          <p:cNvPr id="10" name="Text 7"/>
          <p:cNvSpPr/>
          <p:nvPr/>
        </p:nvSpPr>
        <p:spPr>
          <a:xfrm>
            <a:off x="5247085" y="2986484"/>
            <a:ext cx="4063504" cy="234355"/>
          </a:xfrm>
          <a:prstGeom prst="rect">
            <a:avLst/>
          </a:prstGeom>
          <a:noFill/>
          <a:ln/>
        </p:spPr>
        <p:txBody>
          <a:bodyPr wrap="none" rtlCol="0" anchor="t"/>
          <a:lstStyle/>
          <a:p>
            <a:pPr>
              <a:lnSpc>
                <a:spcPts val="1846"/>
              </a:lnSpc>
            </a:pPr>
            <a:r>
              <a:rPr lang="en-US" sz="1600" b="1" dirty="0">
                <a:solidFill>
                  <a:srgbClr val="484237"/>
                </a:solidFill>
                <a:latin typeface="Arial" panose="020B0604020202020204" pitchFamily="34" charset="0"/>
                <a:ea typeface="Gelasio" pitchFamily="34" charset="-122"/>
                <a:cs typeface="Arial" panose="020B0604020202020204" pitchFamily="34" charset="0"/>
              </a:rPr>
              <a:t>Para ve Para Hükmündeki Kıymetli Kağıtlar</a:t>
            </a:r>
            <a:endParaRPr lang="en-US" sz="1600" dirty="0">
              <a:latin typeface="Arial" panose="020B0604020202020204" pitchFamily="34" charset="0"/>
              <a:cs typeface="Arial" panose="020B0604020202020204" pitchFamily="34" charset="0"/>
            </a:endParaRPr>
          </a:p>
        </p:txBody>
      </p:sp>
      <p:sp>
        <p:nvSpPr>
          <p:cNvPr id="11" name="Text 8"/>
          <p:cNvSpPr/>
          <p:nvPr/>
        </p:nvSpPr>
        <p:spPr>
          <a:xfrm>
            <a:off x="5247084" y="3310831"/>
            <a:ext cx="6269832" cy="480020"/>
          </a:xfrm>
          <a:prstGeom prst="rect">
            <a:avLst/>
          </a:prstGeom>
          <a:noFill/>
          <a:ln/>
        </p:spPr>
        <p:txBody>
          <a:bodyPr wrap="square" rtlCol="0" anchor="t"/>
          <a:lstStyle/>
          <a:p>
            <a:pPr>
              <a:lnSpc>
                <a:spcPts val="1890"/>
              </a:lnSpc>
            </a:pPr>
            <a:r>
              <a:rPr lang="en-US" sz="1400" b="1" u="sng" dirty="0">
                <a:solidFill>
                  <a:srgbClr val="746558"/>
                </a:solidFill>
                <a:latin typeface="Arial" panose="020B0604020202020204" pitchFamily="34" charset="0"/>
                <a:ea typeface="Gelasio" pitchFamily="34" charset="-122"/>
                <a:cs typeface="Arial" panose="020B0604020202020204" pitchFamily="34" charset="0"/>
              </a:rPr>
              <a:t>Net aylık tutarının beş katından fazla değer </a:t>
            </a:r>
            <a:r>
              <a:rPr lang="en-US" sz="1400" dirty="0">
                <a:solidFill>
                  <a:srgbClr val="746558"/>
                </a:solidFill>
                <a:latin typeface="Arial" panose="020B0604020202020204" pitchFamily="34" charset="0"/>
                <a:ea typeface="Gelasio" pitchFamily="34" charset="-122"/>
                <a:cs typeface="Arial" panose="020B0604020202020204" pitchFamily="34" charset="0"/>
              </a:rPr>
              <a:t>ve tutarındaki para ve para hükmündeki kıymetli kağıtlar.</a:t>
            </a:r>
            <a:endParaRPr lang="en-US" sz="1400" dirty="0">
              <a:latin typeface="Arial" panose="020B0604020202020204" pitchFamily="34" charset="0"/>
              <a:cs typeface="Arial" panose="020B0604020202020204" pitchFamily="34" charset="0"/>
            </a:endParaRPr>
          </a:p>
        </p:txBody>
      </p:sp>
      <p:sp>
        <p:nvSpPr>
          <p:cNvPr id="12" name="Shape 9"/>
          <p:cNvSpPr/>
          <p:nvPr/>
        </p:nvSpPr>
        <p:spPr>
          <a:xfrm>
            <a:off x="5175933" y="4090887"/>
            <a:ext cx="6491001" cy="942231"/>
          </a:xfrm>
          <a:prstGeom prst="roundRect">
            <a:avLst>
              <a:gd name="adj" fmla="val 10414"/>
            </a:avLst>
          </a:prstGeom>
          <a:solidFill>
            <a:srgbClr val="EFE7D6"/>
          </a:solidFill>
          <a:ln/>
        </p:spPr>
      </p:sp>
      <p:sp>
        <p:nvSpPr>
          <p:cNvPr id="13" name="Text 10"/>
          <p:cNvSpPr/>
          <p:nvPr/>
        </p:nvSpPr>
        <p:spPr>
          <a:xfrm>
            <a:off x="5247083" y="4138712"/>
            <a:ext cx="2381151" cy="234355"/>
          </a:xfrm>
          <a:prstGeom prst="rect">
            <a:avLst/>
          </a:prstGeom>
          <a:noFill/>
          <a:ln/>
        </p:spPr>
        <p:txBody>
          <a:bodyPr wrap="none" rtlCol="0" anchor="t"/>
          <a:lstStyle/>
          <a:p>
            <a:pPr>
              <a:lnSpc>
                <a:spcPts val="1846"/>
              </a:lnSpc>
            </a:pPr>
            <a:r>
              <a:rPr lang="en-US" sz="1600" b="1" dirty="0">
                <a:solidFill>
                  <a:srgbClr val="484237"/>
                </a:solidFill>
                <a:latin typeface="Arial" panose="020B0604020202020204" pitchFamily="34" charset="0"/>
                <a:ea typeface="Gelasio" pitchFamily="34" charset="-122"/>
                <a:cs typeface="Arial" panose="020B0604020202020204" pitchFamily="34" charset="0"/>
              </a:rPr>
              <a:t>Hisse Senedi ve Tahvilleri</a:t>
            </a:r>
            <a:endParaRPr lang="en-US" sz="1600" b="1" dirty="0">
              <a:latin typeface="Arial" panose="020B0604020202020204" pitchFamily="34" charset="0"/>
              <a:cs typeface="Arial" panose="020B0604020202020204" pitchFamily="34" charset="0"/>
            </a:endParaRPr>
          </a:p>
        </p:txBody>
      </p:sp>
      <p:sp>
        <p:nvSpPr>
          <p:cNvPr id="14" name="Text 11"/>
          <p:cNvSpPr/>
          <p:nvPr/>
        </p:nvSpPr>
        <p:spPr>
          <a:xfrm>
            <a:off x="5247083" y="4445250"/>
            <a:ext cx="6419851" cy="504377"/>
          </a:xfrm>
          <a:prstGeom prst="rect">
            <a:avLst/>
          </a:prstGeom>
          <a:noFill/>
          <a:ln/>
        </p:spPr>
        <p:txBody>
          <a:bodyPr wrap="none" rtlCol="0" anchor="t"/>
          <a:lstStyle/>
          <a:p>
            <a:pPr>
              <a:lnSpc>
                <a:spcPts val="1890"/>
              </a:lnSpc>
            </a:pPr>
            <a:r>
              <a:rPr lang="en-US" sz="1400" b="1" u="sng" dirty="0">
                <a:solidFill>
                  <a:srgbClr val="746558"/>
                </a:solidFill>
                <a:latin typeface="Arial" panose="020B0604020202020204" pitchFamily="34" charset="0"/>
                <a:ea typeface="Gelasio" pitchFamily="34" charset="-122"/>
                <a:cs typeface="Arial" panose="020B0604020202020204" pitchFamily="34" charset="0"/>
              </a:rPr>
              <a:t>Net aylık tutarının beş katından fazla değer </a:t>
            </a:r>
            <a:r>
              <a:rPr lang="en-US" sz="1400" dirty="0">
                <a:solidFill>
                  <a:srgbClr val="746558"/>
                </a:solidFill>
                <a:latin typeface="Arial" panose="020B0604020202020204" pitchFamily="34" charset="0"/>
                <a:ea typeface="Gelasio" pitchFamily="34" charset="-122"/>
                <a:cs typeface="Arial" panose="020B0604020202020204" pitchFamily="34" charset="0"/>
              </a:rPr>
              <a:t>ve tutarındaki hisse senedi </a:t>
            </a:r>
            <a:r>
              <a:rPr lang="en-US" sz="1400" dirty="0" err="1">
                <a:solidFill>
                  <a:srgbClr val="746558"/>
                </a:solidFill>
                <a:latin typeface="Arial" panose="020B0604020202020204" pitchFamily="34" charset="0"/>
                <a:ea typeface="Gelasio" pitchFamily="34" charset="-122"/>
                <a:cs typeface="Arial" panose="020B0604020202020204" pitchFamily="34" charset="0"/>
              </a:rPr>
              <a:t>ve</a:t>
            </a:r>
            <a:r>
              <a:rPr lang="en-US" sz="1400" dirty="0">
                <a:solidFill>
                  <a:srgbClr val="746558"/>
                </a:solidFill>
                <a:latin typeface="Arial" panose="020B0604020202020204" pitchFamily="34" charset="0"/>
                <a:ea typeface="Gelasio" pitchFamily="34" charset="-122"/>
                <a:cs typeface="Arial" panose="020B0604020202020204" pitchFamily="34" charset="0"/>
              </a:rPr>
              <a:t> </a:t>
            </a:r>
            <a:r>
              <a:rPr lang="tr-TR" sz="1400" dirty="0" smtClean="0">
                <a:solidFill>
                  <a:srgbClr val="746558"/>
                </a:solidFill>
                <a:latin typeface="Arial" panose="020B0604020202020204" pitchFamily="34" charset="0"/>
                <a:ea typeface="Gelasio" pitchFamily="34" charset="-122"/>
                <a:cs typeface="Arial" panose="020B0604020202020204" pitchFamily="34" charset="0"/>
              </a:rPr>
              <a:t> </a:t>
            </a:r>
          </a:p>
          <a:p>
            <a:pPr>
              <a:lnSpc>
                <a:spcPts val="1890"/>
              </a:lnSpc>
            </a:pPr>
            <a:r>
              <a:rPr lang="tr-TR" sz="1400" dirty="0" smtClean="0">
                <a:solidFill>
                  <a:srgbClr val="746558"/>
                </a:solidFill>
                <a:latin typeface="Arial" panose="020B0604020202020204" pitchFamily="34" charset="0"/>
                <a:ea typeface="Gelasio" pitchFamily="34" charset="-122"/>
                <a:cs typeface="Arial" panose="020B0604020202020204" pitchFamily="34" charset="0"/>
              </a:rPr>
              <a:t> </a:t>
            </a:r>
            <a:r>
              <a:rPr lang="en-US" sz="1400" dirty="0" err="1" smtClean="0">
                <a:solidFill>
                  <a:srgbClr val="746558"/>
                </a:solidFill>
                <a:latin typeface="Arial" panose="020B0604020202020204" pitchFamily="34" charset="0"/>
                <a:ea typeface="Gelasio" pitchFamily="34" charset="-122"/>
                <a:cs typeface="Arial" panose="020B0604020202020204" pitchFamily="34" charset="0"/>
              </a:rPr>
              <a:t>tahvilleri</a:t>
            </a:r>
            <a:r>
              <a:rPr lang="en-US" sz="1200" b="1" dirty="0">
                <a:solidFill>
                  <a:srgbClr val="746558"/>
                </a:solidFill>
                <a:latin typeface="Arial" panose="020B0604020202020204" pitchFamily="34" charset="0"/>
                <a:ea typeface="Gelasio" pitchFamily="34" charset="-122"/>
                <a:cs typeface="Arial" panose="020B0604020202020204" pitchFamily="34" charset="0"/>
              </a:rPr>
              <a:t>.</a:t>
            </a:r>
            <a:endParaRPr lang="en-US" sz="1200" b="1" dirty="0">
              <a:latin typeface="Arial" panose="020B0604020202020204" pitchFamily="34" charset="0"/>
              <a:cs typeface="Arial" panose="020B0604020202020204" pitchFamily="34" charset="0"/>
            </a:endParaRPr>
          </a:p>
        </p:txBody>
      </p:sp>
      <p:sp>
        <p:nvSpPr>
          <p:cNvPr id="15" name="Shape 12"/>
          <p:cNvSpPr/>
          <p:nvPr/>
        </p:nvSpPr>
        <p:spPr>
          <a:xfrm>
            <a:off x="5131018" y="5105301"/>
            <a:ext cx="6569868" cy="864394"/>
          </a:xfrm>
          <a:prstGeom prst="roundRect">
            <a:avLst>
              <a:gd name="adj" fmla="val 10414"/>
            </a:avLst>
          </a:prstGeom>
          <a:solidFill>
            <a:srgbClr val="EFE7D6"/>
          </a:solidFill>
          <a:ln/>
        </p:spPr>
      </p:sp>
      <p:sp>
        <p:nvSpPr>
          <p:cNvPr id="16" name="Text 13"/>
          <p:cNvSpPr/>
          <p:nvPr/>
        </p:nvSpPr>
        <p:spPr>
          <a:xfrm>
            <a:off x="5247084" y="5255319"/>
            <a:ext cx="1875333" cy="234355"/>
          </a:xfrm>
          <a:prstGeom prst="rect">
            <a:avLst/>
          </a:prstGeom>
          <a:noFill/>
          <a:ln/>
        </p:spPr>
        <p:txBody>
          <a:bodyPr wrap="none" rtlCol="0" anchor="t"/>
          <a:lstStyle/>
          <a:p>
            <a:pPr>
              <a:lnSpc>
                <a:spcPts val="1846"/>
              </a:lnSpc>
            </a:pPr>
            <a:r>
              <a:rPr lang="en-US" sz="1600" b="1" dirty="0">
                <a:solidFill>
                  <a:srgbClr val="484237"/>
                </a:solidFill>
                <a:latin typeface="Arial" panose="020B0604020202020204" pitchFamily="34" charset="0"/>
                <a:ea typeface="Gelasio" pitchFamily="34" charset="-122"/>
                <a:cs typeface="Arial" panose="020B0604020202020204" pitchFamily="34" charset="0"/>
              </a:rPr>
              <a:t>Altın ve Mücevherat</a:t>
            </a:r>
            <a:endParaRPr lang="en-US" sz="1600" dirty="0">
              <a:latin typeface="Arial" panose="020B0604020202020204" pitchFamily="34" charset="0"/>
              <a:cs typeface="Arial" panose="020B0604020202020204" pitchFamily="34" charset="0"/>
            </a:endParaRPr>
          </a:p>
        </p:txBody>
      </p:sp>
      <p:sp>
        <p:nvSpPr>
          <p:cNvPr id="17" name="Text 14"/>
          <p:cNvSpPr/>
          <p:nvPr/>
        </p:nvSpPr>
        <p:spPr>
          <a:xfrm>
            <a:off x="5247084" y="5579666"/>
            <a:ext cx="6269832" cy="240010"/>
          </a:xfrm>
          <a:prstGeom prst="rect">
            <a:avLst/>
          </a:prstGeom>
          <a:noFill/>
          <a:ln/>
        </p:spPr>
        <p:txBody>
          <a:bodyPr wrap="none" rtlCol="0" anchor="t"/>
          <a:lstStyle/>
          <a:p>
            <a:pPr>
              <a:lnSpc>
                <a:spcPts val="1890"/>
              </a:lnSpc>
            </a:pPr>
            <a:r>
              <a:rPr lang="en-US" sz="1400" b="1" u="sng" dirty="0">
                <a:solidFill>
                  <a:srgbClr val="746558"/>
                </a:solidFill>
                <a:latin typeface="Arial" panose="020B0604020202020204" pitchFamily="34" charset="0"/>
                <a:ea typeface="Gelasio" pitchFamily="34" charset="-122"/>
                <a:cs typeface="Arial" panose="020B0604020202020204" pitchFamily="34" charset="0"/>
              </a:rPr>
              <a:t>Net aylık tutarının beş katından fazla değer </a:t>
            </a:r>
            <a:r>
              <a:rPr lang="en-US" sz="1400" dirty="0">
                <a:solidFill>
                  <a:srgbClr val="746558"/>
                </a:solidFill>
                <a:latin typeface="Arial" panose="020B0604020202020204" pitchFamily="34" charset="0"/>
                <a:ea typeface="Gelasio" pitchFamily="34" charset="-122"/>
                <a:cs typeface="Arial" panose="020B0604020202020204" pitchFamily="34" charset="0"/>
              </a:rPr>
              <a:t>ve tutarındaki altın ve müce</a:t>
            </a:r>
            <a:r>
              <a:rPr lang="en-US" sz="1400" b="1" dirty="0">
                <a:solidFill>
                  <a:srgbClr val="746558"/>
                </a:solidFill>
                <a:latin typeface="Arial" panose="020B0604020202020204" pitchFamily="34" charset="0"/>
                <a:ea typeface="Gelasio" pitchFamily="34" charset="-122"/>
                <a:cs typeface="Arial" panose="020B0604020202020204" pitchFamily="34" charset="0"/>
              </a:rPr>
              <a:t>vher</a:t>
            </a:r>
            <a:r>
              <a:rPr lang="en-US" sz="1400" dirty="0">
                <a:solidFill>
                  <a:srgbClr val="746558"/>
                </a:solidFill>
                <a:latin typeface="Arial" panose="020B0604020202020204" pitchFamily="34" charset="0"/>
                <a:ea typeface="Gelasio" pitchFamily="34" charset="-122"/>
                <a:cs typeface="Arial" panose="020B0604020202020204" pitchFamily="34" charset="0"/>
              </a:rPr>
              <a:t>at</a:t>
            </a:r>
            <a:r>
              <a:rPr lang="en-US" sz="1182" dirty="0">
                <a:solidFill>
                  <a:srgbClr val="746558"/>
                </a:solidFill>
                <a:latin typeface="Gelasio" pitchFamily="34" charset="0"/>
                <a:ea typeface="Gelasio" pitchFamily="34" charset="-122"/>
                <a:cs typeface="Gelasio" pitchFamily="34" charset="-120"/>
              </a:rPr>
              <a:t>.</a:t>
            </a:r>
            <a:endParaRPr lang="en-US" sz="1182" dirty="0"/>
          </a:p>
        </p:txBody>
      </p:sp>
    </p:spTree>
    <p:extLst>
      <p:ext uri="{BB962C8B-B14F-4D97-AF65-F5344CB8AC3E}">
        <p14:creationId xmlns:p14="http://schemas.microsoft.com/office/powerpoint/2010/main" val="2996224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DCFBB"/>
          </a:solidFill>
          <a:ln/>
        </p:spPr>
      </p:sp>
      <p:sp>
        <p:nvSpPr>
          <p:cNvPr id="3" name="Shape 1"/>
          <p:cNvSpPr/>
          <p:nvPr/>
        </p:nvSpPr>
        <p:spPr>
          <a:xfrm>
            <a:off x="24110" y="30857"/>
            <a:ext cx="12192000" cy="6858000"/>
          </a:xfrm>
          <a:prstGeom prst="rect">
            <a:avLst/>
          </a:prstGeom>
          <a:solidFill>
            <a:srgbClr val="F9F6F0"/>
          </a:solidFill>
          <a:ln/>
        </p:spPr>
      </p:sp>
      <p:pic>
        <p:nvPicPr>
          <p:cNvPr id="4" name="Image 0" descr="preencoded.png"/>
          <p:cNvPicPr>
            <a:picLocks noChangeAspect="1"/>
          </p:cNvPicPr>
          <p:nvPr/>
        </p:nvPicPr>
        <p:blipFill>
          <a:blip r:embed="rId3"/>
          <a:stretch>
            <a:fillRect/>
          </a:stretch>
        </p:blipFill>
        <p:spPr>
          <a:xfrm>
            <a:off x="0" y="0"/>
            <a:ext cx="4572000" cy="6858000"/>
          </a:xfrm>
          <a:prstGeom prst="rect">
            <a:avLst/>
          </a:prstGeom>
        </p:spPr>
      </p:pic>
      <p:sp>
        <p:nvSpPr>
          <p:cNvPr id="5" name="Text 2"/>
          <p:cNvSpPr/>
          <p:nvPr/>
        </p:nvSpPr>
        <p:spPr>
          <a:xfrm>
            <a:off x="5076032" y="765175"/>
            <a:ext cx="6611938" cy="900113"/>
          </a:xfrm>
          <a:prstGeom prst="rect">
            <a:avLst/>
          </a:prstGeom>
          <a:noFill/>
          <a:ln/>
        </p:spPr>
        <p:txBody>
          <a:bodyPr wrap="square" rtlCol="0" anchor="t"/>
          <a:lstStyle/>
          <a:p>
            <a:pPr>
              <a:lnSpc>
                <a:spcPts val="3544"/>
              </a:lnSpc>
            </a:pPr>
            <a:r>
              <a:rPr lang="en-US" sz="2800" b="1" dirty="0">
                <a:solidFill>
                  <a:srgbClr val="484237"/>
                </a:solidFill>
                <a:latin typeface="Arial" panose="020B0604020202020204" pitchFamily="34" charset="0"/>
                <a:ea typeface="Gelasio" pitchFamily="34" charset="-122"/>
                <a:cs typeface="Arial" panose="020B0604020202020204" pitchFamily="34" charset="0"/>
              </a:rPr>
              <a:t>MAL BİLDİRİMİNİN KONUSU </a:t>
            </a:r>
            <a:r>
              <a:rPr lang="en-US" sz="2800" b="1" dirty="0" smtClean="0">
                <a:solidFill>
                  <a:srgbClr val="484237"/>
                </a:solidFill>
                <a:latin typeface="Arial" panose="020B0604020202020204" pitchFamily="34" charset="0"/>
                <a:ea typeface="Gelasio" pitchFamily="34" charset="-122"/>
                <a:cs typeface="Arial" panose="020B0604020202020204" pitchFamily="34" charset="0"/>
              </a:rPr>
              <a:t>(</a:t>
            </a:r>
            <a:r>
              <a:rPr lang="tr-TR" sz="2800" b="1" dirty="0">
                <a:solidFill>
                  <a:srgbClr val="484237"/>
                </a:solidFill>
                <a:latin typeface="Arial" panose="020B0604020202020204" pitchFamily="34" charset="0"/>
                <a:ea typeface="Gelasio" pitchFamily="34" charset="-122"/>
                <a:cs typeface="Arial" panose="020B0604020202020204" pitchFamily="34" charset="0"/>
              </a:rPr>
              <a:t>2</a:t>
            </a:r>
            <a:r>
              <a:rPr lang="en-US" sz="2800" b="1" dirty="0" smtClean="0">
                <a:solidFill>
                  <a:srgbClr val="484237"/>
                </a:solidFill>
                <a:latin typeface="Arial" panose="020B0604020202020204" pitchFamily="34" charset="0"/>
                <a:ea typeface="Gelasio" pitchFamily="34" charset="-122"/>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6" name="Shape 3"/>
          <p:cNvSpPr/>
          <p:nvPr/>
        </p:nvSpPr>
        <p:spPr>
          <a:xfrm>
            <a:off x="5076031" y="1774325"/>
            <a:ext cx="6611938" cy="1475088"/>
          </a:xfrm>
          <a:prstGeom prst="roundRect">
            <a:avLst>
              <a:gd name="adj" fmla="val 6695"/>
            </a:avLst>
          </a:prstGeom>
          <a:solidFill>
            <a:srgbClr val="EFE7D6"/>
          </a:solidFill>
          <a:ln/>
        </p:spPr>
      </p:sp>
      <p:sp>
        <p:nvSpPr>
          <p:cNvPr id="7" name="Text 4"/>
          <p:cNvSpPr/>
          <p:nvPr/>
        </p:nvSpPr>
        <p:spPr>
          <a:xfrm>
            <a:off x="5219998" y="1913440"/>
            <a:ext cx="3043634" cy="336744"/>
          </a:xfrm>
          <a:prstGeom prst="rect">
            <a:avLst/>
          </a:prstGeom>
          <a:noFill/>
          <a:ln/>
        </p:spPr>
        <p:txBody>
          <a:bodyPr wrap="none" rtlCol="0" anchor="t"/>
          <a:lstStyle/>
          <a:p>
            <a:pPr>
              <a:lnSpc>
                <a:spcPts val="1772"/>
              </a:lnSpc>
            </a:pPr>
            <a:r>
              <a:rPr lang="en-US" sz="1600" b="1" dirty="0">
                <a:solidFill>
                  <a:srgbClr val="484237"/>
                </a:solidFill>
                <a:latin typeface="Arial" panose="020B0604020202020204" pitchFamily="34" charset="0"/>
                <a:ea typeface="Gelasio" pitchFamily="34" charset="-122"/>
                <a:cs typeface="Arial" panose="020B0604020202020204" pitchFamily="34" charset="0"/>
              </a:rPr>
              <a:t>Kara, Deniz ve Hava Taşıt Araçları</a:t>
            </a:r>
            <a:endParaRPr lang="en-US" sz="1600" dirty="0">
              <a:latin typeface="Arial" panose="020B0604020202020204" pitchFamily="34" charset="0"/>
              <a:cs typeface="Arial" panose="020B0604020202020204" pitchFamily="34" charset="0"/>
            </a:endParaRPr>
          </a:p>
        </p:txBody>
      </p:sp>
      <p:sp>
        <p:nvSpPr>
          <p:cNvPr id="8" name="Text 5"/>
          <p:cNvSpPr/>
          <p:nvPr/>
        </p:nvSpPr>
        <p:spPr>
          <a:xfrm>
            <a:off x="5219998" y="2195514"/>
            <a:ext cx="6324005" cy="832445"/>
          </a:xfrm>
          <a:prstGeom prst="rect">
            <a:avLst/>
          </a:prstGeom>
          <a:noFill/>
          <a:ln/>
        </p:spPr>
        <p:txBody>
          <a:bodyPr wrap="square" rtlCol="0" anchor="t"/>
          <a:lstStyle/>
          <a:p>
            <a:pPr algn="just">
              <a:lnSpc>
                <a:spcPts val="1814"/>
              </a:lnSpc>
            </a:pPr>
            <a:r>
              <a:rPr lang="en-US" sz="1400" b="1" u="sng" dirty="0">
                <a:solidFill>
                  <a:srgbClr val="746558"/>
                </a:solidFill>
                <a:latin typeface="Arial" panose="020B0604020202020204" pitchFamily="34" charset="0"/>
                <a:ea typeface="Gelasio" pitchFamily="34" charset="-122"/>
                <a:cs typeface="Arial" panose="020B0604020202020204" pitchFamily="34" charset="0"/>
              </a:rPr>
              <a:t>Net aylık tutarının beş katından fazla değer ve tutarındaki </a:t>
            </a:r>
            <a:r>
              <a:rPr lang="en-US" sz="1400" dirty="0">
                <a:solidFill>
                  <a:srgbClr val="746558"/>
                </a:solidFill>
                <a:latin typeface="Arial" panose="020B0604020202020204" pitchFamily="34" charset="0"/>
                <a:ea typeface="Gelasio" pitchFamily="34" charset="-122"/>
                <a:cs typeface="Arial" panose="020B0604020202020204" pitchFamily="34" charset="0"/>
              </a:rPr>
              <a:t>her türlü kara, deniz ve hava taşıt araçları, traktör, biçer-döver, harman makinası ve diğer ziraat makinaları, inşaat ve iş makinaları, hayvanlar, koleksiyon ve ev eşyaları ile diğer taşınır mallar</a:t>
            </a:r>
            <a:r>
              <a:rPr lang="en-US" sz="1400" b="1" dirty="0">
                <a:solidFill>
                  <a:srgbClr val="746558"/>
                </a:solidFill>
                <a:latin typeface="Arial" panose="020B0604020202020204" pitchFamily="34" charset="0"/>
                <a:ea typeface="Gelasio" pitchFamily="34" charset="-122"/>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9" name="Shape 6"/>
          <p:cNvSpPr/>
          <p:nvPr/>
        </p:nvSpPr>
        <p:spPr>
          <a:xfrm>
            <a:off x="5076031" y="3382369"/>
            <a:ext cx="6611938" cy="829668"/>
          </a:xfrm>
          <a:prstGeom prst="roundRect">
            <a:avLst>
              <a:gd name="adj" fmla="val 10415"/>
            </a:avLst>
          </a:prstGeom>
          <a:solidFill>
            <a:srgbClr val="EFE7D6"/>
          </a:solidFill>
          <a:ln/>
        </p:spPr>
      </p:sp>
      <p:sp>
        <p:nvSpPr>
          <p:cNvPr id="10" name="Text 7"/>
          <p:cNvSpPr/>
          <p:nvPr/>
        </p:nvSpPr>
        <p:spPr>
          <a:xfrm>
            <a:off x="5219998" y="3459857"/>
            <a:ext cx="1800225" cy="224929"/>
          </a:xfrm>
          <a:prstGeom prst="rect">
            <a:avLst/>
          </a:prstGeom>
          <a:noFill/>
          <a:ln/>
        </p:spPr>
        <p:txBody>
          <a:bodyPr wrap="none" rtlCol="0" anchor="t"/>
          <a:lstStyle/>
          <a:p>
            <a:pPr>
              <a:lnSpc>
                <a:spcPts val="1772"/>
              </a:lnSpc>
            </a:pPr>
            <a:r>
              <a:rPr lang="en-US" sz="1600" b="1" dirty="0">
                <a:solidFill>
                  <a:srgbClr val="484237"/>
                </a:solidFill>
                <a:latin typeface="Arial" panose="020B0604020202020204" pitchFamily="34" charset="0"/>
                <a:ea typeface="Gelasio" pitchFamily="34" charset="-122"/>
                <a:cs typeface="Arial" panose="020B0604020202020204" pitchFamily="34" charset="0"/>
              </a:rPr>
              <a:t>Haklar</a:t>
            </a:r>
            <a:endParaRPr lang="en-US" sz="1600" dirty="0">
              <a:latin typeface="Arial" panose="020B0604020202020204" pitchFamily="34" charset="0"/>
              <a:cs typeface="Arial" panose="020B0604020202020204" pitchFamily="34" charset="0"/>
            </a:endParaRPr>
          </a:p>
        </p:txBody>
      </p:sp>
      <p:sp>
        <p:nvSpPr>
          <p:cNvPr id="11" name="Text 8"/>
          <p:cNvSpPr/>
          <p:nvPr/>
        </p:nvSpPr>
        <p:spPr>
          <a:xfrm>
            <a:off x="5219998" y="3771107"/>
            <a:ext cx="6324005" cy="230485"/>
          </a:xfrm>
          <a:prstGeom prst="rect">
            <a:avLst/>
          </a:prstGeom>
          <a:noFill/>
          <a:ln/>
        </p:spPr>
        <p:txBody>
          <a:bodyPr wrap="none" rtlCol="0" anchor="t"/>
          <a:lstStyle/>
          <a:p>
            <a:pPr>
              <a:lnSpc>
                <a:spcPts val="1814"/>
              </a:lnSpc>
            </a:pPr>
            <a:r>
              <a:rPr lang="en-US" sz="1400" b="1" u="sng" dirty="0">
                <a:solidFill>
                  <a:srgbClr val="746558"/>
                </a:solidFill>
                <a:latin typeface="Arial" panose="020B0604020202020204" pitchFamily="34" charset="0"/>
                <a:ea typeface="Gelasio" pitchFamily="34" charset="-122"/>
                <a:cs typeface="Arial" panose="020B0604020202020204" pitchFamily="34" charset="0"/>
              </a:rPr>
              <a:t>Net aylık tutarının beş katından fazla </a:t>
            </a:r>
            <a:r>
              <a:rPr lang="en-US" sz="1400" dirty="0">
                <a:solidFill>
                  <a:srgbClr val="746558"/>
                </a:solidFill>
                <a:latin typeface="Arial" panose="020B0604020202020204" pitchFamily="34" charset="0"/>
                <a:ea typeface="Gelasio" pitchFamily="34" charset="-122"/>
                <a:cs typeface="Arial" panose="020B0604020202020204" pitchFamily="34" charset="0"/>
              </a:rPr>
              <a:t>değer ve tutarındaki haklar.</a:t>
            </a:r>
            <a:endParaRPr lang="en-US" sz="1400" dirty="0">
              <a:latin typeface="Arial" panose="020B0604020202020204" pitchFamily="34" charset="0"/>
              <a:cs typeface="Arial" panose="020B0604020202020204" pitchFamily="34" charset="0"/>
            </a:endParaRPr>
          </a:p>
        </p:txBody>
      </p:sp>
      <p:sp>
        <p:nvSpPr>
          <p:cNvPr id="12" name="Shape 9"/>
          <p:cNvSpPr/>
          <p:nvPr/>
        </p:nvSpPr>
        <p:spPr>
          <a:xfrm>
            <a:off x="5098633" y="4321073"/>
            <a:ext cx="6611938" cy="829668"/>
          </a:xfrm>
          <a:prstGeom prst="roundRect">
            <a:avLst>
              <a:gd name="adj" fmla="val 10415"/>
            </a:avLst>
          </a:prstGeom>
          <a:solidFill>
            <a:srgbClr val="EFE7D6"/>
          </a:solidFill>
          <a:ln/>
        </p:spPr>
      </p:sp>
      <p:sp>
        <p:nvSpPr>
          <p:cNvPr id="13" name="Text 10"/>
          <p:cNvSpPr/>
          <p:nvPr/>
        </p:nvSpPr>
        <p:spPr>
          <a:xfrm>
            <a:off x="5219998" y="4433491"/>
            <a:ext cx="1800225" cy="224929"/>
          </a:xfrm>
          <a:prstGeom prst="rect">
            <a:avLst/>
          </a:prstGeom>
          <a:noFill/>
          <a:ln/>
        </p:spPr>
        <p:txBody>
          <a:bodyPr wrap="none" rtlCol="0" anchor="t"/>
          <a:lstStyle/>
          <a:p>
            <a:pPr>
              <a:lnSpc>
                <a:spcPts val="1772"/>
              </a:lnSpc>
            </a:pPr>
            <a:r>
              <a:rPr lang="en-US" sz="1600" b="1" dirty="0">
                <a:solidFill>
                  <a:srgbClr val="484237"/>
                </a:solidFill>
                <a:latin typeface="Arial" panose="020B0604020202020204" pitchFamily="34" charset="0"/>
                <a:ea typeface="Gelasio" pitchFamily="34" charset="-122"/>
                <a:cs typeface="Arial" panose="020B0604020202020204" pitchFamily="34" charset="0"/>
              </a:rPr>
              <a:t>Alacaklar</a:t>
            </a:r>
            <a:endParaRPr lang="en-US" sz="1600" dirty="0">
              <a:latin typeface="Arial" panose="020B0604020202020204" pitchFamily="34" charset="0"/>
              <a:cs typeface="Arial" panose="020B0604020202020204" pitchFamily="34" charset="0"/>
            </a:endParaRPr>
          </a:p>
        </p:txBody>
      </p:sp>
      <p:sp>
        <p:nvSpPr>
          <p:cNvPr id="14" name="Text 11"/>
          <p:cNvSpPr/>
          <p:nvPr/>
        </p:nvSpPr>
        <p:spPr>
          <a:xfrm>
            <a:off x="5219998" y="4744740"/>
            <a:ext cx="6324005" cy="230485"/>
          </a:xfrm>
          <a:prstGeom prst="rect">
            <a:avLst/>
          </a:prstGeom>
          <a:noFill/>
          <a:ln/>
        </p:spPr>
        <p:txBody>
          <a:bodyPr wrap="none" rtlCol="0" anchor="t"/>
          <a:lstStyle/>
          <a:p>
            <a:pPr>
              <a:lnSpc>
                <a:spcPts val="1814"/>
              </a:lnSpc>
            </a:pPr>
            <a:r>
              <a:rPr lang="en-US" sz="1400" b="1" u="sng" dirty="0">
                <a:solidFill>
                  <a:srgbClr val="746558"/>
                </a:solidFill>
                <a:latin typeface="Arial" panose="020B0604020202020204" pitchFamily="34" charset="0"/>
                <a:ea typeface="Gelasio" pitchFamily="34" charset="-122"/>
                <a:cs typeface="Arial" panose="020B0604020202020204" pitchFamily="34" charset="0"/>
              </a:rPr>
              <a:t>Net aylık tutarının beş katından fazla değer </a:t>
            </a:r>
            <a:r>
              <a:rPr lang="en-US" sz="1400" dirty="0">
                <a:solidFill>
                  <a:srgbClr val="746558"/>
                </a:solidFill>
                <a:latin typeface="Arial" panose="020B0604020202020204" pitchFamily="34" charset="0"/>
                <a:ea typeface="Gelasio" pitchFamily="34" charset="-122"/>
                <a:cs typeface="Arial" panose="020B0604020202020204" pitchFamily="34" charset="0"/>
              </a:rPr>
              <a:t>ve tutarındaki alacaklar.</a:t>
            </a:r>
            <a:endParaRPr lang="en-US" sz="1400" dirty="0">
              <a:latin typeface="Arial" panose="020B0604020202020204" pitchFamily="34" charset="0"/>
              <a:cs typeface="Arial" panose="020B0604020202020204" pitchFamily="34" charset="0"/>
            </a:endParaRPr>
          </a:p>
        </p:txBody>
      </p:sp>
      <p:sp>
        <p:nvSpPr>
          <p:cNvPr id="15" name="Shape 12"/>
          <p:cNvSpPr/>
          <p:nvPr/>
        </p:nvSpPr>
        <p:spPr>
          <a:xfrm>
            <a:off x="5076031" y="5398892"/>
            <a:ext cx="6611938" cy="829668"/>
          </a:xfrm>
          <a:prstGeom prst="roundRect">
            <a:avLst>
              <a:gd name="adj" fmla="val 10415"/>
            </a:avLst>
          </a:prstGeom>
          <a:solidFill>
            <a:srgbClr val="EFE7D6"/>
          </a:solidFill>
          <a:ln/>
        </p:spPr>
      </p:sp>
      <p:sp>
        <p:nvSpPr>
          <p:cNvPr id="16" name="Text 13"/>
          <p:cNvSpPr/>
          <p:nvPr/>
        </p:nvSpPr>
        <p:spPr>
          <a:xfrm>
            <a:off x="5219998" y="5407125"/>
            <a:ext cx="1800225" cy="224929"/>
          </a:xfrm>
          <a:prstGeom prst="rect">
            <a:avLst/>
          </a:prstGeom>
          <a:noFill/>
          <a:ln/>
        </p:spPr>
        <p:txBody>
          <a:bodyPr wrap="none" rtlCol="0" anchor="t"/>
          <a:lstStyle/>
          <a:p>
            <a:pPr>
              <a:lnSpc>
                <a:spcPts val="1772"/>
              </a:lnSpc>
            </a:pPr>
            <a:r>
              <a:rPr lang="en-US" sz="1600" b="1" dirty="0">
                <a:solidFill>
                  <a:srgbClr val="484237"/>
                </a:solidFill>
                <a:latin typeface="Arial" panose="020B0604020202020204" pitchFamily="34" charset="0"/>
                <a:ea typeface="Gelasio" pitchFamily="34" charset="-122"/>
                <a:cs typeface="Arial" panose="020B0604020202020204" pitchFamily="34" charset="0"/>
              </a:rPr>
              <a:t>Borçlar</a:t>
            </a:r>
            <a:endParaRPr lang="en-US" sz="1600" dirty="0">
              <a:latin typeface="Arial" panose="020B0604020202020204" pitchFamily="34" charset="0"/>
              <a:cs typeface="Arial" panose="020B0604020202020204" pitchFamily="34" charset="0"/>
            </a:endParaRPr>
          </a:p>
        </p:txBody>
      </p:sp>
      <p:sp>
        <p:nvSpPr>
          <p:cNvPr id="17" name="Text 14"/>
          <p:cNvSpPr/>
          <p:nvPr/>
        </p:nvSpPr>
        <p:spPr>
          <a:xfrm>
            <a:off x="5219998" y="5718373"/>
            <a:ext cx="6324005" cy="230485"/>
          </a:xfrm>
          <a:prstGeom prst="rect">
            <a:avLst/>
          </a:prstGeom>
          <a:noFill/>
          <a:ln/>
        </p:spPr>
        <p:txBody>
          <a:bodyPr wrap="none" rtlCol="0" anchor="t"/>
          <a:lstStyle/>
          <a:p>
            <a:pPr>
              <a:lnSpc>
                <a:spcPts val="1814"/>
              </a:lnSpc>
            </a:pPr>
            <a:r>
              <a:rPr lang="en-US" sz="1400" b="1" u="sng" dirty="0">
                <a:solidFill>
                  <a:srgbClr val="746558"/>
                </a:solidFill>
                <a:latin typeface="Arial" panose="020B0604020202020204" pitchFamily="34" charset="0"/>
                <a:ea typeface="Gelasio" pitchFamily="34" charset="-122"/>
                <a:cs typeface="Arial" panose="020B0604020202020204" pitchFamily="34" charset="0"/>
              </a:rPr>
              <a:t>Net aylık tutarının beş katından fazla </a:t>
            </a:r>
            <a:r>
              <a:rPr lang="en-US" sz="1400" dirty="0">
                <a:solidFill>
                  <a:srgbClr val="746558"/>
                </a:solidFill>
                <a:latin typeface="Arial" panose="020B0604020202020204" pitchFamily="34" charset="0"/>
                <a:ea typeface="Gelasio" pitchFamily="34" charset="-122"/>
                <a:cs typeface="Arial" panose="020B0604020202020204" pitchFamily="34" charset="0"/>
              </a:rPr>
              <a:t>değer ve tutarındaki borçlar</a:t>
            </a:r>
            <a:r>
              <a:rPr lang="en-US" sz="1200" b="1" dirty="0">
                <a:solidFill>
                  <a:srgbClr val="746558"/>
                </a:solidFill>
                <a:latin typeface="Arial" panose="020B0604020202020204" pitchFamily="34" charset="0"/>
                <a:ea typeface="Gelasio" pitchFamily="34" charset="-122"/>
                <a:cs typeface="Arial" panose="020B0604020202020204" pitchFamily="34" charset="0"/>
              </a:rPr>
              <a:t>.</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405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DCFBB"/>
          </a:solidFill>
          <a:ln/>
        </p:spPr>
      </p:sp>
      <p:sp>
        <p:nvSpPr>
          <p:cNvPr id="3" name="Shape 1"/>
          <p:cNvSpPr/>
          <p:nvPr/>
        </p:nvSpPr>
        <p:spPr>
          <a:xfrm>
            <a:off x="34243" y="-526136"/>
            <a:ext cx="12359429" cy="7384136"/>
          </a:xfrm>
          <a:prstGeom prst="rect">
            <a:avLst/>
          </a:prstGeom>
          <a:solidFill>
            <a:srgbClr val="F9F6F0"/>
          </a:solidFill>
          <a:ln/>
        </p:spPr>
      </p:sp>
      <p:sp>
        <p:nvSpPr>
          <p:cNvPr id="6" name="Shape 3"/>
          <p:cNvSpPr/>
          <p:nvPr/>
        </p:nvSpPr>
        <p:spPr>
          <a:xfrm flipH="1">
            <a:off x="5084929" y="1828800"/>
            <a:ext cx="61229" cy="4845269"/>
          </a:xfrm>
          <a:prstGeom prst="rect">
            <a:avLst/>
          </a:prstGeom>
          <a:solidFill>
            <a:srgbClr val="D2CCC5"/>
          </a:solidFill>
          <a:ln/>
        </p:spPr>
      </p:sp>
      <p:sp>
        <p:nvSpPr>
          <p:cNvPr id="7" name="Shape 4"/>
          <p:cNvSpPr/>
          <p:nvPr/>
        </p:nvSpPr>
        <p:spPr>
          <a:xfrm flipV="1">
            <a:off x="5429120" y="2219455"/>
            <a:ext cx="481384" cy="45719"/>
          </a:xfrm>
          <a:prstGeom prst="rect">
            <a:avLst/>
          </a:prstGeom>
          <a:solidFill>
            <a:srgbClr val="D2CCC5"/>
          </a:solidFill>
          <a:ln/>
        </p:spPr>
      </p:sp>
      <p:sp>
        <p:nvSpPr>
          <p:cNvPr id="8" name="Shape 5"/>
          <p:cNvSpPr/>
          <p:nvPr/>
        </p:nvSpPr>
        <p:spPr>
          <a:xfrm>
            <a:off x="5125664" y="2072668"/>
            <a:ext cx="323949" cy="323949"/>
          </a:xfrm>
          <a:prstGeom prst="roundRect">
            <a:avLst>
              <a:gd name="adj" fmla="val 26674"/>
            </a:avLst>
          </a:prstGeom>
          <a:solidFill>
            <a:srgbClr val="EFE7D6"/>
          </a:solidFill>
          <a:ln/>
        </p:spPr>
      </p:sp>
      <p:sp>
        <p:nvSpPr>
          <p:cNvPr id="9" name="Text 6"/>
          <p:cNvSpPr/>
          <p:nvPr/>
        </p:nvSpPr>
        <p:spPr>
          <a:xfrm>
            <a:off x="5258095" y="2094034"/>
            <a:ext cx="53254" cy="45719"/>
          </a:xfrm>
          <a:prstGeom prst="rect">
            <a:avLst/>
          </a:prstGeom>
          <a:noFill/>
          <a:ln/>
        </p:spPr>
        <p:txBody>
          <a:bodyPr wrap="none" rtlCol="0" anchor="t"/>
          <a:lstStyle/>
          <a:p>
            <a:pPr algn="ctr" defTabSz="761970">
              <a:lnSpc>
                <a:spcPts val="1701"/>
              </a:lnSpc>
            </a:pPr>
            <a:r>
              <a:rPr lang="en-US" sz="1701" b="1" dirty="0">
                <a:solidFill>
                  <a:srgbClr val="484237"/>
                </a:solidFill>
                <a:latin typeface="Gelasio" pitchFamily="34" charset="0"/>
                <a:ea typeface="Gelasio" pitchFamily="34" charset="-122"/>
                <a:cs typeface="Gelasio" pitchFamily="34" charset="-120"/>
              </a:rPr>
              <a:t>1</a:t>
            </a:r>
            <a:endParaRPr lang="en-US" sz="1701" dirty="0">
              <a:solidFill>
                <a:prstClr val="black"/>
              </a:solidFill>
              <a:latin typeface="Calibri" panose="020F0502020204030204"/>
            </a:endParaRPr>
          </a:p>
        </p:txBody>
      </p:sp>
      <p:sp>
        <p:nvSpPr>
          <p:cNvPr id="10" name="Text 7"/>
          <p:cNvSpPr/>
          <p:nvPr/>
        </p:nvSpPr>
        <p:spPr>
          <a:xfrm>
            <a:off x="6213958" y="2102395"/>
            <a:ext cx="1512950" cy="235485"/>
          </a:xfrm>
          <a:prstGeom prst="rect">
            <a:avLst/>
          </a:prstGeom>
          <a:noFill/>
          <a:ln/>
        </p:spPr>
        <p:txBody>
          <a:bodyPr wrap="none" rtlCol="0" anchor="t"/>
          <a:lstStyle/>
          <a:p>
            <a:pPr defTabSz="761970">
              <a:lnSpc>
                <a:spcPts val="1772"/>
              </a:lnSpc>
            </a:pPr>
            <a:r>
              <a:rPr lang="en-US" sz="1600" b="1" dirty="0">
                <a:solidFill>
                  <a:srgbClr val="0070C0"/>
                </a:solidFill>
                <a:latin typeface="Arial" panose="020B0604020202020204" pitchFamily="34" charset="0"/>
                <a:ea typeface="Gelasio" pitchFamily="34" charset="-122"/>
                <a:cs typeface="Arial" panose="020B0604020202020204" pitchFamily="34" charset="0"/>
              </a:rPr>
              <a:t>Göreve İlk Girişlerde</a:t>
            </a:r>
            <a:endParaRPr lang="en-US" sz="1600" dirty="0">
              <a:solidFill>
                <a:srgbClr val="0070C0"/>
              </a:solidFill>
              <a:latin typeface="Arial" panose="020B0604020202020204" pitchFamily="34" charset="0"/>
              <a:cs typeface="Arial" panose="020B0604020202020204" pitchFamily="34" charset="0"/>
            </a:endParaRPr>
          </a:p>
        </p:txBody>
      </p:sp>
      <p:sp>
        <p:nvSpPr>
          <p:cNvPr id="11" name="Text 8"/>
          <p:cNvSpPr/>
          <p:nvPr/>
        </p:nvSpPr>
        <p:spPr>
          <a:xfrm>
            <a:off x="6295697" y="2396617"/>
            <a:ext cx="5522137" cy="662140"/>
          </a:xfrm>
          <a:prstGeom prst="rect">
            <a:avLst/>
          </a:prstGeom>
          <a:noFill/>
          <a:ln/>
        </p:spPr>
        <p:txBody>
          <a:bodyPr wrap="square" rtlCol="0" anchor="t"/>
          <a:lstStyle/>
          <a:p>
            <a:pPr defTabSz="761970">
              <a:lnSpc>
                <a:spcPts val="1814"/>
              </a:lnSpc>
            </a:pPr>
            <a:r>
              <a:rPr lang="en-US" sz="1400" dirty="0">
                <a:solidFill>
                  <a:srgbClr val="746558"/>
                </a:solidFill>
                <a:latin typeface="Arial" panose="020B0604020202020204" pitchFamily="34" charset="0"/>
                <a:ea typeface="Gelasio" pitchFamily="34" charset="-122"/>
                <a:cs typeface="Arial" panose="020B0604020202020204" pitchFamily="34" charset="0"/>
              </a:rPr>
              <a:t>Göreve başlamadan önce, görev için gerekli belgeler ile birlikte mal bildirimi verilmesi zorunludur.</a:t>
            </a:r>
            <a:endParaRPr lang="en-US" sz="1400" dirty="0">
              <a:solidFill>
                <a:prstClr val="black"/>
              </a:solidFill>
              <a:latin typeface="Arial" panose="020B0604020202020204" pitchFamily="34" charset="0"/>
              <a:cs typeface="Arial" panose="020B0604020202020204" pitchFamily="34" charset="0"/>
            </a:endParaRPr>
          </a:p>
        </p:txBody>
      </p:sp>
      <p:sp>
        <p:nvSpPr>
          <p:cNvPr id="12" name="Shape 9"/>
          <p:cNvSpPr/>
          <p:nvPr/>
        </p:nvSpPr>
        <p:spPr>
          <a:xfrm>
            <a:off x="5475682" y="3385495"/>
            <a:ext cx="556384" cy="45719"/>
          </a:xfrm>
          <a:prstGeom prst="rect">
            <a:avLst/>
          </a:prstGeom>
          <a:solidFill>
            <a:srgbClr val="D2CCC5"/>
          </a:solidFill>
          <a:ln/>
        </p:spPr>
      </p:sp>
      <p:sp>
        <p:nvSpPr>
          <p:cNvPr id="13" name="Shape 10"/>
          <p:cNvSpPr/>
          <p:nvPr/>
        </p:nvSpPr>
        <p:spPr>
          <a:xfrm>
            <a:off x="5149365" y="3257233"/>
            <a:ext cx="323949" cy="323949"/>
          </a:xfrm>
          <a:prstGeom prst="roundRect">
            <a:avLst>
              <a:gd name="adj" fmla="val 16941"/>
            </a:avLst>
          </a:prstGeom>
          <a:solidFill>
            <a:srgbClr val="EFE7D6"/>
          </a:solidFill>
          <a:ln/>
        </p:spPr>
      </p:sp>
      <p:sp>
        <p:nvSpPr>
          <p:cNvPr id="14" name="Text 11"/>
          <p:cNvSpPr/>
          <p:nvPr/>
        </p:nvSpPr>
        <p:spPr>
          <a:xfrm>
            <a:off x="5268890" y="3314555"/>
            <a:ext cx="160229" cy="75359"/>
          </a:xfrm>
          <a:prstGeom prst="rect">
            <a:avLst/>
          </a:prstGeom>
          <a:noFill/>
          <a:ln/>
        </p:spPr>
        <p:txBody>
          <a:bodyPr wrap="none" rtlCol="0" anchor="t"/>
          <a:lstStyle/>
          <a:p>
            <a:pPr algn="ctr" defTabSz="761970">
              <a:lnSpc>
                <a:spcPts val="1701"/>
              </a:lnSpc>
            </a:pPr>
            <a:r>
              <a:rPr lang="en-US" sz="1701" b="1" dirty="0">
                <a:solidFill>
                  <a:srgbClr val="484237"/>
                </a:solidFill>
                <a:latin typeface="Gelasio" pitchFamily="34" charset="0"/>
                <a:ea typeface="Gelasio" pitchFamily="34" charset="-122"/>
                <a:cs typeface="Gelasio" pitchFamily="34" charset="-120"/>
              </a:rPr>
              <a:t>2</a:t>
            </a:r>
            <a:endParaRPr lang="en-US" sz="1701" dirty="0">
              <a:solidFill>
                <a:prstClr val="black"/>
              </a:solidFill>
              <a:latin typeface="Calibri" panose="020F0502020204030204"/>
            </a:endParaRPr>
          </a:p>
        </p:txBody>
      </p:sp>
      <p:sp>
        <p:nvSpPr>
          <p:cNvPr id="15" name="Text 12"/>
          <p:cNvSpPr/>
          <p:nvPr/>
        </p:nvSpPr>
        <p:spPr>
          <a:xfrm>
            <a:off x="6213958" y="3211156"/>
            <a:ext cx="2506873" cy="746043"/>
          </a:xfrm>
          <a:prstGeom prst="rect">
            <a:avLst/>
          </a:prstGeom>
          <a:noFill/>
          <a:ln/>
        </p:spPr>
        <p:txBody>
          <a:bodyPr wrap="none" rtlCol="0" anchor="t"/>
          <a:lstStyle/>
          <a:p>
            <a:pPr defTabSz="761970">
              <a:lnSpc>
                <a:spcPts val="1772"/>
              </a:lnSpc>
            </a:pPr>
            <a:r>
              <a:rPr lang="en-US" sz="1600" b="1" dirty="0">
                <a:solidFill>
                  <a:srgbClr val="0070C0"/>
                </a:solidFill>
                <a:latin typeface="Arial" panose="020B0604020202020204" pitchFamily="34" charset="0"/>
                <a:ea typeface="Gelasio" pitchFamily="34" charset="-122"/>
                <a:cs typeface="Arial" panose="020B0604020202020204" pitchFamily="34" charset="0"/>
              </a:rPr>
              <a:t>Görevin Sona Ermesi Halinde</a:t>
            </a:r>
            <a:endParaRPr lang="en-US" sz="1600" dirty="0">
              <a:solidFill>
                <a:srgbClr val="0070C0"/>
              </a:solidFill>
              <a:latin typeface="Arial" panose="020B0604020202020204" pitchFamily="34" charset="0"/>
              <a:cs typeface="Arial" panose="020B0604020202020204" pitchFamily="34" charset="0"/>
            </a:endParaRPr>
          </a:p>
        </p:txBody>
      </p:sp>
      <p:sp>
        <p:nvSpPr>
          <p:cNvPr id="16" name="Text 13"/>
          <p:cNvSpPr/>
          <p:nvPr/>
        </p:nvSpPr>
        <p:spPr>
          <a:xfrm>
            <a:off x="6213958" y="3489434"/>
            <a:ext cx="5474011" cy="1218495"/>
          </a:xfrm>
          <a:prstGeom prst="rect">
            <a:avLst/>
          </a:prstGeom>
          <a:noFill/>
          <a:ln/>
        </p:spPr>
        <p:txBody>
          <a:bodyPr wrap="none" rtlCol="0" anchor="t"/>
          <a:lstStyle/>
          <a:p>
            <a:pPr defTabSz="761970">
              <a:lnSpc>
                <a:spcPts val="1814"/>
              </a:lnSpc>
            </a:pPr>
            <a:r>
              <a:rPr lang="en-US" sz="1400" dirty="0">
                <a:solidFill>
                  <a:srgbClr val="746558"/>
                </a:solidFill>
                <a:latin typeface="Arial" panose="020B0604020202020204" pitchFamily="34" charset="0"/>
                <a:ea typeface="Gelasio" pitchFamily="34" charset="-122"/>
                <a:cs typeface="Arial" panose="020B0604020202020204" pitchFamily="34" charset="0"/>
              </a:rPr>
              <a:t>Ayrılma tarihini izleyen bir ay içinde mal bildirimi verilmesi zorunludur.</a:t>
            </a:r>
            <a:endParaRPr lang="en-US" sz="1400" dirty="0">
              <a:solidFill>
                <a:prstClr val="black"/>
              </a:solidFill>
              <a:latin typeface="Arial" panose="020B0604020202020204" pitchFamily="34" charset="0"/>
              <a:cs typeface="Arial" panose="020B0604020202020204" pitchFamily="34" charset="0"/>
            </a:endParaRPr>
          </a:p>
        </p:txBody>
      </p:sp>
      <p:sp>
        <p:nvSpPr>
          <p:cNvPr id="17" name="Shape 14"/>
          <p:cNvSpPr/>
          <p:nvPr/>
        </p:nvSpPr>
        <p:spPr>
          <a:xfrm>
            <a:off x="5464889" y="4437031"/>
            <a:ext cx="567178" cy="45719"/>
          </a:xfrm>
          <a:prstGeom prst="rect">
            <a:avLst/>
          </a:prstGeom>
          <a:solidFill>
            <a:srgbClr val="D2CCC5"/>
          </a:solidFill>
          <a:ln/>
        </p:spPr>
      </p:sp>
      <p:sp>
        <p:nvSpPr>
          <p:cNvPr id="18" name="Shape 15"/>
          <p:cNvSpPr/>
          <p:nvPr/>
        </p:nvSpPr>
        <p:spPr>
          <a:xfrm>
            <a:off x="5159854" y="4264233"/>
            <a:ext cx="323949" cy="323949"/>
          </a:xfrm>
          <a:prstGeom prst="roundRect">
            <a:avLst>
              <a:gd name="adj" fmla="val 26674"/>
            </a:avLst>
          </a:prstGeom>
          <a:solidFill>
            <a:srgbClr val="EFE7D6"/>
          </a:solidFill>
          <a:ln/>
        </p:spPr>
      </p:sp>
      <p:sp>
        <p:nvSpPr>
          <p:cNvPr id="19" name="Text 16"/>
          <p:cNvSpPr/>
          <p:nvPr/>
        </p:nvSpPr>
        <p:spPr>
          <a:xfrm>
            <a:off x="5260243" y="4248833"/>
            <a:ext cx="129314" cy="637500"/>
          </a:xfrm>
          <a:prstGeom prst="rect">
            <a:avLst/>
          </a:prstGeom>
          <a:noFill/>
          <a:ln/>
        </p:spPr>
        <p:txBody>
          <a:bodyPr wrap="none" rtlCol="0" anchor="t"/>
          <a:lstStyle/>
          <a:p>
            <a:pPr algn="ctr" defTabSz="761970">
              <a:lnSpc>
                <a:spcPts val="1701"/>
              </a:lnSpc>
            </a:pPr>
            <a:r>
              <a:rPr lang="en-US" sz="1701" b="1" dirty="0">
                <a:solidFill>
                  <a:srgbClr val="484237"/>
                </a:solidFill>
                <a:latin typeface="Gelasio" pitchFamily="34" charset="0"/>
                <a:ea typeface="Gelasio" pitchFamily="34" charset="-122"/>
                <a:cs typeface="Gelasio" pitchFamily="34" charset="-120"/>
              </a:rPr>
              <a:t>3</a:t>
            </a:r>
            <a:endParaRPr lang="en-US" sz="1701" dirty="0">
              <a:solidFill>
                <a:prstClr val="black"/>
              </a:solidFill>
              <a:latin typeface="Calibri" panose="020F0502020204030204"/>
            </a:endParaRPr>
          </a:p>
        </p:txBody>
      </p:sp>
      <p:sp>
        <p:nvSpPr>
          <p:cNvPr id="20" name="Text 17"/>
          <p:cNvSpPr/>
          <p:nvPr/>
        </p:nvSpPr>
        <p:spPr>
          <a:xfrm>
            <a:off x="6295697" y="4303983"/>
            <a:ext cx="1706294" cy="268860"/>
          </a:xfrm>
          <a:prstGeom prst="rect">
            <a:avLst/>
          </a:prstGeom>
          <a:noFill/>
          <a:ln/>
        </p:spPr>
        <p:txBody>
          <a:bodyPr wrap="none" rtlCol="0" anchor="t"/>
          <a:lstStyle/>
          <a:p>
            <a:pPr defTabSz="761970">
              <a:lnSpc>
                <a:spcPts val="1772"/>
              </a:lnSpc>
            </a:pPr>
            <a:r>
              <a:rPr lang="en-US" sz="1600" b="1" dirty="0">
                <a:solidFill>
                  <a:srgbClr val="0070C0"/>
                </a:solidFill>
                <a:latin typeface="Arial" panose="020B0604020202020204" pitchFamily="34" charset="0"/>
                <a:ea typeface="Gelasio" pitchFamily="34" charset="-122"/>
                <a:cs typeface="Arial" panose="020B0604020202020204" pitchFamily="34" charset="0"/>
              </a:rPr>
              <a:t>Değişiklik Olduğunda</a:t>
            </a:r>
            <a:endParaRPr lang="en-US" sz="1600" dirty="0">
              <a:solidFill>
                <a:srgbClr val="0070C0"/>
              </a:solidFill>
              <a:latin typeface="Arial" panose="020B0604020202020204" pitchFamily="34" charset="0"/>
              <a:cs typeface="Arial" panose="020B0604020202020204" pitchFamily="34" charset="0"/>
            </a:endParaRPr>
          </a:p>
        </p:txBody>
      </p:sp>
      <p:sp>
        <p:nvSpPr>
          <p:cNvPr id="21" name="Text 18"/>
          <p:cNvSpPr/>
          <p:nvPr/>
        </p:nvSpPr>
        <p:spPr>
          <a:xfrm>
            <a:off x="6364622" y="4627931"/>
            <a:ext cx="5323347" cy="553985"/>
          </a:xfrm>
          <a:prstGeom prst="rect">
            <a:avLst/>
          </a:prstGeom>
          <a:noFill/>
          <a:ln/>
        </p:spPr>
        <p:txBody>
          <a:bodyPr wrap="square" rtlCol="0" anchor="t"/>
          <a:lstStyle/>
          <a:p>
            <a:pPr defTabSz="761970">
              <a:lnSpc>
                <a:spcPts val="1814"/>
              </a:lnSpc>
            </a:pPr>
            <a:r>
              <a:rPr lang="en-US" sz="1400" dirty="0">
                <a:solidFill>
                  <a:srgbClr val="746558"/>
                </a:solidFill>
                <a:latin typeface="Arial" panose="020B0604020202020204" pitchFamily="34" charset="0"/>
                <a:ea typeface="Gelasio" pitchFamily="34" charset="-122"/>
                <a:cs typeface="Arial" panose="020B0604020202020204" pitchFamily="34" charset="0"/>
              </a:rPr>
              <a:t>Mal varlıklarında önemli bir değişiklik olduğunda, bir ay içinde mal bildirimi verilmesi zorunludur.</a:t>
            </a:r>
            <a:endParaRPr lang="en-US" sz="1400" dirty="0">
              <a:solidFill>
                <a:prstClr val="black"/>
              </a:solidFill>
              <a:latin typeface="Arial" panose="020B0604020202020204" pitchFamily="34" charset="0"/>
              <a:cs typeface="Arial" panose="020B0604020202020204" pitchFamily="34" charset="0"/>
            </a:endParaRPr>
          </a:p>
        </p:txBody>
      </p:sp>
      <p:sp>
        <p:nvSpPr>
          <p:cNvPr id="25" name="Shape 15"/>
          <p:cNvSpPr/>
          <p:nvPr/>
        </p:nvSpPr>
        <p:spPr>
          <a:xfrm>
            <a:off x="5151734" y="5469151"/>
            <a:ext cx="323949" cy="323949"/>
          </a:xfrm>
          <a:prstGeom prst="roundRect">
            <a:avLst>
              <a:gd name="adj" fmla="val 26674"/>
            </a:avLst>
          </a:prstGeom>
          <a:solidFill>
            <a:srgbClr val="EFE7D6"/>
          </a:solidFill>
          <a:ln/>
        </p:spPr>
      </p:sp>
      <p:sp>
        <p:nvSpPr>
          <p:cNvPr id="26" name="Text 16"/>
          <p:cNvSpPr/>
          <p:nvPr/>
        </p:nvSpPr>
        <p:spPr>
          <a:xfrm flipH="1">
            <a:off x="5311491" y="5528442"/>
            <a:ext cx="45719" cy="189106"/>
          </a:xfrm>
          <a:prstGeom prst="rect">
            <a:avLst/>
          </a:prstGeom>
          <a:noFill/>
          <a:ln/>
        </p:spPr>
        <p:txBody>
          <a:bodyPr wrap="none" rtlCol="0" anchor="t"/>
          <a:lstStyle/>
          <a:p>
            <a:pPr algn="ctr" defTabSz="761970">
              <a:lnSpc>
                <a:spcPts val="1701"/>
              </a:lnSpc>
            </a:pPr>
            <a:r>
              <a:rPr lang="tr-TR" sz="1701" b="1" dirty="0">
                <a:solidFill>
                  <a:srgbClr val="484237"/>
                </a:solidFill>
                <a:latin typeface="Calibri" panose="020F0502020204030204"/>
                <a:ea typeface="Gelasio" pitchFamily="34" charset="-122"/>
              </a:rPr>
              <a:t>4</a:t>
            </a:r>
            <a:endParaRPr lang="en-US" sz="1701" dirty="0">
              <a:solidFill>
                <a:prstClr val="black"/>
              </a:solidFill>
              <a:latin typeface="Calibri" panose="020F0502020204030204"/>
            </a:endParaRPr>
          </a:p>
        </p:txBody>
      </p:sp>
      <p:sp>
        <p:nvSpPr>
          <p:cNvPr id="28" name="Shape 14"/>
          <p:cNvSpPr/>
          <p:nvPr/>
        </p:nvSpPr>
        <p:spPr>
          <a:xfrm flipV="1">
            <a:off x="5475681" y="5631124"/>
            <a:ext cx="556385" cy="45719"/>
          </a:xfrm>
          <a:prstGeom prst="rect">
            <a:avLst/>
          </a:prstGeom>
          <a:solidFill>
            <a:srgbClr val="D2CCC5"/>
          </a:solidFill>
          <a:ln/>
        </p:spPr>
      </p:sp>
      <p:sp>
        <p:nvSpPr>
          <p:cNvPr id="29" name="Text 17"/>
          <p:cNvSpPr/>
          <p:nvPr/>
        </p:nvSpPr>
        <p:spPr>
          <a:xfrm rot="10800000" flipV="1">
            <a:off x="6364621" y="5469152"/>
            <a:ext cx="1931062" cy="369622"/>
          </a:xfrm>
          <a:prstGeom prst="rect">
            <a:avLst/>
          </a:prstGeom>
          <a:noFill/>
          <a:ln/>
        </p:spPr>
        <p:txBody>
          <a:bodyPr wrap="none" rtlCol="0" anchor="t"/>
          <a:lstStyle/>
          <a:p>
            <a:pPr defTabSz="761970">
              <a:lnSpc>
                <a:spcPts val="1772"/>
              </a:lnSpc>
            </a:pPr>
            <a:r>
              <a:rPr lang="tr-TR" sz="1600" b="1" dirty="0" smtClean="0">
                <a:solidFill>
                  <a:srgbClr val="0070C0"/>
                </a:solidFill>
                <a:latin typeface="Arial" panose="020B0604020202020204" pitchFamily="34" charset="0"/>
                <a:ea typeface="Gelasio" pitchFamily="34" charset="-122"/>
                <a:cs typeface="Arial" panose="020B0604020202020204" pitchFamily="34" charset="0"/>
              </a:rPr>
              <a:t>Sonu 0-5’li yıllarda</a:t>
            </a:r>
            <a:endParaRPr lang="en-US" sz="1600" dirty="0">
              <a:solidFill>
                <a:srgbClr val="0070C0"/>
              </a:solidFill>
              <a:latin typeface="Arial" panose="020B0604020202020204" pitchFamily="34" charset="0"/>
              <a:cs typeface="Arial" panose="020B0604020202020204" pitchFamily="34" charset="0"/>
            </a:endParaRPr>
          </a:p>
        </p:txBody>
      </p:sp>
      <p:sp>
        <p:nvSpPr>
          <p:cNvPr id="30" name="Text 18"/>
          <p:cNvSpPr/>
          <p:nvPr/>
        </p:nvSpPr>
        <p:spPr>
          <a:xfrm rot="10800000" flipV="1">
            <a:off x="6364621" y="5838774"/>
            <a:ext cx="5475747" cy="873275"/>
          </a:xfrm>
          <a:prstGeom prst="rect">
            <a:avLst/>
          </a:prstGeom>
          <a:noFill/>
          <a:ln/>
        </p:spPr>
        <p:txBody>
          <a:bodyPr wrap="square" rtlCol="0" anchor="t"/>
          <a:lstStyle/>
          <a:p>
            <a:pPr defTabSz="761970">
              <a:lnSpc>
                <a:spcPts val="1814"/>
              </a:lnSpc>
            </a:pPr>
            <a:r>
              <a:rPr lang="tr-TR" sz="1400" dirty="0" smtClean="0">
                <a:solidFill>
                  <a:srgbClr val="746558"/>
                </a:solidFill>
                <a:latin typeface="Arial" panose="020B0604020202020204" pitchFamily="34" charset="0"/>
                <a:ea typeface="Gelasio" pitchFamily="34" charset="-122"/>
                <a:cs typeface="Arial" panose="020B0604020202020204" pitchFamily="34" charset="0"/>
              </a:rPr>
              <a:t>Kanun kapsamında  görevde bulunanlar görevde bulundukları süre boyunca sonu (0) ve (5) ile biten yılların en geç Şubat ayı sonuna kadar mal bildirimlerini yenilemek zorundadır.</a:t>
            </a:r>
            <a:endParaRPr lang="en-US" sz="1400" dirty="0">
              <a:solidFill>
                <a:prstClr val="black"/>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3"/>
          <a:stretch>
            <a:fillRect/>
          </a:stretch>
        </p:blipFill>
        <p:spPr>
          <a:xfrm>
            <a:off x="1601276" y="827443"/>
            <a:ext cx="7037589" cy="671431"/>
          </a:xfrm>
          <a:prstGeom prst="rect">
            <a:avLst/>
          </a:prstGeom>
        </p:spPr>
      </p:pic>
    </p:spTree>
    <p:extLst>
      <p:ext uri="{BB962C8B-B14F-4D97-AF65-F5344CB8AC3E}">
        <p14:creationId xmlns:p14="http://schemas.microsoft.com/office/powerpoint/2010/main" val="3241941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1FE7192-5153-6E00-0868-7CAA8030090A}"/>
              </a:ext>
            </a:extLst>
          </p:cNvPr>
          <p:cNvPicPr>
            <a:picLocks noChangeAspect="1"/>
          </p:cNvPicPr>
          <p:nvPr/>
        </p:nvPicPr>
        <p:blipFill>
          <a:blip r:embed="rId2"/>
          <a:stretch>
            <a:fillRect/>
          </a:stretch>
        </p:blipFill>
        <p:spPr>
          <a:xfrm>
            <a:off x="0" y="0"/>
            <a:ext cx="12294768" cy="6915807"/>
          </a:xfrm>
          <a:prstGeom prst="rect">
            <a:avLst/>
          </a:prstGeom>
        </p:spPr>
      </p:pic>
    </p:spTree>
    <p:extLst>
      <p:ext uri="{BB962C8B-B14F-4D97-AF65-F5344CB8AC3E}">
        <p14:creationId xmlns:p14="http://schemas.microsoft.com/office/powerpoint/2010/main" val="4126256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AABCB6"/>
          </a:solidFill>
          <a:ln/>
        </p:spPr>
      </p:sp>
      <p:sp>
        <p:nvSpPr>
          <p:cNvPr id="3" name="Shape 1"/>
          <p:cNvSpPr/>
          <p:nvPr/>
        </p:nvSpPr>
        <p:spPr>
          <a:xfrm>
            <a:off x="-10510" y="35071"/>
            <a:ext cx="12192000" cy="6858000"/>
          </a:xfrm>
          <a:prstGeom prst="rect">
            <a:avLst/>
          </a:prstGeom>
          <a:solidFill>
            <a:srgbClr val="FFF8F0"/>
          </a:solidFill>
          <a:ln/>
        </p:spPr>
        <p:txBody>
          <a:bodyPr/>
          <a:lstStyle/>
          <a:p>
            <a:endParaRPr lang="tr-TR" dirty="0"/>
          </a:p>
        </p:txBody>
      </p:sp>
      <p:sp>
        <p:nvSpPr>
          <p:cNvPr id="5" name="Text 2"/>
          <p:cNvSpPr/>
          <p:nvPr/>
        </p:nvSpPr>
        <p:spPr>
          <a:xfrm>
            <a:off x="147145" y="1415943"/>
            <a:ext cx="5938345" cy="747721"/>
          </a:xfrm>
          <a:prstGeom prst="rect">
            <a:avLst/>
          </a:prstGeom>
          <a:noFill/>
          <a:ln/>
        </p:spPr>
        <p:txBody>
          <a:bodyPr wrap="none" rtlCol="0" anchor="t"/>
          <a:lstStyle/>
          <a:p>
            <a:pPr>
              <a:lnSpc>
                <a:spcPts val="5062"/>
              </a:lnSpc>
            </a:pPr>
            <a:r>
              <a:rPr lang="en-US" sz="4050" b="1" kern="0" spc="-122" dirty="0">
                <a:solidFill>
                  <a:srgbClr val="2C3F42"/>
                </a:solidFill>
                <a:latin typeface="Bitter" pitchFamily="34" charset="0"/>
                <a:ea typeface="Bitter" pitchFamily="34" charset="-122"/>
                <a:cs typeface="Bitter" pitchFamily="34" charset="-120"/>
              </a:rPr>
              <a:t>EŞLERİN MAL BİLDİRİMİ</a:t>
            </a:r>
            <a:endParaRPr lang="en-US" sz="4050" b="1" dirty="0"/>
          </a:p>
        </p:txBody>
      </p:sp>
      <p:sp>
        <p:nvSpPr>
          <p:cNvPr id="6" name="Text 3"/>
          <p:cNvSpPr/>
          <p:nvPr/>
        </p:nvSpPr>
        <p:spPr>
          <a:xfrm>
            <a:off x="304800" y="2270235"/>
            <a:ext cx="6106510" cy="2177246"/>
          </a:xfrm>
          <a:prstGeom prst="rect">
            <a:avLst/>
          </a:prstGeom>
          <a:noFill/>
          <a:ln/>
        </p:spPr>
        <p:txBody>
          <a:bodyPr wrap="square" rtlCol="0" anchor="t"/>
          <a:lstStyle/>
          <a:p>
            <a:pPr marL="285750" indent="-285750">
              <a:lnSpc>
                <a:spcPts val="2592"/>
              </a:lnSpc>
              <a:buFont typeface="Wingdings" panose="05000000000000000000" pitchFamily="2" charset="2"/>
              <a:buChar char="q"/>
            </a:pPr>
            <a:r>
              <a:rPr lang="en-US" sz="1620" kern="0" spc="-32" dirty="0">
                <a:solidFill>
                  <a:srgbClr val="2B2E3C"/>
                </a:solidFill>
                <a:latin typeface="Arial" panose="020B0604020202020204" pitchFamily="34" charset="0"/>
                <a:ea typeface="Open Sans" pitchFamily="34" charset="-122"/>
                <a:cs typeface="Arial" panose="020B0604020202020204" pitchFamily="34" charset="0"/>
              </a:rPr>
              <a:t>Eşlerin her ikisinin de mal bildiriminde bulunması gereken kişiler olmaları halinde, her eş ayrı ayrı mal bildiriminde bulunur. </a:t>
            </a:r>
            <a:endParaRPr lang="tr-TR" sz="1620" kern="0" spc="-32" dirty="0" smtClean="0">
              <a:solidFill>
                <a:srgbClr val="2B2E3C"/>
              </a:solidFill>
              <a:latin typeface="Arial" panose="020B0604020202020204" pitchFamily="34" charset="0"/>
              <a:ea typeface="Open Sans" pitchFamily="34" charset="-122"/>
              <a:cs typeface="Arial" panose="020B0604020202020204" pitchFamily="34" charset="0"/>
            </a:endParaRPr>
          </a:p>
          <a:p>
            <a:pPr marL="285750" indent="-285750">
              <a:lnSpc>
                <a:spcPts val="2592"/>
              </a:lnSpc>
              <a:buFont typeface="Wingdings" panose="05000000000000000000" pitchFamily="2" charset="2"/>
              <a:buChar char="q"/>
            </a:pPr>
            <a:r>
              <a:rPr lang="en-US" sz="1620" kern="0" spc="-32" dirty="0" err="1" smtClean="0">
                <a:solidFill>
                  <a:srgbClr val="2B2E3C"/>
                </a:solidFill>
                <a:latin typeface="Arial" panose="020B0604020202020204" pitchFamily="34" charset="0"/>
                <a:ea typeface="Open Sans" pitchFamily="34" charset="-122"/>
                <a:cs typeface="Arial" panose="020B0604020202020204" pitchFamily="34" charset="0"/>
              </a:rPr>
              <a:t>Bildirimler</a:t>
            </a:r>
            <a:r>
              <a:rPr lang="tr-TR" sz="1620" kern="0" spc="-32" dirty="0" smtClean="0">
                <a:solidFill>
                  <a:srgbClr val="2B2E3C"/>
                </a:solidFill>
                <a:latin typeface="Arial" panose="020B0604020202020204" pitchFamily="34" charset="0"/>
                <a:ea typeface="Open Sans" pitchFamily="34" charset="-122"/>
                <a:cs typeface="Arial" panose="020B0604020202020204" pitchFamily="34" charset="0"/>
              </a:rPr>
              <a:t> </a:t>
            </a:r>
            <a:r>
              <a:rPr lang="en-US" sz="1620" kern="0" spc="-32" dirty="0" smtClean="0">
                <a:solidFill>
                  <a:srgbClr val="2B2E3C"/>
                </a:solidFill>
                <a:latin typeface="Arial" panose="020B0604020202020204" pitchFamily="34" charset="0"/>
                <a:ea typeface="Open Sans" pitchFamily="34" charset="-122"/>
                <a:cs typeface="Arial" panose="020B0604020202020204" pitchFamily="34" charset="0"/>
              </a:rPr>
              <a:t>de</a:t>
            </a:r>
            <a:r>
              <a:rPr lang="en-US" sz="1620" kern="0" spc="-32" dirty="0">
                <a:solidFill>
                  <a:srgbClr val="2B2E3C"/>
                </a:solidFill>
                <a:latin typeface="Arial" panose="020B0604020202020204" pitchFamily="34" charset="0"/>
                <a:ea typeface="Open Sans" pitchFamily="34" charset="-122"/>
                <a:cs typeface="Arial" panose="020B0604020202020204" pitchFamily="34" charset="0"/>
              </a:rPr>
              <a:t>; eşleri ile velayeti altındaki ergin olmayan yani on sekiz yaşını doldurmayan çocuklarının taşınmaz malları ile net aylık tutarının beş katını geçen taşınır mallar, hak, gelir, alacak ve borçlarını bildirirler.</a:t>
            </a:r>
            <a:endParaRPr lang="en-US" sz="1620" dirty="0">
              <a:latin typeface="Arial" panose="020B0604020202020204" pitchFamily="34" charset="0"/>
              <a:cs typeface="Arial" panose="020B0604020202020204" pitchFamily="34" charset="0"/>
            </a:endParaRPr>
          </a:p>
        </p:txBody>
      </p:sp>
      <p:sp>
        <p:nvSpPr>
          <p:cNvPr id="7" name="Text 4"/>
          <p:cNvSpPr/>
          <p:nvPr/>
        </p:nvSpPr>
        <p:spPr>
          <a:xfrm>
            <a:off x="294290" y="4447481"/>
            <a:ext cx="6025052" cy="889795"/>
          </a:xfrm>
          <a:prstGeom prst="rect">
            <a:avLst/>
          </a:prstGeom>
          <a:noFill/>
          <a:ln/>
        </p:spPr>
        <p:txBody>
          <a:bodyPr wrap="square" rtlCol="0" anchor="t"/>
          <a:lstStyle/>
          <a:p>
            <a:pPr marL="285750" indent="-285750">
              <a:lnSpc>
                <a:spcPts val="2592"/>
              </a:lnSpc>
              <a:buFont typeface="Wingdings" panose="05000000000000000000" pitchFamily="2" charset="2"/>
              <a:buChar char="q"/>
            </a:pPr>
            <a:r>
              <a:rPr lang="en-US" sz="1620" kern="0" spc="-32" dirty="0">
                <a:solidFill>
                  <a:srgbClr val="2B2E3C"/>
                </a:solidFill>
                <a:latin typeface="Arial" panose="020B0604020202020204" pitchFamily="34" charset="0"/>
                <a:ea typeface="Open Sans" pitchFamily="34" charset="-122"/>
                <a:cs typeface="Arial" panose="020B0604020202020204" pitchFamily="34" charset="0"/>
              </a:rPr>
              <a:t>Memurla birlikte yaşayan ve velayet hakkı sona eren çocukların mal varlıklarının bildirilmesine gerek yoktur.</a:t>
            </a:r>
            <a:endParaRPr lang="en-US" sz="1620" dirty="0">
              <a:latin typeface="Arial" panose="020B0604020202020204" pitchFamily="34" charset="0"/>
              <a:cs typeface="Arial" panose="020B0604020202020204" pitchFamily="34" charset="0"/>
            </a:endParaRPr>
          </a:p>
        </p:txBody>
      </p:sp>
      <p:pic>
        <p:nvPicPr>
          <p:cNvPr id="8" name="Image 1" descr="preencoded.png"/>
          <p:cNvPicPr>
            <a:picLocks noChangeAspect="1"/>
          </p:cNvPicPr>
          <p:nvPr/>
        </p:nvPicPr>
        <p:blipFill>
          <a:blip r:embed="rId3"/>
          <a:stretch>
            <a:fillRect/>
          </a:stretch>
        </p:blipFill>
        <p:spPr>
          <a:xfrm>
            <a:off x="6842235" y="0"/>
            <a:ext cx="5339256" cy="6787858"/>
          </a:xfrm>
          <a:prstGeom prst="rect">
            <a:avLst/>
          </a:prstGeom>
        </p:spPr>
      </p:pic>
    </p:spTree>
    <p:extLst>
      <p:ext uri="{BB962C8B-B14F-4D97-AF65-F5344CB8AC3E}">
        <p14:creationId xmlns:p14="http://schemas.microsoft.com/office/powerpoint/2010/main" val="964659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AF2E9"/>
          </a:solidFill>
          <a:ln/>
        </p:spPr>
      </p:sp>
      <p:sp>
        <p:nvSpPr>
          <p:cNvPr id="3" name="Shape 1"/>
          <p:cNvSpPr/>
          <p:nvPr/>
        </p:nvSpPr>
        <p:spPr>
          <a:xfrm>
            <a:off x="0" y="-1051029"/>
            <a:ext cx="12192000" cy="6858000"/>
          </a:xfrm>
          <a:prstGeom prst="rect">
            <a:avLst/>
          </a:prstGeom>
          <a:solidFill>
            <a:srgbClr val="FDFAF7"/>
          </a:solidFill>
          <a:ln/>
        </p:spPr>
        <p:txBody>
          <a:bodyPr/>
          <a:lstStyle/>
          <a:p>
            <a:endParaRPr lang="tr-TR" dirty="0"/>
          </a:p>
        </p:txBody>
      </p:sp>
      <p:sp>
        <p:nvSpPr>
          <p:cNvPr id="4" name="Text 2"/>
          <p:cNvSpPr/>
          <p:nvPr/>
        </p:nvSpPr>
        <p:spPr>
          <a:xfrm>
            <a:off x="2499023" y="329109"/>
            <a:ext cx="7359948" cy="642938"/>
          </a:xfrm>
          <a:prstGeom prst="rect">
            <a:avLst/>
          </a:prstGeom>
          <a:noFill/>
          <a:ln/>
        </p:spPr>
        <p:txBody>
          <a:bodyPr wrap="none" rtlCol="0" anchor="t"/>
          <a:lstStyle/>
          <a:p>
            <a:pPr>
              <a:lnSpc>
                <a:spcPts val="5062"/>
              </a:lnSpc>
            </a:pPr>
            <a:r>
              <a:rPr lang="en-US" sz="4050" b="1" kern="0" spc="-122" dirty="0" err="1">
                <a:solidFill>
                  <a:srgbClr val="591CE6"/>
                </a:solidFill>
                <a:latin typeface="Arial" panose="020B0604020202020204" pitchFamily="34" charset="0"/>
                <a:ea typeface="p22-mackinac-pro" pitchFamily="34" charset="-122"/>
                <a:cs typeface="Arial" panose="020B0604020202020204" pitchFamily="34" charset="0"/>
              </a:rPr>
              <a:t>Görev</a:t>
            </a:r>
            <a:r>
              <a:rPr lang="en-US" sz="4050" b="1" kern="0" spc="-122" dirty="0">
                <a:solidFill>
                  <a:srgbClr val="591CE6"/>
                </a:solidFill>
                <a:latin typeface="Arial" panose="020B0604020202020204" pitchFamily="34" charset="0"/>
                <a:ea typeface="p22-mackinac-pro" pitchFamily="34" charset="-122"/>
                <a:cs typeface="Arial" panose="020B0604020202020204" pitchFamily="34" charset="0"/>
              </a:rPr>
              <a:t> Değişikliği ve Mal Beyanı</a:t>
            </a:r>
            <a:endParaRPr lang="en-US" sz="4050" dirty="0">
              <a:latin typeface="Arial" panose="020B0604020202020204" pitchFamily="34" charset="0"/>
              <a:cs typeface="Arial" panose="020B0604020202020204" pitchFamily="34" charset="0"/>
            </a:endParaRPr>
          </a:p>
        </p:txBody>
      </p:sp>
      <p:sp>
        <p:nvSpPr>
          <p:cNvPr id="5" name="Text 3"/>
          <p:cNvSpPr/>
          <p:nvPr/>
        </p:nvSpPr>
        <p:spPr>
          <a:xfrm>
            <a:off x="720031" y="1083598"/>
            <a:ext cx="2571750" cy="435115"/>
          </a:xfrm>
          <a:prstGeom prst="rect">
            <a:avLst/>
          </a:prstGeom>
          <a:noFill/>
          <a:ln/>
        </p:spPr>
        <p:txBody>
          <a:bodyPr wrap="none" rtlCol="0" anchor="t"/>
          <a:lstStyle/>
          <a:p>
            <a:pPr>
              <a:lnSpc>
                <a:spcPts val="2532"/>
              </a:lnSpc>
            </a:pPr>
            <a:endParaRPr lang="tr-TR" sz="2025" b="1" kern="0" spc="-61" dirty="0">
              <a:solidFill>
                <a:srgbClr val="591CE6"/>
              </a:solidFill>
              <a:latin typeface="Arial" panose="020B0604020202020204" pitchFamily="34" charset="0"/>
              <a:ea typeface="p22-mackinac-pro" pitchFamily="34" charset="-122"/>
              <a:cs typeface="Arial" panose="020B0604020202020204" pitchFamily="34" charset="0"/>
            </a:endParaRPr>
          </a:p>
          <a:p>
            <a:pPr marL="342900" indent="-342900">
              <a:lnSpc>
                <a:spcPts val="2532"/>
              </a:lnSpc>
              <a:buFont typeface="Arial" panose="020B0604020202020204" pitchFamily="34" charset="0"/>
              <a:buChar char="•"/>
            </a:pPr>
            <a:r>
              <a:rPr lang="en-US" sz="2025" b="1" kern="0" spc="-61" dirty="0" err="1">
                <a:solidFill>
                  <a:srgbClr val="591CE6"/>
                </a:solidFill>
                <a:latin typeface="Arial" panose="020B0604020202020204" pitchFamily="34" charset="0"/>
                <a:ea typeface="p22-mackinac-pro" pitchFamily="34" charset="-122"/>
                <a:cs typeface="Arial" panose="020B0604020202020204" pitchFamily="34" charset="0"/>
              </a:rPr>
              <a:t>Kurum</a:t>
            </a:r>
            <a:r>
              <a:rPr lang="en-US" sz="2025" b="1" kern="0" spc="-61" dirty="0">
                <a:solidFill>
                  <a:srgbClr val="591CE6"/>
                </a:solidFill>
                <a:latin typeface="Arial" panose="020B0604020202020204" pitchFamily="34" charset="0"/>
                <a:ea typeface="p22-mackinac-pro" pitchFamily="34" charset="-122"/>
                <a:cs typeface="Arial" panose="020B0604020202020204" pitchFamily="34" charset="0"/>
              </a:rPr>
              <a:t> İçi </a:t>
            </a:r>
            <a:r>
              <a:rPr lang="en-US" sz="2000" b="1" kern="0" spc="-61" dirty="0">
                <a:solidFill>
                  <a:srgbClr val="591CE6"/>
                </a:solidFill>
                <a:latin typeface="Arial" panose="020B0604020202020204" pitchFamily="34" charset="0"/>
                <a:ea typeface="p22-mackinac-pro" pitchFamily="34" charset="-122"/>
                <a:cs typeface="Arial" panose="020B0604020202020204" pitchFamily="34" charset="0"/>
              </a:rPr>
              <a:t>Atamalar</a:t>
            </a:r>
            <a:endParaRPr lang="en-US" sz="2000" dirty="0">
              <a:latin typeface="Arial" panose="020B0604020202020204" pitchFamily="34" charset="0"/>
              <a:cs typeface="Arial" panose="020B0604020202020204" pitchFamily="34" charset="0"/>
            </a:endParaRPr>
          </a:p>
        </p:txBody>
      </p:sp>
      <p:sp>
        <p:nvSpPr>
          <p:cNvPr id="6" name="Text 4"/>
          <p:cNvSpPr/>
          <p:nvPr/>
        </p:nvSpPr>
        <p:spPr>
          <a:xfrm>
            <a:off x="720031" y="1864674"/>
            <a:ext cx="3249018" cy="658416"/>
          </a:xfrm>
          <a:prstGeom prst="rect">
            <a:avLst/>
          </a:prstGeom>
          <a:noFill/>
          <a:ln/>
        </p:spPr>
        <p:txBody>
          <a:bodyPr wrap="square" rtlCol="0" anchor="t"/>
          <a:lstStyle/>
          <a:p>
            <a:pPr>
              <a:lnSpc>
                <a:spcPts val="2592"/>
              </a:lnSpc>
            </a:pPr>
            <a:r>
              <a:rPr lang="en-US" sz="2000" dirty="0" err="1">
                <a:solidFill>
                  <a:srgbClr val="272525"/>
                </a:solidFill>
                <a:ea typeface="Eudoxus Sans" pitchFamily="34" charset="-122"/>
                <a:cs typeface="Eudoxus Sans" pitchFamily="34" charset="-120"/>
              </a:rPr>
              <a:t>Kurum</a:t>
            </a:r>
            <a:r>
              <a:rPr lang="en-US" sz="2000" dirty="0">
                <a:solidFill>
                  <a:srgbClr val="272525"/>
                </a:solidFill>
                <a:ea typeface="Eudoxus Sans" pitchFamily="34" charset="-122"/>
                <a:cs typeface="Eudoxus Sans" pitchFamily="34" charset="-120"/>
              </a:rPr>
              <a:t> içi görev değişikliklerinde ek mal beyanı zorunluluğu yoktur.</a:t>
            </a:r>
            <a:endParaRPr lang="en-US" sz="2000" dirty="0"/>
          </a:p>
        </p:txBody>
      </p:sp>
      <p:sp>
        <p:nvSpPr>
          <p:cNvPr id="7" name="Text 5"/>
          <p:cNvSpPr/>
          <p:nvPr/>
        </p:nvSpPr>
        <p:spPr>
          <a:xfrm>
            <a:off x="4389697" y="1084415"/>
            <a:ext cx="2571750" cy="321469"/>
          </a:xfrm>
          <a:prstGeom prst="rect">
            <a:avLst/>
          </a:prstGeom>
          <a:noFill/>
          <a:ln/>
        </p:spPr>
        <p:txBody>
          <a:bodyPr wrap="none" rtlCol="0" anchor="t"/>
          <a:lstStyle/>
          <a:p>
            <a:pPr marL="342900" indent="-342900">
              <a:lnSpc>
                <a:spcPts val="2532"/>
              </a:lnSpc>
              <a:buFont typeface="Arial" panose="020B0604020202020204" pitchFamily="34" charset="0"/>
              <a:buChar char="•"/>
            </a:pPr>
            <a:endParaRPr lang="tr-TR" sz="2000" b="1" kern="0" spc="-61" dirty="0">
              <a:solidFill>
                <a:srgbClr val="591CE6"/>
              </a:solidFill>
              <a:latin typeface="Arial" panose="020B0604020202020204" pitchFamily="34" charset="0"/>
              <a:ea typeface="p22-mackinac-pro" pitchFamily="34" charset="-122"/>
              <a:cs typeface="Arial" panose="020B0604020202020204" pitchFamily="34" charset="0"/>
            </a:endParaRPr>
          </a:p>
          <a:p>
            <a:pPr marL="342900" indent="-342900">
              <a:lnSpc>
                <a:spcPts val="2532"/>
              </a:lnSpc>
              <a:buFont typeface="Arial" panose="020B0604020202020204" pitchFamily="34" charset="0"/>
              <a:buChar char="•"/>
            </a:pPr>
            <a:r>
              <a:rPr lang="en-US" sz="2000" b="1" kern="0" spc="-61" dirty="0" err="1">
                <a:solidFill>
                  <a:srgbClr val="591CE6"/>
                </a:solidFill>
                <a:latin typeface="Arial" panose="020B0604020202020204" pitchFamily="34" charset="0"/>
                <a:ea typeface="p22-mackinac-pro" pitchFamily="34" charset="-122"/>
                <a:cs typeface="Arial" panose="020B0604020202020204" pitchFamily="34" charset="0"/>
              </a:rPr>
              <a:t>Kurum</a:t>
            </a:r>
            <a:r>
              <a:rPr lang="en-US" sz="2000" b="1" kern="0" spc="-61" dirty="0">
                <a:solidFill>
                  <a:srgbClr val="591CE6"/>
                </a:solidFill>
                <a:latin typeface="Arial" panose="020B0604020202020204" pitchFamily="34" charset="0"/>
                <a:ea typeface="p22-mackinac-pro" pitchFamily="34" charset="-122"/>
                <a:cs typeface="Arial" panose="020B0604020202020204" pitchFamily="34" charset="0"/>
              </a:rPr>
              <a:t> Dışı Atamalar</a:t>
            </a:r>
            <a:endParaRPr lang="en-US" sz="2000" dirty="0">
              <a:latin typeface="Arial" panose="020B0604020202020204" pitchFamily="34" charset="0"/>
              <a:cs typeface="Arial" panose="020B0604020202020204" pitchFamily="34" charset="0"/>
            </a:endParaRPr>
          </a:p>
        </p:txBody>
      </p:sp>
      <p:sp>
        <p:nvSpPr>
          <p:cNvPr id="8" name="Text 6"/>
          <p:cNvSpPr/>
          <p:nvPr/>
        </p:nvSpPr>
        <p:spPr>
          <a:xfrm>
            <a:off x="4389697" y="1535467"/>
            <a:ext cx="3249018" cy="987623"/>
          </a:xfrm>
          <a:prstGeom prst="rect">
            <a:avLst/>
          </a:prstGeom>
          <a:noFill/>
          <a:ln/>
        </p:spPr>
        <p:txBody>
          <a:bodyPr wrap="square" rtlCol="0" anchor="t"/>
          <a:lstStyle/>
          <a:p>
            <a:pPr>
              <a:lnSpc>
                <a:spcPts val="2592"/>
              </a:lnSpc>
            </a:pPr>
            <a:endParaRPr lang="tr-TR" sz="2000" dirty="0">
              <a:solidFill>
                <a:srgbClr val="272525"/>
              </a:solidFill>
              <a:ea typeface="Eudoxus Sans" pitchFamily="34" charset="-122"/>
              <a:cs typeface="Eudoxus Sans" pitchFamily="34" charset="-120"/>
            </a:endParaRPr>
          </a:p>
          <a:p>
            <a:pPr>
              <a:lnSpc>
                <a:spcPts val="2592"/>
              </a:lnSpc>
            </a:pPr>
            <a:r>
              <a:rPr lang="en-US" sz="2000" dirty="0" err="1">
                <a:solidFill>
                  <a:srgbClr val="272525"/>
                </a:solidFill>
                <a:ea typeface="Eudoxus Sans" pitchFamily="34" charset="-122"/>
                <a:cs typeface="Eudoxus Sans" pitchFamily="34" charset="-120"/>
              </a:rPr>
              <a:t>Başka</a:t>
            </a:r>
            <a:r>
              <a:rPr lang="en-US" sz="2000" dirty="0">
                <a:solidFill>
                  <a:srgbClr val="272525"/>
                </a:solidFill>
                <a:ea typeface="Eudoxus Sans" pitchFamily="34" charset="-122"/>
                <a:cs typeface="Eudoxus Sans" pitchFamily="34" charset="-120"/>
              </a:rPr>
              <a:t> kuruma atanan memurların da ek mal beyanı vermesi gerekmez.</a:t>
            </a:r>
            <a:endParaRPr lang="en-US" sz="2000" dirty="0"/>
          </a:p>
        </p:txBody>
      </p:sp>
      <p:sp>
        <p:nvSpPr>
          <p:cNvPr id="9" name="Text 7"/>
          <p:cNvSpPr/>
          <p:nvPr/>
        </p:nvSpPr>
        <p:spPr>
          <a:xfrm>
            <a:off x="8059363" y="1083598"/>
            <a:ext cx="2571750" cy="321469"/>
          </a:xfrm>
          <a:prstGeom prst="rect">
            <a:avLst/>
          </a:prstGeom>
          <a:noFill/>
          <a:ln/>
        </p:spPr>
        <p:txBody>
          <a:bodyPr wrap="none" rtlCol="0" anchor="t"/>
          <a:lstStyle/>
          <a:p>
            <a:pPr marL="342900" indent="-342900">
              <a:lnSpc>
                <a:spcPts val="2532"/>
              </a:lnSpc>
              <a:buFont typeface="Arial" panose="020B0604020202020204" pitchFamily="34" charset="0"/>
              <a:buChar char="•"/>
            </a:pPr>
            <a:endParaRPr lang="tr-TR" sz="2000" b="1" kern="0" spc="-61" dirty="0">
              <a:solidFill>
                <a:srgbClr val="591CE6"/>
              </a:solidFill>
              <a:latin typeface="Arial" panose="020B0604020202020204" pitchFamily="34" charset="0"/>
              <a:ea typeface="p22-mackinac-pro" pitchFamily="34" charset="-122"/>
              <a:cs typeface="Arial" panose="020B0604020202020204" pitchFamily="34" charset="0"/>
            </a:endParaRPr>
          </a:p>
          <a:p>
            <a:pPr marL="342900" indent="-342900">
              <a:lnSpc>
                <a:spcPts val="2532"/>
              </a:lnSpc>
              <a:buFont typeface="Arial" panose="020B0604020202020204" pitchFamily="34" charset="0"/>
              <a:buChar char="•"/>
            </a:pPr>
            <a:r>
              <a:rPr lang="en-US" sz="2000" b="1" kern="0" spc="-61" dirty="0" err="1">
                <a:solidFill>
                  <a:srgbClr val="591CE6"/>
                </a:solidFill>
                <a:latin typeface="Arial" panose="020B0604020202020204" pitchFamily="34" charset="0"/>
                <a:ea typeface="p22-mackinac-pro" pitchFamily="34" charset="-122"/>
                <a:cs typeface="Arial" panose="020B0604020202020204" pitchFamily="34" charset="0"/>
              </a:rPr>
              <a:t>Ayrılma</a:t>
            </a:r>
            <a:r>
              <a:rPr lang="en-US" sz="2000" b="1" kern="0" spc="-61" dirty="0">
                <a:solidFill>
                  <a:srgbClr val="591CE6"/>
                </a:solidFill>
                <a:latin typeface="Arial" panose="020B0604020202020204" pitchFamily="34" charset="0"/>
                <a:ea typeface="p22-mackinac-pro" pitchFamily="34" charset="-122"/>
                <a:cs typeface="Arial" panose="020B0604020202020204" pitchFamily="34" charset="0"/>
              </a:rPr>
              <a:t> Durumu</a:t>
            </a:r>
            <a:endParaRPr lang="en-US" sz="2000" dirty="0">
              <a:latin typeface="Arial" panose="020B0604020202020204" pitchFamily="34" charset="0"/>
              <a:cs typeface="Arial" panose="020B0604020202020204" pitchFamily="34" charset="0"/>
            </a:endParaRPr>
          </a:p>
        </p:txBody>
      </p:sp>
      <p:sp>
        <p:nvSpPr>
          <p:cNvPr id="10" name="Text 8"/>
          <p:cNvSpPr/>
          <p:nvPr/>
        </p:nvSpPr>
        <p:spPr>
          <a:xfrm>
            <a:off x="8059363" y="1535467"/>
            <a:ext cx="3249018" cy="1316832"/>
          </a:xfrm>
          <a:prstGeom prst="rect">
            <a:avLst/>
          </a:prstGeom>
          <a:noFill/>
          <a:ln/>
        </p:spPr>
        <p:txBody>
          <a:bodyPr wrap="square" rtlCol="0" anchor="t"/>
          <a:lstStyle/>
          <a:p>
            <a:pPr>
              <a:lnSpc>
                <a:spcPts val="2592"/>
              </a:lnSpc>
            </a:pPr>
            <a:endParaRPr lang="tr-TR" sz="2000" dirty="0">
              <a:solidFill>
                <a:srgbClr val="272525"/>
              </a:solidFill>
              <a:ea typeface="Eudoxus Sans" pitchFamily="34" charset="-122"/>
              <a:cs typeface="Eudoxus Sans" pitchFamily="34" charset="-120"/>
            </a:endParaRPr>
          </a:p>
          <a:p>
            <a:pPr>
              <a:lnSpc>
                <a:spcPts val="2592"/>
              </a:lnSpc>
            </a:pPr>
            <a:r>
              <a:rPr lang="en-US" sz="2000" dirty="0" err="1">
                <a:solidFill>
                  <a:srgbClr val="272525"/>
                </a:solidFill>
                <a:ea typeface="Eudoxus Sans" pitchFamily="34" charset="-122"/>
                <a:cs typeface="Eudoxus Sans" pitchFamily="34" charset="-120"/>
              </a:rPr>
              <a:t>Görevden</a:t>
            </a:r>
            <a:r>
              <a:rPr lang="en-US" sz="2000" dirty="0">
                <a:solidFill>
                  <a:srgbClr val="272525"/>
                </a:solidFill>
                <a:ea typeface="Eudoxus Sans" pitchFamily="34" charset="-122"/>
                <a:cs typeface="Eudoxus Sans" pitchFamily="34" charset="-120"/>
              </a:rPr>
              <a:t> ayrılan memurlar, ayrılma tarihinden itibaren 1 ay içinde mal beyanında bulunmalıdır.</a:t>
            </a:r>
            <a:endParaRPr lang="en-US" sz="2000" dirty="0"/>
          </a:p>
        </p:txBody>
      </p:sp>
      <p:pic>
        <p:nvPicPr>
          <p:cNvPr id="13" name="Resim 12">
            <a:extLst>
              <a:ext uri="{FF2B5EF4-FFF2-40B4-BE49-F238E27FC236}">
                <a16:creationId xmlns:a16="http://schemas.microsoft.com/office/drawing/2014/main" id="{B135E9A7-3C78-528C-9E07-6C9B1304A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34" y="3665725"/>
            <a:ext cx="12003932" cy="3113074"/>
          </a:xfrm>
          <a:prstGeom prst="rect">
            <a:avLst/>
          </a:prstGeom>
          <a:ln>
            <a:noFill/>
          </a:ln>
          <a:effectLst>
            <a:softEdge rad="112500"/>
          </a:effectLst>
        </p:spPr>
      </p:pic>
    </p:spTree>
    <p:extLst>
      <p:ext uri="{BB962C8B-B14F-4D97-AF65-F5344CB8AC3E}">
        <p14:creationId xmlns:p14="http://schemas.microsoft.com/office/powerpoint/2010/main" val="1911458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p:cNvSpPr/>
          <p:nvPr/>
        </p:nvSpPr>
        <p:spPr>
          <a:xfrm>
            <a:off x="1524000" y="4214648"/>
            <a:ext cx="8229600" cy="1030013"/>
          </a:xfrm>
          <a:prstGeom prst="rect">
            <a:avLst/>
          </a:prstGeom>
          <a:noFill/>
          <a:ln/>
        </p:spPr>
        <p:txBody>
          <a:bodyPr wrap="none" rtlCol="0" anchor="t"/>
          <a:lstStyle/>
          <a:p>
            <a:pPr algn="ctr">
              <a:lnSpc>
                <a:spcPts val="3335"/>
              </a:lnSpc>
            </a:pPr>
            <a:r>
              <a:rPr lang="en-US" sz="2800" b="1" kern="0" spc="-53" dirty="0" err="1">
                <a:solidFill>
                  <a:srgbClr val="FF75D3"/>
                </a:solidFill>
                <a:latin typeface="Arial" panose="020B0604020202020204" pitchFamily="34" charset="0"/>
                <a:ea typeface="adonis-web" pitchFamily="34" charset="-122"/>
                <a:cs typeface="Arial" panose="020B0604020202020204" pitchFamily="34" charset="0"/>
              </a:rPr>
              <a:t>Ceza</a:t>
            </a:r>
            <a:r>
              <a:rPr lang="en-US" sz="2800" b="1" kern="0" spc="-53" dirty="0">
                <a:solidFill>
                  <a:srgbClr val="FF75D3"/>
                </a:solidFill>
                <a:latin typeface="Arial" panose="020B0604020202020204" pitchFamily="34" charset="0"/>
                <a:ea typeface="adonis-web" pitchFamily="34" charset="-122"/>
                <a:cs typeface="Arial" panose="020B0604020202020204" pitchFamily="34" charset="0"/>
              </a:rPr>
              <a:t> </a:t>
            </a:r>
            <a:r>
              <a:rPr lang="en-US" sz="2800" b="1" kern="0" spc="-53" dirty="0" err="1" smtClean="0">
                <a:solidFill>
                  <a:srgbClr val="FF75D3"/>
                </a:solidFill>
                <a:latin typeface="Arial" panose="020B0604020202020204" pitchFamily="34" charset="0"/>
                <a:ea typeface="adonis-web" pitchFamily="34" charset="-122"/>
                <a:cs typeface="Arial" panose="020B0604020202020204" pitchFamily="34" charset="0"/>
              </a:rPr>
              <a:t>Hükümleri</a:t>
            </a:r>
            <a:endParaRPr lang="tr-TR" sz="2800" b="1" kern="0" spc="-53" dirty="0" smtClean="0">
              <a:solidFill>
                <a:srgbClr val="FF75D3"/>
              </a:solidFill>
              <a:latin typeface="Arial" panose="020B0604020202020204" pitchFamily="34" charset="0"/>
              <a:ea typeface="adonis-web" pitchFamily="34" charset="-122"/>
              <a:cs typeface="Arial" panose="020B0604020202020204" pitchFamily="34" charset="0"/>
            </a:endParaRPr>
          </a:p>
        </p:txBody>
      </p:sp>
      <p:sp>
        <p:nvSpPr>
          <p:cNvPr id="7" name="Text 3"/>
          <p:cNvSpPr/>
          <p:nvPr/>
        </p:nvSpPr>
        <p:spPr>
          <a:xfrm>
            <a:off x="2500015" y="3057922"/>
            <a:ext cx="111621" cy="203299"/>
          </a:xfrm>
          <a:prstGeom prst="rect">
            <a:avLst/>
          </a:prstGeom>
          <a:noFill/>
          <a:ln/>
        </p:spPr>
        <p:txBody>
          <a:bodyPr wrap="none" rtlCol="0" anchor="t"/>
          <a:lstStyle/>
          <a:p>
            <a:pPr algn="ctr">
              <a:lnSpc>
                <a:spcPts val="1601"/>
              </a:lnSpc>
            </a:pPr>
            <a:endParaRPr lang="en-US" sz="1601" dirty="0"/>
          </a:p>
        </p:txBody>
      </p:sp>
      <p:pic>
        <p:nvPicPr>
          <p:cNvPr id="19" name="Resi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77" y="12864"/>
            <a:ext cx="11586950" cy="3697287"/>
          </a:xfrm>
          <a:prstGeom prst="rect">
            <a:avLst/>
          </a:prstGeom>
        </p:spPr>
      </p:pic>
    </p:spTree>
    <p:extLst>
      <p:ext uri="{BB962C8B-B14F-4D97-AF65-F5344CB8AC3E}">
        <p14:creationId xmlns:p14="http://schemas.microsoft.com/office/powerpoint/2010/main" val="2922609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p:cNvSpPr/>
          <p:nvPr/>
        </p:nvSpPr>
        <p:spPr>
          <a:xfrm>
            <a:off x="2060028" y="1639614"/>
            <a:ext cx="6595696" cy="736398"/>
          </a:xfrm>
          <a:prstGeom prst="rect">
            <a:avLst/>
          </a:prstGeom>
          <a:noFill/>
          <a:ln/>
        </p:spPr>
        <p:txBody>
          <a:bodyPr wrap="none" rtlCol="0" anchor="t"/>
          <a:lstStyle/>
          <a:p>
            <a:pPr algn="ctr">
              <a:lnSpc>
                <a:spcPts val="3335"/>
              </a:lnSpc>
            </a:pPr>
            <a:r>
              <a:rPr lang="en-US" sz="3200" b="1" kern="0" spc="-53" dirty="0">
                <a:solidFill>
                  <a:srgbClr val="FF75D3"/>
                </a:solidFill>
                <a:latin typeface="Arial" panose="020B0604020202020204" pitchFamily="34" charset="0"/>
                <a:ea typeface="adonis-web" pitchFamily="34" charset="-122"/>
                <a:cs typeface="Arial" panose="020B0604020202020204" pitchFamily="34" charset="0"/>
              </a:rPr>
              <a:t>Ceza Hükümleri</a:t>
            </a:r>
            <a:endParaRPr lang="en-US" sz="3200" dirty="0">
              <a:latin typeface="Arial" panose="020B0604020202020204" pitchFamily="34" charset="0"/>
              <a:cs typeface="Arial" panose="020B0604020202020204" pitchFamily="34" charset="0"/>
            </a:endParaRPr>
          </a:p>
        </p:txBody>
      </p:sp>
      <p:sp>
        <p:nvSpPr>
          <p:cNvPr id="6" name="Shape 2"/>
          <p:cNvSpPr/>
          <p:nvPr/>
        </p:nvSpPr>
        <p:spPr>
          <a:xfrm>
            <a:off x="240115" y="2998481"/>
            <a:ext cx="448249" cy="401730"/>
          </a:xfrm>
          <a:prstGeom prst="roundRect">
            <a:avLst>
              <a:gd name="adj" fmla="val 20006"/>
            </a:avLst>
          </a:prstGeom>
          <a:solidFill>
            <a:srgbClr val="EBD0FB"/>
          </a:solidFill>
          <a:ln w="7620">
            <a:solidFill>
              <a:srgbClr val="D1B6E1"/>
            </a:solidFill>
            <a:prstDash val="solid"/>
          </a:ln>
        </p:spPr>
        <p:txBody>
          <a:bodyPr/>
          <a:lstStyle/>
          <a:p>
            <a:r>
              <a:rPr lang="tr-TR" b="1" dirty="0"/>
              <a:t>1</a:t>
            </a:r>
          </a:p>
        </p:txBody>
      </p:sp>
      <p:sp>
        <p:nvSpPr>
          <p:cNvPr id="7" name="Text 3"/>
          <p:cNvSpPr/>
          <p:nvPr/>
        </p:nvSpPr>
        <p:spPr>
          <a:xfrm>
            <a:off x="2500015" y="3057922"/>
            <a:ext cx="111621" cy="203299"/>
          </a:xfrm>
          <a:prstGeom prst="rect">
            <a:avLst/>
          </a:prstGeom>
          <a:noFill/>
          <a:ln/>
        </p:spPr>
        <p:txBody>
          <a:bodyPr wrap="none" rtlCol="0" anchor="t"/>
          <a:lstStyle/>
          <a:p>
            <a:pPr algn="ctr">
              <a:lnSpc>
                <a:spcPts val="1601"/>
              </a:lnSpc>
            </a:pPr>
            <a:endParaRPr lang="en-US" sz="1601" dirty="0"/>
          </a:p>
        </p:txBody>
      </p:sp>
      <p:sp>
        <p:nvSpPr>
          <p:cNvPr id="8" name="Text 4"/>
          <p:cNvSpPr/>
          <p:nvPr/>
        </p:nvSpPr>
        <p:spPr>
          <a:xfrm>
            <a:off x="747281" y="3032305"/>
            <a:ext cx="4249996" cy="398455"/>
          </a:xfrm>
          <a:prstGeom prst="rect">
            <a:avLst/>
          </a:prstGeom>
          <a:noFill/>
          <a:ln/>
        </p:spPr>
        <p:txBody>
          <a:bodyPr wrap="square" rtlCol="0" anchor="t"/>
          <a:lstStyle/>
          <a:p>
            <a:pPr>
              <a:lnSpc>
                <a:spcPts val="1667"/>
              </a:lnSpc>
            </a:pPr>
            <a:r>
              <a:rPr lang="en-US" b="1" kern="0" spc="-27" dirty="0">
                <a:solidFill>
                  <a:srgbClr val="272525"/>
                </a:solidFill>
                <a:latin typeface="Arial" panose="020B0604020202020204" pitchFamily="34" charset="0"/>
                <a:ea typeface="adonis-web" pitchFamily="34" charset="-122"/>
                <a:cs typeface="Arial" panose="020B0604020202020204" pitchFamily="34" charset="0"/>
              </a:rPr>
              <a:t>Mal Bildiriminde Bulunmama</a:t>
            </a:r>
            <a:endParaRPr lang="en-US" dirty="0">
              <a:latin typeface="Arial" panose="020B0604020202020204" pitchFamily="34" charset="0"/>
              <a:cs typeface="Arial" panose="020B0604020202020204" pitchFamily="34" charset="0"/>
            </a:endParaRPr>
          </a:p>
        </p:txBody>
      </p:sp>
      <p:sp>
        <p:nvSpPr>
          <p:cNvPr id="9" name="Text 5"/>
          <p:cNvSpPr/>
          <p:nvPr/>
        </p:nvSpPr>
        <p:spPr>
          <a:xfrm>
            <a:off x="845913" y="3481220"/>
            <a:ext cx="3242611" cy="3110650"/>
          </a:xfrm>
          <a:prstGeom prst="rect">
            <a:avLst/>
          </a:prstGeom>
          <a:noFill/>
          <a:ln/>
        </p:spPr>
        <p:txBody>
          <a:bodyPr wrap="square" rtlCol="0" anchor="t"/>
          <a:lstStyle/>
          <a:p>
            <a:pPr>
              <a:lnSpc>
                <a:spcPts val="1814"/>
              </a:lnSpc>
            </a:pPr>
            <a:r>
              <a:rPr lang="en-US" kern="0" spc="-22" dirty="0">
                <a:solidFill>
                  <a:srgbClr val="272525"/>
                </a:solidFill>
                <a:latin typeface="Arial" panose="020B0604020202020204" pitchFamily="34" charset="0"/>
                <a:ea typeface="Source Sans Pro" pitchFamily="34" charset="-122"/>
                <a:cs typeface="Arial" panose="020B0604020202020204" pitchFamily="34" charset="0"/>
              </a:rPr>
              <a:t>6 ncı maddede belirtilen sürelerde mal bildiriminde bulunmayana bildirimlerin verileceği mercilerce ihtarda bulunulur. İhtarın kendisine tebliğinden itibaren otuz gün içinde mazeretsiz olarak bildirimde bulunmayana üç aya kadar hapis cezası verilir. Soruşturma ile ilgili olarak verilen süre zarfında mal bildiriminde bulunmayana ise </a:t>
            </a:r>
            <a:r>
              <a:rPr lang="en-US" b="1" kern="0" spc="-22" dirty="0">
                <a:solidFill>
                  <a:srgbClr val="272525"/>
                </a:solidFill>
                <a:latin typeface="Arial" panose="020B0604020202020204" pitchFamily="34" charset="0"/>
                <a:ea typeface="Source Sans Pro" pitchFamily="34" charset="-122"/>
                <a:cs typeface="Arial" panose="020B0604020202020204" pitchFamily="34" charset="0"/>
              </a:rPr>
              <a:t>üç aydan bir yıla </a:t>
            </a:r>
            <a:r>
              <a:rPr lang="en-US" kern="0" spc="-22" dirty="0">
                <a:solidFill>
                  <a:srgbClr val="272525"/>
                </a:solidFill>
                <a:latin typeface="Arial" panose="020B0604020202020204" pitchFamily="34" charset="0"/>
                <a:ea typeface="Source Sans Pro" pitchFamily="34" charset="-122"/>
                <a:cs typeface="Arial" panose="020B0604020202020204" pitchFamily="34" charset="0"/>
              </a:rPr>
              <a:t>kadar hapis cezası verilir.</a:t>
            </a:r>
            <a:endParaRPr lang="en-US" dirty="0">
              <a:latin typeface="Arial" panose="020B0604020202020204" pitchFamily="34" charset="0"/>
              <a:cs typeface="Arial" panose="020B0604020202020204" pitchFamily="34" charset="0"/>
            </a:endParaRPr>
          </a:p>
        </p:txBody>
      </p:sp>
      <p:sp>
        <p:nvSpPr>
          <p:cNvPr id="10" name="Shape 6"/>
          <p:cNvSpPr/>
          <p:nvPr/>
        </p:nvSpPr>
        <p:spPr>
          <a:xfrm>
            <a:off x="4076387" y="2982436"/>
            <a:ext cx="401757" cy="462830"/>
          </a:xfrm>
          <a:prstGeom prst="roundRect">
            <a:avLst>
              <a:gd name="adj" fmla="val 20006"/>
            </a:avLst>
          </a:prstGeom>
          <a:solidFill>
            <a:srgbClr val="EBD0FB"/>
          </a:solidFill>
          <a:ln w="7620">
            <a:solidFill>
              <a:srgbClr val="D1B6E1"/>
            </a:solidFill>
            <a:prstDash val="solid"/>
          </a:ln>
        </p:spPr>
        <p:txBody>
          <a:bodyPr/>
          <a:lstStyle/>
          <a:p>
            <a:r>
              <a:rPr lang="tr-TR" b="1" dirty="0"/>
              <a:t>2</a:t>
            </a:r>
          </a:p>
        </p:txBody>
      </p:sp>
      <p:sp>
        <p:nvSpPr>
          <p:cNvPr id="12" name="Text 8"/>
          <p:cNvSpPr/>
          <p:nvPr/>
        </p:nvSpPr>
        <p:spPr>
          <a:xfrm>
            <a:off x="4557652" y="2982436"/>
            <a:ext cx="2569982" cy="417775"/>
          </a:xfrm>
          <a:prstGeom prst="rect">
            <a:avLst/>
          </a:prstGeom>
          <a:noFill/>
          <a:ln/>
        </p:spPr>
        <p:txBody>
          <a:bodyPr wrap="none" rtlCol="0" anchor="t"/>
          <a:lstStyle/>
          <a:p>
            <a:pPr>
              <a:lnSpc>
                <a:spcPts val="1667"/>
              </a:lnSpc>
            </a:pPr>
            <a:r>
              <a:rPr lang="en-US" b="1" kern="0" spc="-27" dirty="0">
                <a:solidFill>
                  <a:srgbClr val="272525"/>
                </a:solidFill>
                <a:latin typeface="Arial" panose="020B0604020202020204" pitchFamily="34" charset="0"/>
                <a:ea typeface="adonis-web" pitchFamily="34" charset="-122"/>
                <a:cs typeface="Arial" panose="020B0604020202020204" pitchFamily="34" charset="0"/>
              </a:rPr>
              <a:t>Gerçeğe Aykırı Açıklama</a:t>
            </a:r>
            <a:endParaRPr lang="en-US" dirty="0">
              <a:latin typeface="Arial" panose="020B0604020202020204" pitchFamily="34" charset="0"/>
              <a:cs typeface="Arial" panose="020B0604020202020204" pitchFamily="34" charset="0"/>
            </a:endParaRPr>
          </a:p>
        </p:txBody>
      </p:sp>
      <p:sp>
        <p:nvSpPr>
          <p:cNvPr id="13" name="Text 9"/>
          <p:cNvSpPr/>
          <p:nvPr/>
        </p:nvSpPr>
        <p:spPr>
          <a:xfrm>
            <a:off x="4458537" y="3605048"/>
            <a:ext cx="3426992" cy="1303590"/>
          </a:xfrm>
          <a:prstGeom prst="rect">
            <a:avLst/>
          </a:prstGeom>
          <a:noFill/>
          <a:ln/>
        </p:spPr>
        <p:txBody>
          <a:bodyPr wrap="square" rtlCol="0" anchor="t"/>
          <a:lstStyle/>
          <a:p>
            <a:pPr>
              <a:lnSpc>
                <a:spcPts val="1814"/>
              </a:lnSpc>
            </a:pPr>
            <a:r>
              <a:rPr lang="en-US" kern="0" spc="-22" dirty="0">
                <a:solidFill>
                  <a:srgbClr val="272525"/>
                </a:solidFill>
                <a:latin typeface="Arial" panose="020B0604020202020204" pitchFamily="34" charset="0"/>
                <a:ea typeface="Source Sans Pro" pitchFamily="34" charset="-122"/>
                <a:cs typeface="Arial" panose="020B0604020202020204" pitchFamily="34" charset="0"/>
              </a:rPr>
              <a:t>Mal bildiriminin muhtevası hakkında 9 uncu maddeye aykırı davranan </a:t>
            </a:r>
            <a:r>
              <a:rPr lang="en-US" b="1" kern="0" spc="-22" dirty="0">
                <a:solidFill>
                  <a:srgbClr val="272525"/>
                </a:solidFill>
                <a:latin typeface="Arial" panose="020B0604020202020204" pitchFamily="34" charset="0"/>
                <a:ea typeface="Source Sans Pro" pitchFamily="34" charset="-122"/>
                <a:cs typeface="Arial" panose="020B0604020202020204" pitchFamily="34" charset="0"/>
              </a:rPr>
              <a:t>üç aydan bir yıla </a:t>
            </a:r>
            <a:r>
              <a:rPr lang="en-US" kern="0" spc="-22" dirty="0">
                <a:solidFill>
                  <a:srgbClr val="272525"/>
                </a:solidFill>
                <a:latin typeface="Arial" panose="020B0604020202020204" pitchFamily="34" charset="0"/>
                <a:ea typeface="Source Sans Pro" pitchFamily="34" charset="-122"/>
                <a:cs typeface="Arial" panose="020B0604020202020204" pitchFamily="34" charset="0"/>
              </a:rPr>
              <a:t>kadar hapis cezası ile cezalandırılır. </a:t>
            </a:r>
            <a:r>
              <a:rPr lang="tr-TR" kern="0" spc="-22" dirty="0" smtClean="0">
                <a:solidFill>
                  <a:srgbClr val="272525"/>
                </a:solidFill>
                <a:latin typeface="Arial" panose="020B0604020202020204" pitchFamily="34" charset="0"/>
                <a:ea typeface="Source Sans Pro" pitchFamily="34" charset="-122"/>
                <a:cs typeface="Arial" panose="020B0604020202020204" pitchFamily="34" charset="0"/>
              </a:rPr>
              <a:t> </a:t>
            </a:r>
            <a:r>
              <a:rPr lang="en-US" kern="0" spc="-22" dirty="0" smtClean="0">
                <a:solidFill>
                  <a:srgbClr val="272525"/>
                </a:solidFill>
                <a:latin typeface="Arial" panose="020B0604020202020204" pitchFamily="34" charset="0"/>
                <a:ea typeface="Source Sans Pro" pitchFamily="34" charset="-122"/>
                <a:cs typeface="Arial" panose="020B0604020202020204" pitchFamily="34" charset="0"/>
              </a:rPr>
              <a:t>Bu </a:t>
            </a:r>
            <a:r>
              <a:rPr lang="en-US" kern="0" spc="-22" dirty="0">
                <a:solidFill>
                  <a:srgbClr val="272525"/>
                </a:solidFill>
                <a:latin typeface="Arial" panose="020B0604020202020204" pitchFamily="34" charset="0"/>
                <a:ea typeface="Source Sans Pro" pitchFamily="34" charset="-122"/>
                <a:cs typeface="Arial" panose="020B0604020202020204" pitchFamily="34" charset="0"/>
              </a:rPr>
              <a:t>fiilin basın yoluyla işlenmesi halinde verilecek ceza yarı oranında artırılır</a:t>
            </a:r>
            <a:r>
              <a:rPr lang="en-US" kern="0" spc="-22" dirty="0">
                <a:solidFill>
                  <a:srgbClr val="272525"/>
                </a:solidFill>
                <a:latin typeface="Source Sans Pro" pitchFamily="34" charset="0"/>
                <a:ea typeface="Source Sans Pro" pitchFamily="34" charset="-122"/>
                <a:cs typeface="Source Sans Pro" pitchFamily="34" charset="-120"/>
              </a:rPr>
              <a:t>.</a:t>
            </a:r>
            <a:endParaRPr lang="en-US" dirty="0"/>
          </a:p>
        </p:txBody>
      </p:sp>
      <p:sp>
        <p:nvSpPr>
          <p:cNvPr id="14" name="Shape 10"/>
          <p:cNvSpPr/>
          <p:nvPr/>
        </p:nvSpPr>
        <p:spPr>
          <a:xfrm>
            <a:off x="7383236" y="3012987"/>
            <a:ext cx="482931" cy="432279"/>
          </a:xfrm>
          <a:prstGeom prst="roundRect">
            <a:avLst>
              <a:gd name="adj" fmla="val 20006"/>
            </a:avLst>
          </a:prstGeom>
          <a:solidFill>
            <a:srgbClr val="EBD0FB"/>
          </a:solidFill>
          <a:ln w="7620">
            <a:solidFill>
              <a:srgbClr val="D1B6E1"/>
            </a:solidFill>
            <a:prstDash val="solid"/>
          </a:ln>
        </p:spPr>
        <p:txBody>
          <a:bodyPr/>
          <a:lstStyle/>
          <a:p>
            <a:r>
              <a:rPr lang="tr-TR" b="1" dirty="0">
                <a:latin typeface="Arial" panose="020B0604020202020204" pitchFamily="34" charset="0"/>
                <a:cs typeface="Arial" panose="020B0604020202020204" pitchFamily="34" charset="0"/>
              </a:rPr>
              <a:t>3</a:t>
            </a:r>
          </a:p>
        </p:txBody>
      </p:sp>
      <p:sp>
        <p:nvSpPr>
          <p:cNvPr id="16" name="Text 12"/>
          <p:cNvSpPr/>
          <p:nvPr/>
        </p:nvSpPr>
        <p:spPr>
          <a:xfrm rot="10800000" flipV="1">
            <a:off x="8040414" y="3032305"/>
            <a:ext cx="1602692" cy="398455"/>
          </a:xfrm>
          <a:prstGeom prst="rect">
            <a:avLst/>
          </a:prstGeom>
          <a:noFill/>
          <a:ln/>
        </p:spPr>
        <p:txBody>
          <a:bodyPr wrap="square" rtlCol="0" anchor="t"/>
          <a:lstStyle/>
          <a:p>
            <a:pPr>
              <a:lnSpc>
                <a:spcPts val="1667"/>
              </a:lnSpc>
            </a:pPr>
            <a:r>
              <a:rPr lang="en-US" b="1" kern="0" spc="-27" dirty="0">
                <a:solidFill>
                  <a:srgbClr val="272525"/>
                </a:solidFill>
                <a:latin typeface="Arial" panose="020B0604020202020204" pitchFamily="34" charset="0"/>
                <a:ea typeface="adonis-web" pitchFamily="34" charset="-122"/>
                <a:cs typeface="Arial" panose="020B0604020202020204" pitchFamily="34" charset="0"/>
              </a:rPr>
              <a:t>Gerçeğe Aykırı Bildirimde Bulunma</a:t>
            </a:r>
            <a:endParaRPr lang="en-US" dirty="0">
              <a:latin typeface="Arial" panose="020B0604020202020204" pitchFamily="34" charset="0"/>
              <a:cs typeface="Arial" panose="020B0604020202020204" pitchFamily="34" charset="0"/>
            </a:endParaRPr>
          </a:p>
        </p:txBody>
      </p:sp>
      <p:sp>
        <p:nvSpPr>
          <p:cNvPr id="17" name="Text 13"/>
          <p:cNvSpPr/>
          <p:nvPr/>
        </p:nvSpPr>
        <p:spPr>
          <a:xfrm>
            <a:off x="8040413" y="3962848"/>
            <a:ext cx="1881353" cy="871911"/>
          </a:xfrm>
          <a:prstGeom prst="rect">
            <a:avLst/>
          </a:prstGeom>
          <a:noFill/>
          <a:ln/>
        </p:spPr>
        <p:txBody>
          <a:bodyPr wrap="square" rtlCol="0" anchor="t"/>
          <a:lstStyle/>
          <a:p>
            <a:pPr>
              <a:lnSpc>
                <a:spcPts val="1814"/>
              </a:lnSpc>
            </a:pPr>
            <a:r>
              <a:rPr lang="en-US" kern="0" spc="-22" dirty="0">
                <a:solidFill>
                  <a:srgbClr val="272525"/>
                </a:solidFill>
                <a:latin typeface="Arial" panose="020B0604020202020204" pitchFamily="34" charset="0"/>
                <a:ea typeface="Source Sans Pro" pitchFamily="34" charset="-122"/>
                <a:cs typeface="Arial" panose="020B0604020202020204" pitchFamily="34" charset="0"/>
              </a:rPr>
              <a:t>Kanunen daha ağır bir cezayı gerektirmediği takdirde gerçeğe aykırı bildirimde bulunana </a:t>
            </a:r>
            <a:r>
              <a:rPr lang="en-US" b="1" kern="0" spc="-22" dirty="0">
                <a:latin typeface="Arial" panose="020B0604020202020204" pitchFamily="34" charset="0"/>
                <a:ea typeface="Source Sans Pro" pitchFamily="34" charset="-122"/>
                <a:cs typeface="Arial" panose="020B0604020202020204" pitchFamily="34" charset="0"/>
              </a:rPr>
              <a:t>altı aydan üç yıla </a:t>
            </a:r>
            <a:r>
              <a:rPr lang="en-US" kern="0" spc="-22" dirty="0">
                <a:solidFill>
                  <a:srgbClr val="272525"/>
                </a:solidFill>
                <a:latin typeface="Arial" panose="020B0604020202020204" pitchFamily="34" charset="0"/>
                <a:ea typeface="Source Sans Pro" pitchFamily="34" charset="-122"/>
                <a:cs typeface="Arial" panose="020B0604020202020204" pitchFamily="34" charset="0"/>
              </a:rPr>
              <a:t>kadar hapis cezası verilir.</a:t>
            </a:r>
            <a:endParaRPr lang="en-US" dirty="0">
              <a:latin typeface="Arial" panose="020B0604020202020204" pitchFamily="34" charset="0"/>
              <a:cs typeface="Arial" panose="020B0604020202020204" pitchFamily="34" charset="0"/>
            </a:endParaRPr>
          </a:p>
        </p:txBody>
      </p:sp>
      <p:sp>
        <p:nvSpPr>
          <p:cNvPr id="15" name="Shape 10"/>
          <p:cNvSpPr/>
          <p:nvPr/>
        </p:nvSpPr>
        <p:spPr>
          <a:xfrm>
            <a:off x="9491853" y="2998481"/>
            <a:ext cx="482931" cy="432279"/>
          </a:xfrm>
          <a:prstGeom prst="roundRect">
            <a:avLst>
              <a:gd name="adj" fmla="val 20006"/>
            </a:avLst>
          </a:prstGeom>
          <a:solidFill>
            <a:srgbClr val="EBD0FB"/>
          </a:solidFill>
          <a:ln w="7620">
            <a:solidFill>
              <a:srgbClr val="D1B6E1"/>
            </a:solidFill>
            <a:prstDash val="solid"/>
          </a:ln>
        </p:spPr>
        <p:txBody>
          <a:bodyPr/>
          <a:lstStyle/>
          <a:p>
            <a:r>
              <a:rPr lang="tr-TR" b="1" dirty="0" smtClean="0">
                <a:latin typeface="Arial" panose="020B0604020202020204" pitchFamily="34" charset="0"/>
                <a:cs typeface="Arial" panose="020B0604020202020204" pitchFamily="34" charset="0"/>
              </a:rPr>
              <a:t>4</a:t>
            </a:r>
            <a:endParaRPr lang="tr-TR" b="1" dirty="0">
              <a:latin typeface="Arial" panose="020B0604020202020204" pitchFamily="34" charset="0"/>
              <a:cs typeface="Arial" panose="020B0604020202020204" pitchFamily="34" charset="0"/>
            </a:endParaRPr>
          </a:p>
        </p:txBody>
      </p:sp>
      <p:sp>
        <p:nvSpPr>
          <p:cNvPr id="2" name="Dikdörtgen 1"/>
          <p:cNvSpPr/>
          <p:nvPr/>
        </p:nvSpPr>
        <p:spPr>
          <a:xfrm>
            <a:off x="9921767" y="2982436"/>
            <a:ext cx="2037328" cy="980413"/>
          </a:xfrm>
          <a:prstGeom prst="rect">
            <a:avLst/>
          </a:prstGeom>
        </p:spPr>
        <p:txBody>
          <a:bodyPr wrap="square">
            <a:spAutoFit/>
          </a:bodyPr>
          <a:lstStyle/>
          <a:p>
            <a:pPr>
              <a:lnSpc>
                <a:spcPts val="1667"/>
              </a:lnSpc>
            </a:pPr>
            <a:r>
              <a:rPr lang="tr-TR" b="1" kern="0" spc="-27" dirty="0" smtClean="0">
                <a:solidFill>
                  <a:srgbClr val="272525"/>
                </a:solidFill>
                <a:latin typeface="Arial" panose="020B0604020202020204" pitchFamily="34" charset="0"/>
                <a:ea typeface="adonis-web" pitchFamily="34" charset="-122"/>
                <a:cs typeface="Arial" panose="020B0604020202020204" pitchFamily="34" charset="0"/>
              </a:rPr>
              <a:t>Belirlenen Durum ve Sürelerde mal Bildiriminde Bulunmamak</a:t>
            </a:r>
            <a:endParaRPr lang="en-US" b="1" dirty="0">
              <a:latin typeface="Arial" panose="020B0604020202020204" pitchFamily="34" charset="0"/>
              <a:cs typeface="Arial" panose="020B0604020202020204" pitchFamily="34" charset="0"/>
            </a:endParaRPr>
          </a:p>
        </p:txBody>
      </p:sp>
      <p:sp>
        <p:nvSpPr>
          <p:cNvPr id="3" name="Dikdörtgen 2"/>
          <p:cNvSpPr/>
          <p:nvPr/>
        </p:nvSpPr>
        <p:spPr>
          <a:xfrm rot="10800000" flipH="1" flipV="1">
            <a:off x="9999209" y="3889216"/>
            <a:ext cx="1882443" cy="1200329"/>
          </a:xfrm>
          <a:prstGeom prst="rect">
            <a:avLst/>
          </a:prstGeom>
        </p:spPr>
        <p:txBody>
          <a:bodyPr wrap="square">
            <a:spAutoFit/>
          </a:bodyPr>
          <a:lstStyle/>
          <a:p>
            <a:r>
              <a:rPr lang="tr-TR" kern="0" spc="-22" dirty="0" smtClean="0">
                <a:solidFill>
                  <a:srgbClr val="272525"/>
                </a:solidFill>
                <a:latin typeface="Arial" panose="020B0604020202020204" pitchFamily="34" charset="0"/>
                <a:ea typeface="Source Sans Pro" pitchFamily="34" charset="-122"/>
                <a:cs typeface="Arial" panose="020B0604020202020204" pitchFamily="34" charset="0"/>
              </a:rPr>
              <a:t>Kademe ilerlemesinin  durdurulması cezası verilir.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5110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FD3696C2-0BF4-359B-395F-DE72916C554B}"/>
              </a:ext>
            </a:extLst>
          </p:cNvPr>
          <p:cNvSpPr>
            <a:spLocks noGrp="1"/>
          </p:cNvSpPr>
          <p:nvPr>
            <p:ph type="sldNum" sz="quarter" idx="12"/>
          </p:nvPr>
        </p:nvSpPr>
        <p:spPr/>
        <p:txBody>
          <a:bodyPr/>
          <a:lstStyle/>
          <a:p>
            <a:fld id="{FBAEC331-640A-45E2-A4F9-6E05C10C7D92}" type="slidenum">
              <a:rPr lang="tr-TR" smtClean="0"/>
              <a:pPr/>
              <a:t>38</a:t>
            </a:fld>
            <a:endParaRPr lang="tr-TR"/>
          </a:p>
        </p:txBody>
      </p:sp>
      <p:pic>
        <p:nvPicPr>
          <p:cNvPr id="5" name="Resim 4">
            <a:extLst>
              <a:ext uri="{FF2B5EF4-FFF2-40B4-BE49-F238E27FC236}">
                <a16:creationId xmlns:a16="http://schemas.microsoft.com/office/drawing/2014/main" id="{51B23706-1E27-1BEA-13BB-B028BA74CC2F}"/>
              </a:ext>
            </a:extLst>
          </p:cNvPr>
          <p:cNvPicPr>
            <a:picLocks noChangeAspect="1"/>
          </p:cNvPicPr>
          <p:nvPr/>
        </p:nvPicPr>
        <p:blipFill>
          <a:blip r:embed="rId3"/>
          <a:stretch>
            <a:fillRect/>
          </a:stretch>
        </p:blipFill>
        <p:spPr>
          <a:xfrm>
            <a:off x="0" y="-408562"/>
            <a:ext cx="12192000" cy="7266562"/>
          </a:xfrm>
          <a:prstGeom prst="rect">
            <a:avLst/>
          </a:prstGeom>
        </p:spPr>
      </p:pic>
    </p:spTree>
    <p:extLst>
      <p:ext uri="{BB962C8B-B14F-4D97-AF65-F5344CB8AC3E}">
        <p14:creationId xmlns:p14="http://schemas.microsoft.com/office/powerpoint/2010/main" val="1381315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0" y="-738984"/>
            <a:ext cx="12460406" cy="7596984"/>
          </a:xfrm>
          <a:prstGeom prst="rect">
            <a:avLst/>
          </a:prstGeom>
          <a:solidFill>
            <a:srgbClr val="FDFAF7"/>
          </a:solidFill>
          <a:ln/>
        </p:spPr>
        <p:txBody>
          <a:bodyPr/>
          <a:lstStyle/>
          <a:p>
            <a:pPr lvl="0"/>
            <a:endParaRPr lang="tr-TR" dirty="0">
              <a:solidFill>
                <a:srgbClr val="003366"/>
              </a:solidFill>
            </a:endParaRPr>
          </a:p>
          <a:p>
            <a:pPr lvl="0"/>
            <a:endParaRPr lang="tr-TR" dirty="0">
              <a:solidFill>
                <a:srgbClr val="003366"/>
              </a:solidFill>
            </a:endParaRPr>
          </a:p>
          <a:p>
            <a:pPr lvl="0"/>
            <a:endParaRPr lang="tr-TR" dirty="0">
              <a:solidFill>
                <a:srgbClr val="003366"/>
              </a:solidFill>
            </a:endParaRPr>
          </a:p>
          <a:p>
            <a:pPr lvl="0"/>
            <a:endParaRPr lang="tr-TR" dirty="0">
              <a:solidFill>
                <a:srgbClr val="003366"/>
              </a:solidFill>
            </a:endParaRPr>
          </a:p>
          <a:p>
            <a:pPr lvl="0"/>
            <a:endParaRPr lang="tr-TR" dirty="0">
              <a:solidFill>
                <a:srgbClr val="003366"/>
              </a:solidFill>
            </a:endParaRPr>
          </a:p>
          <a:p>
            <a:pPr lvl="0"/>
            <a:r>
              <a:rPr lang="tr-TR" dirty="0">
                <a:solidFill>
                  <a:srgbClr val="003366"/>
                </a:solidFill>
              </a:rPr>
              <a:t>                                                                                                                                                                                                                                                                                                                                                                </a:t>
            </a:r>
          </a:p>
          <a:p>
            <a:pPr lvl="0"/>
            <a:r>
              <a:rPr lang="tr-TR" dirty="0">
                <a:solidFill>
                  <a:srgbClr val="003366"/>
                </a:solidFill>
              </a:rPr>
              <a:t>                                                                                                                        </a:t>
            </a:r>
          </a:p>
          <a:p>
            <a:pPr lvl="0"/>
            <a:r>
              <a:rPr lang="tr-TR" sz="2000" b="1" dirty="0">
                <a:solidFill>
                  <a:srgbClr val="003366"/>
                </a:solidFill>
                <a:latin typeface="Arial" panose="020B0604020202020204" pitchFamily="34" charset="0"/>
                <a:cs typeface="Arial" panose="020B0604020202020204" pitchFamily="34" charset="0"/>
              </a:rPr>
              <a:t>                                                                                                     </a:t>
            </a:r>
            <a:r>
              <a:rPr lang="tr-TR" sz="2000" b="1" dirty="0">
                <a:solidFill>
                  <a:schemeClr val="accent4"/>
                </a:solidFill>
                <a:latin typeface="Arial" panose="020B0604020202020204" pitchFamily="34" charset="0"/>
                <a:cs typeface="Arial" panose="020B0604020202020204" pitchFamily="34" charset="0"/>
              </a:rPr>
              <a:t>Veraset Yoluyla Edinilen Mallar  </a:t>
            </a:r>
          </a:p>
        </p:txBody>
      </p:sp>
      <p:sp>
        <p:nvSpPr>
          <p:cNvPr id="5" name="Text 2"/>
          <p:cNvSpPr/>
          <p:nvPr/>
        </p:nvSpPr>
        <p:spPr>
          <a:xfrm>
            <a:off x="922009" y="-31423"/>
            <a:ext cx="6896164" cy="629118"/>
          </a:xfrm>
          <a:prstGeom prst="rect">
            <a:avLst/>
          </a:prstGeom>
          <a:noFill/>
          <a:ln/>
        </p:spPr>
        <p:txBody>
          <a:bodyPr wrap="none" rtlCol="0" anchor="t"/>
          <a:lstStyle/>
          <a:p>
            <a:pPr>
              <a:lnSpc>
                <a:spcPts val="5062"/>
              </a:lnSpc>
            </a:pPr>
            <a:r>
              <a:rPr lang="en-US" sz="4050" b="1" kern="0" spc="-122" dirty="0">
                <a:solidFill>
                  <a:srgbClr val="591CE6"/>
                </a:solidFill>
                <a:latin typeface="Arial" panose="020B0604020202020204" pitchFamily="34" charset="0"/>
                <a:ea typeface="p22-mackinac-pro" pitchFamily="34" charset="-122"/>
                <a:cs typeface="Arial" panose="020B0604020202020204" pitchFamily="34" charset="0"/>
              </a:rPr>
              <a:t>Ek Mal </a:t>
            </a:r>
            <a:r>
              <a:rPr lang="en-US" sz="4050" b="1" kern="0" spc="-122" dirty="0" err="1">
                <a:solidFill>
                  <a:srgbClr val="591CE6"/>
                </a:solidFill>
                <a:latin typeface="Arial" panose="020B0604020202020204" pitchFamily="34" charset="0"/>
                <a:ea typeface="p22-mackinac-pro" pitchFamily="34" charset="-122"/>
                <a:cs typeface="Arial" panose="020B0604020202020204" pitchFamily="34" charset="0"/>
              </a:rPr>
              <a:t>Beyanı</a:t>
            </a:r>
            <a:r>
              <a:rPr lang="tr-TR" sz="4050" b="1" kern="0" spc="-122" dirty="0" err="1">
                <a:solidFill>
                  <a:srgbClr val="591CE6"/>
                </a:solidFill>
                <a:latin typeface="Arial" panose="020B0604020202020204" pitchFamily="34" charset="0"/>
                <a:ea typeface="p22-mackinac-pro" pitchFamily="34" charset="-122"/>
                <a:cs typeface="Arial" panose="020B0604020202020204" pitchFamily="34" charset="0"/>
              </a:rPr>
              <a:t>nda</a:t>
            </a:r>
            <a:r>
              <a:rPr lang="tr-TR" sz="4050" b="1" kern="0" spc="-122" dirty="0">
                <a:solidFill>
                  <a:srgbClr val="591CE6"/>
                </a:solidFill>
                <a:latin typeface="Arial" panose="020B0604020202020204" pitchFamily="34" charset="0"/>
                <a:ea typeface="p22-mackinac-pro" pitchFamily="34" charset="-122"/>
                <a:cs typeface="Arial" panose="020B0604020202020204" pitchFamily="34" charset="0"/>
              </a:rPr>
              <a:t> Önemli Noktalar</a:t>
            </a:r>
            <a:endParaRPr lang="en-US" sz="4050" dirty="0">
              <a:latin typeface="Arial" panose="020B0604020202020204" pitchFamily="34" charset="0"/>
              <a:cs typeface="Arial" panose="020B0604020202020204" pitchFamily="34" charset="0"/>
            </a:endParaRPr>
          </a:p>
        </p:txBody>
      </p:sp>
      <p:sp>
        <p:nvSpPr>
          <p:cNvPr id="6" name="Shape 3"/>
          <p:cNvSpPr/>
          <p:nvPr/>
        </p:nvSpPr>
        <p:spPr>
          <a:xfrm>
            <a:off x="816058" y="1139945"/>
            <a:ext cx="419829" cy="561696"/>
          </a:xfrm>
          <a:prstGeom prst="roundRect">
            <a:avLst>
              <a:gd name="adj" fmla="val 26932"/>
            </a:avLst>
          </a:prstGeom>
          <a:solidFill>
            <a:srgbClr val="E0D7F4"/>
          </a:solidFill>
          <a:ln w="15240">
            <a:solidFill>
              <a:srgbClr val="C6BDDA"/>
            </a:solidFill>
            <a:prstDash val="solid"/>
          </a:ln>
        </p:spPr>
        <p:txBody>
          <a:bodyPr/>
          <a:lstStyle/>
          <a:p>
            <a:r>
              <a:rPr lang="tr-TR" sz="2400" b="1" dirty="0"/>
              <a:t>1</a:t>
            </a:r>
          </a:p>
        </p:txBody>
      </p:sp>
      <p:sp>
        <p:nvSpPr>
          <p:cNvPr id="7" name="Text 4"/>
          <p:cNvSpPr/>
          <p:nvPr/>
        </p:nvSpPr>
        <p:spPr>
          <a:xfrm>
            <a:off x="922009" y="714808"/>
            <a:ext cx="306597" cy="275539"/>
          </a:xfrm>
          <a:prstGeom prst="rect">
            <a:avLst/>
          </a:prstGeom>
          <a:noFill/>
          <a:ln/>
        </p:spPr>
        <p:txBody>
          <a:bodyPr wrap="none" rtlCol="0" anchor="t"/>
          <a:lstStyle/>
          <a:p>
            <a:pPr algn="ctr">
              <a:lnSpc>
                <a:spcPts val="2430"/>
              </a:lnSpc>
            </a:pPr>
            <a:endParaRPr lang="en-US" sz="2430" dirty="0"/>
          </a:p>
        </p:txBody>
      </p:sp>
      <p:sp>
        <p:nvSpPr>
          <p:cNvPr id="8" name="Text 5"/>
          <p:cNvSpPr/>
          <p:nvPr/>
        </p:nvSpPr>
        <p:spPr>
          <a:xfrm>
            <a:off x="1452339" y="1121789"/>
            <a:ext cx="2948972" cy="329767"/>
          </a:xfrm>
          <a:prstGeom prst="rect">
            <a:avLst/>
          </a:prstGeom>
          <a:noFill/>
          <a:ln/>
        </p:spPr>
        <p:txBody>
          <a:bodyPr wrap="none" rtlCol="0" anchor="t"/>
          <a:lstStyle/>
          <a:p>
            <a:pPr>
              <a:lnSpc>
                <a:spcPts val="2532"/>
              </a:lnSpc>
            </a:pPr>
            <a:r>
              <a:rPr lang="en-US" sz="2025" b="1" kern="0" spc="-61" dirty="0">
                <a:solidFill>
                  <a:srgbClr val="272525"/>
                </a:solidFill>
                <a:latin typeface="Arial" panose="020B0604020202020204" pitchFamily="34" charset="0"/>
                <a:ea typeface="p22-mackinac-pro" pitchFamily="34" charset="-122"/>
                <a:cs typeface="Arial" panose="020B0604020202020204" pitchFamily="34" charset="0"/>
              </a:rPr>
              <a:t>Net </a:t>
            </a:r>
            <a:r>
              <a:rPr lang="en-US" sz="2025" b="1" kern="0" spc="-61" dirty="0" err="1">
                <a:solidFill>
                  <a:srgbClr val="272525"/>
                </a:solidFill>
                <a:latin typeface="Arial" panose="020B0604020202020204" pitchFamily="34" charset="0"/>
                <a:ea typeface="p22-mackinac-pro" pitchFamily="34" charset="-122"/>
                <a:cs typeface="Arial" panose="020B0604020202020204" pitchFamily="34" charset="0"/>
              </a:rPr>
              <a:t>Maaşın</a:t>
            </a:r>
            <a:r>
              <a:rPr lang="en-US" sz="2025" b="1" kern="0" spc="-61" dirty="0">
                <a:solidFill>
                  <a:srgbClr val="272525"/>
                </a:solidFill>
                <a:latin typeface="Arial" panose="020B0604020202020204" pitchFamily="34" charset="0"/>
                <a:ea typeface="p22-mackinac-pro" pitchFamily="34" charset="-122"/>
                <a:cs typeface="Arial" panose="020B0604020202020204" pitchFamily="34" charset="0"/>
              </a:rPr>
              <a:t> </a:t>
            </a:r>
            <a:r>
              <a:rPr lang="tr-TR" sz="2025" b="1" kern="0" spc="-61" dirty="0">
                <a:solidFill>
                  <a:srgbClr val="272525"/>
                </a:solidFill>
                <a:latin typeface="Arial" panose="020B0604020202020204" pitchFamily="34" charset="0"/>
                <a:ea typeface="p22-mackinac-pro" pitchFamily="34" charset="-122"/>
                <a:cs typeface="Arial" panose="020B0604020202020204" pitchFamily="34" charset="0"/>
              </a:rPr>
              <a:t>Beş</a:t>
            </a:r>
            <a:r>
              <a:rPr lang="en-US" sz="2025" b="1" kern="0" spc="-61" dirty="0">
                <a:solidFill>
                  <a:srgbClr val="272525"/>
                </a:solidFill>
                <a:latin typeface="Arial" panose="020B0604020202020204" pitchFamily="34" charset="0"/>
                <a:ea typeface="p22-mackinac-pro" pitchFamily="34" charset="-122"/>
                <a:cs typeface="Arial" panose="020B0604020202020204" pitchFamily="34" charset="0"/>
              </a:rPr>
              <a:t> Katı</a:t>
            </a:r>
            <a:endParaRPr lang="en-US" sz="2025" dirty="0">
              <a:latin typeface="Arial" panose="020B0604020202020204" pitchFamily="34" charset="0"/>
              <a:cs typeface="Arial" panose="020B0604020202020204" pitchFamily="34" charset="0"/>
            </a:endParaRPr>
          </a:p>
          <a:p>
            <a:pPr>
              <a:lnSpc>
                <a:spcPts val="2532"/>
              </a:lnSpc>
            </a:pPr>
            <a:endParaRPr lang="tr-TR" sz="2025" b="1" kern="0" spc="-61" dirty="0">
              <a:solidFill>
                <a:srgbClr val="272525"/>
              </a:solidFill>
              <a:latin typeface="Arial" panose="020B0604020202020204" pitchFamily="34" charset="0"/>
              <a:ea typeface="p22-mackinac-pro" pitchFamily="34" charset="-122"/>
              <a:cs typeface="Arial" panose="020B0604020202020204" pitchFamily="34" charset="0"/>
            </a:endParaRPr>
          </a:p>
        </p:txBody>
      </p:sp>
      <p:sp>
        <p:nvSpPr>
          <p:cNvPr id="9" name="Text 6"/>
          <p:cNvSpPr/>
          <p:nvPr/>
        </p:nvSpPr>
        <p:spPr>
          <a:xfrm>
            <a:off x="1452339" y="1487605"/>
            <a:ext cx="3680494" cy="2664721"/>
          </a:xfrm>
          <a:prstGeom prst="rect">
            <a:avLst/>
          </a:prstGeom>
          <a:noFill/>
          <a:ln/>
        </p:spPr>
        <p:txBody>
          <a:bodyPr wrap="square" rtlCol="0" anchor="t"/>
          <a:lstStyle/>
          <a:p>
            <a:pPr>
              <a:lnSpc>
                <a:spcPts val="2592"/>
              </a:lnSpc>
            </a:pPr>
            <a:r>
              <a:rPr lang="tr-TR" sz="1620" dirty="0">
                <a:solidFill>
                  <a:srgbClr val="272525"/>
                </a:solidFill>
                <a:latin typeface="Arial" panose="020B0604020202020204" pitchFamily="34" charset="0"/>
                <a:ea typeface="Eudoxus Sans" pitchFamily="34" charset="-122"/>
                <a:cs typeface="Arial" panose="020B0604020202020204" pitchFamily="34" charset="0"/>
              </a:rPr>
              <a:t>Kanun kapsamında sayılan görevlerde bulunanlar, </a:t>
            </a:r>
            <a:r>
              <a:rPr lang="tr-TR" sz="1620" dirty="0" err="1">
                <a:solidFill>
                  <a:srgbClr val="272525"/>
                </a:solidFill>
                <a:latin typeface="Arial" panose="020B0604020202020204" pitchFamily="34" charset="0"/>
                <a:ea typeface="Eudoxus Sans" pitchFamily="34" charset="-122"/>
                <a:cs typeface="Arial" panose="020B0604020202020204" pitchFamily="34" charset="0"/>
              </a:rPr>
              <a:t>kendileri,eşleri</a:t>
            </a:r>
            <a:r>
              <a:rPr lang="tr-TR" sz="1620" dirty="0">
                <a:solidFill>
                  <a:srgbClr val="272525"/>
                </a:solidFill>
                <a:latin typeface="Arial" panose="020B0604020202020204" pitchFamily="34" charset="0"/>
                <a:ea typeface="Eudoxus Sans" pitchFamily="34" charset="-122"/>
                <a:cs typeface="Arial" panose="020B0604020202020204" pitchFamily="34" charset="0"/>
              </a:rPr>
              <a:t> ve velayeti altındaki ergin olmayan çocuklarının şahsi </a:t>
            </a:r>
            <a:r>
              <a:rPr lang="en-US" sz="1620" dirty="0">
                <a:solidFill>
                  <a:srgbClr val="272525"/>
                </a:solidFill>
                <a:latin typeface="Arial" panose="020B0604020202020204" pitchFamily="34" charset="0"/>
                <a:ea typeface="Eudoxus Sans" pitchFamily="34" charset="-122"/>
                <a:cs typeface="Arial" panose="020B0604020202020204" pitchFamily="34" charset="0"/>
              </a:rPr>
              <a:t> mal </a:t>
            </a:r>
            <a:r>
              <a:rPr lang="en-US" sz="1620" dirty="0" err="1">
                <a:solidFill>
                  <a:srgbClr val="272525"/>
                </a:solidFill>
                <a:latin typeface="Arial" panose="020B0604020202020204" pitchFamily="34" charset="0"/>
                <a:ea typeface="Eudoxus Sans" pitchFamily="34" charset="-122"/>
                <a:cs typeface="Arial" panose="020B0604020202020204" pitchFamily="34" charset="0"/>
              </a:rPr>
              <a:t>varlı</a:t>
            </a:r>
            <a:r>
              <a:rPr lang="tr-TR" sz="1620" dirty="0" err="1">
                <a:solidFill>
                  <a:srgbClr val="272525"/>
                </a:solidFill>
                <a:latin typeface="Arial" panose="020B0604020202020204" pitchFamily="34" charset="0"/>
                <a:ea typeface="Eudoxus Sans" pitchFamily="34" charset="-122"/>
                <a:cs typeface="Arial" panose="020B0604020202020204" pitchFamily="34" charset="0"/>
              </a:rPr>
              <a:t>klarında</a:t>
            </a:r>
            <a:r>
              <a:rPr lang="tr-TR" sz="1620" dirty="0">
                <a:solidFill>
                  <a:srgbClr val="272525"/>
                </a:solidFill>
                <a:latin typeface="Arial" panose="020B0604020202020204" pitchFamily="34" charset="0"/>
                <a:ea typeface="Eudoxus Sans" pitchFamily="34" charset="-122"/>
                <a:cs typeface="Arial" panose="020B0604020202020204" pitchFamily="34" charset="0"/>
              </a:rPr>
              <a:t>  </a:t>
            </a:r>
            <a:r>
              <a:rPr lang="tr-TR" sz="1620" b="1" u="sng" dirty="0">
                <a:solidFill>
                  <a:srgbClr val="272525"/>
                </a:solidFill>
                <a:latin typeface="Arial" panose="020B0604020202020204" pitchFamily="34" charset="0"/>
                <a:ea typeface="Eudoxus Sans" pitchFamily="34" charset="-122"/>
                <a:cs typeface="Arial" panose="020B0604020202020204" pitchFamily="34" charset="0"/>
              </a:rPr>
              <a:t>önemli</a:t>
            </a:r>
            <a:r>
              <a:rPr lang="tr-TR" sz="1620" dirty="0">
                <a:solidFill>
                  <a:srgbClr val="272525"/>
                </a:solidFill>
                <a:latin typeface="Arial" panose="020B0604020202020204" pitchFamily="34" charset="0"/>
                <a:ea typeface="Eudoxus Sans" pitchFamily="34" charset="-122"/>
                <a:cs typeface="Arial" panose="020B0604020202020204" pitchFamily="34" charset="0"/>
              </a:rPr>
              <a:t> bir değişiklik olduğunda </a:t>
            </a:r>
            <a:r>
              <a:rPr lang="en-US" sz="1620" dirty="0">
                <a:solidFill>
                  <a:srgbClr val="272525"/>
                </a:solidFill>
                <a:latin typeface="Arial" panose="020B0604020202020204" pitchFamily="34" charset="0"/>
                <a:ea typeface="Eudoxus Sans" pitchFamily="34" charset="-122"/>
                <a:cs typeface="Arial" panose="020B0604020202020204" pitchFamily="34" charset="0"/>
              </a:rPr>
              <a:t> </a:t>
            </a:r>
            <a:r>
              <a:rPr lang="tr-TR" sz="1620" b="1" u="sng" dirty="0">
                <a:solidFill>
                  <a:srgbClr val="272525"/>
                </a:solidFill>
                <a:latin typeface="Arial" panose="020B0604020202020204" pitchFamily="34" charset="0"/>
                <a:ea typeface="Eudoxus Sans" pitchFamily="34" charset="-122"/>
                <a:cs typeface="Arial" panose="020B0604020202020204" pitchFamily="34" charset="0"/>
              </a:rPr>
              <a:t>net maaşın  beş katını geçen yeni edindikleri </a:t>
            </a:r>
            <a:r>
              <a:rPr lang="tr-TR" sz="1620" dirty="0">
                <a:solidFill>
                  <a:srgbClr val="272525"/>
                </a:solidFill>
                <a:latin typeface="Arial" panose="020B0604020202020204" pitchFamily="34" charset="0"/>
                <a:ea typeface="Eudoxus Sans" pitchFamily="34" charset="-122"/>
                <a:cs typeface="Arial" panose="020B0604020202020204" pitchFamily="34" charset="0"/>
              </a:rPr>
              <a:t>mal, </a:t>
            </a:r>
            <a:r>
              <a:rPr lang="tr-TR" sz="1620" dirty="0" err="1">
                <a:solidFill>
                  <a:srgbClr val="272525"/>
                </a:solidFill>
                <a:latin typeface="Arial" panose="020B0604020202020204" pitchFamily="34" charset="0"/>
                <a:ea typeface="Eudoxus Sans" pitchFamily="34" charset="-122"/>
                <a:cs typeface="Arial" panose="020B0604020202020204" pitchFamily="34" charset="0"/>
              </a:rPr>
              <a:t>hak,gelir,alacak</a:t>
            </a:r>
            <a:r>
              <a:rPr lang="tr-TR" sz="1620" dirty="0">
                <a:solidFill>
                  <a:srgbClr val="272525"/>
                </a:solidFill>
                <a:latin typeface="Arial" panose="020B0604020202020204" pitchFamily="34" charset="0"/>
                <a:ea typeface="Eudoxus Sans" pitchFamily="34" charset="-122"/>
                <a:cs typeface="Arial" panose="020B0604020202020204" pitchFamily="34" charset="0"/>
              </a:rPr>
              <a:t> ve borçlara ait </a:t>
            </a:r>
            <a:r>
              <a:rPr lang="en-US" sz="1620" dirty="0">
                <a:solidFill>
                  <a:srgbClr val="272525"/>
                </a:solidFill>
                <a:latin typeface="Arial" panose="020B0604020202020204" pitchFamily="34" charset="0"/>
                <a:ea typeface="Eudoxus Sans" pitchFamily="34" charset="-122"/>
                <a:cs typeface="Arial" panose="020B0604020202020204" pitchFamily="34" charset="0"/>
              </a:rPr>
              <a:t> ek mal </a:t>
            </a:r>
            <a:r>
              <a:rPr lang="en-US" sz="1620" dirty="0" err="1">
                <a:solidFill>
                  <a:srgbClr val="272525"/>
                </a:solidFill>
                <a:latin typeface="Arial" panose="020B0604020202020204" pitchFamily="34" charset="0"/>
                <a:ea typeface="Eudoxus Sans" pitchFamily="34" charset="-122"/>
                <a:cs typeface="Arial" panose="020B0604020202020204" pitchFamily="34" charset="0"/>
              </a:rPr>
              <a:t>beyanı</a:t>
            </a:r>
            <a:r>
              <a:rPr lang="en-US" sz="1620" dirty="0">
                <a:solidFill>
                  <a:srgbClr val="272525"/>
                </a:solidFill>
                <a:latin typeface="Arial" panose="020B0604020202020204" pitchFamily="34" charset="0"/>
                <a:ea typeface="Eudoxus Sans" pitchFamily="34" charset="-122"/>
                <a:cs typeface="Arial" panose="020B0604020202020204" pitchFamily="34" charset="0"/>
              </a:rPr>
              <a:t> </a:t>
            </a:r>
            <a:r>
              <a:rPr lang="en-US" sz="1620" dirty="0" err="1">
                <a:solidFill>
                  <a:srgbClr val="272525"/>
                </a:solidFill>
                <a:latin typeface="Arial" panose="020B0604020202020204" pitchFamily="34" charset="0"/>
                <a:ea typeface="Eudoxus Sans" pitchFamily="34" charset="-122"/>
                <a:cs typeface="Arial" panose="020B0604020202020204" pitchFamily="34" charset="0"/>
              </a:rPr>
              <a:t>ver</a:t>
            </a:r>
            <a:r>
              <a:rPr lang="tr-TR" sz="1620" dirty="0" err="1">
                <a:solidFill>
                  <a:srgbClr val="272525"/>
                </a:solidFill>
                <a:latin typeface="Arial" panose="020B0604020202020204" pitchFamily="34" charset="0"/>
                <a:ea typeface="Eudoxus Sans" pitchFamily="34" charset="-122"/>
                <a:cs typeface="Arial" panose="020B0604020202020204" pitchFamily="34" charset="0"/>
              </a:rPr>
              <a:t>mek</a:t>
            </a:r>
            <a:r>
              <a:rPr lang="tr-TR" sz="1620" dirty="0">
                <a:solidFill>
                  <a:srgbClr val="272525"/>
                </a:solidFill>
                <a:latin typeface="Arial" panose="020B0604020202020204" pitchFamily="34" charset="0"/>
                <a:ea typeface="Eudoxus Sans" pitchFamily="34" charset="-122"/>
                <a:cs typeface="Arial" panose="020B0604020202020204" pitchFamily="34" charset="0"/>
              </a:rPr>
              <a:t> zorundadırlar.</a:t>
            </a:r>
            <a:endParaRPr lang="en-US" sz="1620" dirty="0">
              <a:latin typeface="Arial" panose="020B0604020202020204" pitchFamily="34" charset="0"/>
              <a:cs typeface="Arial" panose="020B0604020202020204" pitchFamily="34" charset="0"/>
            </a:endParaRPr>
          </a:p>
        </p:txBody>
      </p:sp>
      <p:sp>
        <p:nvSpPr>
          <p:cNvPr id="10" name="Shape 7"/>
          <p:cNvSpPr/>
          <p:nvPr/>
        </p:nvSpPr>
        <p:spPr>
          <a:xfrm>
            <a:off x="6339795" y="1126156"/>
            <a:ext cx="429495" cy="525223"/>
          </a:xfrm>
          <a:prstGeom prst="roundRect">
            <a:avLst>
              <a:gd name="adj" fmla="val 20003"/>
            </a:avLst>
          </a:prstGeom>
          <a:solidFill>
            <a:srgbClr val="E0D7F4"/>
          </a:solidFill>
          <a:ln w="15240">
            <a:solidFill>
              <a:srgbClr val="C6BDDA"/>
            </a:solidFill>
            <a:prstDash val="solid"/>
          </a:ln>
        </p:spPr>
        <p:txBody>
          <a:bodyPr/>
          <a:lstStyle/>
          <a:p>
            <a:pPr algn="ctr"/>
            <a:r>
              <a:rPr lang="tr-TR" sz="2400" b="1" dirty="0"/>
              <a:t>2</a:t>
            </a:r>
          </a:p>
        </p:txBody>
      </p:sp>
      <p:sp>
        <p:nvSpPr>
          <p:cNvPr id="13" name="Text 10"/>
          <p:cNvSpPr/>
          <p:nvPr/>
        </p:nvSpPr>
        <p:spPr>
          <a:xfrm>
            <a:off x="6990086" y="1364725"/>
            <a:ext cx="3709444" cy="824533"/>
          </a:xfrm>
          <a:prstGeom prst="rect">
            <a:avLst/>
          </a:prstGeom>
          <a:noFill/>
          <a:ln/>
        </p:spPr>
        <p:txBody>
          <a:bodyPr wrap="square" rtlCol="0" anchor="t"/>
          <a:lstStyle/>
          <a:p>
            <a:pPr>
              <a:lnSpc>
                <a:spcPts val="2592"/>
              </a:lnSpc>
            </a:pPr>
            <a:endParaRPr lang="en-US" sz="1620" dirty="0">
              <a:latin typeface="Arial" panose="020B0604020202020204" pitchFamily="34" charset="0"/>
              <a:cs typeface="Arial" panose="020B0604020202020204" pitchFamily="34" charset="0"/>
            </a:endParaRPr>
          </a:p>
        </p:txBody>
      </p:sp>
      <p:sp>
        <p:nvSpPr>
          <p:cNvPr id="14" name="Shape 11"/>
          <p:cNvSpPr/>
          <p:nvPr/>
        </p:nvSpPr>
        <p:spPr>
          <a:xfrm>
            <a:off x="982038" y="4676421"/>
            <a:ext cx="393949" cy="561378"/>
          </a:xfrm>
          <a:prstGeom prst="roundRect">
            <a:avLst>
              <a:gd name="adj" fmla="val 20003"/>
            </a:avLst>
          </a:prstGeom>
          <a:solidFill>
            <a:srgbClr val="E0D7F4"/>
          </a:solidFill>
          <a:ln w="15240">
            <a:solidFill>
              <a:srgbClr val="C6BDDA"/>
            </a:solidFill>
            <a:prstDash val="solid"/>
          </a:ln>
        </p:spPr>
        <p:txBody>
          <a:bodyPr/>
          <a:lstStyle/>
          <a:p>
            <a:r>
              <a:rPr lang="tr-TR" sz="2400" b="1" dirty="0"/>
              <a:t>3</a:t>
            </a:r>
          </a:p>
        </p:txBody>
      </p:sp>
      <p:sp>
        <p:nvSpPr>
          <p:cNvPr id="18" name="Text 8"/>
          <p:cNvSpPr/>
          <p:nvPr/>
        </p:nvSpPr>
        <p:spPr>
          <a:xfrm flipH="1">
            <a:off x="6466499" y="918522"/>
            <a:ext cx="398781" cy="423926"/>
          </a:xfrm>
          <a:prstGeom prst="rect">
            <a:avLst/>
          </a:prstGeom>
          <a:noFill/>
          <a:ln/>
        </p:spPr>
        <p:txBody>
          <a:bodyPr wrap="none" rtlCol="0" anchor="t"/>
          <a:lstStyle/>
          <a:p>
            <a:pPr algn="ctr">
              <a:lnSpc>
                <a:spcPts val="2430"/>
              </a:lnSpc>
            </a:pPr>
            <a:endParaRPr lang="en-US" sz="2430" b="1" dirty="0"/>
          </a:p>
        </p:txBody>
      </p:sp>
      <p:sp>
        <p:nvSpPr>
          <p:cNvPr id="25" name="Text 14"/>
          <p:cNvSpPr/>
          <p:nvPr/>
        </p:nvSpPr>
        <p:spPr>
          <a:xfrm flipH="1">
            <a:off x="7071317" y="1651379"/>
            <a:ext cx="4065130" cy="4460390"/>
          </a:xfrm>
          <a:prstGeom prst="rect">
            <a:avLst/>
          </a:prstGeom>
          <a:noFill/>
          <a:ln/>
        </p:spPr>
        <p:txBody>
          <a:bodyPr wrap="square" rtlCol="0" anchor="t"/>
          <a:lstStyle/>
          <a:p>
            <a:pPr>
              <a:lnSpc>
                <a:spcPts val="2592"/>
              </a:lnSpc>
            </a:pPr>
            <a:r>
              <a:rPr lang="tr-TR" sz="1620" dirty="0">
                <a:solidFill>
                  <a:srgbClr val="272525"/>
                </a:solidFill>
                <a:latin typeface="Arial" panose="020B0604020202020204" pitchFamily="34" charset="0"/>
                <a:ea typeface="Eudoxus Sans" pitchFamily="34" charset="-122"/>
                <a:cs typeface="Arial" panose="020B0604020202020204" pitchFamily="34" charset="0"/>
              </a:rPr>
              <a:t>Veraset yoluyla edinilen taşınmaz veya herhangi </a:t>
            </a:r>
            <a:r>
              <a:rPr lang="tr-TR" sz="1620" dirty="0" err="1">
                <a:solidFill>
                  <a:srgbClr val="272525"/>
                </a:solidFill>
                <a:latin typeface="Arial" panose="020B0604020202020204" pitchFamily="34" charset="0"/>
                <a:ea typeface="Eudoxus Sans" pitchFamily="34" charset="-122"/>
                <a:cs typeface="Arial" panose="020B0604020202020204" pitchFamily="34" charset="0"/>
              </a:rPr>
              <a:t>mal,alacak</a:t>
            </a:r>
            <a:r>
              <a:rPr lang="tr-TR" sz="1620" dirty="0">
                <a:solidFill>
                  <a:srgbClr val="272525"/>
                </a:solidFill>
                <a:latin typeface="Arial" panose="020B0604020202020204" pitchFamily="34" charset="0"/>
                <a:ea typeface="Eudoxus Sans" pitchFamily="34" charset="-122"/>
                <a:cs typeface="Arial" panose="020B0604020202020204" pitchFamily="34" charset="0"/>
              </a:rPr>
              <a:t> ve borç bulunması halinde, </a:t>
            </a:r>
            <a:r>
              <a:rPr lang="tr-TR" sz="1620" dirty="0" err="1">
                <a:solidFill>
                  <a:srgbClr val="272525"/>
                </a:solidFill>
                <a:latin typeface="Arial" panose="020B0604020202020204" pitchFamily="34" charset="0"/>
                <a:ea typeface="Eudoxus Sans" pitchFamily="34" charset="-122"/>
                <a:cs typeface="Arial" panose="020B0604020202020204" pitchFamily="34" charset="0"/>
              </a:rPr>
              <a:t>verset</a:t>
            </a:r>
            <a:r>
              <a:rPr lang="tr-TR" sz="1620" dirty="0">
                <a:solidFill>
                  <a:srgbClr val="272525"/>
                </a:solidFill>
                <a:latin typeface="Arial" panose="020B0604020202020204" pitchFamily="34" charset="0"/>
                <a:ea typeface="Eudoxus Sans" pitchFamily="34" charset="-122"/>
                <a:cs typeface="Arial" panose="020B0604020202020204" pitchFamily="34" charset="0"/>
              </a:rPr>
              <a:t> yoluyla edinilen mallar mal varlığında önemli bir artış ifade edeceğinden bu mallar içinde  edinilen tarihten itibaren 1 ay içinde ek mal bildiriminde bulunulacaktır. </a:t>
            </a:r>
            <a:endParaRPr lang="en-US" sz="1620" dirty="0">
              <a:latin typeface="Arial" panose="020B0604020202020204" pitchFamily="34" charset="0"/>
              <a:cs typeface="Arial" panose="020B0604020202020204" pitchFamily="34" charset="0"/>
            </a:endParaRPr>
          </a:p>
        </p:txBody>
      </p:sp>
      <p:sp>
        <p:nvSpPr>
          <p:cNvPr id="30" name="Text 10"/>
          <p:cNvSpPr/>
          <p:nvPr/>
        </p:nvSpPr>
        <p:spPr>
          <a:xfrm rot="10800000" flipH="1" flipV="1">
            <a:off x="1510688" y="5237798"/>
            <a:ext cx="3907473" cy="624389"/>
          </a:xfrm>
          <a:prstGeom prst="rect">
            <a:avLst/>
          </a:prstGeom>
          <a:noFill/>
          <a:ln/>
        </p:spPr>
        <p:txBody>
          <a:bodyPr wrap="square" rtlCol="0" anchor="t"/>
          <a:lstStyle/>
          <a:p>
            <a:pPr>
              <a:lnSpc>
                <a:spcPts val="2592"/>
              </a:lnSpc>
            </a:pPr>
            <a:r>
              <a:rPr lang="en-US" sz="1620" dirty="0">
                <a:solidFill>
                  <a:srgbClr val="272525"/>
                </a:solidFill>
                <a:latin typeface="Arial" panose="020B0604020202020204" pitchFamily="34" charset="0"/>
                <a:ea typeface="Eudoxus Sans" pitchFamily="34" charset="-122"/>
                <a:cs typeface="Arial" panose="020B0604020202020204" pitchFamily="34" charset="0"/>
              </a:rPr>
              <a:t>Ek mal beyanı, değişikliği izleyen 1 ay içinde yapılmalıdır.</a:t>
            </a:r>
            <a:endParaRPr lang="en-US" sz="1620" dirty="0">
              <a:latin typeface="Arial" panose="020B0604020202020204" pitchFamily="34" charset="0"/>
              <a:cs typeface="Arial" panose="020B0604020202020204" pitchFamily="34" charset="0"/>
            </a:endParaRPr>
          </a:p>
        </p:txBody>
      </p:sp>
      <p:sp>
        <p:nvSpPr>
          <p:cNvPr id="33" name="Text 9"/>
          <p:cNvSpPr/>
          <p:nvPr/>
        </p:nvSpPr>
        <p:spPr>
          <a:xfrm>
            <a:off x="1510688" y="4776715"/>
            <a:ext cx="3102255" cy="461084"/>
          </a:xfrm>
          <a:prstGeom prst="rect">
            <a:avLst/>
          </a:prstGeom>
          <a:noFill/>
          <a:ln/>
        </p:spPr>
        <p:txBody>
          <a:bodyPr wrap="none" rtlCol="0" anchor="t"/>
          <a:lstStyle/>
          <a:p>
            <a:pPr>
              <a:lnSpc>
                <a:spcPts val="2532"/>
              </a:lnSpc>
            </a:pPr>
            <a:r>
              <a:rPr lang="tr-TR" sz="2025" b="1" kern="0" spc="-61" dirty="0">
                <a:solidFill>
                  <a:srgbClr val="272525"/>
                </a:solidFill>
                <a:latin typeface="Arial" panose="020B0604020202020204" pitchFamily="34" charset="0"/>
                <a:ea typeface="p22-mackinac-pro" pitchFamily="34" charset="-122"/>
                <a:cs typeface="Arial" panose="020B0604020202020204" pitchFamily="34" charset="0"/>
              </a:rPr>
              <a:t>Bir</a:t>
            </a:r>
            <a:r>
              <a:rPr lang="en-US" sz="2025" b="1" kern="0" spc="-61" dirty="0">
                <a:solidFill>
                  <a:srgbClr val="272525"/>
                </a:solidFill>
                <a:latin typeface="Arial" panose="020B0604020202020204" pitchFamily="34" charset="0"/>
                <a:ea typeface="p22-mackinac-pro" pitchFamily="34" charset="-122"/>
                <a:cs typeface="Arial" panose="020B0604020202020204" pitchFamily="34" charset="0"/>
              </a:rPr>
              <a:t> Ay İçinde Beyan</a:t>
            </a:r>
            <a:endParaRPr lang="en-US" sz="20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99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689088" y="478808"/>
            <a:ext cx="9089036" cy="4339650"/>
          </a:xfrm>
          <a:prstGeom prst="rect">
            <a:avLst/>
          </a:prstGeom>
        </p:spPr>
        <p:txBody>
          <a:bodyPr wrap="square">
            <a:spAutoFit/>
          </a:bodyPr>
          <a:lstStyle/>
          <a:p>
            <a:pPr algn="ct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ct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ct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ct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ct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ctr"/>
            <a:r>
              <a:rPr lang="tr-TR" sz="4800" b="1" dirty="0">
                <a:solidFill>
                  <a:schemeClr val="accent1">
                    <a:lumMod val="50000"/>
                  </a:schemeClr>
                </a:solidFill>
                <a:latin typeface="Arial" panose="020B0604020202020204" pitchFamily="34" charset="0"/>
                <a:cs typeface="Arial" panose="020B0604020202020204" pitchFamily="34" charset="0"/>
              </a:rPr>
              <a:t>BİRİNCİ</a:t>
            </a:r>
            <a:r>
              <a:rPr lang="tr-TR" sz="4400" b="1" dirty="0">
                <a:solidFill>
                  <a:schemeClr val="accent1">
                    <a:lumMod val="50000"/>
                  </a:schemeClr>
                </a:solidFill>
                <a:latin typeface="Arial" panose="020B0604020202020204" pitchFamily="34" charset="0"/>
                <a:cs typeface="Arial" panose="020B0604020202020204" pitchFamily="34" charset="0"/>
              </a:rPr>
              <a:t> </a:t>
            </a:r>
            <a:r>
              <a:rPr lang="tr-TR" sz="4800" b="1" dirty="0">
                <a:solidFill>
                  <a:schemeClr val="accent1">
                    <a:lumMod val="50000"/>
                  </a:schemeClr>
                </a:solidFill>
                <a:latin typeface="Arial" panose="020B0604020202020204" pitchFamily="34" charset="0"/>
                <a:cs typeface="Arial" panose="020B0604020202020204" pitchFamily="34" charset="0"/>
              </a:rPr>
              <a:t>BÖLÜM</a:t>
            </a:r>
          </a:p>
          <a:p>
            <a:pPr algn="ctr"/>
            <a:r>
              <a:rPr lang="tr-TR" sz="3200" b="1" dirty="0">
                <a:solidFill>
                  <a:schemeClr val="accent1">
                    <a:lumMod val="50000"/>
                  </a:schemeClr>
                </a:solidFill>
                <a:latin typeface="Arial" panose="020B0604020202020204" pitchFamily="34" charset="0"/>
                <a:cs typeface="Arial" panose="020B0604020202020204" pitchFamily="34" charset="0"/>
              </a:rPr>
              <a:t>GENEL HÜKÜMLER</a:t>
            </a:r>
          </a:p>
          <a:p>
            <a:pPr algn="ctr" fontAlgn="base">
              <a:spcBef>
                <a:spcPct val="0"/>
              </a:spcBef>
              <a:spcAft>
                <a:spcPct val="0"/>
              </a:spcAft>
              <a:defRPr/>
            </a:pPr>
            <a:endParaRPr lang="tr-TR" sz="2800" b="1" dirty="0">
              <a:solidFill>
                <a:srgbClr val="002A56">
                  <a:lumMod val="90000"/>
                  <a:lumOff val="10000"/>
                </a:srgbClr>
              </a:solidFill>
              <a:latin typeface="Arial Black" panose="020B0A04020102020204" pitchFamily="34" charset="0"/>
              <a:cs typeface="Arial" panose="020B0604020202020204" pitchFamily="34" charset="0"/>
            </a:endParaRPr>
          </a:p>
          <a:p>
            <a:pPr algn="ctr" fontAlgn="base">
              <a:spcBef>
                <a:spcPct val="0"/>
              </a:spcBef>
              <a:spcAft>
                <a:spcPct val="0"/>
              </a:spcAft>
              <a:defRPr/>
            </a:pPr>
            <a:endParaRPr lang="tr-TR" sz="2800" b="1" dirty="0">
              <a:solidFill>
                <a:srgbClr val="002A56">
                  <a:lumMod val="90000"/>
                  <a:lumOff val="10000"/>
                </a:srgbClr>
              </a:solidFill>
              <a:latin typeface="Arial Black" panose="020B0A04020102020204" pitchFamily="34" charset="0"/>
              <a:cs typeface="Arial" panose="020B0604020202020204" pitchFamily="34" charset="0"/>
            </a:endParaRPr>
          </a:p>
          <a:p>
            <a:pPr algn="ctr" fontAlgn="base">
              <a:spcBef>
                <a:spcPct val="0"/>
              </a:spcBef>
              <a:spcAft>
                <a:spcPct val="0"/>
              </a:spcAft>
              <a:defRPr/>
            </a:pP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a:p>
            <a:pPr algn="ctr" fontAlgn="base">
              <a:spcBef>
                <a:spcPct val="0"/>
              </a:spcBef>
              <a:spcAft>
                <a:spcPct val="0"/>
              </a:spcAft>
              <a:defRPr/>
            </a:pPr>
            <a:endParaRPr lang="tr-TR" sz="2000" b="1" dirty="0">
              <a:solidFill>
                <a:srgbClr val="002A56">
                  <a:lumMod val="90000"/>
                  <a:lumOff val="10000"/>
                </a:srgbClr>
              </a:solidFill>
              <a:latin typeface="Arial Black" panose="020B0A04020102020204" pitchFamily="34" charset="0"/>
              <a:cs typeface="Arial" panose="020B0604020202020204" pitchFamily="34" charset="0"/>
            </a:endParaRPr>
          </a:p>
        </p:txBody>
      </p:sp>
      <p:pic>
        <p:nvPicPr>
          <p:cNvPr id="1026"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259" y="157851"/>
            <a:ext cx="1231820" cy="119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229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418897" y="147145"/>
            <a:ext cx="8723586" cy="6379780"/>
          </a:xfrm>
          <a:prstGeom prst="rect">
            <a:avLst/>
          </a:prstGeom>
        </p:spPr>
      </p:pic>
    </p:spTree>
    <p:extLst>
      <p:ext uri="{BB962C8B-B14F-4D97-AF65-F5344CB8AC3E}">
        <p14:creationId xmlns:p14="http://schemas.microsoft.com/office/powerpoint/2010/main" val="1719307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p:cNvGraphicFramePr>
            <a:graphicFrameLocks noChangeAspect="1"/>
          </p:cNvGraphicFramePr>
          <p:nvPr>
            <p:extLst/>
          </p:nvPr>
        </p:nvGraphicFramePr>
        <p:xfrm>
          <a:off x="472965" y="-26276"/>
          <a:ext cx="10615449" cy="6884276"/>
        </p:xfrm>
        <a:graphic>
          <a:graphicData uri="http://schemas.openxmlformats.org/presentationml/2006/ole">
            <mc:AlternateContent xmlns:mc="http://schemas.openxmlformats.org/markup-compatibility/2006">
              <mc:Choice xmlns:v="urn:schemas-microsoft-com:vml" Requires="v">
                <p:oleObj spid="_x0000_s2054" name="Çalışma Sayfası" r:id="rId3" imgW="5810250" imgH="8315325" progId="Excel.Sheet.12">
                  <p:embed/>
                </p:oleObj>
              </mc:Choice>
              <mc:Fallback>
                <p:oleObj name="Çalışma Sayfası" r:id="rId3" imgW="5810250" imgH="8315325" progId="Excel.Sheet.12">
                  <p:embed/>
                  <p:pic>
                    <p:nvPicPr>
                      <p:cNvPr id="3" name="Nesne 2"/>
                      <p:cNvPicPr/>
                      <p:nvPr/>
                    </p:nvPicPr>
                    <p:blipFill>
                      <a:blip r:embed="rId4"/>
                      <a:stretch>
                        <a:fillRect/>
                      </a:stretch>
                    </p:blipFill>
                    <p:spPr>
                      <a:xfrm>
                        <a:off x="472965" y="-26276"/>
                        <a:ext cx="10615449" cy="6884276"/>
                      </a:xfrm>
                      <a:prstGeom prst="rect">
                        <a:avLst/>
                      </a:prstGeom>
                    </p:spPr>
                  </p:pic>
                </p:oleObj>
              </mc:Fallback>
            </mc:AlternateContent>
          </a:graphicData>
        </a:graphic>
      </p:graphicFrame>
    </p:spTree>
    <p:extLst>
      <p:ext uri="{BB962C8B-B14F-4D97-AF65-F5344CB8AC3E}">
        <p14:creationId xmlns:p14="http://schemas.microsoft.com/office/powerpoint/2010/main" val="1655361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BAEC331-640A-45E2-A4F9-6E05C10C7D92}" type="slidenum">
              <a:rPr lang="tr-TR" smtClean="0"/>
              <a:pPr/>
              <a:t>42</a:t>
            </a:fld>
            <a:endParaRPr lang="tr-TR"/>
          </a:p>
        </p:txBody>
      </p:sp>
      <p:pic>
        <p:nvPicPr>
          <p:cNvPr id="6" name="Resim 5"/>
          <p:cNvPicPr>
            <a:picLocks noChangeAspect="1"/>
          </p:cNvPicPr>
          <p:nvPr/>
        </p:nvPicPr>
        <p:blipFill>
          <a:blip r:embed="rId2"/>
          <a:stretch>
            <a:fillRect/>
          </a:stretch>
        </p:blipFill>
        <p:spPr>
          <a:xfrm>
            <a:off x="1166647" y="0"/>
            <a:ext cx="9270125" cy="6888053"/>
          </a:xfrm>
          <a:prstGeom prst="rect">
            <a:avLst/>
          </a:prstGeom>
        </p:spPr>
      </p:pic>
    </p:spTree>
    <p:extLst>
      <p:ext uri="{BB962C8B-B14F-4D97-AF65-F5344CB8AC3E}">
        <p14:creationId xmlns:p14="http://schemas.microsoft.com/office/powerpoint/2010/main" val="33169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93076" y="105103"/>
            <a:ext cx="9795641" cy="6621518"/>
          </a:xfrm>
          <a:prstGeom prst="rect">
            <a:avLst/>
          </a:prstGeom>
        </p:spPr>
      </p:pic>
    </p:spTree>
    <p:extLst>
      <p:ext uri="{BB962C8B-B14F-4D97-AF65-F5344CB8AC3E}">
        <p14:creationId xmlns:p14="http://schemas.microsoft.com/office/powerpoint/2010/main" val="9378445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Unvan 1"/>
          <p:cNvSpPr>
            <a:spLocks noGrp="1"/>
          </p:cNvSpPr>
          <p:nvPr>
            <p:ph type="title"/>
          </p:nvPr>
        </p:nvSpPr>
        <p:spPr>
          <a:xfrm>
            <a:off x="1487488" y="44450"/>
            <a:ext cx="9578975" cy="1325563"/>
          </a:xfrm>
        </p:spPr>
        <p:txBody>
          <a:bodyPr/>
          <a:lstStyle/>
          <a:p>
            <a:pPr>
              <a:lnSpc>
                <a:spcPct val="150000"/>
              </a:lnSpc>
              <a:tabLst>
                <a:tab pos="457200" algn="l"/>
              </a:tabLst>
            </a:pPr>
            <a:r>
              <a:rPr lang="tr-TR" altLang="tr-TR" sz="2800" b="1" dirty="0">
                <a:solidFill>
                  <a:srgbClr val="1F4E79"/>
                </a:solidFill>
                <a:latin typeface="Times New Roman" panose="02020603050405020304" pitchFamily="18" charset="0"/>
                <a:cs typeface="Times New Roman" panose="02020603050405020304" pitchFamily="18" charset="0"/>
              </a:rPr>
              <a:t>    Mal Bildirim Tarih Modülü</a:t>
            </a:r>
          </a:p>
        </p:txBody>
      </p:sp>
      <p:sp>
        <p:nvSpPr>
          <p:cNvPr id="5" name="Metin kutusu 4">
            <a:extLst>
              <a:ext uri="{FF2B5EF4-FFF2-40B4-BE49-F238E27FC236}">
                <a16:creationId xmlns:a16="http://schemas.microsoft.com/office/drawing/2014/main" id="{157E1220-7295-C2EB-BCC9-9F7DB1F7AC78}"/>
              </a:ext>
            </a:extLst>
          </p:cNvPr>
          <p:cNvSpPr txBox="1"/>
          <p:nvPr/>
        </p:nvSpPr>
        <p:spPr bwMode="auto">
          <a:xfrm>
            <a:off x="840828" y="2070538"/>
            <a:ext cx="10063453" cy="1323439"/>
          </a:xfrm>
          <a:prstGeom prst="rect">
            <a:avLst/>
          </a:prstGeom>
          <a:noFill/>
          <a:ln w="9525">
            <a:noFill/>
            <a:miter lim="800000"/>
            <a:headEnd/>
            <a:tailEnd/>
          </a:ln>
        </p:spPr>
        <p:txBody>
          <a:bodyPr wrap="square">
            <a:spAutoFit/>
          </a:bodyPr>
          <a:lstStyle/>
          <a:p>
            <a:pPr algn="just"/>
            <a:r>
              <a:rPr lang="tr-TR" sz="2000" dirty="0">
                <a:solidFill>
                  <a:srgbClr val="002060"/>
                </a:solidFill>
                <a:latin typeface="Calibri" panose="020F0502020204030204" pitchFamily="34" charset="0"/>
                <a:cs typeface="Calibri" panose="020F0502020204030204" pitchFamily="34" charset="0"/>
              </a:rPr>
              <a:t>01.01.2024 tarihinden itibaren birimine verilen mal bildirimleri </a:t>
            </a:r>
            <a:r>
              <a:rPr lang="tr-TR"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25.12.2023 tarihli  12396764 sayılı yazımız  ile  Personel Bilgi Yönetim Sistemi (PBYS) üzerinde açılan Mal Bildirim Tarih modülüne </a:t>
            </a:r>
            <a:r>
              <a:rPr lang="tr-TR" sz="2000" dirty="0">
                <a:solidFill>
                  <a:srgbClr val="002060"/>
                </a:solidFill>
                <a:latin typeface="Calibri" panose="020F0502020204030204" pitchFamily="34" charset="0"/>
                <a:cs typeface="Calibri" panose="020F0502020204030204" pitchFamily="34" charset="0"/>
              </a:rPr>
              <a:t> PBYS yetkilisi tarafından  işlenmektedir. Resmi yazı ekinde gelen mal bildirim beyanları  onaylanarak teslim  alınmaktadır. </a:t>
            </a:r>
          </a:p>
        </p:txBody>
      </p:sp>
      <p:pic>
        <p:nvPicPr>
          <p:cNvPr id="6" name="Resim 5">
            <a:extLst>
              <a:ext uri="{FF2B5EF4-FFF2-40B4-BE49-F238E27FC236}">
                <a16:creationId xmlns:a16="http://schemas.microsoft.com/office/drawing/2014/main" id="{E8D90433-372E-1B62-EDC7-20C484A97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01" y="3569926"/>
            <a:ext cx="10058400" cy="1533525"/>
          </a:xfrm>
          <a:prstGeom prst="rect">
            <a:avLst/>
          </a:prstGeom>
        </p:spPr>
      </p:pic>
    </p:spTree>
    <p:extLst>
      <p:ext uri="{BB962C8B-B14F-4D97-AF65-F5344CB8AC3E}">
        <p14:creationId xmlns:p14="http://schemas.microsoft.com/office/powerpoint/2010/main" val="1617205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AF2E9"/>
          </a:solidFill>
          <a:ln/>
        </p:spPr>
      </p:sp>
      <p:sp>
        <p:nvSpPr>
          <p:cNvPr id="3" name="Shape 1"/>
          <p:cNvSpPr/>
          <p:nvPr/>
        </p:nvSpPr>
        <p:spPr>
          <a:xfrm>
            <a:off x="-115697" y="-462127"/>
            <a:ext cx="12238445" cy="7320127"/>
          </a:xfrm>
          <a:prstGeom prst="rect">
            <a:avLst/>
          </a:prstGeom>
          <a:solidFill>
            <a:srgbClr val="FDFAF7"/>
          </a:solidFill>
          <a:ln/>
        </p:spPr>
        <p:txBody>
          <a:bodyPr/>
          <a:lstStyle/>
          <a:p>
            <a:endParaRPr lang="tr-TR" dirty="0"/>
          </a:p>
        </p:txBody>
      </p:sp>
      <p:pic>
        <p:nvPicPr>
          <p:cNvPr id="4" name="Image 0" descr="preencoded.png"/>
          <p:cNvPicPr>
            <a:picLocks noChangeAspect="1"/>
          </p:cNvPicPr>
          <p:nvPr/>
        </p:nvPicPr>
        <p:blipFill>
          <a:blip r:embed="rId3"/>
          <a:stretch>
            <a:fillRect/>
          </a:stretch>
        </p:blipFill>
        <p:spPr>
          <a:xfrm>
            <a:off x="0" y="0"/>
            <a:ext cx="12192000" cy="2024360"/>
          </a:xfrm>
          <a:prstGeom prst="rect">
            <a:avLst/>
          </a:prstGeom>
        </p:spPr>
      </p:pic>
      <p:sp>
        <p:nvSpPr>
          <p:cNvPr id="5" name="Text 2"/>
          <p:cNvSpPr/>
          <p:nvPr/>
        </p:nvSpPr>
        <p:spPr>
          <a:xfrm>
            <a:off x="3098453" y="2216643"/>
            <a:ext cx="6359228" cy="506115"/>
          </a:xfrm>
          <a:prstGeom prst="rect">
            <a:avLst/>
          </a:prstGeom>
          <a:noFill/>
          <a:ln/>
        </p:spPr>
        <p:txBody>
          <a:bodyPr wrap="none" rtlCol="0" anchor="t"/>
          <a:lstStyle/>
          <a:p>
            <a:pPr>
              <a:lnSpc>
                <a:spcPts val="3985"/>
              </a:lnSpc>
            </a:pPr>
            <a:r>
              <a:rPr lang="en-US" sz="3188" b="1" kern="0" spc="-96" dirty="0">
                <a:solidFill>
                  <a:srgbClr val="591CE6"/>
                </a:solidFill>
                <a:latin typeface="Arial" panose="020B0604020202020204" pitchFamily="34" charset="0"/>
                <a:ea typeface="p22-mackinac-pro" pitchFamily="34" charset="-122"/>
                <a:cs typeface="Arial" panose="020B0604020202020204" pitchFamily="34" charset="0"/>
              </a:rPr>
              <a:t>Mal Bildirimi Sürecindeki Adımlar</a:t>
            </a:r>
            <a:endParaRPr lang="en-US" sz="3188" dirty="0">
              <a:latin typeface="Arial" panose="020B0604020202020204" pitchFamily="34" charset="0"/>
              <a:cs typeface="Arial" panose="020B0604020202020204" pitchFamily="34" charset="0"/>
            </a:endParaRPr>
          </a:p>
        </p:txBody>
      </p:sp>
      <p:sp>
        <p:nvSpPr>
          <p:cNvPr id="6" name="Shape 3"/>
          <p:cNvSpPr/>
          <p:nvPr/>
        </p:nvSpPr>
        <p:spPr>
          <a:xfrm>
            <a:off x="1672630" y="4815681"/>
            <a:ext cx="8846642" cy="32345"/>
          </a:xfrm>
          <a:prstGeom prst="roundRect">
            <a:avLst>
              <a:gd name="adj" fmla="val 225317"/>
            </a:avLst>
          </a:prstGeom>
          <a:solidFill>
            <a:srgbClr val="C6BDDA"/>
          </a:solidFill>
          <a:ln/>
        </p:spPr>
      </p:sp>
      <p:sp>
        <p:nvSpPr>
          <p:cNvPr id="7" name="Shape 4"/>
          <p:cNvSpPr/>
          <p:nvPr/>
        </p:nvSpPr>
        <p:spPr>
          <a:xfrm>
            <a:off x="3827562" y="4248944"/>
            <a:ext cx="32345" cy="566738"/>
          </a:xfrm>
          <a:prstGeom prst="roundRect">
            <a:avLst>
              <a:gd name="adj" fmla="val 225317"/>
            </a:avLst>
          </a:prstGeom>
          <a:solidFill>
            <a:srgbClr val="C6BDDA"/>
          </a:solidFill>
          <a:ln/>
        </p:spPr>
      </p:sp>
      <p:sp>
        <p:nvSpPr>
          <p:cNvPr id="8" name="Shape 5"/>
          <p:cNvSpPr/>
          <p:nvPr/>
        </p:nvSpPr>
        <p:spPr>
          <a:xfrm>
            <a:off x="3677740" y="4682994"/>
            <a:ext cx="364332" cy="364332"/>
          </a:xfrm>
          <a:prstGeom prst="roundRect">
            <a:avLst>
              <a:gd name="adj" fmla="val 20003"/>
            </a:avLst>
          </a:prstGeom>
          <a:solidFill>
            <a:srgbClr val="E0D7F4"/>
          </a:solidFill>
          <a:ln w="7620">
            <a:solidFill>
              <a:srgbClr val="C6BDDA"/>
            </a:solidFill>
            <a:prstDash val="solid"/>
          </a:ln>
        </p:spPr>
      </p:sp>
      <p:sp>
        <p:nvSpPr>
          <p:cNvPr id="9" name="Text 6"/>
          <p:cNvSpPr/>
          <p:nvPr/>
        </p:nvSpPr>
        <p:spPr>
          <a:xfrm>
            <a:off x="3809293" y="4726582"/>
            <a:ext cx="91381" cy="242888"/>
          </a:xfrm>
          <a:prstGeom prst="rect">
            <a:avLst/>
          </a:prstGeom>
          <a:noFill/>
          <a:ln/>
        </p:spPr>
        <p:txBody>
          <a:bodyPr wrap="none" rtlCol="0" anchor="t"/>
          <a:lstStyle/>
          <a:p>
            <a:pPr algn="ctr">
              <a:lnSpc>
                <a:spcPts val="1912"/>
              </a:lnSpc>
            </a:pPr>
            <a:r>
              <a:rPr lang="en-US" sz="1912" b="1" kern="0" spc="-57" dirty="0">
                <a:solidFill>
                  <a:srgbClr val="272525"/>
                </a:solidFill>
                <a:latin typeface="Arial" panose="020B0604020202020204" pitchFamily="34" charset="0"/>
                <a:ea typeface="p22-mackinac-pro" pitchFamily="34" charset="-122"/>
                <a:cs typeface="Arial" panose="020B0604020202020204" pitchFamily="34" charset="0"/>
              </a:rPr>
              <a:t>1</a:t>
            </a:r>
            <a:endParaRPr lang="en-US" sz="1912" dirty="0">
              <a:latin typeface="Arial" panose="020B0604020202020204" pitchFamily="34" charset="0"/>
              <a:cs typeface="Arial" panose="020B0604020202020204" pitchFamily="34" charset="0"/>
            </a:endParaRPr>
          </a:p>
        </p:txBody>
      </p:sp>
      <p:sp>
        <p:nvSpPr>
          <p:cNvPr id="10" name="Text 7"/>
          <p:cNvSpPr/>
          <p:nvPr/>
        </p:nvSpPr>
        <p:spPr>
          <a:xfrm>
            <a:off x="2785815" y="3108275"/>
            <a:ext cx="2024360" cy="253008"/>
          </a:xfrm>
          <a:prstGeom prst="rect">
            <a:avLst/>
          </a:prstGeom>
          <a:noFill/>
          <a:ln/>
        </p:spPr>
        <p:txBody>
          <a:bodyPr wrap="none" rtlCol="0" anchor="t"/>
          <a:lstStyle/>
          <a:p>
            <a:pPr algn="ctr">
              <a:lnSpc>
                <a:spcPts val="1992"/>
              </a:lnSpc>
            </a:pPr>
            <a:r>
              <a:rPr lang="en-US" sz="2400" b="1" kern="0" spc="-47" dirty="0">
                <a:solidFill>
                  <a:srgbClr val="272525"/>
                </a:solidFill>
                <a:latin typeface="Arial" panose="020B0604020202020204" pitchFamily="34" charset="0"/>
                <a:ea typeface="p22-mackinac-pro" pitchFamily="34" charset="-122"/>
                <a:cs typeface="Arial" panose="020B0604020202020204" pitchFamily="34" charset="0"/>
              </a:rPr>
              <a:t>Bildirim</a:t>
            </a:r>
            <a:r>
              <a:rPr lang="en-US" sz="1594" b="1" kern="0" spc="-47" dirty="0">
                <a:solidFill>
                  <a:srgbClr val="272525"/>
                </a:solidFill>
                <a:latin typeface="Arial" panose="020B0604020202020204" pitchFamily="34" charset="0"/>
                <a:ea typeface="p22-mackinac-pro" pitchFamily="34" charset="-122"/>
                <a:cs typeface="Arial" panose="020B0604020202020204" pitchFamily="34" charset="0"/>
              </a:rPr>
              <a:t> </a:t>
            </a:r>
            <a:r>
              <a:rPr lang="en-US" sz="2400" b="1" kern="0" spc="-47" dirty="0">
                <a:solidFill>
                  <a:srgbClr val="272525"/>
                </a:solidFill>
                <a:latin typeface="Arial" panose="020B0604020202020204" pitchFamily="34" charset="0"/>
                <a:ea typeface="p22-mackinac-pro" pitchFamily="34" charset="-122"/>
                <a:cs typeface="Arial" panose="020B0604020202020204" pitchFamily="34" charset="0"/>
              </a:rPr>
              <a:t>Hazırlama</a:t>
            </a:r>
            <a:endParaRPr lang="en-US" sz="2400" dirty="0">
              <a:latin typeface="Arial" panose="020B0604020202020204" pitchFamily="34" charset="0"/>
              <a:cs typeface="Arial" panose="020B0604020202020204" pitchFamily="34" charset="0"/>
            </a:endParaRPr>
          </a:p>
        </p:txBody>
      </p:sp>
      <p:sp>
        <p:nvSpPr>
          <p:cNvPr id="11" name="Text 8"/>
          <p:cNvSpPr/>
          <p:nvPr/>
        </p:nvSpPr>
        <p:spPr>
          <a:xfrm>
            <a:off x="1895277" y="3387447"/>
            <a:ext cx="4018458" cy="518120"/>
          </a:xfrm>
          <a:prstGeom prst="rect">
            <a:avLst/>
          </a:prstGeom>
          <a:noFill/>
          <a:ln/>
        </p:spPr>
        <p:txBody>
          <a:bodyPr wrap="square" rtlCol="0" anchor="t"/>
          <a:lstStyle/>
          <a:p>
            <a:pPr>
              <a:lnSpc>
                <a:spcPts val="2040"/>
              </a:lnSpc>
            </a:pPr>
            <a:r>
              <a:rPr lang="tr-TR" dirty="0">
                <a:solidFill>
                  <a:srgbClr val="272525"/>
                </a:solidFill>
                <a:latin typeface="Arial" panose="020B0604020202020204" pitchFamily="34" charset="0"/>
                <a:ea typeface="Eudoxus Sans" pitchFamily="34" charset="-122"/>
                <a:cs typeface="Arial" panose="020B0604020202020204" pitchFamily="34" charset="0"/>
              </a:rPr>
              <a:t>M</a:t>
            </a:r>
            <a:r>
              <a:rPr lang="en-US" dirty="0">
                <a:solidFill>
                  <a:srgbClr val="272525"/>
                </a:solidFill>
                <a:latin typeface="Arial" panose="020B0604020202020204" pitchFamily="34" charset="0"/>
                <a:ea typeface="Eudoxus Sans" pitchFamily="34" charset="-122"/>
                <a:cs typeface="Arial" panose="020B0604020202020204" pitchFamily="34" charset="0"/>
              </a:rPr>
              <a:t>al varlığı, gelir, gider ve borçlarını içeren detaylı bir bildirim </a:t>
            </a:r>
            <a:r>
              <a:rPr lang="en-US" dirty="0" err="1">
                <a:solidFill>
                  <a:srgbClr val="272525"/>
                </a:solidFill>
                <a:latin typeface="Arial" panose="020B0604020202020204" pitchFamily="34" charset="0"/>
                <a:ea typeface="Eudoxus Sans" pitchFamily="34" charset="-122"/>
                <a:cs typeface="Arial" panose="020B0604020202020204" pitchFamily="34" charset="0"/>
              </a:rPr>
              <a:t>hazırlar</a:t>
            </a:r>
            <a:r>
              <a:rPr lang="en-US" dirty="0">
                <a:solidFill>
                  <a:srgbClr val="272525"/>
                </a:solidFill>
                <a:ea typeface="Eudoxus Sans" pitchFamily="34" charset="-122"/>
                <a:cs typeface="Eudoxus Sans" pitchFamily="34" charset="-120"/>
              </a:rPr>
              <a:t>.</a:t>
            </a:r>
            <a:endParaRPr lang="en-US" dirty="0"/>
          </a:p>
        </p:txBody>
      </p:sp>
      <p:sp>
        <p:nvSpPr>
          <p:cNvPr id="12" name="Shape 9"/>
          <p:cNvSpPr/>
          <p:nvPr/>
        </p:nvSpPr>
        <p:spPr>
          <a:xfrm>
            <a:off x="6079728" y="4815681"/>
            <a:ext cx="45719" cy="436717"/>
          </a:xfrm>
          <a:prstGeom prst="roundRect">
            <a:avLst>
              <a:gd name="adj" fmla="val 225317"/>
            </a:avLst>
          </a:prstGeom>
          <a:solidFill>
            <a:srgbClr val="C6BDDA"/>
          </a:solidFill>
          <a:ln/>
        </p:spPr>
      </p:sp>
      <p:sp>
        <p:nvSpPr>
          <p:cNvPr id="13" name="Shape 10"/>
          <p:cNvSpPr/>
          <p:nvPr/>
        </p:nvSpPr>
        <p:spPr>
          <a:xfrm>
            <a:off x="5913735" y="4633516"/>
            <a:ext cx="364332" cy="364332"/>
          </a:xfrm>
          <a:prstGeom prst="roundRect">
            <a:avLst>
              <a:gd name="adj" fmla="val 20003"/>
            </a:avLst>
          </a:prstGeom>
          <a:solidFill>
            <a:srgbClr val="E0D7F4"/>
          </a:solidFill>
          <a:ln w="7620">
            <a:solidFill>
              <a:srgbClr val="C6BDDA"/>
            </a:solidFill>
            <a:prstDash val="solid"/>
          </a:ln>
        </p:spPr>
        <p:txBody>
          <a:bodyPr/>
          <a:lstStyle/>
          <a:p>
            <a:endParaRPr lang="tr-TR" dirty="0"/>
          </a:p>
        </p:txBody>
      </p:sp>
      <p:sp>
        <p:nvSpPr>
          <p:cNvPr id="15" name="Text 12"/>
          <p:cNvSpPr/>
          <p:nvPr/>
        </p:nvSpPr>
        <p:spPr>
          <a:xfrm>
            <a:off x="7327659" y="2932203"/>
            <a:ext cx="2420416" cy="375237"/>
          </a:xfrm>
          <a:prstGeom prst="rect">
            <a:avLst/>
          </a:prstGeom>
          <a:noFill/>
          <a:ln/>
        </p:spPr>
        <p:txBody>
          <a:bodyPr wrap="none" rtlCol="0" anchor="t"/>
          <a:lstStyle/>
          <a:p>
            <a:pPr algn="ctr">
              <a:lnSpc>
                <a:spcPts val="1992"/>
              </a:lnSpc>
            </a:pPr>
            <a:r>
              <a:rPr lang="en-US" sz="2400" b="1" kern="0" spc="-47" dirty="0">
                <a:solidFill>
                  <a:srgbClr val="272525"/>
                </a:solidFill>
                <a:latin typeface="Arial" panose="020B0604020202020204" pitchFamily="34" charset="0"/>
                <a:ea typeface="p22-mackinac-pro" pitchFamily="34" charset="-122"/>
                <a:cs typeface="Arial" panose="020B0604020202020204" pitchFamily="34" charset="0"/>
              </a:rPr>
              <a:t>Onaylama</a:t>
            </a:r>
            <a:endParaRPr lang="en-US" sz="2400" dirty="0">
              <a:latin typeface="Arial" panose="020B0604020202020204" pitchFamily="34" charset="0"/>
              <a:cs typeface="Arial" panose="020B0604020202020204" pitchFamily="34" charset="0"/>
            </a:endParaRPr>
          </a:p>
        </p:txBody>
      </p:sp>
      <p:sp>
        <p:nvSpPr>
          <p:cNvPr id="16" name="Text 13"/>
          <p:cNvSpPr/>
          <p:nvPr/>
        </p:nvSpPr>
        <p:spPr>
          <a:xfrm>
            <a:off x="4810174" y="5504649"/>
            <a:ext cx="3246005" cy="1617236"/>
          </a:xfrm>
          <a:prstGeom prst="rect">
            <a:avLst/>
          </a:prstGeom>
          <a:noFill/>
          <a:ln/>
        </p:spPr>
        <p:txBody>
          <a:bodyPr wrap="square" rtlCol="0" anchor="t"/>
          <a:lstStyle/>
          <a:p>
            <a:pPr>
              <a:lnSpc>
                <a:spcPts val="2040"/>
              </a:lnSpc>
            </a:pPr>
            <a:endParaRPr lang="en-US" sz="2000" dirty="0"/>
          </a:p>
        </p:txBody>
      </p:sp>
      <p:sp>
        <p:nvSpPr>
          <p:cNvPr id="17" name="Shape 14"/>
          <p:cNvSpPr/>
          <p:nvPr/>
        </p:nvSpPr>
        <p:spPr>
          <a:xfrm flipH="1">
            <a:off x="8584113" y="4430352"/>
            <a:ext cx="45719" cy="263886"/>
          </a:xfrm>
          <a:prstGeom prst="roundRect">
            <a:avLst>
              <a:gd name="adj" fmla="val 225317"/>
            </a:avLst>
          </a:prstGeom>
          <a:solidFill>
            <a:srgbClr val="C6BDDA"/>
          </a:solidFill>
          <a:ln/>
        </p:spPr>
      </p:sp>
      <p:sp>
        <p:nvSpPr>
          <p:cNvPr id="18" name="Shape 15"/>
          <p:cNvSpPr/>
          <p:nvPr/>
        </p:nvSpPr>
        <p:spPr>
          <a:xfrm>
            <a:off x="8364236" y="4682994"/>
            <a:ext cx="485471" cy="364332"/>
          </a:xfrm>
          <a:prstGeom prst="roundRect">
            <a:avLst>
              <a:gd name="adj" fmla="val 20003"/>
            </a:avLst>
          </a:prstGeom>
          <a:solidFill>
            <a:srgbClr val="E0D7F4"/>
          </a:solidFill>
          <a:ln w="7620">
            <a:solidFill>
              <a:srgbClr val="C6BDDA"/>
            </a:solidFill>
            <a:prstDash val="solid"/>
          </a:ln>
        </p:spPr>
        <p:txBody>
          <a:bodyPr/>
          <a:lstStyle/>
          <a:p>
            <a:endParaRPr lang="tr-TR"/>
          </a:p>
        </p:txBody>
      </p:sp>
      <p:sp>
        <p:nvSpPr>
          <p:cNvPr id="19" name="Text 16"/>
          <p:cNvSpPr/>
          <p:nvPr/>
        </p:nvSpPr>
        <p:spPr>
          <a:xfrm>
            <a:off x="6026794" y="4679670"/>
            <a:ext cx="138212" cy="242888"/>
          </a:xfrm>
          <a:prstGeom prst="rect">
            <a:avLst/>
          </a:prstGeom>
          <a:noFill/>
          <a:ln/>
        </p:spPr>
        <p:txBody>
          <a:bodyPr wrap="none" rtlCol="0" anchor="t"/>
          <a:lstStyle/>
          <a:p>
            <a:pPr algn="ctr">
              <a:lnSpc>
                <a:spcPts val="1912"/>
              </a:lnSpc>
            </a:pPr>
            <a:r>
              <a:rPr lang="tr-TR" sz="1912" b="1" kern="0" spc="-57" dirty="0">
                <a:solidFill>
                  <a:srgbClr val="272525"/>
                </a:solidFill>
                <a:ea typeface="p22-mackinac-pro" pitchFamily="34" charset="-122"/>
              </a:rPr>
              <a:t>2</a:t>
            </a:r>
            <a:endParaRPr lang="en-US" sz="1912" dirty="0"/>
          </a:p>
        </p:txBody>
      </p:sp>
      <p:sp>
        <p:nvSpPr>
          <p:cNvPr id="20" name="Text 17"/>
          <p:cNvSpPr/>
          <p:nvPr/>
        </p:nvSpPr>
        <p:spPr>
          <a:xfrm>
            <a:off x="4505802" y="5276727"/>
            <a:ext cx="2995448" cy="340806"/>
          </a:xfrm>
          <a:prstGeom prst="rect">
            <a:avLst/>
          </a:prstGeom>
          <a:noFill/>
          <a:ln/>
        </p:spPr>
        <p:txBody>
          <a:bodyPr wrap="none" rtlCol="0" anchor="t"/>
          <a:lstStyle/>
          <a:p>
            <a:pPr algn="ctr">
              <a:lnSpc>
                <a:spcPts val="1992"/>
              </a:lnSpc>
            </a:pPr>
            <a:r>
              <a:rPr lang="en-US" sz="2400" b="1" kern="0" spc="-47" dirty="0" err="1">
                <a:solidFill>
                  <a:srgbClr val="272525"/>
                </a:solidFill>
                <a:latin typeface="Arial" panose="020B0604020202020204" pitchFamily="34" charset="0"/>
                <a:ea typeface="p22-mackinac-pro" pitchFamily="34" charset="-122"/>
                <a:cs typeface="Arial" panose="020B0604020202020204" pitchFamily="34" charset="0"/>
              </a:rPr>
              <a:t>Teslim</a:t>
            </a:r>
            <a:r>
              <a:rPr lang="en-US" sz="1594" b="1" kern="0" spc="-47" dirty="0">
                <a:solidFill>
                  <a:srgbClr val="272525"/>
                </a:solidFill>
                <a:latin typeface="Arial" panose="020B0604020202020204" pitchFamily="34" charset="0"/>
                <a:ea typeface="p22-mackinac-pro" pitchFamily="34" charset="-122"/>
                <a:cs typeface="Arial" panose="020B0604020202020204" pitchFamily="34" charset="0"/>
              </a:rPr>
              <a:t> </a:t>
            </a:r>
            <a:r>
              <a:rPr lang="en-US" sz="2400" b="1" kern="0" spc="-47" dirty="0" err="1">
                <a:solidFill>
                  <a:srgbClr val="272525"/>
                </a:solidFill>
                <a:latin typeface="Arial" panose="020B0604020202020204" pitchFamily="34" charset="0"/>
                <a:ea typeface="p22-mackinac-pro" pitchFamily="34" charset="-122"/>
                <a:cs typeface="Arial" panose="020B0604020202020204" pitchFamily="34" charset="0"/>
              </a:rPr>
              <a:t>Etme</a:t>
            </a:r>
            <a:endParaRPr lang="en-US" sz="2400" b="1" kern="0" spc="-47" dirty="0">
              <a:solidFill>
                <a:srgbClr val="272525"/>
              </a:solidFill>
              <a:latin typeface="Arial" panose="020B0604020202020204" pitchFamily="34" charset="0"/>
              <a:ea typeface="p22-mackinac-pro" pitchFamily="34" charset="-122"/>
              <a:cs typeface="Arial" panose="020B0604020202020204" pitchFamily="34" charset="0"/>
            </a:endParaRPr>
          </a:p>
        </p:txBody>
      </p:sp>
      <p:sp>
        <p:nvSpPr>
          <p:cNvPr id="21" name="Text 18"/>
          <p:cNvSpPr/>
          <p:nvPr/>
        </p:nvSpPr>
        <p:spPr>
          <a:xfrm>
            <a:off x="4430598" y="5605383"/>
            <a:ext cx="4005155" cy="232608"/>
          </a:xfrm>
          <a:prstGeom prst="rect">
            <a:avLst/>
          </a:prstGeom>
          <a:noFill/>
          <a:ln/>
        </p:spPr>
        <p:txBody>
          <a:bodyPr wrap="square" rtlCol="0" anchor="t"/>
          <a:lstStyle/>
          <a:p>
            <a:pPr>
              <a:lnSpc>
                <a:spcPts val="2040"/>
              </a:lnSpc>
            </a:pPr>
            <a:r>
              <a:rPr lang="tr-TR" dirty="0">
                <a:solidFill>
                  <a:srgbClr val="272525"/>
                </a:solidFill>
                <a:ea typeface="Eudoxus Sans" pitchFamily="34" charset="-122"/>
              </a:rPr>
              <a:t>B</a:t>
            </a:r>
            <a:r>
              <a:rPr lang="en-US" dirty="0" err="1">
                <a:solidFill>
                  <a:srgbClr val="272525"/>
                </a:solidFill>
                <a:ea typeface="Eudoxus Sans" pitchFamily="34" charset="-122"/>
              </a:rPr>
              <a:t>elirlenen</a:t>
            </a:r>
            <a:r>
              <a:rPr lang="en-US" dirty="0">
                <a:solidFill>
                  <a:srgbClr val="272525"/>
                </a:solidFill>
                <a:ea typeface="Eudoxus Sans" pitchFamily="34" charset="-122"/>
                <a:cs typeface="Eudoxus Sans" pitchFamily="34" charset="-120"/>
              </a:rPr>
              <a:t> </a:t>
            </a:r>
            <a:r>
              <a:rPr lang="en-US" dirty="0" err="1">
                <a:solidFill>
                  <a:srgbClr val="272525"/>
                </a:solidFill>
                <a:ea typeface="Eudoxus Sans" pitchFamily="34" charset="-122"/>
                <a:cs typeface="Eudoxus Sans" pitchFamily="34" charset="-120"/>
              </a:rPr>
              <a:t>süre</a:t>
            </a:r>
            <a:r>
              <a:rPr lang="en-US" dirty="0">
                <a:solidFill>
                  <a:srgbClr val="272525"/>
                </a:solidFill>
                <a:ea typeface="Eudoxus Sans" pitchFamily="34" charset="-122"/>
                <a:cs typeface="Eudoxus Sans" pitchFamily="34" charset="-120"/>
              </a:rPr>
              <a:t>  </a:t>
            </a:r>
            <a:r>
              <a:rPr lang="en-US" dirty="0" err="1">
                <a:solidFill>
                  <a:srgbClr val="272525"/>
                </a:solidFill>
                <a:ea typeface="Eudoxus Sans" pitchFamily="34" charset="-122"/>
                <a:cs typeface="Eudoxus Sans" pitchFamily="34" charset="-120"/>
              </a:rPr>
              <a:t>içinde</a:t>
            </a:r>
            <a:r>
              <a:rPr lang="en-US" dirty="0">
                <a:solidFill>
                  <a:srgbClr val="272525"/>
                </a:solidFill>
                <a:ea typeface="Eudoxus Sans" pitchFamily="34" charset="-122"/>
                <a:cs typeface="Eudoxus Sans" pitchFamily="34" charset="-120"/>
              </a:rPr>
              <a:t> </a:t>
            </a:r>
            <a:r>
              <a:rPr lang="tr-TR" dirty="0">
                <a:solidFill>
                  <a:srgbClr val="272525"/>
                </a:solidFill>
                <a:ea typeface="Eudoxus Sans" pitchFamily="34" charset="-122"/>
                <a:cs typeface="Eudoxus Sans" pitchFamily="34" charset="-120"/>
              </a:rPr>
              <a:t>çalıştığı birime</a:t>
            </a:r>
            <a:r>
              <a:rPr lang="en-US" dirty="0">
                <a:solidFill>
                  <a:srgbClr val="272525"/>
                </a:solidFill>
                <a:ea typeface="Eudoxus Sans" pitchFamily="34" charset="-122"/>
                <a:cs typeface="Eudoxus Sans" pitchFamily="34" charset="-120"/>
              </a:rPr>
              <a:t> </a:t>
            </a:r>
            <a:r>
              <a:rPr lang="en-US" dirty="0" err="1">
                <a:solidFill>
                  <a:srgbClr val="272525"/>
                </a:solidFill>
                <a:ea typeface="Eudoxus Sans" pitchFamily="34" charset="-122"/>
                <a:cs typeface="Eudoxus Sans" pitchFamily="34" charset="-120"/>
              </a:rPr>
              <a:t>teslim</a:t>
            </a:r>
            <a:r>
              <a:rPr lang="en-US" dirty="0">
                <a:solidFill>
                  <a:srgbClr val="272525"/>
                </a:solidFill>
                <a:ea typeface="Eudoxus Sans" pitchFamily="34" charset="-122"/>
                <a:cs typeface="Eudoxus Sans" pitchFamily="34" charset="-120"/>
              </a:rPr>
              <a:t> </a:t>
            </a:r>
            <a:r>
              <a:rPr lang="tr-TR" dirty="0">
                <a:solidFill>
                  <a:srgbClr val="272525"/>
                </a:solidFill>
                <a:ea typeface="Eudoxus Sans" pitchFamily="34" charset="-122"/>
                <a:cs typeface="Eudoxus Sans" pitchFamily="34" charset="-120"/>
              </a:rPr>
              <a:t>edilen mal beyanı PBYS sorumlusu tarafından mal bildirim tarih </a:t>
            </a:r>
            <a:r>
              <a:rPr lang="tr-TR" dirty="0" err="1">
                <a:solidFill>
                  <a:srgbClr val="272525"/>
                </a:solidFill>
                <a:ea typeface="Eudoxus Sans" pitchFamily="34" charset="-122"/>
                <a:cs typeface="Eudoxus Sans" pitchFamily="34" charset="-120"/>
              </a:rPr>
              <a:t>modülune</a:t>
            </a:r>
            <a:r>
              <a:rPr lang="tr-TR" dirty="0">
                <a:solidFill>
                  <a:srgbClr val="272525"/>
                </a:solidFill>
                <a:ea typeface="Eudoxus Sans" pitchFamily="34" charset="-122"/>
                <a:cs typeface="Eudoxus Sans" pitchFamily="34" charset="-120"/>
              </a:rPr>
              <a:t> işlenir</a:t>
            </a:r>
            <a:endParaRPr lang="en-US" dirty="0"/>
          </a:p>
        </p:txBody>
      </p:sp>
      <p:sp>
        <p:nvSpPr>
          <p:cNvPr id="22" name="Metin kutusu 21">
            <a:extLst>
              <a:ext uri="{FF2B5EF4-FFF2-40B4-BE49-F238E27FC236}">
                <a16:creationId xmlns:a16="http://schemas.microsoft.com/office/drawing/2014/main" id="{8AA1307F-E7CD-4A41-107E-1B281AC72416}"/>
              </a:ext>
            </a:extLst>
          </p:cNvPr>
          <p:cNvSpPr txBox="1"/>
          <p:nvPr/>
        </p:nvSpPr>
        <p:spPr bwMode="auto">
          <a:xfrm>
            <a:off x="7279339" y="3236293"/>
            <a:ext cx="3084473" cy="1374735"/>
          </a:xfrm>
          <a:prstGeom prst="rect">
            <a:avLst/>
          </a:prstGeom>
          <a:noFill/>
          <a:ln w="9525">
            <a:noFill/>
            <a:miter lim="800000"/>
            <a:headEnd/>
            <a:tailEnd/>
          </a:ln>
        </p:spPr>
        <p:txBody>
          <a:bodyPr wrap="square" rtlCol="0">
            <a:spAutoFit/>
          </a:bodyPr>
          <a:lstStyle/>
          <a:p>
            <a:pPr>
              <a:lnSpc>
                <a:spcPts val="2040"/>
              </a:lnSpc>
            </a:pPr>
            <a:r>
              <a:rPr lang="tr-TR" dirty="0">
                <a:solidFill>
                  <a:srgbClr val="272525"/>
                </a:solidFill>
                <a:latin typeface="Arial" panose="020B0604020202020204" pitchFamily="34" charset="0"/>
                <a:ea typeface="Eudoxus Sans" pitchFamily="34" charset="-122"/>
                <a:cs typeface="Arial" panose="020B0604020202020204" pitchFamily="34" charset="0"/>
              </a:rPr>
              <a:t>Genel Müdürlüğümüz tarafından fiziksel mal bildirimi teslim alındığında, </a:t>
            </a:r>
            <a:r>
              <a:rPr lang="en-US" dirty="0">
                <a:solidFill>
                  <a:srgbClr val="272525"/>
                </a:solidFill>
                <a:latin typeface="Arial" panose="020B0604020202020204" pitchFamily="34" charset="0"/>
                <a:ea typeface="Eudoxus Sans" pitchFamily="34" charset="-122"/>
                <a:cs typeface="Arial" panose="020B0604020202020204" pitchFamily="34" charset="0"/>
              </a:rPr>
              <a:t> </a:t>
            </a:r>
            <a:r>
              <a:rPr lang="en-US" dirty="0" err="1">
                <a:solidFill>
                  <a:srgbClr val="272525"/>
                </a:solidFill>
                <a:latin typeface="Arial" panose="020B0604020202020204" pitchFamily="34" charset="0"/>
                <a:ea typeface="Eudoxus Sans" pitchFamily="34" charset="-122"/>
                <a:cs typeface="Arial" panose="020B0604020202020204" pitchFamily="34" charset="0"/>
              </a:rPr>
              <a:t>yetkili</a:t>
            </a:r>
            <a:r>
              <a:rPr lang="en-US" dirty="0">
                <a:solidFill>
                  <a:srgbClr val="272525"/>
                </a:solidFill>
                <a:latin typeface="Arial" panose="020B0604020202020204" pitchFamily="34" charset="0"/>
                <a:ea typeface="Eudoxus Sans" pitchFamily="34" charset="-122"/>
                <a:cs typeface="Arial" panose="020B0604020202020204" pitchFamily="34" charset="0"/>
              </a:rPr>
              <a:t> </a:t>
            </a:r>
            <a:r>
              <a:rPr lang="tr-TR" dirty="0" err="1">
                <a:solidFill>
                  <a:srgbClr val="272525"/>
                </a:solidFill>
                <a:latin typeface="Arial" panose="020B0604020202020204" pitchFamily="34" charset="0"/>
                <a:ea typeface="Eudoxus Sans" pitchFamily="34" charset="-122"/>
                <a:cs typeface="Arial" panose="020B0604020202020204" pitchFamily="34" charset="0"/>
              </a:rPr>
              <a:t>kişil</a:t>
            </a:r>
            <a:r>
              <a:rPr lang="en-US" dirty="0">
                <a:solidFill>
                  <a:srgbClr val="272525"/>
                </a:solidFill>
                <a:latin typeface="Arial" panose="020B0604020202020204" pitchFamily="34" charset="0"/>
                <a:ea typeface="Eudoxus Sans" pitchFamily="34" charset="-122"/>
                <a:cs typeface="Arial" panose="020B0604020202020204" pitchFamily="34" charset="0"/>
              </a:rPr>
              <a:t>er </a:t>
            </a:r>
            <a:r>
              <a:rPr lang="en-US" dirty="0" err="1">
                <a:solidFill>
                  <a:srgbClr val="272525"/>
                </a:solidFill>
                <a:latin typeface="Arial" panose="020B0604020202020204" pitchFamily="34" charset="0"/>
                <a:ea typeface="Eudoxus Sans" pitchFamily="34" charset="-122"/>
                <a:cs typeface="Arial" panose="020B0604020202020204" pitchFamily="34" charset="0"/>
              </a:rPr>
              <a:t>tarafından</a:t>
            </a:r>
            <a:r>
              <a:rPr lang="en-US" dirty="0">
                <a:solidFill>
                  <a:srgbClr val="272525"/>
                </a:solidFill>
                <a:latin typeface="Arial" panose="020B0604020202020204" pitchFamily="34" charset="0"/>
                <a:ea typeface="Eudoxus Sans" pitchFamily="34" charset="-122"/>
                <a:cs typeface="Arial" panose="020B0604020202020204" pitchFamily="34" charset="0"/>
              </a:rPr>
              <a:t> </a:t>
            </a:r>
            <a:r>
              <a:rPr lang="en-US" dirty="0" err="1">
                <a:solidFill>
                  <a:srgbClr val="272525"/>
                </a:solidFill>
                <a:latin typeface="Arial" panose="020B0604020202020204" pitchFamily="34" charset="0"/>
                <a:ea typeface="Eudoxus Sans" pitchFamily="34" charset="-122"/>
                <a:cs typeface="Arial" panose="020B0604020202020204" pitchFamily="34" charset="0"/>
              </a:rPr>
              <a:t>kontrol</a:t>
            </a:r>
            <a:r>
              <a:rPr lang="en-US" dirty="0">
                <a:solidFill>
                  <a:srgbClr val="272525"/>
                </a:solidFill>
                <a:latin typeface="Arial" panose="020B0604020202020204" pitchFamily="34" charset="0"/>
                <a:ea typeface="Eudoxus Sans" pitchFamily="34" charset="-122"/>
                <a:cs typeface="Arial" panose="020B0604020202020204" pitchFamily="34" charset="0"/>
              </a:rPr>
              <a:t> </a:t>
            </a:r>
            <a:r>
              <a:rPr lang="en-US" dirty="0" err="1">
                <a:solidFill>
                  <a:srgbClr val="272525"/>
                </a:solidFill>
                <a:latin typeface="Arial" panose="020B0604020202020204" pitchFamily="34" charset="0"/>
                <a:ea typeface="Eudoxus Sans" pitchFamily="34" charset="-122"/>
                <a:cs typeface="Arial" panose="020B0604020202020204" pitchFamily="34" charset="0"/>
              </a:rPr>
              <a:t>edilir</a:t>
            </a:r>
            <a:r>
              <a:rPr lang="en-US" dirty="0">
                <a:solidFill>
                  <a:srgbClr val="272525"/>
                </a:solidFill>
                <a:latin typeface="Arial" panose="020B0604020202020204" pitchFamily="34" charset="0"/>
                <a:ea typeface="Eudoxus Sans" pitchFamily="34" charset="-122"/>
                <a:cs typeface="Arial" panose="020B0604020202020204" pitchFamily="34" charset="0"/>
              </a:rPr>
              <a:t> </a:t>
            </a:r>
            <a:r>
              <a:rPr lang="en-US" dirty="0" err="1">
                <a:solidFill>
                  <a:srgbClr val="272525"/>
                </a:solidFill>
                <a:latin typeface="Arial" panose="020B0604020202020204" pitchFamily="34" charset="0"/>
                <a:ea typeface="Eudoxus Sans" pitchFamily="34" charset="-122"/>
                <a:cs typeface="Arial" panose="020B0604020202020204" pitchFamily="34" charset="0"/>
              </a:rPr>
              <a:t>ve</a:t>
            </a:r>
            <a:r>
              <a:rPr lang="en-US" dirty="0">
                <a:solidFill>
                  <a:srgbClr val="272525"/>
                </a:solidFill>
                <a:latin typeface="Arial" panose="020B0604020202020204" pitchFamily="34" charset="0"/>
                <a:ea typeface="Eudoxus Sans" pitchFamily="34" charset="-122"/>
                <a:cs typeface="Arial" panose="020B0604020202020204" pitchFamily="34" charset="0"/>
              </a:rPr>
              <a:t> </a:t>
            </a:r>
            <a:r>
              <a:rPr lang="en-US" dirty="0" err="1">
                <a:solidFill>
                  <a:srgbClr val="272525"/>
                </a:solidFill>
                <a:latin typeface="Arial" panose="020B0604020202020204" pitchFamily="34" charset="0"/>
                <a:ea typeface="Eudoxus Sans" pitchFamily="34" charset="-122"/>
                <a:cs typeface="Arial" panose="020B0604020202020204" pitchFamily="34" charset="0"/>
              </a:rPr>
              <a:t>onaylanır</a:t>
            </a:r>
            <a:r>
              <a:rPr lang="en-US" dirty="0">
                <a:solidFill>
                  <a:srgbClr val="272525"/>
                </a:solidFill>
                <a:latin typeface="Arial" panose="020B0604020202020204" pitchFamily="34" charset="0"/>
                <a:ea typeface="Eudoxus Sans" pitchFamily="34" charset="-122"/>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23" name="Metin kutusu 22">
            <a:extLst>
              <a:ext uri="{FF2B5EF4-FFF2-40B4-BE49-F238E27FC236}">
                <a16:creationId xmlns:a16="http://schemas.microsoft.com/office/drawing/2014/main" id="{0AE47614-CEDF-7B14-1EE6-D2B31DD07E90}"/>
              </a:ext>
            </a:extLst>
          </p:cNvPr>
          <p:cNvSpPr txBox="1"/>
          <p:nvPr/>
        </p:nvSpPr>
        <p:spPr bwMode="auto">
          <a:xfrm>
            <a:off x="4701777" y="5576248"/>
            <a:ext cx="2874677" cy="1281752"/>
          </a:xfrm>
          <a:prstGeom prst="rect">
            <a:avLst/>
          </a:prstGeom>
          <a:noFill/>
          <a:ln w="9525">
            <a:noFill/>
            <a:miter lim="800000"/>
            <a:headEnd/>
            <a:tailEnd/>
          </a:ln>
        </p:spPr>
        <p:txBody>
          <a:bodyPr wrap="square" rtlCol="0">
            <a:spAutoFit/>
          </a:bodyPr>
          <a:lstStyle/>
          <a:p>
            <a:endParaRPr lang="tr-TR" sz="2000" i="0" dirty="0">
              <a:solidFill>
                <a:srgbClr val="000000"/>
              </a:solidFill>
              <a:latin typeface="Arial" pitchFamily="34" charset="0"/>
              <a:cs typeface="Arial" pitchFamily="34" charset="0"/>
            </a:endParaRPr>
          </a:p>
        </p:txBody>
      </p:sp>
      <p:sp>
        <p:nvSpPr>
          <p:cNvPr id="14" name="Text 11"/>
          <p:cNvSpPr/>
          <p:nvPr/>
        </p:nvSpPr>
        <p:spPr>
          <a:xfrm>
            <a:off x="8539899" y="4743716"/>
            <a:ext cx="134144" cy="242888"/>
          </a:xfrm>
          <a:prstGeom prst="rect">
            <a:avLst/>
          </a:prstGeom>
          <a:noFill/>
          <a:ln/>
        </p:spPr>
        <p:txBody>
          <a:bodyPr wrap="none" rtlCol="0" anchor="t"/>
          <a:lstStyle/>
          <a:p>
            <a:pPr algn="ctr">
              <a:lnSpc>
                <a:spcPts val="1912"/>
              </a:lnSpc>
            </a:pPr>
            <a:r>
              <a:rPr lang="tr-TR" sz="1912" b="1" kern="0" spc="-57" dirty="0">
                <a:solidFill>
                  <a:srgbClr val="272525"/>
                </a:solidFill>
                <a:ea typeface="p22-mackinac-pro" pitchFamily="34" charset="-122"/>
              </a:rPr>
              <a:t>3</a:t>
            </a:r>
            <a:endParaRPr lang="en-US" sz="1912" dirty="0"/>
          </a:p>
        </p:txBody>
      </p:sp>
    </p:spTree>
    <p:extLst>
      <p:ext uri="{BB962C8B-B14F-4D97-AF65-F5344CB8AC3E}">
        <p14:creationId xmlns:p14="http://schemas.microsoft.com/office/powerpoint/2010/main" val="32151560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AF2E9"/>
          </a:solidFill>
          <a:ln/>
        </p:spPr>
      </p:sp>
      <p:sp>
        <p:nvSpPr>
          <p:cNvPr id="3" name="Shape 1"/>
          <p:cNvSpPr/>
          <p:nvPr/>
        </p:nvSpPr>
        <p:spPr>
          <a:xfrm>
            <a:off x="0" y="6351"/>
            <a:ext cx="12346285" cy="6858000"/>
          </a:xfrm>
          <a:prstGeom prst="rect">
            <a:avLst/>
          </a:prstGeom>
          <a:solidFill>
            <a:srgbClr val="FDFAF7"/>
          </a:solidFill>
          <a:ln/>
        </p:spPr>
      </p:sp>
      <p:sp>
        <p:nvSpPr>
          <p:cNvPr id="4" name="Text 2"/>
          <p:cNvSpPr/>
          <p:nvPr/>
        </p:nvSpPr>
        <p:spPr>
          <a:xfrm>
            <a:off x="720031" y="1660922"/>
            <a:ext cx="10291663" cy="642938"/>
          </a:xfrm>
          <a:prstGeom prst="rect">
            <a:avLst/>
          </a:prstGeom>
          <a:noFill/>
          <a:ln/>
        </p:spPr>
        <p:txBody>
          <a:bodyPr wrap="none" rtlCol="0" anchor="t"/>
          <a:lstStyle/>
          <a:p>
            <a:pPr>
              <a:lnSpc>
                <a:spcPts val="5062"/>
              </a:lnSpc>
            </a:pPr>
            <a:r>
              <a:rPr lang="en-US" sz="4050" b="1" kern="0" spc="-122" dirty="0">
                <a:solidFill>
                  <a:srgbClr val="591CE6"/>
                </a:solidFill>
                <a:latin typeface="p22-mackinac-pro" pitchFamily="34" charset="0"/>
                <a:ea typeface="p22-mackinac-pro" pitchFamily="34" charset="-122"/>
                <a:cs typeface="p22-mackinac-pro" pitchFamily="34" charset="-120"/>
              </a:rPr>
              <a:t>Mal Bildirimi Tesliminde Dikkat Edilecekler</a:t>
            </a:r>
            <a:endParaRPr lang="en-US" sz="4050" dirty="0"/>
          </a:p>
        </p:txBody>
      </p:sp>
      <p:pic>
        <p:nvPicPr>
          <p:cNvPr id="5" name="Image 0" descr="preencoded.png"/>
          <p:cNvPicPr>
            <a:picLocks noChangeAspect="1"/>
          </p:cNvPicPr>
          <p:nvPr/>
        </p:nvPicPr>
        <p:blipFill>
          <a:blip r:embed="rId3"/>
          <a:stretch>
            <a:fillRect/>
          </a:stretch>
        </p:blipFill>
        <p:spPr>
          <a:xfrm>
            <a:off x="720031" y="2715319"/>
            <a:ext cx="514350" cy="514350"/>
          </a:xfrm>
          <a:prstGeom prst="rect">
            <a:avLst/>
          </a:prstGeom>
        </p:spPr>
      </p:pic>
      <p:sp>
        <p:nvSpPr>
          <p:cNvPr id="6" name="Text 3"/>
          <p:cNvSpPr/>
          <p:nvPr/>
        </p:nvSpPr>
        <p:spPr>
          <a:xfrm>
            <a:off x="720031" y="3435351"/>
            <a:ext cx="2456557" cy="321469"/>
          </a:xfrm>
          <a:prstGeom prst="rect">
            <a:avLst/>
          </a:prstGeom>
          <a:noFill/>
          <a:ln/>
        </p:spPr>
        <p:txBody>
          <a:bodyPr wrap="none" rtlCol="0" anchor="t"/>
          <a:lstStyle/>
          <a:p>
            <a:pPr>
              <a:lnSpc>
                <a:spcPts val="2532"/>
              </a:lnSpc>
            </a:pPr>
            <a:r>
              <a:rPr lang="en-US" sz="2025" b="1" kern="0" spc="-61" dirty="0">
                <a:solidFill>
                  <a:srgbClr val="272525"/>
                </a:solidFill>
                <a:latin typeface="Arial" panose="020B0604020202020204" pitchFamily="34" charset="0"/>
                <a:ea typeface="p22-mackinac-pro" pitchFamily="34" charset="-122"/>
                <a:cs typeface="Arial" panose="020B0604020202020204" pitchFamily="34" charset="0"/>
              </a:rPr>
              <a:t>Zamanında Teslim</a:t>
            </a:r>
            <a:endParaRPr lang="en-US" sz="2025" dirty="0">
              <a:latin typeface="Arial" panose="020B0604020202020204" pitchFamily="34" charset="0"/>
              <a:cs typeface="Arial" panose="020B0604020202020204" pitchFamily="34" charset="0"/>
            </a:endParaRPr>
          </a:p>
        </p:txBody>
      </p:sp>
      <p:sp>
        <p:nvSpPr>
          <p:cNvPr id="7" name="Text 4"/>
          <p:cNvSpPr/>
          <p:nvPr/>
        </p:nvSpPr>
        <p:spPr>
          <a:xfrm>
            <a:off x="720031" y="3880247"/>
            <a:ext cx="2456557" cy="1316832"/>
          </a:xfrm>
          <a:prstGeom prst="rect">
            <a:avLst/>
          </a:prstGeom>
          <a:noFill/>
          <a:ln/>
        </p:spPr>
        <p:txBody>
          <a:bodyPr wrap="square" rtlCol="0" anchor="t"/>
          <a:lstStyle/>
          <a:p>
            <a:pPr>
              <a:lnSpc>
                <a:spcPts val="2592"/>
              </a:lnSpc>
            </a:pPr>
            <a:r>
              <a:rPr lang="en-US" sz="1620" dirty="0">
                <a:solidFill>
                  <a:srgbClr val="272525"/>
                </a:solidFill>
                <a:latin typeface="Arial" panose="020B0604020202020204" pitchFamily="34" charset="0"/>
                <a:ea typeface="Eudoxus Sans" pitchFamily="34" charset="-122"/>
                <a:cs typeface="Arial" panose="020B0604020202020204" pitchFamily="34" charset="0"/>
              </a:rPr>
              <a:t>Mal bildirimi, </a:t>
            </a:r>
            <a:r>
              <a:rPr lang="tr-TR" sz="1620" dirty="0">
                <a:solidFill>
                  <a:srgbClr val="272525"/>
                </a:solidFill>
                <a:latin typeface="Arial" panose="020B0604020202020204" pitchFamily="34" charset="0"/>
                <a:ea typeface="Eudoxus Sans" pitchFamily="34" charset="-122"/>
                <a:cs typeface="Arial" panose="020B0604020202020204" pitchFamily="34" charset="0"/>
              </a:rPr>
              <a:t>kanunun belirlediği </a:t>
            </a:r>
            <a:r>
              <a:rPr lang="en-US" sz="1620" dirty="0" err="1">
                <a:solidFill>
                  <a:srgbClr val="272525"/>
                </a:solidFill>
                <a:latin typeface="Arial" panose="020B0604020202020204" pitchFamily="34" charset="0"/>
                <a:ea typeface="Eudoxus Sans" pitchFamily="34" charset="-122"/>
                <a:cs typeface="Arial" panose="020B0604020202020204" pitchFamily="34" charset="0"/>
              </a:rPr>
              <a:t>süre</a:t>
            </a:r>
            <a:r>
              <a:rPr lang="tr-TR" sz="1620" dirty="0" err="1">
                <a:solidFill>
                  <a:srgbClr val="272525"/>
                </a:solidFill>
                <a:latin typeface="Arial" panose="020B0604020202020204" pitchFamily="34" charset="0"/>
                <a:ea typeface="Eudoxus Sans" pitchFamily="34" charset="-122"/>
                <a:cs typeface="Arial" panose="020B0604020202020204" pitchFamily="34" charset="0"/>
              </a:rPr>
              <a:t>ler</a:t>
            </a:r>
            <a:r>
              <a:rPr lang="en-US" sz="1620" dirty="0">
                <a:solidFill>
                  <a:srgbClr val="272525"/>
                </a:solidFill>
                <a:latin typeface="Arial" panose="020B0604020202020204" pitchFamily="34" charset="0"/>
                <a:ea typeface="Eudoxus Sans" pitchFamily="34" charset="-122"/>
                <a:cs typeface="Arial" panose="020B0604020202020204" pitchFamily="34" charset="0"/>
              </a:rPr>
              <a:t> içinde </a:t>
            </a:r>
            <a:r>
              <a:rPr lang="en-US" sz="1620" dirty="0" err="1">
                <a:solidFill>
                  <a:srgbClr val="272525"/>
                </a:solidFill>
                <a:latin typeface="Arial" panose="020B0604020202020204" pitchFamily="34" charset="0"/>
                <a:ea typeface="Eudoxus Sans" pitchFamily="34" charset="-122"/>
                <a:cs typeface="Arial" panose="020B0604020202020204" pitchFamily="34" charset="0"/>
              </a:rPr>
              <a:t>yetkili</a:t>
            </a:r>
            <a:r>
              <a:rPr lang="en-US" sz="1620" dirty="0">
                <a:solidFill>
                  <a:srgbClr val="272525"/>
                </a:solidFill>
                <a:latin typeface="Arial" panose="020B0604020202020204" pitchFamily="34" charset="0"/>
                <a:ea typeface="Eudoxus Sans" pitchFamily="34" charset="-122"/>
                <a:cs typeface="Arial" panose="020B0604020202020204" pitchFamily="34" charset="0"/>
              </a:rPr>
              <a:t> </a:t>
            </a:r>
            <a:r>
              <a:rPr lang="tr-TR" sz="1620" dirty="0">
                <a:solidFill>
                  <a:srgbClr val="272525"/>
                </a:solidFill>
                <a:latin typeface="Arial" panose="020B0604020202020204" pitchFamily="34" charset="0"/>
                <a:ea typeface="Eudoxus Sans" pitchFamily="34" charset="-122"/>
                <a:cs typeface="Arial" panose="020B0604020202020204" pitchFamily="34" charset="0"/>
              </a:rPr>
              <a:t>mercilere </a:t>
            </a:r>
            <a:r>
              <a:rPr lang="en-US" sz="1620" dirty="0" err="1">
                <a:solidFill>
                  <a:srgbClr val="272525"/>
                </a:solidFill>
                <a:latin typeface="Arial" panose="020B0604020202020204" pitchFamily="34" charset="0"/>
                <a:ea typeface="Eudoxus Sans" pitchFamily="34" charset="-122"/>
                <a:cs typeface="Arial" panose="020B0604020202020204" pitchFamily="34" charset="0"/>
              </a:rPr>
              <a:t>teslim</a:t>
            </a:r>
            <a:r>
              <a:rPr lang="en-US" sz="1620" dirty="0">
                <a:solidFill>
                  <a:srgbClr val="272525"/>
                </a:solidFill>
                <a:latin typeface="Arial" panose="020B0604020202020204" pitchFamily="34" charset="0"/>
                <a:ea typeface="Eudoxus Sans" pitchFamily="34" charset="-122"/>
                <a:cs typeface="Arial" panose="020B0604020202020204" pitchFamily="34" charset="0"/>
              </a:rPr>
              <a:t> edilmelidir.</a:t>
            </a:r>
            <a:endParaRPr lang="en-US" sz="1620" dirty="0">
              <a:latin typeface="Arial" panose="020B0604020202020204" pitchFamily="34" charset="0"/>
              <a:cs typeface="Arial" panose="020B0604020202020204" pitchFamily="34" charset="0"/>
            </a:endParaRPr>
          </a:p>
        </p:txBody>
      </p:sp>
      <p:pic>
        <p:nvPicPr>
          <p:cNvPr id="8" name="Image 1" descr="preencoded.png"/>
          <p:cNvPicPr>
            <a:picLocks noChangeAspect="1"/>
          </p:cNvPicPr>
          <p:nvPr/>
        </p:nvPicPr>
        <p:blipFill>
          <a:blip r:embed="rId4"/>
          <a:stretch>
            <a:fillRect/>
          </a:stretch>
        </p:blipFill>
        <p:spPr>
          <a:xfrm>
            <a:off x="3485158" y="2715319"/>
            <a:ext cx="514350" cy="514350"/>
          </a:xfrm>
          <a:prstGeom prst="rect">
            <a:avLst/>
          </a:prstGeom>
        </p:spPr>
      </p:pic>
      <p:sp>
        <p:nvSpPr>
          <p:cNvPr id="9" name="Text 5"/>
          <p:cNvSpPr/>
          <p:nvPr/>
        </p:nvSpPr>
        <p:spPr>
          <a:xfrm>
            <a:off x="3485157" y="3435351"/>
            <a:ext cx="2456557" cy="321469"/>
          </a:xfrm>
          <a:prstGeom prst="rect">
            <a:avLst/>
          </a:prstGeom>
          <a:noFill/>
          <a:ln/>
        </p:spPr>
        <p:txBody>
          <a:bodyPr wrap="none" rtlCol="0" anchor="t"/>
          <a:lstStyle/>
          <a:p>
            <a:pPr>
              <a:lnSpc>
                <a:spcPts val="2532"/>
              </a:lnSpc>
            </a:pPr>
            <a:r>
              <a:rPr lang="en-US" sz="2025" b="1" kern="0" spc="-61" dirty="0">
                <a:solidFill>
                  <a:srgbClr val="272525"/>
                </a:solidFill>
                <a:latin typeface="Arial" panose="020B0604020202020204" pitchFamily="34" charset="0"/>
                <a:ea typeface="p22-mackinac-pro" pitchFamily="34" charset="-122"/>
                <a:cs typeface="Arial" panose="020B0604020202020204" pitchFamily="34" charset="0"/>
              </a:rPr>
              <a:t>Eksiksiz Doldurma</a:t>
            </a:r>
            <a:endParaRPr lang="en-US" sz="2025" dirty="0">
              <a:latin typeface="Arial" panose="020B0604020202020204" pitchFamily="34" charset="0"/>
              <a:cs typeface="Arial" panose="020B0604020202020204" pitchFamily="34" charset="0"/>
            </a:endParaRPr>
          </a:p>
        </p:txBody>
      </p:sp>
      <p:sp>
        <p:nvSpPr>
          <p:cNvPr id="10" name="Text 6"/>
          <p:cNvSpPr/>
          <p:nvPr/>
        </p:nvSpPr>
        <p:spPr>
          <a:xfrm>
            <a:off x="3485157" y="3880247"/>
            <a:ext cx="2456557" cy="1316832"/>
          </a:xfrm>
          <a:prstGeom prst="rect">
            <a:avLst/>
          </a:prstGeom>
          <a:noFill/>
          <a:ln/>
        </p:spPr>
        <p:txBody>
          <a:bodyPr wrap="square" rtlCol="0" anchor="t"/>
          <a:lstStyle/>
          <a:p>
            <a:pPr>
              <a:lnSpc>
                <a:spcPts val="2592"/>
              </a:lnSpc>
            </a:pPr>
            <a:r>
              <a:rPr lang="en-US" sz="1620" dirty="0">
                <a:solidFill>
                  <a:srgbClr val="272525"/>
                </a:solidFill>
                <a:latin typeface="Arial" panose="020B0604020202020204" pitchFamily="34" charset="0"/>
                <a:ea typeface="Eudoxus Sans" pitchFamily="34" charset="-122"/>
                <a:cs typeface="Arial" panose="020B0604020202020204" pitchFamily="34" charset="0"/>
              </a:rPr>
              <a:t>Mal bildirimi formları, tüm bölümleri </a:t>
            </a:r>
            <a:r>
              <a:rPr lang="en-US" sz="1620" dirty="0" err="1">
                <a:solidFill>
                  <a:srgbClr val="272525"/>
                </a:solidFill>
                <a:latin typeface="Arial" panose="020B0604020202020204" pitchFamily="34" charset="0"/>
                <a:ea typeface="Eudoxus Sans" pitchFamily="34" charset="-122"/>
                <a:cs typeface="Arial" panose="020B0604020202020204" pitchFamily="34" charset="0"/>
              </a:rPr>
              <a:t>eksiksiz</a:t>
            </a:r>
            <a:r>
              <a:rPr lang="en-US" sz="1620" dirty="0">
                <a:solidFill>
                  <a:srgbClr val="272525"/>
                </a:solidFill>
                <a:latin typeface="Arial" panose="020B0604020202020204" pitchFamily="34" charset="0"/>
                <a:ea typeface="Eudoxus Sans" pitchFamily="34" charset="-122"/>
                <a:cs typeface="Arial" panose="020B0604020202020204" pitchFamily="34" charset="0"/>
              </a:rPr>
              <a:t> </a:t>
            </a:r>
            <a:r>
              <a:rPr lang="en-US" sz="1620" dirty="0" err="1">
                <a:solidFill>
                  <a:srgbClr val="272525"/>
                </a:solidFill>
                <a:latin typeface="Arial" panose="020B0604020202020204" pitchFamily="34" charset="0"/>
                <a:ea typeface="Eudoxus Sans" pitchFamily="34" charset="-122"/>
                <a:cs typeface="Arial" panose="020B0604020202020204" pitchFamily="34" charset="0"/>
              </a:rPr>
              <a:t>doldurularak</a:t>
            </a:r>
            <a:r>
              <a:rPr lang="tr-TR" sz="1620" dirty="0">
                <a:solidFill>
                  <a:srgbClr val="272525"/>
                </a:solidFill>
                <a:latin typeface="Arial" panose="020B0604020202020204" pitchFamily="34" charset="0"/>
                <a:ea typeface="Eudoxus Sans" pitchFamily="34" charset="-122"/>
                <a:cs typeface="Arial" panose="020B0604020202020204" pitchFamily="34" charset="0"/>
              </a:rPr>
              <a:t> kapalı zarf içerisinde </a:t>
            </a:r>
            <a:r>
              <a:rPr lang="en-US" sz="1620" dirty="0">
                <a:solidFill>
                  <a:srgbClr val="272525"/>
                </a:solidFill>
                <a:latin typeface="Arial" panose="020B0604020202020204" pitchFamily="34" charset="0"/>
                <a:ea typeface="Eudoxus Sans" pitchFamily="34" charset="-122"/>
                <a:cs typeface="Arial" panose="020B0604020202020204" pitchFamily="34" charset="0"/>
              </a:rPr>
              <a:t> teslim edilmelidir</a:t>
            </a:r>
            <a:r>
              <a:rPr lang="en-US" sz="1620" dirty="0">
                <a:solidFill>
                  <a:srgbClr val="272525"/>
                </a:solidFill>
                <a:latin typeface="Eudoxus Sans" pitchFamily="34" charset="0"/>
                <a:ea typeface="Eudoxus Sans" pitchFamily="34" charset="-122"/>
                <a:cs typeface="Eudoxus Sans" pitchFamily="34" charset="-120"/>
              </a:rPr>
              <a:t>.</a:t>
            </a:r>
            <a:endParaRPr lang="en-US" sz="1620" dirty="0"/>
          </a:p>
        </p:txBody>
      </p:sp>
      <p:pic>
        <p:nvPicPr>
          <p:cNvPr id="11" name="Image 2" descr="preencoded.png"/>
          <p:cNvPicPr>
            <a:picLocks noChangeAspect="1"/>
          </p:cNvPicPr>
          <p:nvPr/>
        </p:nvPicPr>
        <p:blipFill>
          <a:blip r:embed="rId5"/>
          <a:stretch>
            <a:fillRect/>
          </a:stretch>
        </p:blipFill>
        <p:spPr>
          <a:xfrm>
            <a:off x="6250285" y="2715319"/>
            <a:ext cx="514350" cy="514350"/>
          </a:xfrm>
          <a:prstGeom prst="rect">
            <a:avLst/>
          </a:prstGeom>
        </p:spPr>
      </p:pic>
      <p:sp>
        <p:nvSpPr>
          <p:cNvPr id="12" name="Text 7"/>
          <p:cNvSpPr/>
          <p:nvPr/>
        </p:nvSpPr>
        <p:spPr>
          <a:xfrm>
            <a:off x="6250285" y="3435351"/>
            <a:ext cx="2456557" cy="321469"/>
          </a:xfrm>
          <a:prstGeom prst="rect">
            <a:avLst/>
          </a:prstGeom>
          <a:noFill/>
          <a:ln/>
        </p:spPr>
        <p:txBody>
          <a:bodyPr wrap="none" rtlCol="0" anchor="t"/>
          <a:lstStyle/>
          <a:p>
            <a:pPr>
              <a:lnSpc>
                <a:spcPts val="2532"/>
              </a:lnSpc>
            </a:pPr>
            <a:r>
              <a:rPr lang="en-US" sz="2025" b="1" kern="0" spc="-61" dirty="0">
                <a:solidFill>
                  <a:srgbClr val="272525"/>
                </a:solidFill>
                <a:latin typeface="Arial" panose="020B0604020202020204" pitchFamily="34" charset="0"/>
                <a:ea typeface="p22-mackinac-pro" pitchFamily="34" charset="-122"/>
                <a:cs typeface="Arial" panose="020B0604020202020204" pitchFamily="34" charset="0"/>
              </a:rPr>
              <a:t>İmzalı Teslim</a:t>
            </a:r>
            <a:endParaRPr lang="en-US" sz="2025" dirty="0">
              <a:latin typeface="Arial" panose="020B0604020202020204" pitchFamily="34" charset="0"/>
              <a:cs typeface="Arial" panose="020B0604020202020204" pitchFamily="34" charset="0"/>
            </a:endParaRPr>
          </a:p>
        </p:txBody>
      </p:sp>
      <p:sp>
        <p:nvSpPr>
          <p:cNvPr id="13" name="Text 8"/>
          <p:cNvSpPr/>
          <p:nvPr/>
        </p:nvSpPr>
        <p:spPr>
          <a:xfrm>
            <a:off x="6250285" y="3880247"/>
            <a:ext cx="2456557" cy="1316832"/>
          </a:xfrm>
          <a:prstGeom prst="rect">
            <a:avLst/>
          </a:prstGeom>
          <a:noFill/>
          <a:ln/>
        </p:spPr>
        <p:txBody>
          <a:bodyPr wrap="square" rtlCol="0" anchor="t"/>
          <a:lstStyle/>
          <a:p>
            <a:pPr>
              <a:lnSpc>
                <a:spcPts val="2592"/>
              </a:lnSpc>
            </a:pPr>
            <a:r>
              <a:rPr lang="en-US" sz="1620" dirty="0">
                <a:solidFill>
                  <a:srgbClr val="272525"/>
                </a:solidFill>
                <a:latin typeface="Arial" panose="020B0604020202020204" pitchFamily="34" charset="0"/>
                <a:ea typeface="Eudoxus Sans" pitchFamily="34" charset="-122"/>
                <a:cs typeface="Arial" panose="020B0604020202020204" pitchFamily="34" charset="0"/>
              </a:rPr>
              <a:t>Mal bildirimi formları, </a:t>
            </a:r>
            <a:r>
              <a:rPr lang="tr-TR" sz="1620" dirty="0">
                <a:solidFill>
                  <a:srgbClr val="272525"/>
                </a:solidFill>
                <a:latin typeface="Arial" panose="020B0604020202020204" pitchFamily="34" charset="0"/>
                <a:ea typeface="Eudoxus Sans" pitchFamily="34" charset="-122"/>
                <a:cs typeface="Arial" panose="020B0604020202020204" pitchFamily="34" charset="0"/>
              </a:rPr>
              <a:t>arkalı önlü tek nüsha </a:t>
            </a:r>
            <a:r>
              <a:rPr lang="en-US" sz="1620" dirty="0">
                <a:solidFill>
                  <a:srgbClr val="272525"/>
                </a:solidFill>
                <a:latin typeface="Arial" panose="020B0604020202020204" pitchFamily="34" charset="0"/>
                <a:ea typeface="Eudoxus Sans" pitchFamily="34" charset="-122"/>
                <a:cs typeface="Arial" panose="020B0604020202020204" pitchFamily="34" charset="0"/>
              </a:rPr>
              <a:t> </a:t>
            </a:r>
            <a:r>
              <a:rPr lang="en-US" sz="1620" dirty="0" err="1">
                <a:solidFill>
                  <a:srgbClr val="272525"/>
                </a:solidFill>
                <a:latin typeface="Arial" panose="020B0604020202020204" pitchFamily="34" charset="0"/>
                <a:ea typeface="Eudoxus Sans" pitchFamily="34" charset="-122"/>
                <a:cs typeface="Arial" panose="020B0604020202020204" pitchFamily="34" charset="0"/>
              </a:rPr>
              <a:t>imzal</a:t>
            </a:r>
            <a:r>
              <a:rPr lang="tr-TR" sz="1620" dirty="0">
                <a:solidFill>
                  <a:srgbClr val="272525"/>
                </a:solidFill>
                <a:latin typeface="Arial" panose="020B0604020202020204" pitchFamily="34" charset="0"/>
                <a:ea typeface="Eudoxus Sans" pitchFamily="34" charset="-122"/>
                <a:cs typeface="Arial" panose="020B0604020202020204" pitchFamily="34" charset="0"/>
              </a:rPr>
              <a:t>ı ve tarihli kapalı zarf içerisinde birimine </a:t>
            </a:r>
            <a:r>
              <a:rPr lang="en-US" sz="1620" dirty="0">
                <a:solidFill>
                  <a:srgbClr val="272525"/>
                </a:solidFill>
                <a:latin typeface="Arial" panose="020B0604020202020204" pitchFamily="34" charset="0"/>
                <a:ea typeface="Eudoxus Sans" pitchFamily="34" charset="-122"/>
                <a:cs typeface="Arial" panose="020B0604020202020204" pitchFamily="34" charset="0"/>
              </a:rPr>
              <a:t>  teslim edilmelidir.</a:t>
            </a:r>
            <a:endParaRPr lang="en-US" sz="1620" dirty="0">
              <a:latin typeface="Arial" panose="020B0604020202020204" pitchFamily="34" charset="0"/>
              <a:cs typeface="Arial" panose="020B0604020202020204" pitchFamily="34" charset="0"/>
            </a:endParaRPr>
          </a:p>
        </p:txBody>
      </p:sp>
      <p:pic>
        <p:nvPicPr>
          <p:cNvPr id="14" name="Image 3" descr="preencoded.png"/>
          <p:cNvPicPr>
            <a:picLocks noChangeAspect="1"/>
          </p:cNvPicPr>
          <p:nvPr/>
        </p:nvPicPr>
        <p:blipFill>
          <a:blip r:embed="rId6"/>
          <a:stretch>
            <a:fillRect/>
          </a:stretch>
        </p:blipFill>
        <p:spPr>
          <a:xfrm>
            <a:off x="9015413" y="2715319"/>
            <a:ext cx="514350" cy="514350"/>
          </a:xfrm>
          <a:prstGeom prst="rect">
            <a:avLst/>
          </a:prstGeom>
        </p:spPr>
      </p:pic>
      <p:sp>
        <p:nvSpPr>
          <p:cNvPr id="15" name="Text 9"/>
          <p:cNvSpPr/>
          <p:nvPr/>
        </p:nvSpPr>
        <p:spPr>
          <a:xfrm>
            <a:off x="9015412" y="3435351"/>
            <a:ext cx="2456557" cy="321469"/>
          </a:xfrm>
          <a:prstGeom prst="rect">
            <a:avLst/>
          </a:prstGeom>
          <a:noFill/>
          <a:ln/>
        </p:spPr>
        <p:txBody>
          <a:bodyPr wrap="none" rtlCol="0" anchor="t"/>
          <a:lstStyle/>
          <a:p>
            <a:pPr>
              <a:lnSpc>
                <a:spcPts val="2532"/>
              </a:lnSpc>
            </a:pPr>
            <a:r>
              <a:rPr lang="tr-TR" sz="2025" b="1" kern="0" spc="-61" dirty="0">
                <a:solidFill>
                  <a:srgbClr val="272525"/>
                </a:solidFill>
                <a:latin typeface="Arial" panose="020B0604020202020204" pitchFamily="34" charset="0"/>
                <a:ea typeface="p22-mackinac-pro" pitchFamily="34" charset="-122"/>
                <a:cs typeface="Arial" panose="020B0604020202020204" pitchFamily="34" charset="0"/>
              </a:rPr>
              <a:t>Mal Bildirim Tarih Modülü</a:t>
            </a:r>
            <a:endParaRPr lang="en-US" sz="2025" dirty="0">
              <a:latin typeface="Arial" panose="020B0604020202020204" pitchFamily="34" charset="0"/>
              <a:cs typeface="Arial" panose="020B0604020202020204" pitchFamily="34" charset="0"/>
            </a:endParaRPr>
          </a:p>
        </p:txBody>
      </p:sp>
      <p:sp>
        <p:nvSpPr>
          <p:cNvPr id="16" name="Text 10"/>
          <p:cNvSpPr/>
          <p:nvPr/>
        </p:nvSpPr>
        <p:spPr>
          <a:xfrm>
            <a:off x="9015412" y="3880247"/>
            <a:ext cx="2456557" cy="1316832"/>
          </a:xfrm>
          <a:prstGeom prst="rect">
            <a:avLst/>
          </a:prstGeom>
          <a:noFill/>
          <a:ln/>
        </p:spPr>
        <p:txBody>
          <a:bodyPr wrap="square" rtlCol="0" anchor="t"/>
          <a:lstStyle/>
          <a:p>
            <a:pPr>
              <a:lnSpc>
                <a:spcPts val="2592"/>
              </a:lnSpc>
            </a:pPr>
            <a:r>
              <a:rPr lang="tr-TR" sz="1620" dirty="0">
                <a:solidFill>
                  <a:srgbClr val="272525"/>
                </a:solidFill>
                <a:latin typeface="Arial" panose="020B0604020202020204" pitchFamily="34" charset="0"/>
                <a:ea typeface="Eudoxus Sans" pitchFamily="34" charset="-122"/>
                <a:cs typeface="Arial" panose="020B0604020202020204" pitchFamily="34" charset="0"/>
              </a:rPr>
              <a:t>Birimine verilen  mal bildirimleri PBYS yetkilisi tarafından mal bildirim tarih modülüne işlenir ve resmi üst yazı ekinde kapalı zarf içerisinde  gönderilir.</a:t>
            </a:r>
            <a:endParaRPr lang="en-US" sz="162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9368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531870" y="1985963"/>
            <a:ext cx="7063740" cy="4191000"/>
          </a:xfrm>
          <a:prstGeom prst="rect">
            <a:avLst/>
          </a:prstGeom>
        </p:spPr>
        <p:txBody>
          <a:bodyPr>
            <a:normAutofit lnSpcReduction="10000"/>
          </a:bodyPr>
          <a:lstStyle/>
          <a:p>
            <a:pPr marL="0" indent="0">
              <a:buNone/>
            </a:pPr>
            <a:r>
              <a:rPr lang="tr-TR" dirty="0">
                <a:latin typeface="Times New Roman" panose="02020603050405020304" pitchFamily="18" charset="0"/>
                <a:cs typeface="Times New Roman" panose="02020603050405020304" pitchFamily="18" charset="0"/>
              </a:rPr>
              <a:t>                                     </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pPr marL="0" indent="0">
              <a:buNone/>
            </a:pPr>
            <a:r>
              <a:rPr lang="tr-TR" b="1">
                <a:solidFill>
                  <a:schemeClr val="tx1">
                    <a:lumMod val="40000"/>
                    <a:lumOff val="60000"/>
                  </a:schemeClr>
                </a:solidFill>
                <a:latin typeface="Times New Roman" panose="02020603050405020304" pitchFamily="18" charset="0"/>
                <a:cs typeface="Times New Roman" panose="02020603050405020304" pitchFamily="18" charset="0"/>
              </a:rPr>
              <a:t> </a:t>
            </a:r>
            <a:r>
              <a:rPr lang="tr-TR" b="1" smtClean="0">
                <a:solidFill>
                  <a:schemeClr val="tx1">
                    <a:lumMod val="40000"/>
                    <a:lumOff val="60000"/>
                  </a:schemeClr>
                </a:solidFill>
                <a:latin typeface="Times New Roman" panose="02020603050405020304" pitchFamily="18" charset="0"/>
                <a:cs typeface="Times New Roman" panose="02020603050405020304" pitchFamily="18" charset="0"/>
              </a:rPr>
              <a:t>      </a:t>
            </a:r>
            <a:r>
              <a:rPr lang="tr-TR" b="1" smtClean="0">
                <a:solidFill>
                  <a:schemeClr val="tx1">
                    <a:lumMod val="40000"/>
                    <a:lumOff val="60000"/>
                  </a:schemeClr>
                </a:solidFill>
                <a:latin typeface="Times New Roman" panose="02020603050405020304" pitchFamily="18" charset="0"/>
                <a:cs typeface="Times New Roman" panose="02020603050405020304" pitchFamily="18" charset="0"/>
              </a:rPr>
              <a:t>TEŞEKKÜR </a:t>
            </a:r>
            <a:r>
              <a:rPr lang="tr-TR" b="1" dirty="0">
                <a:solidFill>
                  <a:schemeClr val="tx1">
                    <a:lumMod val="40000"/>
                    <a:lumOff val="60000"/>
                  </a:schemeClr>
                </a:solidFill>
                <a:latin typeface="Times New Roman" panose="02020603050405020304" pitchFamily="18" charset="0"/>
                <a:cs typeface="Times New Roman" panose="02020603050405020304" pitchFamily="18" charset="0"/>
              </a:rPr>
              <a:t>EDERİM</a:t>
            </a:r>
          </a:p>
          <a:p>
            <a:pPr marL="0" indent="0" algn="ctr">
              <a:buNone/>
            </a:pPr>
            <a:endParaRPr lang="tr-TR" dirty="0">
              <a:latin typeface="Times New Roman" panose="02020603050405020304" pitchFamily="18" charset="0"/>
              <a:cs typeface="Times New Roman" panose="02020603050405020304" pitchFamily="18" charset="0"/>
            </a:endParaRPr>
          </a:p>
          <a:p>
            <a:pPr marL="0" indent="0" algn="ctr">
              <a:buNone/>
            </a:pPr>
            <a:r>
              <a:rPr lang="tr-TR" dirty="0">
                <a:solidFill>
                  <a:srgbClr val="000000"/>
                </a:solidFill>
                <a:latin typeface="Calibri" panose="020F0502020204030204" pitchFamily="34" charset="0"/>
                <a:cs typeface="Calibri" panose="020F0502020204030204" pitchFamily="34" charset="0"/>
              </a:rPr>
              <a:t>          </a:t>
            </a:r>
            <a:endParaRPr lang="tr-TR" sz="2800" b="1" dirty="0">
              <a:solidFill>
                <a:srgbClr val="000000"/>
              </a:solidFill>
              <a:latin typeface="Calibri" panose="020F0502020204030204" pitchFamily="34" charset="0"/>
              <a:cs typeface="Calibri" panose="020F0502020204030204" pitchFamily="34" charset="0"/>
            </a:endParaRPr>
          </a:p>
        </p:txBody>
      </p:sp>
      <p:sp>
        <p:nvSpPr>
          <p:cNvPr id="5" name="Dikdörtgen 4"/>
          <p:cNvSpPr/>
          <p:nvPr/>
        </p:nvSpPr>
        <p:spPr>
          <a:xfrm>
            <a:off x="11750854" y="6573460"/>
            <a:ext cx="412292" cy="553998"/>
          </a:xfrm>
          <a:prstGeom prst="rect">
            <a:avLst/>
          </a:prstGeom>
        </p:spPr>
        <p:txBody>
          <a:bodyPr wrap="none">
            <a:spAutoFit/>
          </a:bodyPr>
          <a:lstStyle/>
          <a:p>
            <a:r>
              <a:rPr lang="tr-TR" sz="1600" b="1">
                <a:solidFill>
                  <a:schemeClr val="accent6">
                    <a:lumMod val="10000"/>
                  </a:schemeClr>
                </a:solidFill>
                <a:latin typeface="Arial" panose="020B0604020202020204" pitchFamily="34" charset="0"/>
                <a:cs typeface="Arial" panose="020B0604020202020204" pitchFamily="34" charset="0"/>
              </a:rPr>
              <a:t>24</a:t>
            </a:r>
            <a:endParaRPr lang="tr-TR" sz="1600" b="1" dirty="0">
              <a:solidFill>
                <a:schemeClr val="accent6">
                  <a:lumMod val="10000"/>
                </a:schemeClr>
              </a:solidFill>
              <a:latin typeface="Arial" panose="020B0604020202020204" pitchFamily="34" charset="0"/>
              <a:cs typeface="Arial" panose="020B0604020202020204" pitchFamily="34" charset="0"/>
            </a:endParaRPr>
          </a:p>
          <a:p>
            <a:endParaRPr lang="tr-TR" sz="1400" b="1" dirty="0">
              <a:latin typeface="Arial" panose="020B0604020202020204" pitchFamily="34" charset="0"/>
              <a:cs typeface="Arial" panose="020B0604020202020204" pitchFamily="34" charset="0"/>
            </a:endParaRPr>
          </a:p>
        </p:txBody>
      </p:sp>
      <p:pic>
        <p:nvPicPr>
          <p:cNvPr id="7" name="Resim 6" descr="C:\Users\erturk.mehmet\Desktop\gthbLogo.png"/>
          <p:cNvPicPr/>
          <p:nvPr/>
        </p:nvPicPr>
        <p:blipFill>
          <a:blip r:embed="rId2">
            <a:extLst>
              <a:ext uri="{BEBA8EAE-BF5A-486C-A8C5-ECC9F3942E4B}">
                <a14:imgProps xmlns:a14="http://schemas.microsoft.com/office/drawing/2010/main">
                  <a14:imgLayer r:embed="rId3">
                    <a14:imgEffect>
                      <a14:colorTemperature colorTemp="6811"/>
                    </a14:imgEffect>
                  </a14:imgLayer>
                </a14:imgProps>
              </a:ext>
              <a:ext uri="{28A0092B-C50C-407E-A947-70E740481C1C}">
                <a14:useLocalDpi xmlns:a14="http://schemas.microsoft.com/office/drawing/2010/main" val="0"/>
              </a:ext>
            </a:extLst>
          </a:blip>
          <a:srcRect/>
          <a:stretch>
            <a:fillRect/>
          </a:stretch>
        </p:blipFill>
        <p:spPr bwMode="auto">
          <a:xfrm>
            <a:off x="4201325" y="593591"/>
            <a:ext cx="3514164" cy="3052580"/>
          </a:xfrm>
          <a:prstGeom prst="rect">
            <a:avLst/>
          </a:prstGeom>
          <a:noFill/>
          <a:ln>
            <a:noFill/>
          </a:ln>
        </p:spPr>
      </p:pic>
    </p:spTree>
    <p:extLst>
      <p:ext uri="{BB962C8B-B14F-4D97-AF65-F5344CB8AC3E}">
        <p14:creationId xmlns:p14="http://schemas.microsoft.com/office/powerpoint/2010/main" val="426931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02824" y="706535"/>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dirty="0">
                <a:solidFill>
                  <a:srgbClr val="FF0000"/>
                </a:solidFill>
                <a:cs typeface="Arial" panose="020B0604020202020204" pitchFamily="34" charset="0"/>
              </a:rPr>
              <a:t/>
            </a:r>
            <a:br>
              <a:rPr lang="tr-TR" sz="4000" dirty="0">
                <a:solidFill>
                  <a:srgbClr val="FF0000"/>
                </a:solidFill>
                <a:cs typeface="Arial" panose="020B0604020202020204" pitchFamily="34" charset="0"/>
              </a:rPr>
            </a:br>
            <a:r>
              <a:rPr lang="tr-TR" sz="2800" dirty="0">
                <a:solidFill>
                  <a:schemeClr val="accent1">
                    <a:lumMod val="50000"/>
                  </a:schemeClr>
                </a:solidFill>
              </a:rPr>
              <a:t>MAL BİLDİRİMİNDE BULUNULMASI, RÜŞVET VE</a:t>
            </a:r>
            <a:br>
              <a:rPr lang="tr-TR" sz="2800" dirty="0">
                <a:solidFill>
                  <a:schemeClr val="accent1">
                    <a:lumMod val="50000"/>
                  </a:schemeClr>
                </a:solidFill>
              </a:rPr>
            </a:br>
            <a:r>
              <a:rPr lang="tr-TR" sz="2800" dirty="0">
                <a:solidFill>
                  <a:schemeClr val="accent1">
                    <a:lumMod val="50000"/>
                  </a:schemeClr>
                </a:solidFill>
              </a:rPr>
              <a:t>YOLSUZLUKLARLA MÜCADELE KANUNU</a:t>
            </a:r>
            <a:br>
              <a:rPr lang="tr-TR" sz="2800" dirty="0">
                <a:solidFill>
                  <a:schemeClr val="accent1">
                    <a:lumMod val="50000"/>
                  </a:schemeClr>
                </a:solidFill>
              </a:rPr>
            </a:br>
            <a:r>
              <a:rPr lang="tr-TR" sz="2800" b="1" dirty="0">
                <a:solidFill>
                  <a:srgbClr val="FF0000"/>
                </a:solidFill>
                <a:cs typeface="Arial" panose="020B0604020202020204" pitchFamily="34" charset="0"/>
              </a:rPr>
              <a:t/>
            </a:r>
            <a:br>
              <a:rPr lang="tr-TR" sz="2800" b="1" dirty="0">
                <a:solidFill>
                  <a:srgbClr val="FF0000"/>
                </a:solidFill>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609600" y="2391772"/>
            <a:ext cx="10972800" cy="4147140"/>
          </a:xfrm>
        </p:spPr>
        <p:txBody>
          <a:bodyPr>
            <a:normAutofit/>
          </a:bodyPr>
          <a:lstStyle/>
          <a:p>
            <a:pPr marL="0" indent="0" algn="just">
              <a:buNone/>
            </a:pPr>
            <a:r>
              <a:rPr lang="tr-TR" sz="2400" b="1" dirty="0">
                <a:solidFill>
                  <a:schemeClr val="accent1">
                    <a:lumMod val="50000"/>
                  </a:schemeClr>
                </a:solidFill>
                <a:effectLst/>
              </a:rPr>
              <a:t>Amaç</a:t>
            </a:r>
          </a:p>
          <a:p>
            <a:pPr marL="0" indent="0" algn="just">
              <a:buNone/>
            </a:pPr>
            <a:r>
              <a:rPr lang="tr-TR" sz="2400" b="1" dirty="0">
                <a:solidFill>
                  <a:schemeClr val="accent1">
                    <a:lumMod val="50000"/>
                  </a:schemeClr>
                </a:solidFill>
                <a:effectLst/>
              </a:rPr>
              <a:t>Madde 1 –</a:t>
            </a:r>
            <a:r>
              <a:rPr lang="tr-TR" sz="2000" b="1" dirty="0">
                <a:solidFill>
                  <a:schemeClr val="accent1">
                    <a:lumMod val="50000"/>
                  </a:schemeClr>
                </a:solidFill>
                <a:effectLst/>
              </a:rPr>
              <a:t> </a:t>
            </a:r>
            <a:r>
              <a:rPr lang="tr-TR" sz="2000" dirty="0">
                <a:effectLst/>
                <a:latin typeface="+mj-lt"/>
              </a:rPr>
              <a:t>Bu Kanunun amacı, rüşvet ve yolsuzluklarla mücadele cümlesinden olarak; bu Kanunda sayılanların mal bildiriminde bulunmalarını, bildirimlerin yenilenmesini, mal edinmelerin denetimiyle, haksız mal edinme veya gerçeğe aykırı bildirimde bulunma halinde uygulanacak hükümleri, bu Kanunda belirlenen suçlarla bazı suçlardan dolayı kamu görevlileri ve suç ortakları hakkında takip ve muhakeme usulünü düzenlemektir. </a:t>
            </a:r>
          </a:p>
          <a:p>
            <a:pPr marL="0" indent="0">
              <a:buNone/>
            </a:pPr>
            <a:endParaRPr lang="tr-TR" sz="1800" b="1" dirty="0">
              <a:solidFill>
                <a:srgbClr val="FF0000"/>
              </a:solidFill>
              <a:latin typeface="+mj-lt"/>
              <a:cs typeface="Arial" panose="020B0604020202020204" pitchFamily="34" charset="0"/>
            </a:endParaRPr>
          </a:p>
          <a:p>
            <a:pPr marL="0" indent="0">
              <a:buNone/>
            </a:pPr>
            <a:endParaRPr lang="tr-TR" sz="1800" b="1" dirty="0">
              <a:solidFill>
                <a:srgbClr val="FF0000"/>
              </a:solidFill>
              <a:latin typeface="+mj-lt"/>
              <a:cs typeface="Arial" panose="020B0604020202020204" pitchFamily="34" charset="0"/>
            </a:endParaRPr>
          </a:p>
          <a:p>
            <a:pPr marL="0" indent="0">
              <a:buNone/>
            </a:pPr>
            <a:r>
              <a:rPr lang="tr-TR" sz="1800" b="1" dirty="0">
                <a:solidFill>
                  <a:srgbClr val="FF0000"/>
                </a:solidFill>
                <a:latin typeface="+mj-lt"/>
                <a:cs typeface="Arial" panose="020B0604020202020204" pitchFamily="34" charset="0"/>
              </a:rPr>
              <a:t>                                     </a:t>
            </a:r>
          </a:p>
          <a:p>
            <a:pPr marL="0" indent="0">
              <a:buNone/>
            </a:pPr>
            <a:endParaRPr lang="tr-TR" sz="2400" b="1" dirty="0">
              <a:solidFill>
                <a:srgbClr val="FF0000"/>
              </a:solidFill>
              <a:latin typeface="Arial" panose="020B0604020202020204" pitchFamily="34" charset="0"/>
              <a:cs typeface="Arial" panose="020B0604020202020204" pitchFamily="34" charset="0"/>
            </a:endParaRPr>
          </a:p>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endParaRPr lang="tr-TR" sz="3600" b="1" dirty="0">
              <a:solidFill>
                <a:schemeClr val="accent1">
                  <a:lumMod val="50000"/>
                </a:schemeClr>
              </a:solidFill>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5</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696" y="267873"/>
            <a:ext cx="1150685" cy="101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541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511093" y="1319325"/>
            <a:ext cx="11356789" cy="5419955"/>
          </a:xfrm>
        </p:spPr>
        <p:txBody>
          <a:bodyPr>
            <a:normAutofit fontScale="25000" lnSpcReduction="20000"/>
          </a:bodyPr>
          <a:lstStyle/>
          <a:p>
            <a:pPr marL="0" indent="0">
              <a:buNone/>
            </a:pPr>
            <a:r>
              <a:rPr lang="tr-TR" sz="9600" b="1" dirty="0">
                <a:solidFill>
                  <a:schemeClr val="accent1">
                    <a:lumMod val="50000"/>
                  </a:schemeClr>
                </a:solidFill>
                <a:effectLst/>
              </a:rPr>
              <a:t>Mal bildiriminde bulunacaklar </a:t>
            </a:r>
            <a:r>
              <a:rPr lang="tr-TR" sz="9600" b="1" i="1" baseline="30000" dirty="0">
                <a:solidFill>
                  <a:schemeClr val="accent1">
                    <a:lumMod val="50000"/>
                  </a:schemeClr>
                </a:solidFill>
                <a:effectLst/>
              </a:rPr>
              <a:t>(1)</a:t>
            </a:r>
            <a:endParaRPr lang="tr-TR" sz="9600" b="1" i="1" dirty="0">
              <a:solidFill>
                <a:schemeClr val="accent1">
                  <a:lumMod val="50000"/>
                </a:schemeClr>
              </a:solidFill>
              <a:effectLst/>
            </a:endParaRPr>
          </a:p>
          <a:p>
            <a:pPr marL="0" indent="0">
              <a:buNone/>
            </a:pPr>
            <a:endParaRPr lang="tr-TR" sz="8800" b="1" dirty="0">
              <a:solidFill>
                <a:schemeClr val="accent1">
                  <a:lumMod val="50000"/>
                </a:schemeClr>
              </a:solidFill>
              <a:effectLst/>
            </a:endParaRPr>
          </a:p>
          <a:p>
            <a:pPr marL="0" indent="0">
              <a:buNone/>
            </a:pPr>
            <a:r>
              <a:rPr lang="tr-TR" sz="8800" b="1" dirty="0">
                <a:solidFill>
                  <a:schemeClr val="accent1">
                    <a:lumMod val="50000"/>
                  </a:schemeClr>
                </a:solidFill>
                <a:effectLst/>
              </a:rPr>
              <a:t>Madde 2 </a:t>
            </a:r>
          </a:p>
          <a:p>
            <a:pPr marL="0" indent="0" algn="just">
              <a:lnSpc>
                <a:spcPct val="120000"/>
              </a:lnSpc>
              <a:spcAft>
                <a:spcPts val="600"/>
              </a:spcAft>
              <a:buNone/>
            </a:pPr>
            <a:r>
              <a:rPr lang="tr-TR" sz="8000" b="1" dirty="0">
                <a:solidFill>
                  <a:schemeClr val="accent1">
                    <a:lumMod val="50000"/>
                  </a:schemeClr>
                </a:solidFill>
                <a:effectLst/>
                <a:latin typeface="+mj-lt"/>
              </a:rPr>
              <a:t>a) </a:t>
            </a:r>
            <a:r>
              <a:rPr lang="tr-TR" sz="8000" dirty="0">
                <a:effectLst/>
                <a:latin typeface="+mj-lt"/>
              </a:rPr>
              <a:t>Her tür seçimle iş başına gelen kamu görevlileri ile </a:t>
            </a:r>
            <a:r>
              <a:rPr lang="x-none" sz="8000" dirty="0">
                <a:effectLst/>
                <a:latin typeface="+mj-lt"/>
              </a:rPr>
              <a:t>Cumhurbaşkanı yardımcıları ve bakanlar  </a:t>
            </a:r>
            <a:endParaRPr lang="tr-TR" sz="8000" dirty="0">
              <a:effectLst/>
              <a:latin typeface="+mj-lt"/>
            </a:endParaRPr>
          </a:p>
          <a:p>
            <a:pPr marL="0" indent="0" algn="just">
              <a:lnSpc>
                <a:spcPct val="120000"/>
              </a:lnSpc>
              <a:spcAft>
                <a:spcPts val="600"/>
              </a:spcAft>
              <a:buNone/>
            </a:pPr>
            <a:r>
              <a:rPr lang="tr-TR" sz="8000" dirty="0">
                <a:effectLst/>
                <a:latin typeface="+mj-lt"/>
              </a:rPr>
              <a:t>     (Muhtarlar ve ihtiyar heyeti üyeleri hariç) </a:t>
            </a:r>
            <a:r>
              <a:rPr lang="tr-TR" sz="8000" baseline="30000" dirty="0">
                <a:effectLst/>
                <a:latin typeface="+mj-lt"/>
              </a:rPr>
              <a:t>(1)</a:t>
            </a:r>
            <a:endParaRPr lang="tr-TR" sz="8000" dirty="0">
              <a:effectLst/>
              <a:latin typeface="+mj-lt"/>
            </a:endParaRPr>
          </a:p>
          <a:p>
            <a:pPr marL="0" indent="0" algn="just">
              <a:lnSpc>
                <a:spcPct val="120000"/>
              </a:lnSpc>
              <a:spcAft>
                <a:spcPts val="600"/>
              </a:spcAft>
              <a:buNone/>
            </a:pPr>
            <a:r>
              <a:rPr lang="tr-TR" sz="8000" b="1" dirty="0">
                <a:solidFill>
                  <a:schemeClr val="accent1">
                    <a:lumMod val="50000"/>
                  </a:schemeClr>
                </a:solidFill>
                <a:effectLst/>
                <a:latin typeface="+mj-lt"/>
              </a:rPr>
              <a:t>b) </a:t>
            </a:r>
            <a:r>
              <a:rPr lang="tr-TR" sz="8000" dirty="0">
                <a:effectLst/>
                <a:latin typeface="+mj-lt"/>
              </a:rPr>
              <a:t>Noterler,</a:t>
            </a:r>
          </a:p>
          <a:p>
            <a:pPr marL="0" indent="0" algn="just">
              <a:lnSpc>
                <a:spcPct val="120000"/>
              </a:lnSpc>
              <a:spcAft>
                <a:spcPts val="600"/>
              </a:spcAft>
              <a:buNone/>
            </a:pPr>
            <a:r>
              <a:rPr lang="tr-TR" sz="8000" b="1" dirty="0">
                <a:solidFill>
                  <a:schemeClr val="accent1">
                    <a:lumMod val="50000"/>
                  </a:schemeClr>
                </a:solidFill>
                <a:effectLst/>
                <a:latin typeface="+mj-lt"/>
              </a:rPr>
              <a:t>c) </a:t>
            </a:r>
            <a:r>
              <a:rPr lang="tr-TR" sz="8000" dirty="0">
                <a:effectLst/>
                <a:latin typeface="+mj-lt"/>
              </a:rPr>
              <a:t>Türk Hava Kurumunun genel yönetim ve merkez denetleme kurulu üyeleri ile genel merkez teşkilatında ve  Türk Kuşu Genel Müdürlüğünde, Türkiye Kızılay Derneğinin merkez kurullarında ve Genel Müdürlük teşkilatında görev alanlar ve bunların şube başkanları,</a:t>
            </a:r>
          </a:p>
          <a:p>
            <a:pPr marL="0" indent="0" algn="just">
              <a:lnSpc>
                <a:spcPct val="120000"/>
              </a:lnSpc>
              <a:spcAft>
                <a:spcPts val="600"/>
              </a:spcAft>
              <a:buNone/>
            </a:pPr>
            <a:r>
              <a:rPr lang="tr-TR" sz="8000" b="1" dirty="0">
                <a:solidFill>
                  <a:schemeClr val="accent1">
                    <a:lumMod val="50000"/>
                  </a:schemeClr>
                </a:solidFill>
                <a:effectLst/>
                <a:latin typeface="+mj-lt"/>
              </a:rPr>
              <a:t>d) </a:t>
            </a:r>
            <a:r>
              <a:rPr lang="tr-TR" sz="8000" dirty="0">
                <a:effectLst/>
                <a:latin typeface="+mj-lt"/>
              </a:rPr>
              <a:t>Genel ve katma bütçeli daireler, il özel idareleri, belediyeler ve bunlara bağlı kuruluş veya alt kuruluşlarda, kamu iktisadi teşebbüsleri (İktisadi devlet teşekkülleri ve kamu iktisadi kuruluşları) ile bunlara bağlı müessese, bağlı ortaklık ve işletmelerde, özel kanunlarla veya Cumhurbaşkanlığı kararnamesiyle kurulan ve kamu hizmeti gören kurum ve kuruluşlar ile bunların alt kuruluşlarında veya komisyonlarında aylık, ücret ve ödenek almak suretiyle kamu hizmeti gören memurları, işçi niteliği taşımayan diğer kamu görevlileri ile yönetim ve denetim kurulu üyeleri, </a:t>
            </a:r>
            <a:r>
              <a:rPr lang="tr-TR" sz="8000" baseline="30000" dirty="0">
                <a:effectLst/>
                <a:latin typeface="+mj-lt"/>
              </a:rPr>
              <a:t>(1)</a:t>
            </a:r>
            <a:endParaRPr lang="tr-TR" sz="8000" dirty="0">
              <a:effectLst/>
              <a:latin typeface="+mj-lt"/>
            </a:endParaRPr>
          </a:p>
          <a:p>
            <a:pPr marL="0" indent="0">
              <a:buNone/>
            </a:pPr>
            <a:endParaRPr lang="tr-TR" sz="7200" b="1" dirty="0">
              <a:solidFill>
                <a:srgbClr val="FF0000"/>
              </a:solidFill>
              <a:latin typeface="+mj-lt"/>
              <a:cs typeface="Arial" panose="020B0604020202020204" pitchFamily="34" charset="0"/>
            </a:endParaRPr>
          </a:p>
          <a:p>
            <a:pPr marL="0" indent="0">
              <a:buNone/>
            </a:pPr>
            <a:r>
              <a:rPr lang="tr-TR" sz="7200" b="1" dirty="0">
                <a:solidFill>
                  <a:srgbClr val="FF0000"/>
                </a:solidFill>
                <a:latin typeface="+mj-lt"/>
                <a:cs typeface="Arial" panose="020B0604020202020204" pitchFamily="34" charset="0"/>
              </a:rPr>
              <a:t>                                     </a:t>
            </a:r>
          </a:p>
          <a:p>
            <a:pPr marL="0" indent="0">
              <a:buNone/>
            </a:pPr>
            <a:endParaRPr lang="tr-TR" sz="2400" b="1" dirty="0">
              <a:solidFill>
                <a:srgbClr val="FF0000"/>
              </a:solidFill>
              <a:latin typeface="Arial" panose="020B0604020202020204" pitchFamily="34" charset="0"/>
              <a:cs typeface="Arial" panose="020B0604020202020204" pitchFamily="34" charset="0"/>
            </a:endParaRPr>
          </a:p>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endParaRPr lang="tr-TR" sz="3600" b="1" dirty="0">
              <a:solidFill>
                <a:schemeClr val="accent1">
                  <a:lumMod val="50000"/>
                </a:schemeClr>
              </a:solidFill>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6</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30" y="145382"/>
            <a:ext cx="1201419" cy="103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725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749956" y="1387128"/>
            <a:ext cx="10972800" cy="4969222"/>
          </a:xfrm>
        </p:spPr>
        <p:txBody>
          <a:bodyPr>
            <a:normAutofit/>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tr-TR" sz="2400" b="1" dirty="0">
                <a:solidFill>
                  <a:schemeClr val="accent1">
                    <a:lumMod val="50000"/>
                  </a:schemeClr>
                </a:solidFill>
                <a:effectLst/>
              </a:rPr>
              <a:t>Mal bildiriminde bulunacaklar </a:t>
            </a:r>
            <a:r>
              <a:rPr lang="tr-TR" sz="2400" b="1" i="1" baseline="30000" dirty="0">
                <a:solidFill>
                  <a:schemeClr val="accent1">
                    <a:lumMod val="50000"/>
                  </a:schemeClr>
                </a:solidFill>
                <a:effectLst/>
              </a:rPr>
              <a:t>(1)</a:t>
            </a:r>
            <a:endParaRPr lang="tr-TR" sz="2400" b="1" i="1" dirty="0">
              <a:solidFill>
                <a:schemeClr val="accent1">
                  <a:lumMod val="50000"/>
                </a:schemeClr>
              </a:solidFill>
              <a:effectLst/>
            </a:endParaRPr>
          </a:p>
          <a:p>
            <a:pPr marL="0" indent="0">
              <a:buNone/>
            </a:pPr>
            <a:r>
              <a:rPr lang="tr-TR" sz="2000" b="1" dirty="0">
                <a:solidFill>
                  <a:schemeClr val="accent1">
                    <a:lumMod val="50000"/>
                  </a:schemeClr>
                </a:solidFill>
                <a:effectLst/>
                <a:latin typeface="+mn-lt"/>
              </a:rPr>
              <a:t>e) </a:t>
            </a:r>
            <a:r>
              <a:rPr lang="tr-TR" sz="2000" b="1" dirty="0">
                <a:effectLst/>
                <a:latin typeface="+mn-lt"/>
              </a:rPr>
              <a:t>(Mülga: 24/6/1995 - KHK - 557/21 </a:t>
            </a:r>
            <a:r>
              <a:rPr lang="tr-TR" sz="2000" b="1" dirty="0" err="1">
                <a:effectLst/>
                <a:latin typeface="+mn-lt"/>
              </a:rPr>
              <a:t>md.</a:t>
            </a:r>
            <a:r>
              <a:rPr lang="tr-TR" sz="2000" b="1" dirty="0">
                <a:effectLst/>
                <a:latin typeface="+mn-lt"/>
              </a:rPr>
              <a:t>)</a:t>
            </a:r>
          </a:p>
          <a:p>
            <a:pPr marL="0" indent="0" algn="just">
              <a:buNone/>
            </a:pPr>
            <a:r>
              <a:rPr lang="tr-TR" sz="2000" b="1" dirty="0">
                <a:solidFill>
                  <a:schemeClr val="accent1">
                    <a:lumMod val="50000"/>
                  </a:schemeClr>
                </a:solidFill>
                <a:effectLst/>
                <a:latin typeface="+mn-lt"/>
              </a:rPr>
              <a:t>f) </a:t>
            </a:r>
            <a:r>
              <a:rPr lang="tr-TR" sz="2000" dirty="0">
                <a:effectLst/>
                <a:latin typeface="+mn-lt"/>
              </a:rPr>
              <a:t>Siyasi parti genel başkanları, vakıfların idare organlarında görev alanlar, kooperatiflerin ve 	birliklerinin başkanları, yönetim kurulun üyeleri ve genel müdürleri, yeminli mali müşavirler, kamu yararına sayılan dernek yönetici ve deneticileri, </a:t>
            </a:r>
          </a:p>
          <a:p>
            <a:pPr marL="0" indent="0" algn="just">
              <a:buNone/>
            </a:pPr>
            <a:r>
              <a:rPr lang="tr-TR" sz="2000" b="1" dirty="0">
                <a:solidFill>
                  <a:schemeClr val="accent1">
                    <a:lumMod val="50000"/>
                  </a:schemeClr>
                </a:solidFill>
                <a:effectLst/>
                <a:latin typeface="+mn-lt"/>
              </a:rPr>
              <a:t>g) </a:t>
            </a:r>
            <a:r>
              <a:rPr lang="tr-TR" sz="2000" dirty="0">
                <a:effectLst/>
                <a:latin typeface="+mn-lt"/>
              </a:rPr>
              <a:t>Gazete sahibi gerçek kişiler ile, gazete sahibi şirketlerin yönetim ve denetim kurulu üyeleri, sorumlu müdürleri, başyazarları ve fıkra yazarları, </a:t>
            </a:r>
          </a:p>
          <a:p>
            <a:pPr marL="0" indent="0" algn="just">
              <a:buNone/>
            </a:pPr>
            <a:r>
              <a:rPr lang="tr-TR" sz="2000" b="1" dirty="0">
                <a:solidFill>
                  <a:schemeClr val="accent1">
                    <a:lumMod val="50000"/>
                  </a:schemeClr>
                </a:solidFill>
                <a:latin typeface="+mn-lt"/>
                <a:cs typeface="Arial" panose="020B0604020202020204" pitchFamily="34" charset="0"/>
              </a:rPr>
              <a:t>      </a:t>
            </a:r>
            <a:r>
              <a:rPr lang="tr-TR" sz="2000" dirty="0">
                <a:effectLst/>
                <a:latin typeface="+mn-lt"/>
              </a:rPr>
              <a:t>Mal bildiriminde bulunmak zorundadırlar.</a:t>
            </a:r>
          </a:p>
          <a:p>
            <a:pPr marL="0" indent="0" algn="just">
              <a:buNone/>
            </a:pPr>
            <a:r>
              <a:rPr lang="tr-TR" sz="2000" dirty="0">
                <a:effectLst/>
                <a:latin typeface="+mn-lt"/>
              </a:rPr>
              <a:t>Özel Kanunlarına göre mal bildiriminde bulunmak zorunda olanlar da bu Kanun hükümlerine tabidir.</a:t>
            </a:r>
          </a:p>
          <a:p>
            <a:pPr marL="0" indent="0">
              <a:buNone/>
            </a:pPr>
            <a:r>
              <a:rPr lang="tr-TR" sz="2000" b="1" dirty="0">
                <a:solidFill>
                  <a:schemeClr val="accent1">
                    <a:lumMod val="50000"/>
                  </a:schemeClr>
                </a:solidFill>
                <a:latin typeface="+mn-lt"/>
                <a:cs typeface="Arial" panose="020B0604020202020204" pitchFamily="34" charset="0"/>
              </a:rPr>
              <a:t>                       </a:t>
            </a: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7</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53" y="311149"/>
            <a:ext cx="1350382" cy="130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605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273269" y="1229710"/>
            <a:ext cx="11561379" cy="5424072"/>
          </a:xfrm>
        </p:spPr>
        <p:txBody>
          <a:bodyPr>
            <a:normAutofit/>
          </a:bodyPr>
          <a:lstStyle/>
          <a:p>
            <a:pPr marL="0" indent="0">
              <a:buNone/>
            </a:pPr>
            <a:r>
              <a:rPr lang="tr-TR" sz="2400" b="1" dirty="0">
                <a:solidFill>
                  <a:schemeClr val="accent1">
                    <a:lumMod val="50000"/>
                  </a:schemeClr>
                </a:solidFill>
                <a:effectLst/>
              </a:rPr>
              <a:t>Hediye</a:t>
            </a:r>
          </a:p>
          <a:p>
            <a:pPr marL="0" indent="0" algn="just">
              <a:buNone/>
            </a:pPr>
            <a:r>
              <a:rPr lang="tr-TR" sz="2400" b="1" dirty="0">
                <a:solidFill>
                  <a:schemeClr val="accent1">
                    <a:lumMod val="50000"/>
                  </a:schemeClr>
                </a:solidFill>
                <a:effectLst/>
              </a:rPr>
              <a:t>Madde 3 </a:t>
            </a:r>
            <a:r>
              <a:rPr lang="tr-TR" sz="2000" b="1" dirty="0">
                <a:solidFill>
                  <a:schemeClr val="accent1">
                    <a:lumMod val="50000"/>
                  </a:schemeClr>
                </a:solidFill>
                <a:effectLst/>
                <a:latin typeface="+mj-lt"/>
              </a:rPr>
              <a:t>– </a:t>
            </a:r>
            <a:r>
              <a:rPr lang="tr-TR" sz="2000" dirty="0">
                <a:effectLst/>
                <a:latin typeface="+mj-lt"/>
              </a:rPr>
              <a:t>Yukarıdaki maddede sayılan kamu görevlileri, milletlerarası protokol, </a:t>
            </a:r>
            <a:r>
              <a:rPr lang="tr-TR" sz="2000" dirty="0" err="1">
                <a:effectLst/>
                <a:latin typeface="+mj-lt"/>
              </a:rPr>
              <a:t>mücamele</a:t>
            </a:r>
            <a:r>
              <a:rPr lang="tr-TR" sz="2000" dirty="0">
                <a:effectLst/>
                <a:latin typeface="+mj-lt"/>
              </a:rPr>
              <a:t> veya nezaket kaideleri uyarınca veya diğer herhangi bir sebeple, yabancı devletlerden, milletlerarası kuruluşlardan, sair milletlerarası hukuk tüzelkişiliklerinden, Türk uyruğunda olmayan herhangi bir özel veya tüzelkişi veya kuruluştan; aldıkları tarihteki değeri on aylık net asgari ücret toplamını aşan hediye veya hibe niteliğindeki eşyayı aldıkları tarihten itibaren bir ay içinde kendi kurumlarına teslim etmek zorundadırlar. Ancak, yabancı devlet adamları ve milletlerarası kuruluş temsilcileri tarafından verilen imzalı hatıra fotoğraflarının çerçeveleri bu madde hükümlerine dahil değildir.</a:t>
            </a:r>
          </a:p>
          <a:p>
            <a:pPr marL="0" indent="0" algn="just">
              <a:buNone/>
            </a:pPr>
            <a:r>
              <a:rPr lang="tr-TR" sz="2000" dirty="0">
                <a:effectLst/>
                <a:latin typeface="+mj-lt"/>
              </a:rPr>
              <a:t>Hediyelerin bedellerinin tespiti çıkarılacak yönetmeliğe göre </a:t>
            </a:r>
            <a:r>
              <a:rPr lang="tr-TR" sz="2000" u="sng" dirty="0" smtClean="0">
                <a:solidFill>
                  <a:schemeClr val="tx2">
                    <a:lumMod val="60000"/>
                    <a:lumOff val="40000"/>
                  </a:schemeClr>
                </a:solidFill>
                <a:effectLst/>
                <a:latin typeface="+mj-lt"/>
              </a:rPr>
              <a:t>Hazine ve Maliye Bakanlığınca</a:t>
            </a:r>
            <a:r>
              <a:rPr lang="tr-TR" sz="2000" dirty="0" smtClean="0">
                <a:effectLst/>
                <a:latin typeface="+mj-lt"/>
              </a:rPr>
              <a:t> </a:t>
            </a:r>
            <a:r>
              <a:rPr lang="tr-TR" sz="2000" dirty="0">
                <a:effectLst/>
                <a:latin typeface="+mj-lt"/>
              </a:rPr>
              <a:t>yapılır. </a:t>
            </a:r>
          </a:p>
          <a:p>
            <a:pPr marL="0" indent="0">
              <a:buNone/>
            </a:pPr>
            <a:r>
              <a:rPr lang="tr-TR" sz="2400" b="1" dirty="0">
                <a:solidFill>
                  <a:schemeClr val="accent1">
                    <a:lumMod val="50000"/>
                  </a:schemeClr>
                </a:solidFill>
                <a:effectLst/>
              </a:rPr>
              <a:t>Haksız mal edinme </a:t>
            </a:r>
          </a:p>
          <a:p>
            <a:pPr marL="0" indent="0">
              <a:buNone/>
            </a:pPr>
            <a:r>
              <a:rPr lang="tr-TR" sz="2400" b="1" dirty="0">
                <a:solidFill>
                  <a:schemeClr val="accent1">
                    <a:lumMod val="50000"/>
                  </a:schemeClr>
                </a:solidFill>
                <a:effectLst/>
              </a:rPr>
              <a:t>Madde 4 – </a:t>
            </a:r>
            <a:r>
              <a:rPr lang="tr-TR" sz="2000" dirty="0">
                <a:effectLst/>
                <a:latin typeface="+mn-lt"/>
              </a:rPr>
              <a:t>Kanuna veya genel ahlaka uygun olarak sağlandığı ispat edilmeyen mallar veya ilgilinin sosyal yaşantısı bakımından geliriyle uygun olduğu kabul edilemeyecek harcamalar şeklinde ortaya çıkan artışlar, bu Kanunun uygulanmasında haksız mal edinme sayılır</a:t>
            </a:r>
          </a:p>
          <a:p>
            <a:pPr marL="0" indent="0" algn="just">
              <a:buNone/>
            </a:pPr>
            <a:r>
              <a:rPr lang="tr-TR" sz="1800" b="1" dirty="0">
                <a:solidFill>
                  <a:schemeClr val="accent1">
                    <a:lumMod val="50000"/>
                  </a:schemeClr>
                </a:solidFill>
                <a:effectLst/>
                <a:latin typeface="+mn-lt"/>
                <a:cs typeface="Arial" panose="020B0604020202020204" pitchFamily="34" charset="0"/>
              </a:rPr>
              <a:t>                           </a:t>
            </a: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8</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53" y="76789"/>
            <a:ext cx="1243461" cy="107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33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41735" y="774628"/>
            <a:ext cx="9832165" cy="1207363"/>
          </a:xfrm>
        </p:spPr>
        <p:txBody>
          <a:bodyPr>
            <a:noAutofit/>
          </a:bodyPr>
          <a:lstStyle/>
          <a:p>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rgbClr val="FF0000"/>
                </a:solidFill>
                <a:latin typeface="Arial" panose="020B0604020202020204" pitchFamily="34" charset="0"/>
                <a:cs typeface="Arial" panose="020B0604020202020204" pitchFamily="34" charset="0"/>
              </a:rPr>
              <a:t/>
            </a:r>
            <a:br>
              <a:rPr lang="tr-TR" sz="4000" b="1" dirty="0">
                <a:solidFill>
                  <a:srgbClr val="FF0000"/>
                </a:solidFill>
                <a:latin typeface="Arial" panose="020B0604020202020204" pitchFamily="34" charset="0"/>
                <a:cs typeface="Arial" panose="020B0604020202020204" pitchFamily="34" charset="0"/>
              </a:rPr>
            </a:br>
            <a:r>
              <a:rPr lang="tr-TR" sz="4000" b="1" dirty="0">
                <a:solidFill>
                  <a:schemeClr val="tx2"/>
                </a:solidFill>
                <a:latin typeface="Arial" panose="020B0604020202020204" pitchFamily="34" charset="0"/>
                <a:cs typeface="Arial" panose="020B0604020202020204" pitchFamily="34" charset="0"/>
              </a:rPr>
              <a:t/>
            </a:r>
            <a:br>
              <a:rPr lang="tr-TR" sz="4000" b="1" dirty="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1120140" y="1224555"/>
            <a:ext cx="9700260" cy="3506182"/>
          </a:xfrm>
        </p:spPr>
        <p:txBody>
          <a:bodyPr>
            <a:normAutofit/>
          </a:bodyPr>
          <a:lstStyle/>
          <a:p>
            <a:pPr marL="0" indent="0">
              <a:buNone/>
            </a:pPr>
            <a:r>
              <a:rPr lang="tr-TR" sz="2400" b="1" dirty="0">
                <a:solidFill>
                  <a:schemeClr val="accent1">
                    <a:lumMod val="50000"/>
                  </a:schemeClr>
                </a:solidFill>
                <a:latin typeface="Arial" panose="020B0604020202020204" pitchFamily="34" charset="0"/>
                <a:cs typeface="Arial" panose="020B0604020202020204" pitchFamily="34" charset="0"/>
              </a:rPr>
              <a:t>         </a:t>
            </a:r>
          </a:p>
          <a:p>
            <a:pPr marL="0" indent="0" algn="ctr">
              <a:buNone/>
            </a:pPr>
            <a:endParaRPr lang="tr-TR" sz="2800" b="1" dirty="0">
              <a:solidFill>
                <a:schemeClr val="tx1">
                  <a:lumMod val="60000"/>
                  <a:lumOff val="40000"/>
                </a:schemeClr>
              </a:solidFill>
              <a:effectLst/>
              <a:cs typeface="Arial" panose="020B0604020202020204" pitchFamily="34" charset="0"/>
            </a:endParaRPr>
          </a:p>
          <a:p>
            <a:pPr marL="0" indent="0" algn="ctr">
              <a:buNone/>
            </a:pPr>
            <a:r>
              <a:rPr lang="tr-TR" sz="4800" b="1" dirty="0">
                <a:solidFill>
                  <a:schemeClr val="accent1">
                    <a:lumMod val="50000"/>
                  </a:schemeClr>
                </a:solidFill>
                <a:effectLst/>
                <a:cs typeface="Arial" panose="020B0604020202020204" pitchFamily="34" charset="0"/>
              </a:rPr>
              <a:t>İKİNCİ</a:t>
            </a:r>
            <a:r>
              <a:rPr lang="tr-TR" sz="4800" b="1" dirty="0">
                <a:effectLst/>
                <a:cs typeface="Arial" panose="020B0604020202020204" pitchFamily="34" charset="0"/>
              </a:rPr>
              <a:t> </a:t>
            </a:r>
            <a:r>
              <a:rPr lang="tr-TR" sz="4800" b="1" dirty="0">
                <a:solidFill>
                  <a:schemeClr val="accent1">
                    <a:lumMod val="50000"/>
                  </a:schemeClr>
                </a:solidFill>
                <a:effectLst/>
                <a:cs typeface="Arial" panose="020B0604020202020204" pitchFamily="34" charset="0"/>
              </a:rPr>
              <a:t>BÖLÜM</a:t>
            </a:r>
          </a:p>
          <a:p>
            <a:pPr marL="0" indent="0" algn="ctr">
              <a:buNone/>
            </a:pPr>
            <a:r>
              <a:rPr lang="tr-TR" b="1" dirty="0">
                <a:solidFill>
                  <a:schemeClr val="accent1">
                    <a:lumMod val="50000"/>
                  </a:schemeClr>
                </a:solidFill>
                <a:effectLst/>
                <a:cs typeface="Arial" panose="020B0604020202020204" pitchFamily="34" charset="0"/>
              </a:rPr>
              <a:t>MAL BİLDİRİMLERİ</a:t>
            </a:r>
          </a:p>
        </p:txBody>
      </p:sp>
      <p:sp>
        <p:nvSpPr>
          <p:cNvPr id="2" name="Slayt Numarası Yer Tutucusu 1"/>
          <p:cNvSpPr>
            <a:spLocks noGrp="1"/>
          </p:cNvSpPr>
          <p:nvPr>
            <p:ph type="sldNum" sz="quarter" idx="10"/>
          </p:nvPr>
        </p:nvSpPr>
        <p:spPr>
          <a:xfrm>
            <a:off x="9448800" y="6356350"/>
            <a:ext cx="2743200" cy="365125"/>
          </a:xfrm>
        </p:spPr>
        <p:txBody>
          <a:bodyPr/>
          <a:lstStyle/>
          <a:p>
            <a:pPr>
              <a:defRPr/>
            </a:pPr>
            <a:fld id="{40E04992-5B52-4689-8DA1-AE5E41C52E8B}" type="slidenum">
              <a:rPr lang="tr-TR" altLang="tr-TR" smtClean="0">
                <a:solidFill>
                  <a:srgbClr val="D6E4F2"/>
                </a:solidFill>
              </a:rPr>
              <a:pPr>
                <a:defRPr/>
              </a:pPr>
              <a:t>9</a:t>
            </a:fld>
            <a:endParaRPr lang="tr-TR" altLang="tr-TR">
              <a:solidFill>
                <a:srgbClr val="D6E4F2"/>
              </a:solidFill>
            </a:endParaRPr>
          </a:p>
        </p:txBody>
      </p:sp>
      <p:pic>
        <p:nvPicPr>
          <p:cNvPr id="3" name="Picture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53" y="311149"/>
            <a:ext cx="1350382" cy="130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65789"/>
      </p:ext>
    </p:extLst>
  </p:cSld>
  <p:clrMapOvr>
    <a:masterClrMapping/>
  </p:clrMapOvr>
</p:sld>
</file>

<file path=ppt/theme/theme1.xml><?xml version="1.0" encoding="utf-8"?>
<a:theme xmlns:a="http://schemas.openxmlformats.org/drawingml/2006/main" name="1_Akçaağaç">
  <a:themeElements>
    <a:clrScheme name="Akçaağaç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fontScheme name="Akçaağaç">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2000" i="0" dirty="0">
            <a:solidFill>
              <a:srgbClr val="000000"/>
            </a:solidFill>
            <a:latin typeface="Arial" pitchFamily="34" charset="0"/>
            <a:cs typeface="Arial" pitchFamily="34" charset="0"/>
          </a:defRPr>
        </a:defPPr>
      </a:lstStyle>
    </a:txDef>
  </a:objectDefaults>
  <a:extraClrSchemeLst>
    <a:extraClrScheme>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kçaağaç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kçaağaç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kçaağaç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kçaağaç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kçaağaç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kçaağaç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kçaağaç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kçaağaç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C81FB1B-572F-43E4-9896-C6B851921EE8}"/>
</file>

<file path=customXml/itemProps2.xml><?xml version="1.0" encoding="utf-8"?>
<ds:datastoreItem xmlns:ds="http://schemas.openxmlformats.org/officeDocument/2006/customXml" ds:itemID="{CDE70380-5628-4F27-864A-55A549D9DDF4}"/>
</file>

<file path=customXml/itemProps3.xml><?xml version="1.0" encoding="utf-8"?>
<ds:datastoreItem xmlns:ds="http://schemas.openxmlformats.org/officeDocument/2006/customXml" ds:itemID="{784D52E5-707B-483A-8890-2E6EA9AD96EA}"/>
</file>

<file path=docProps/app.xml><?xml version="1.0" encoding="utf-8"?>
<Properties xmlns="http://schemas.openxmlformats.org/officeDocument/2006/extended-properties" xmlns:vt="http://schemas.openxmlformats.org/officeDocument/2006/docPropsVTypes">
  <Template/>
  <TotalTime>6367</TotalTime>
  <Words>3838</Words>
  <Application>Microsoft Office PowerPoint</Application>
  <PresentationFormat>Geniş ekran</PresentationFormat>
  <Paragraphs>457</Paragraphs>
  <Slides>47</Slides>
  <Notes>13</Notes>
  <HiddenSlides>0</HiddenSlides>
  <MMClips>0</MMClips>
  <ScaleCrop>false</ScaleCrop>
  <HeadingPairs>
    <vt:vector size="8" baseType="variant">
      <vt:variant>
        <vt:lpstr>Kullanılan Yazı Tipleri</vt:lpstr>
      </vt:variant>
      <vt:variant>
        <vt:i4>14</vt:i4>
      </vt:variant>
      <vt:variant>
        <vt:lpstr>Tema</vt:lpstr>
      </vt:variant>
      <vt:variant>
        <vt:i4>1</vt:i4>
      </vt:variant>
      <vt:variant>
        <vt:lpstr>Eklenmiş OLE Hizmet Programları</vt:lpstr>
      </vt:variant>
      <vt:variant>
        <vt:i4>1</vt:i4>
      </vt:variant>
      <vt:variant>
        <vt:lpstr>Slayt Başlıkları</vt:lpstr>
      </vt:variant>
      <vt:variant>
        <vt:i4>47</vt:i4>
      </vt:variant>
    </vt:vector>
  </HeadingPairs>
  <TitlesOfParts>
    <vt:vector size="63" baseType="lpstr">
      <vt:lpstr>adonis-web</vt:lpstr>
      <vt:lpstr>Arial</vt:lpstr>
      <vt:lpstr>Arial Black</vt:lpstr>
      <vt:lpstr>Bitter</vt:lpstr>
      <vt:lpstr>Calibri</vt:lpstr>
      <vt:lpstr>Cooper Black</vt:lpstr>
      <vt:lpstr>Eudoxus Sans</vt:lpstr>
      <vt:lpstr>Gelasio</vt:lpstr>
      <vt:lpstr>Open Sans</vt:lpstr>
      <vt:lpstr>p22-mackinac-pro</vt:lpstr>
      <vt:lpstr>Poster Bodoni</vt:lpstr>
      <vt:lpstr>Source Sans Pro</vt:lpstr>
      <vt:lpstr>Times New Roman</vt:lpstr>
      <vt:lpstr>Wingdings</vt:lpstr>
      <vt:lpstr>1_Akçaağaç</vt:lpstr>
      <vt:lpstr>Çalışma Sayfası</vt:lpstr>
      <vt:lpstr>PowerPoint Sunusu</vt:lpstr>
      <vt:lpstr>PowerPoint Sunusu</vt:lpstr>
      <vt:lpstr>PowerPoint Sunusu</vt:lpstr>
      <vt:lpstr>PowerPoint Sunusu</vt:lpstr>
      <vt:lpstr>    MAL BİLDİRİMİNDE BULUNULMASI, RÜŞVET VE YOLSUZLUKLARLA MÜCADELE KANUNU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Mal Bildirim Tarih Modülü</vt:lpstr>
      <vt:lpstr>PowerPoint Sunusu</vt:lpstr>
      <vt:lpstr>PowerPoint Sunusu</vt:lpstr>
      <vt:lpstr>PowerPoint Sunusu</vt:lpstr>
    </vt:vector>
  </TitlesOfParts>
  <Company>T.C. Gıda Tarım ve Hayvancılık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ATİK</dc:creator>
  <cp:lastModifiedBy>Fatma AKTAŞ</cp:lastModifiedBy>
  <cp:revision>604</cp:revision>
  <cp:lastPrinted>2022-02-08T08:41:43Z</cp:lastPrinted>
  <dcterms:created xsi:type="dcterms:W3CDTF">2018-06-26T06:33:59Z</dcterms:created>
  <dcterms:modified xsi:type="dcterms:W3CDTF">2024-07-02T13:19:46Z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