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84" r:id="rId2"/>
    <p:sldId id="286" r:id="rId3"/>
    <p:sldId id="272" r:id="rId4"/>
    <p:sldId id="285" r:id="rId5"/>
    <p:sldId id="274" r:id="rId6"/>
    <p:sldId id="259" r:id="rId7"/>
    <p:sldId id="275" r:id="rId8"/>
    <p:sldId id="277" r:id="rId9"/>
    <p:sldId id="278" r:id="rId10"/>
    <p:sldId id="260" r:id="rId11"/>
    <p:sldId id="279" r:id="rId12"/>
    <p:sldId id="281" r:id="rId13"/>
    <p:sldId id="267" r:id="rId14"/>
    <p:sldId id="264" r:id="rId15"/>
    <p:sldId id="261" r:id="rId16"/>
    <p:sldId id="28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0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698" autoAdjust="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F4CD58-01AF-4B52-827F-7BD7A6A18F31}" type="datetimeFigureOut">
              <a:rPr lang="tr-TR" smtClean="0"/>
              <a:t>3.07.2024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263E86-DBA2-48B8-A9EA-00A13FCDA054}" type="slidenum">
              <a:rPr lang="tr-TR" smtClean="0"/>
              <a:t>‹#›</a:t>
            </a:fld>
            <a:endParaRPr lang="tr-TR"/>
          </a:p>
        </p:txBody>
      </p:sp>
    </p:spTree>
    <p:extLst>
      <p:ext uri="{BB962C8B-B14F-4D97-AF65-F5344CB8AC3E}">
        <p14:creationId xmlns:p14="http://schemas.microsoft.com/office/powerpoint/2010/main" val="3886505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MAZERET (RAPOR) SEBEBİYLE GELİNMEYEN</a:t>
            </a:r>
            <a:r>
              <a:rPr lang="tr-TR" baseline="0" dirty="0"/>
              <a:t> GÜNLER</a:t>
            </a:r>
            <a:r>
              <a:rPr lang="tr-TR" dirty="0"/>
              <a:t> </a:t>
            </a:r>
            <a:r>
              <a:rPr lang="tr-TR" baseline="0" dirty="0"/>
              <a:t>STAJ SONUNA EKLENİR. </a:t>
            </a:r>
            <a:endParaRPr lang="tr-TR" dirty="0"/>
          </a:p>
        </p:txBody>
      </p:sp>
      <p:sp>
        <p:nvSpPr>
          <p:cNvPr id="4" name="Slayt Numarası Yer Tutucusu 3"/>
          <p:cNvSpPr>
            <a:spLocks noGrp="1"/>
          </p:cNvSpPr>
          <p:nvPr>
            <p:ph type="sldNum" sz="quarter" idx="10"/>
          </p:nvPr>
        </p:nvSpPr>
        <p:spPr/>
        <p:txBody>
          <a:bodyPr/>
          <a:lstStyle/>
          <a:p>
            <a:fld id="{F1263E86-DBA2-48B8-A9EA-00A13FCDA054}" type="slidenum">
              <a:rPr lang="tr-TR" smtClean="0"/>
              <a:t>7</a:t>
            </a:fld>
            <a:endParaRPr lang="tr-TR"/>
          </a:p>
        </p:txBody>
      </p:sp>
    </p:spTree>
    <p:extLst>
      <p:ext uri="{BB962C8B-B14F-4D97-AF65-F5344CB8AC3E}">
        <p14:creationId xmlns:p14="http://schemas.microsoft.com/office/powerpoint/2010/main" val="3507880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263E86-DBA2-48B8-A9EA-00A13FCDA054}" type="slidenum">
              <a:rPr lang="tr-TR" smtClean="0"/>
              <a:t>8</a:t>
            </a:fld>
            <a:endParaRPr lang="tr-TR"/>
          </a:p>
        </p:txBody>
      </p:sp>
    </p:spTree>
    <p:extLst>
      <p:ext uri="{BB962C8B-B14F-4D97-AF65-F5344CB8AC3E}">
        <p14:creationId xmlns:p14="http://schemas.microsoft.com/office/powerpoint/2010/main" val="1274876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657 deki 56</a:t>
            </a:r>
            <a:r>
              <a:rPr lang="tr-TR" baseline="0" dirty="0"/>
              <a:t> ve 58. madde.</a:t>
            </a:r>
            <a:endParaRPr lang="tr-TR" dirty="0"/>
          </a:p>
        </p:txBody>
      </p:sp>
      <p:sp>
        <p:nvSpPr>
          <p:cNvPr id="4" name="Slayt Numarası Yer Tutucusu 3"/>
          <p:cNvSpPr>
            <a:spLocks noGrp="1"/>
          </p:cNvSpPr>
          <p:nvPr>
            <p:ph type="sldNum" sz="quarter" idx="10"/>
          </p:nvPr>
        </p:nvSpPr>
        <p:spPr/>
        <p:txBody>
          <a:bodyPr/>
          <a:lstStyle/>
          <a:p>
            <a:fld id="{F1263E86-DBA2-48B8-A9EA-00A13FCDA054}" type="slidenum">
              <a:rPr lang="tr-TR" smtClean="0"/>
              <a:t>10</a:t>
            </a:fld>
            <a:endParaRPr lang="tr-TR"/>
          </a:p>
        </p:txBody>
      </p:sp>
    </p:spTree>
    <p:extLst>
      <p:ext uri="{BB962C8B-B14F-4D97-AF65-F5344CB8AC3E}">
        <p14:creationId xmlns:p14="http://schemas.microsoft.com/office/powerpoint/2010/main" val="1151749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1263E86-DBA2-48B8-A9EA-00A13FCDA054}" type="slidenum">
              <a:rPr lang="tr-TR" smtClean="0"/>
              <a:t>11</a:t>
            </a:fld>
            <a:endParaRPr lang="tr-TR"/>
          </a:p>
        </p:txBody>
      </p:sp>
    </p:spTree>
    <p:extLst>
      <p:ext uri="{BB962C8B-B14F-4D97-AF65-F5344CB8AC3E}">
        <p14:creationId xmlns:p14="http://schemas.microsoft.com/office/powerpoint/2010/main" val="2836510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Personel Genel Müdürlüğü web sayfası </a:t>
            </a:r>
            <a:r>
              <a:rPr lang="tr-TR" b="1" i="0" dirty="0">
                <a:solidFill>
                  <a:srgbClr val="DC0D15"/>
                </a:solidFill>
                <a:effectLst/>
                <a:latin typeface="Roboto Condensed" panose="02000000000000000000" pitchFamily="2" charset="0"/>
              </a:rPr>
              <a:t>Aday Memur Staj Değerlendirme Belgesi İmzacı Amir Tablosu</a:t>
            </a:r>
          </a:p>
          <a:p>
            <a:endParaRPr lang="tr-TR" dirty="0"/>
          </a:p>
        </p:txBody>
      </p:sp>
      <p:sp>
        <p:nvSpPr>
          <p:cNvPr id="4" name="Slayt Numarası Yer Tutucusu 3"/>
          <p:cNvSpPr>
            <a:spLocks noGrp="1"/>
          </p:cNvSpPr>
          <p:nvPr>
            <p:ph type="sldNum" sz="quarter" idx="5"/>
          </p:nvPr>
        </p:nvSpPr>
        <p:spPr/>
        <p:txBody>
          <a:bodyPr/>
          <a:lstStyle/>
          <a:p>
            <a:fld id="{F1263E86-DBA2-48B8-A9EA-00A13FCDA054}" type="slidenum">
              <a:rPr lang="tr-TR" smtClean="0"/>
              <a:t>12</a:t>
            </a:fld>
            <a:endParaRPr lang="tr-TR"/>
          </a:p>
        </p:txBody>
      </p:sp>
    </p:spTree>
    <p:extLst>
      <p:ext uri="{BB962C8B-B14F-4D97-AF65-F5344CB8AC3E}">
        <p14:creationId xmlns:p14="http://schemas.microsoft.com/office/powerpoint/2010/main" val="1330401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Aday memurların temel ve hazırlayıcı eğitim videolarını raporlar</a:t>
            </a:r>
            <a:r>
              <a:rPr lang="tr-TR" baseline="0" dirty="0"/>
              <a:t> kısmından takibini yapıp yüzde seksen devam zorunluluğuna uymak gerekir.</a:t>
            </a:r>
            <a:endParaRPr lang="tr-TR" dirty="0"/>
          </a:p>
        </p:txBody>
      </p:sp>
      <p:sp>
        <p:nvSpPr>
          <p:cNvPr id="4" name="Slayt Numarası Yer Tutucusu 3"/>
          <p:cNvSpPr>
            <a:spLocks noGrp="1"/>
          </p:cNvSpPr>
          <p:nvPr>
            <p:ph type="sldNum" sz="quarter" idx="10"/>
          </p:nvPr>
        </p:nvSpPr>
        <p:spPr/>
        <p:txBody>
          <a:bodyPr/>
          <a:lstStyle/>
          <a:p>
            <a:fld id="{F1263E86-DBA2-48B8-A9EA-00A13FCDA054}" type="slidenum">
              <a:rPr lang="tr-TR" smtClean="0"/>
              <a:t>14</a:t>
            </a:fld>
            <a:endParaRPr lang="tr-TR"/>
          </a:p>
        </p:txBody>
      </p:sp>
    </p:spTree>
    <p:extLst>
      <p:ext uri="{BB962C8B-B14F-4D97-AF65-F5344CB8AC3E}">
        <p14:creationId xmlns:p14="http://schemas.microsoft.com/office/powerpoint/2010/main" val="3828457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Kullanıcı</a:t>
            </a:r>
            <a:r>
              <a:rPr lang="tr-TR" baseline="0" dirty="0"/>
              <a:t> eklemek isteyen yetkili yukarıda bulunan </a:t>
            </a:r>
            <a:r>
              <a:rPr lang="tr-TR" baseline="0" dirty="0" err="1"/>
              <a:t>excel</a:t>
            </a:r>
            <a:r>
              <a:rPr lang="tr-TR" baseline="0" dirty="0"/>
              <a:t> ile kullanıcı ekle butonunda örnek </a:t>
            </a:r>
            <a:r>
              <a:rPr lang="tr-TR" baseline="0" dirty="0" err="1"/>
              <a:t>excel</a:t>
            </a:r>
            <a:r>
              <a:rPr lang="tr-TR" baseline="0" dirty="0"/>
              <a:t> </a:t>
            </a:r>
            <a:r>
              <a:rPr lang="tr-TR" baseline="0" dirty="0" err="1"/>
              <a:t>dökümanına</a:t>
            </a:r>
            <a:r>
              <a:rPr lang="tr-TR" baseline="0" dirty="0"/>
              <a:t> erişip toplu kullanıcı ekleyebilirler.</a:t>
            </a:r>
            <a:endParaRPr lang="tr-TR" dirty="0"/>
          </a:p>
        </p:txBody>
      </p:sp>
      <p:sp>
        <p:nvSpPr>
          <p:cNvPr id="4" name="Slayt Numarası Yer Tutucusu 3"/>
          <p:cNvSpPr>
            <a:spLocks noGrp="1"/>
          </p:cNvSpPr>
          <p:nvPr>
            <p:ph type="sldNum" sz="quarter" idx="10"/>
          </p:nvPr>
        </p:nvSpPr>
        <p:spPr/>
        <p:txBody>
          <a:bodyPr/>
          <a:lstStyle/>
          <a:p>
            <a:fld id="{F1263E86-DBA2-48B8-A9EA-00A13FCDA054}" type="slidenum">
              <a:rPr lang="tr-TR" smtClean="0"/>
              <a:t>15</a:t>
            </a:fld>
            <a:endParaRPr lang="tr-TR"/>
          </a:p>
        </p:txBody>
      </p:sp>
    </p:spTree>
    <p:extLst>
      <p:ext uri="{BB962C8B-B14F-4D97-AF65-F5344CB8AC3E}">
        <p14:creationId xmlns:p14="http://schemas.microsoft.com/office/powerpoint/2010/main" val="2327747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372A671-6C39-40F8-9CF5-03D4AF5EF235}" type="datetimeFigureOut">
              <a:rPr lang="tr-TR" smtClean="0"/>
              <a:t>3.07.2024</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C83AB8D-43BC-410B-B43D-ACCF7EB70D33}" type="slidenum">
              <a:rPr lang="tr-TR" smtClean="0"/>
              <a:t>‹#›</a:t>
            </a:fld>
            <a:endParaRPr lang="tr-TR"/>
          </a:p>
        </p:txBody>
      </p:sp>
      <p:pic>
        <p:nvPicPr>
          <p:cNvPr id="9" name="Resim 8">
            <a:extLst>
              <a:ext uri="{FF2B5EF4-FFF2-40B4-BE49-F238E27FC236}">
                <a16:creationId xmlns:a16="http://schemas.microsoft.com/office/drawing/2014/main" id="{A38C2DC1-BEA8-F481-C862-256AF3A15F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41222" y="148648"/>
            <a:ext cx="1126779" cy="1126283"/>
          </a:xfrm>
          <a:prstGeom prst="rect">
            <a:avLst/>
          </a:prstGeom>
        </p:spPr>
      </p:pic>
    </p:spTree>
    <p:extLst>
      <p:ext uri="{BB962C8B-B14F-4D97-AF65-F5344CB8AC3E}">
        <p14:creationId xmlns:p14="http://schemas.microsoft.com/office/powerpoint/2010/main" val="2127742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8372A671-6C39-40F8-9CF5-03D4AF5EF235}" type="datetimeFigureOut">
              <a:rPr lang="tr-TR" smtClean="0"/>
              <a:t>3.07.2024</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C83AB8D-43BC-410B-B43D-ACCF7EB70D33}" type="slidenum">
              <a:rPr lang="tr-TR" smtClean="0"/>
              <a:t>‹#›</a:t>
            </a:fld>
            <a:endParaRPr lang="tr-TR"/>
          </a:p>
        </p:txBody>
      </p:sp>
    </p:spTree>
    <p:extLst>
      <p:ext uri="{BB962C8B-B14F-4D97-AF65-F5344CB8AC3E}">
        <p14:creationId xmlns:p14="http://schemas.microsoft.com/office/powerpoint/2010/main" val="2294731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8372A671-6C39-40F8-9CF5-03D4AF5EF235}" type="datetimeFigureOut">
              <a:rPr lang="tr-TR" smtClean="0"/>
              <a:t>3.07.2024</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C83AB8D-43BC-410B-B43D-ACCF7EB70D33}"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70558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8372A671-6C39-40F8-9CF5-03D4AF5EF235}" type="datetimeFigureOut">
              <a:rPr lang="tr-TR" smtClean="0"/>
              <a:t>3.07.2024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C83AB8D-43BC-410B-B43D-ACCF7EB70D33}" type="slidenum">
              <a:rPr lang="tr-TR" smtClean="0"/>
              <a:t>‹#›</a:t>
            </a:fld>
            <a:endParaRPr lang="tr-TR"/>
          </a:p>
        </p:txBody>
      </p:sp>
    </p:spTree>
    <p:extLst>
      <p:ext uri="{BB962C8B-B14F-4D97-AF65-F5344CB8AC3E}">
        <p14:creationId xmlns:p14="http://schemas.microsoft.com/office/powerpoint/2010/main" val="2358892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8372A671-6C39-40F8-9CF5-03D4AF5EF235}" type="datetimeFigureOut">
              <a:rPr lang="tr-TR" smtClean="0"/>
              <a:t>3.07.2024</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C83AB8D-43BC-410B-B43D-ACCF7EB70D33}"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91348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8372A671-6C39-40F8-9CF5-03D4AF5EF235}" type="datetimeFigureOut">
              <a:rPr lang="tr-TR" smtClean="0"/>
              <a:t>3.07.2024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C83AB8D-43BC-410B-B43D-ACCF7EB70D33}" type="slidenum">
              <a:rPr lang="tr-TR" smtClean="0"/>
              <a:t>‹#›</a:t>
            </a:fld>
            <a:endParaRPr lang="tr-TR"/>
          </a:p>
        </p:txBody>
      </p:sp>
    </p:spTree>
    <p:extLst>
      <p:ext uri="{BB962C8B-B14F-4D97-AF65-F5344CB8AC3E}">
        <p14:creationId xmlns:p14="http://schemas.microsoft.com/office/powerpoint/2010/main" val="258851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372A671-6C39-40F8-9CF5-03D4AF5EF235}" type="datetimeFigureOut">
              <a:rPr lang="tr-TR" smtClean="0"/>
              <a:t>3.07.2024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C83AB8D-43BC-410B-B43D-ACCF7EB70D33}" type="slidenum">
              <a:rPr lang="tr-TR" smtClean="0"/>
              <a:t>‹#›</a:t>
            </a:fld>
            <a:endParaRPr lang="tr-TR"/>
          </a:p>
        </p:txBody>
      </p:sp>
    </p:spTree>
    <p:extLst>
      <p:ext uri="{BB962C8B-B14F-4D97-AF65-F5344CB8AC3E}">
        <p14:creationId xmlns:p14="http://schemas.microsoft.com/office/powerpoint/2010/main" val="2719216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372A671-6C39-40F8-9CF5-03D4AF5EF235}" type="datetimeFigureOut">
              <a:rPr lang="tr-TR" smtClean="0"/>
              <a:t>3.07.2024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C83AB8D-43BC-410B-B43D-ACCF7EB70D33}" type="slidenum">
              <a:rPr lang="tr-TR" smtClean="0"/>
              <a:t>‹#›</a:t>
            </a:fld>
            <a:endParaRPr lang="tr-TR"/>
          </a:p>
        </p:txBody>
      </p:sp>
    </p:spTree>
    <p:extLst>
      <p:ext uri="{BB962C8B-B14F-4D97-AF65-F5344CB8AC3E}">
        <p14:creationId xmlns:p14="http://schemas.microsoft.com/office/powerpoint/2010/main" val="2549159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372A671-6C39-40F8-9CF5-03D4AF5EF235}" type="datetimeFigureOut">
              <a:rPr lang="tr-TR" smtClean="0"/>
              <a:t>3.07.2024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C83AB8D-43BC-410B-B43D-ACCF7EB70D33}" type="slidenum">
              <a:rPr lang="tr-TR" smtClean="0"/>
              <a:t>‹#›</a:t>
            </a:fld>
            <a:endParaRPr lang="tr-TR"/>
          </a:p>
        </p:txBody>
      </p:sp>
      <p:pic>
        <p:nvPicPr>
          <p:cNvPr id="7" name="Resim 6">
            <a:extLst>
              <a:ext uri="{FF2B5EF4-FFF2-40B4-BE49-F238E27FC236}">
                <a16:creationId xmlns:a16="http://schemas.microsoft.com/office/drawing/2014/main" id="{99EAABF4-F53B-70AC-AFE3-66B6A45B90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41222" y="148648"/>
            <a:ext cx="1126779" cy="1126283"/>
          </a:xfrm>
          <a:prstGeom prst="rect">
            <a:avLst/>
          </a:prstGeom>
        </p:spPr>
      </p:pic>
    </p:spTree>
    <p:extLst>
      <p:ext uri="{BB962C8B-B14F-4D97-AF65-F5344CB8AC3E}">
        <p14:creationId xmlns:p14="http://schemas.microsoft.com/office/powerpoint/2010/main" val="56156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8372A671-6C39-40F8-9CF5-03D4AF5EF235}" type="datetimeFigureOut">
              <a:rPr lang="tr-TR" smtClean="0"/>
              <a:t>3.07.2024</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C83AB8D-43BC-410B-B43D-ACCF7EB70D33}" type="slidenum">
              <a:rPr lang="tr-TR" smtClean="0"/>
              <a:t>‹#›</a:t>
            </a:fld>
            <a:endParaRPr lang="tr-TR"/>
          </a:p>
        </p:txBody>
      </p:sp>
      <p:pic>
        <p:nvPicPr>
          <p:cNvPr id="7" name="Resim 6">
            <a:extLst>
              <a:ext uri="{FF2B5EF4-FFF2-40B4-BE49-F238E27FC236}">
                <a16:creationId xmlns:a16="http://schemas.microsoft.com/office/drawing/2014/main" id="{338D7B00-4BD8-5AA3-AECD-087C23CD63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41222" y="148648"/>
            <a:ext cx="1126779" cy="1126283"/>
          </a:xfrm>
          <a:prstGeom prst="rect">
            <a:avLst/>
          </a:prstGeom>
        </p:spPr>
      </p:pic>
    </p:spTree>
    <p:extLst>
      <p:ext uri="{BB962C8B-B14F-4D97-AF65-F5344CB8AC3E}">
        <p14:creationId xmlns:p14="http://schemas.microsoft.com/office/powerpoint/2010/main" val="393744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372A671-6C39-40F8-9CF5-03D4AF5EF235}" type="datetimeFigureOut">
              <a:rPr lang="tr-TR" smtClean="0"/>
              <a:t>3.07.2024</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C83AB8D-43BC-410B-B43D-ACCF7EB70D33}" type="slidenum">
              <a:rPr lang="tr-TR" smtClean="0"/>
              <a:t>‹#›</a:t>
            </a:fld>
            <a:endParaRPr lang="tr-TR"/>
          </a:p>
        </p:txBody>
      </p:sp>
    </p:spTree>
    <p:extLst>
      <p:ext uri="{BB962C8B-B14F-4D97-AF65-F5344CB8AC3E}">
        <p14:creationId xmlns:p14="http://schemas.microsoft.com/office/powerpoint/2010/main" val="345804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372A671-6C39-40F8-9CF5-03D4AF5EF235}" type="datetimeFigureOut">
              <a:rPr lang="tr-TR" smtClean="0"/>
              <a:t>3.07.2024</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C83AB8D-43BC-410B-B43D-ACCF7EB70D33}" type="slidenum">
              <a:rPr lang="tr-TR" smtClean="0"/>
              <a:t>‹#›</a:t>
            </a:fld>
            <a:endParaRPr lang="tr-TR"/>
          </a:p>
        </p:txBody>
      </p:sp>
    </p:spTree>
    <p:extLst>
      <p:ext uri="{BB962C8B-B14F-4D97-AF65-F5344CB8AC3E}">
        <p14:creationId xmlns:p14="http://schemas.microsoft.com/office/powerpoint/2010/main" val="827163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8372A671-6C39-40F8-9CF5-03D4AF5EF235}" type="datetimeFigureOut">
              <a:rPr lang="tr-TR" smtClean="0"/>
              <a:t>3.07.2024</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C83AB8D-43BC-410B-B43D-ACCF7EB70D33}" type="slidenum">
              <a:rPr lang="tr-TR" smtClean="0"/>
              <a:t>‹#›</a:t>
            </a:fld>
            <a:endParaRPr lang="tr-TR"/>
          </a:p>
        </p:txBody>
      </p:sp>
    </p:spTree>
    <p:extLst>
      <p:ext uri="{BB962C8B-B14F-4D97-AF65-F5344CB8AC3E}">
        <p14:creationId xmlns:p14="http://schemas.microsoft.com/office/powerpoint/2010/main" val="338058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2A671-6C39-40F8-9CF5-03D4AF5EF235}" type="datetimeFigureOut">
              <a:rPr lang="tr-TR" smtClean="0"/>
              <a:t>3.07.2024</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C83AB8D-43BC-410B-B43D-ACCF7EB70D33}" type="slidenum">
              <a:rPr lang="tr-TR" smtClean="0"/>
              <a:t>‹#›</a:t>
            </a:fld>
            <a:endParaRPr lang="tr-TR"/>
          </a:p>
        </p:txBody>
      </p:sp>
    </p:spTree>
    <p:extLst>
      <p:ext uri="{BB962C8B-B14F-4D97-AF65-F5344CB8AC3E}">
        <p14:creationId xmlns:p14="http://schemas.microsoft.com/office/powerpoint/2010/main" val="3355733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8372A671-6C39-40F8-9CF5-03D4AF5EF235}" type="datetimeFigureOut">
              <a:rPr lang="tr-TR" smtClean="0"/>
              <a:t>3.07.2024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C83AB8D-43BC-410B-B43D-ACCF7EB70D33}" type="slidenum">
              <a:rPr lang="tr-TR" smtClean="0"/>
              <a:t>‹#›</a:t>
            </a:fld>
            <a:endParaRPr lang="tr-TR"/>
          </a:p>
        </p:txBody>
      </p:sp>
    </p:spTree>
    <p:extLst>
      <p:ext uri="{BB962C8B-B14F-4D97-AF65-F5344CB8AC3E}">
        <p14:creationId xmlns:p14="http://schemas.microsoft.com/office/powerpoint/2010/main" val="1965736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8372A671-6C39-40F8-9CF5-03D4AF5EF235}" type="datetimeFigureOut">
              <a:rPr lang="tr-TR" smtClean="0"/>
              <a:t>3.07.2024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C83AB8D-43BC-410B-B43D-ACCF7EB70D33}" type="slidenum">
              <a:rPr lang="tr-TR" smtClean="0"/>
              <a:t>‹#›</a:t>
            </a:fld>
            <a:endParaRPr lang="tr-TR"/>
          </a:p>
        </p:txBody>
      </p:sp>
    </p:spTree>
    <p:extLst>
      <p:ext uri="{BB962C8B-B14F-4D97-AF65-F5344CB8AC3E}">
        <p14:creationId xmlns:p14="http://schemas.microsoft.com/office/powerpoint/2010/main" val="3289264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372A671-6C39-40F8-9CF5-03D4AF5EF235}" type="datetimeFigureOut">
              <a:rPr lang="tr-TR" smtClean="0"/>
              <a:t>3.07.2024</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C83AB8D-43BC-410B-B43D-ACCF7EB70D33}" type="slidenum">
              <a:rPr lang="tr-TR" smtClean="0"/>
              <a:t>‹#›</a:t>
            </a:fld>
            <a:endParaRPr lang="tr-TR"/>
          </a:p>
        </p:txBody>
      </p:sp>
      <p:pic>
        <p:nvPicPr>
          <p:cNvPr id="8" name="Resim 7">
            <a:extLst>
              <a:ext uri="{FF2B5EF4-FFF2-40B4-BE49-F238E27FC236}">
                <a16:creationId xmlns:a16="http://schemas.microsoft.com/office/drawing/2014/main" id="{58A0E4D0-0EBF-A32E-DEF0-8498B868B173}"/>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941222" y="148648"/>
            <a:ext cx="1126779" cy="1126283"/>
          </a:xfrm>
          <a:prstGeom prst="rect">
            <a:avLst/>
          </a:prstGeom>
        </p:spPr>
      </p:pic>
    </p:spTree>
    <p:extLst>
      <p:ext uri="{BB962C8B-B14F-4D97-AF65-F5344CB8AC3E}">
        <p14:creationId xmlns:p14="http://schemas.microsoft.com/office/powerpoint/2010/main" val="36599327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egitimpanel.cbiko.gov.tr/Sistem-Giris"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uzaktanegitimkapisi.cbiko.gov.tr/Giri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a:extLst>
              <a:ext uri="{FF2B5EF4-FFF2-40B4-BE49-F238E27FC236}">
                <a16:creationId xmlns:a16="http://schemas.microsoft.com/office/drawing/2014/main" id="{B3919107-A45A-DD88-865D-DAE56A8ECC5F}"/>
              </a:ext>
            </a:extLst>
          </p:cNvPr>
          <p:cNvSpPr txBox="1">
            <a:spLocks/>
          </p:cNvSpPr>
          <p:nvPr/>
        </p:nvSpPr>
        <p:spPr>
          <a:xfrm>
            <a:off x="1810084" y="1642370"/>
            <a:ext cx="9446801" cy="468740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a:solidFill>
                  <a:srgbClr val="C00000"/>
                </a:solidFill>
              </a:rPr>
              <a:t>Personel Genel Müdürlüğü</a:t>
            </a:r>
          </a:p>
          <a:p>
            <a:pPr algn="ctr"/>
            <a:endParaRPr lang="tr-TR" sz="4400" b="1" dirty="0">
              <a:solidFill>
                <a:srgbClr val="C00000"/>
              </a:solidFill>
            </a:endParaRPr>
          </a:p>
          <a:p>
            <a:pPr algn="ctr"/>
            <a:r>
              <a:rPr lang="tr-TR" sz="3200" b="1" dirty="0">
                <a:solidFill>
                  <a:srgbClr val="C00000"/>
                </a:solidFill>
              </a:rPr>
              <a:t>Eğitim, Yetenek ve Kariyer Yönetimi Daire Başkanlığı</a:t>
            </a:r>
          </a:p>
          <a:p>
            <a:pPr algn="ctr"/>
            <a:endParaRPr lang="tr-TR" b="1" dirty="0">
              <a:solidFill>
                <a:srgbClr val="C00000"/>
              </a:solidFill>
            </a:endParaRPr>
          </a:p>
          <a:p>
            <a:pPr algn="ctr"/>
            <a:r>
              <a:rPr lang="tr-TR" sz="3000" b="1" dirty="0">
                <a:solidFill>
                  <a:srgbClr val="C00000"/>
                </a:solidFill>
              </a:rPr>
              <a:t>Staj ve Aday Memur Çalışma Grubu</a:t>
            </a:r>
          </a:p>
        </p:txBody>
      </p:sp>
    </p:spTree>
    <p:extLst>
      <p:ext uri="{BB962C8B-B14F-4D97-AF65-F5344CB8AC3E}">
        <p14:creationId xmlns:p14="http://schemas.microsoft.com/office/powerpoint/2010/main" val="3617220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75534" y="1571348"/>
            <a:ext cx="9573514" cy="5078313"/>
          </a:xfrm>
          <a:prstGeom prst="rect">
            <a:avLst/>
          </a:prstGeom>
        </p:spPr>
        <p:txBody>
          <a:bodyPr wrap="square">
            <a:spAutoFit/>
          </a:bodyPr>
          <a:lstStyle/>
          <a:p>
            <a:pPr algn="just"/>
            <a:endParaRPr lang="tr-TR" b="1" dirty="0">
              <a:solidFill>
                <a:schemeClr val="accent1">
                  <a:lumMod val="60000"/>
                  <a:lumOff val="40000"/>
                </a:schemeClr>
              </a:solidFill>
              <a:cs typeface="Times New Roman" panose="02020603050405020304" pitchFamily="18" charset="0"/>
            </a:endParaRPr>
          </a:p>
          <a:p>
            <a:pPr algn="just"/>
            <a:r>
              <a:rPr lang="tr-TR" b="1" dirty="0">
                <a:solidFill>
                  <a:schemeClr val="accent1">
                    <a:lumMod val="60000"/>
                    <a:lumOff val="40000"/>
                  </a:schemeClr>
                </a:solidFill>
                <a:latin typeface="+mj-lt"/>
                <a:cs typeface="Times New Roman" panose="02020603050405020304" pitchFamily="18" charset="0"/>
              </a:rPr>
              <a:t>Adaylık Devresi İçinde Göreve Son Verme: </a:t>
            </a:r>
          </a:p>
          <a:p>
            <a:pPr algn="just"/>
            <a:endParaRPr lang="tr-TR" dirty="0">
              <a:solidFill>
                <a:schemeClr val="accent1">
                  <a:lumMod val="60000"/>
                  <a:lumOff val="40000"/>
                </a:schemeClr>
              </a:solidFill>
              <a:latin typeface="+mj-lt"/>
              <a:cs typeface="Times New Roman" panose="02020603050405020304" pitchFamily="18" charset="0"/>
            </a:endParaRPr>
          </a:p>
          <a:p>
            <a:pPr algn="just"/>
            <a:r>
              <a:rPr lang="tr-TR" b="1" dirty="0">
                <a:latin typeface="+mj-lt"/>
                <a:cs typeface="Times New Roman" panose="02020603050405020304" pitchFamily="18" charset="0"/>
              </a:rPr>
              <a:t>Madde 56 – </a:t>
            </a:r>
            <a:r>
              <a:rPr lang="tr-TR" dirty="0">
                <a:solidFill>
                  <a:schemeClr val="bg2">
                    <a:lumMod val="50000"/>
                  </a:schemeClr>
                </a:solidFill>
                <a:latin typeface="+mj-lt"/>
                <a:cs typeface="Times New Roman" panose="02020603050405020304" pitchFamily="18" charset="0"/>
              </a:rPr>
              <a:t>(</a:t>
            </a:r>
            <a:r>
              <a:rPr lang="tr-TR" dirty="0">
                <a:latin typeface="+mj-lt"/>
                <a:cs typeface="Times New Roman" panose="02020603050405020304" pitchFamily="18" charset="0"/>
              </a:rPr>
              <a:t>Değişik: 12/5/1982 - 2670/21 </a:t>
            </a:r>
            <a:r>
              <a:rPr lang="tr-TR" dirty="0" err="1">
                <a:latin typeface="+mj-lt"/>
                <a:cs typeface="Times New Roman" panose="02020603050405020304" pitchFamily="18" charset="0"/>
              </a:rPr>
              <a:t>md.</a:t>
            </a:r>
            <a:r>
              <a:rPr lang="tr-TR" dirty="0">
                <a:latin typeface="+mj-lt"/>
                <a:cs typeface="Times New Roman" panose="02020603050405020304" pitchFamily="18" charset="0"/>
              </a:rPr>
              <a:t>)</a:t>
            </a:r>
          </a:p>
          <a:p>
            <a:pPr algn="just"/>
            <a:r>
              <a:rPr lang="tr-TR" dirty="0">
                <a:latin typeface="+mj-lt"/>
                <a:cs typeface="Times New Roman" panose="02020603050405020304" pitchFamily="18" charset="0"/>
              </a:rPr>
              <a:t>Adaylık süresi içinde temel ve hazırlayıcı eğitim ve staj devrelerinin her birinde başarısız  olanlarla adaylık süresi içinde hal ve hareketlerinde memuriyetle bağdaşmayacak durumları,  göreve devamsızlıkları tespit edilenlerin disiplin amirlerinin teklifi ve atamaya yetkili amirin onayı ile ilişkileri kesilir.</a:t>
            </a:r>
          </a:p>
          <a:p>
            <a:pPr algn="just"/>
            <a:r>
              <a:rPr lang="tr-TR" dirty="0">
                <a:latin typeface="+mj-lt"/>
                <a:cs typeface="Times New Roman" panose="02020603050405020304" pitchFamily="18" charset="0"/>
              </a:rPr>
              <a:t>İlişkileri kesilenler ilgili kurumlarca derhal Devlet Personel Başkanlığına bildirilir.</a:t>
            </a:r>
          </a:p>
          <a:p>
            <a:endParaRPr lang="tr-TR" b="1" dirty="0">
              <a:solidFill>
                <a:schemeClr val="accent1">
                  <a:lumMod val="60000"/>
                  <a:lumOff val="40000"/>
                </a:schemeClr>
              </a:solidFill>
              <a:latin typeface="+mj-lt"/>
            </a:endParaRPr>
          </a:p>
          <a:p>
            <a:pPr algn="just"/>
            <a:r>
              <a:rPr lang="tr-TR" b="1" dirty="0">
                <a:solidFill>
                  <a:schemeClr val="accent1">
                    <a:lumMod val="60000"/>
                    <a:lumOff val="40000"/>
                  </a:schemeClr>
                </a:solidFill>
                <a:latin typeface="+mj-lt"/>
              </a:rPr>
              <a:t>Bakanlığımız Aday Memur Yönetmeliği</a:t>
            </a:r>
          </a:p>
          <a:p>
            <a:pPr algn="just"/>
            <a:r>
              <a:rPr lang="tr-TR" b="1" dirty="0">
                <a:solidFill>
                  <a:schemeClr val="accent1">
                    <a:lumMod val="60000"/>
                    <a:lumOff val="40000"/>
                  </a:schemeClr>
                </a:solidFill>
                <a:latin typeface="+mj-lt"/>
              </a:rPr>
              <a:t>Memuriyete Alınmama </a:t>
            </a:r>
          </a:p>
          <a:p>
            <a:pPr algn="just"/>
            <a:r>
              <a:rPr lang="tr-TR" dirty="0">
                <a:latin typeface="+mj-lt"/>
              </a:rPr>
              <a:t>MADDE 28- (1) Temel, hazırlayıcı ve staj eğitimi devrelerinin her birinde başarısız olan aday memurların memuriyetlerine son verilir. Başarısız olan ve bu sebeple görevlerine son verilen aday memurlar üç yıl süre ile devlet memurluğuna alınmazlar. Sağlık sebebi ile ilişikleri kesilenler için bu şart aranmaz. Üç yıllık sürenin tespitinde, ilgili kurumca tutulan kayıtlar esas alınır.</a:t>
            </a:r>
          </a:p>
          <a:p>
            <a:pPr algn="just"/>
            <a:endParaRPr lang="tr-TR" dirty="0">
              <a:latin typeface="+mj-lt"/>
              <a:cs typeface="Times New Roman" panose="02020603050405020304" pitchFamily="18" charset="0"/>
            </a:endParaRPr>
          </a:p>
          <a:p>
            <a:pPr algn="just"/>
            <a:endParaRPr lang="tr-TR" dirty="0">
              <a:solidFill>
                <a:schemeClr val="bg2">
                  <a:lumMod val="25000"/>
                </a:schemeClr>
              </a:solidFill>
              <a:latin typeface="+mj-lt"/>
              <a:cs typeface="Times New Roman" panose="02020603050405020304" pitchFamily="18" charset="0"/>
            </a:endParaRPr>
          </a:p>
        </p:txBody>
      </p:sp>
      <p:sp>
        <p:nvSpPr>
          <p:cNvPr id="3" name="Metin kutusu 2">
            <a:extLst>
              <a:ext uri="{FF2B5EF4-FFF2-40B4-BE49-F238E27FC236}">
                <a16:creationId xmlns:a16="http://schemas.microsoft.com/office/drawing/2014/main" id="{5E603206-F009-4AC0-A329-9B549E61563B}"/>
              </a:ext>
            </a:extLst>
          </p:cNvPr>
          <p:cNvSpPr txBox="1"/>
          <p:nvPr/>
        </p:nvSpPr>
        <p:spPr>
          <a:xfrm>
            <a:off x="1775534" y="781234"/>
            <a:ext cx="7004482" cy="523220"/>
          </a:xfrm>
          <a:prstGeom prst="rect">
            <a:avLst/>
          </a:prstGeom>
          <a:noFill/>
        </p:spPr>
        <p:txBody>
          <a:bodyPr wrap="square" rtlCol="0">
            <a:spAutoFit/>
          </a:bodyPr>
          <a:lstStyle/>
          <a:p>
            <a:pPr algn="just"/>
            <a:r>
              <a:rPr lang="tr-TR" sz="2800" b="1" dirty="0">
                <a:solidFill>
                  <a:srgbClr val="DC0D15"/>
                </a:solidFill>
                <a:cs typeface="Times New Roman" panose="02020603050405020304" pitchFamily="18" charset="0"/>
              </a:rPr>
              <a:t>657 Sayılı Devlet Memurları Kanunu</a:t>
            </a:r>
            <a:endParaRPr lang="tr-TR" sz="2800" b="1" dirty="0">
              <a:solidFill>
                <a:srgbClr val="DC0D15"/>
              </a:solidFill>
              <a:latin typeface="+mj-lt"/>
              <a:cs typeface="Times New Roman" panose="02020603050405020304" pitchFamily="18" charset="0"/>
            </a:endParaRPr>
          </a:p>
        </p:txBody>
      </p:sp>
    </p:spTree>
    <p:extLst>
      <p:ext uri="{BB962C8B-B14F-4D97-AF65-F5344CB8AC3E}">
        <p14:creationId xmlns:p14="http://schemas.microsoft.com/office/powerpoint/2010/main" val="3583990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48902" y="582105"/>
            <a:ext cx="9738803" cy="6093976"/>
          </a:xfrm>
          <a:prstGeom prst="rect">
            <a:avLst/>
          </a:prstGeom>
        </p:spPr>
        <p:txBody>
          <a:bodyPr wrap="square">
            <a:spAutoFit/>
          </a:bodyPr>
          <a:lstStyle/>
          <a:p>
            <a:pPr algn="just"/>
            <a:r>
              <a:rPr lang="tr-TR" sz="2200" b="1" dirty="0">
                <a:solidFill>
                  <a:srgbClr val="DC0D15"/>
                </a:solidFill>
                <a:latin typeface="+mj-lt"/>
              </a:rPr>
              <a:t>Bakanlığımız Aday Memur Yönetmeliği</a:t>
            </a:r>
          </a:p>
          <a:p>
            <a:pPr algn="just"/>
            <a:endParaRPr lang="tr-TR" sz="2200" b="1" dirty="0">
              <a:solidFill>
                <a:srgbClr val="DC0D15"/>
              </a:solidFill>
              <a:latin typeface="+mj-lt"/>
            </a:endParaRPr>
          </a:p>
          <a:p>
            <a:pPr algn="just"/>
            <a:r>
              <a:rPr lang="tr-TR" b="1" dirty="0">
                <a:solidFill>
                  <a:schemeClr val="accent1">
                    <a:lumMod val="60000"/>
                    <a:lumOff val="40000"/>
                  </a:schemeClr>
                </a:solidFill>
                <a:latin typeface="+mj-lt"/>
              </a:rPr>
              <a:t>Adaylığın Kaldırılmasının Teklif Edilmesi</a:t>
            </a:r>
            <a:r>
              <a:rPr lang="tr-TR" b="1" dirty="0">
                <a:latin typeface="+mj-lt"/>
              </a:rPr>
              <a:t> </a:t>
            </a:r>
          </a:p>
          <a:p>
            <a:pPr algn="just"/>
            <a:endParaRPr lang="tr-TR" b="1" dirty="0">
              <a:latin typeface="+mj-lt"/>
            </a:endParaRPr>
          </a:p>
          <a:p>
            <a:pPr algn="just"/>
            <a:r>
              <a:rPr lang="tr-TR" b="1" dirty="0">
                <a:latin typeface="+mj-lt"/>
              </a:rPr>
              <a:t>MADDE 27- (1) </a:t>
            </a:r>
            <a:r>
              <a:rPr lang="tr-TR" dirty="0">
                <a:latin typeface="+mj-lt"/>
              </a:rPr>
              <a:t>Temel, hazırlayıcı ve staj eğitimlerinin sonunda başarılı olan aday memurların adaylığının kaldırılması ile ilgili teklif, staj değerlendirme belgesiyle birlikte Bakanlık birimleri tarafından Personel Genel Müdürlüğüne gönderilir. İlgili birimlere intikal eden belgeler incelenerek usul ve işlem eksikliği bulunmayanların adaylığı, atamaya yetkili amirin onayı ile kaldırılır. Eksikliği bulunanların ise bu eksiklikleri en kısa sürede tamamlattırılır.</a:t>
            </a:r>
          </a:p>
          <a:p>
            <a:pPr algn="just"/>
            <a:endParaRPr lang="tr-TR" dirty="0">
              <a:latin typeface="+mj-lt"/>
            </a:endParaRPr>
          </a:p>
          <a:p>
            <a:pPr algn="just"/>
            <a:endParaRPr lang="tr-TR" dirty="0">
              <a:latin typeface="+mj-lt"/>
            </a:endParaRPr>
          </a:p>
          <a:p>
            <a:r>
              <a:rPr lang="tr-TR" sz="2200" b="1" dirty="0">
                <a:solidFill>
                  <a:srgbClr val="FF0000"/>
                </a:solidFill>
                <a:latin typeface="+mj-lt"/>
                <a:cs typeface="Times New Roman" panose="02020603050405020304" pitchFamily="18" charset="0"/>
              </a:rPr>
              <a:t>657 Sayılı Devlet Memurları Kanunu</a:t>
            </a:r>
          </a:p>
          <a:p>
            <a:endParaRPr lang="tr-TR" b="1" dirty="0">
              <a:solidFill>
                <a:schemeClr val="accent1">
                  <a:lumMod val="60000"/>
                  <a:lumOff val="40000"/>
                </a:schemeClr>
              </a:solidFill>
              <a:latin typeface="+mj-lt"/>
            </a:endParaRPr>
          </a:p>
          <a:p>
            <a:r>
              <a:rPr lang="tr-TR" b="1" dirty="0">
                <a:solidFill>
                  <a:schemeClr val="accent1">
                    <a:lumMod val="60000"/>
                    <a:lumOff val="40000"/>
                  </a:schemeClr>
                </a:solidFill>
                <a:latin typeface="+mj-lt"/>
              </a:rPr>
              <a:t>Asli Memurluğa Atanma</a:t>
            </a:r>
          </a:p>
          <a:p>
            <a:endParaRPr lang="tr-TR" b="1" dirty="0">
              <a:solidFill>
                <a:schemeClr val="accent1">
                  <a:lumMod val="60000"/>
                  <a:lumOff val="40000"/>
                </a:schemeClr>
              </a:solidFill>
              <a:latin typeface="+mj-lt"/>
            </a:endParaRPr>
          </a:p>
          <a:p>
            <a:r>
              <a:rPr lang="tr-TR" b="1" dirty="0">
                <a:latin typeface="+mj-lt"/>
              </a:rPr>
              <a:t>Madde 58 – </a:t>
            </a:r>
            <a:r>
              <a:rPr lang="tr-TR" dirty="0">
                <a:latin typeface="+mj-lt"/>
              </a:rPr>
              <a:t>(Değişik: 12/5/1982 - 2670/23 </a:t>
            </a:r>
            <a:r>
              <a:rPr lang="tr-TR" dirty="0" err="1">
                <a:latin typeface="+mj-lt"/>
              </a:rPr>
              <a:t>md.</a:t>
            </a:r>
            <a:r>
              <a:rPr lang="tr-TR" dirty="0">
                <a:latin typeface="+mj-lt"/>
              </a:rPr>
              <a:t>)</a:t>
            </a:r>
          </a:p>
          <a:p>
            <a:pPr algn="just"/>
            <a:r>
              <a:rPr lang="tr-TR" dirty="0">
                <a:latin typeface="+mj-lt"/>
              </a:rPr>
              <a:t>Adaylık devresi içinde eğitimde başarılı olan adaylar disiplin amirlerinin teklifi ve atamaya yetkili amirin onayı ile onay tarihinden geçerli olmak üzere asli memurluğa atanırlar.</a:t>
            </a:r>
          </a:p>
          <a:p>
            <a:pPr algn="just"/>
            <a:r>
              <a:rPr lang="tr-TR" dirty="0">
                <a:latin typeface="+mj-lt"/>
              </a:rPr>
              <a:t>Asli memurluğa geçme tarihi </a:t>
            </a:r>
            <a:r>
              <a:rPr lang="tr-TR" b="1" dirty="0">
                <a:latin typeface="+mj-lt"/>
              </a:rPr>
              <a:t>adaylık süresinin sonunu geçemez</a:t>
            </a:r>
            <a:r>
              <a:rPr lang="tr-TR" dirty="0">
                <a:latin typeface="+mj-lt"/>
              </a:rPr>
              <a:t>.</a:t>
            </a:r>
          </a:p>
          <a:p>
            <a:pPr algn="just"/>
            <a:endParaRPr lang="tr-TR" dirty="0">
              <a:latin typeface="+mj-lt"/>
            </a:endParaRPr>
          </a:p>
          <a:p>
            <a:pPr algn="just"/>
            <a:endParaRPr lang="tr-TR" dirty="0">
              <a:latin typeface="+mj-lt"/>
            </a:endParaRPr>
          </a:p>
        </p:txBody>
      </p:sp>
      <p:sp>
        <p:nvSpPr>
          <p:cNvPr id="3" name="Unvan 1">
            <a:extLst>
              <a:ext uri="{FF2B5EF4-FFF2-40B4-BE49-F238E27FC236}">
                <a16:creationId xmlns:a16="http://schemas.microsoft.com/office/drawing/2014/main" id="{77727A97-4DF9-FB1B-F4C8-4BC66C1DC2F1}"/>
              </a:ext>
            </a:extLst>
          </p:cNvPr>
          <p:cNvSpPr txBox="1">
            <a:spLocks/>
          </p:cNvSpPr>
          <p:nvPr/>
        </p:nvSpPr>
        <p:spPr>
          <a:xfrm>
            <a:off x="2738391" y="582105"/>
            <a:ext cx="6715218" cy="707679"/>
          </a:xfrm>
          <a:prstGeom prst="rect">
            <a:avLst/>
          </a:prstGeom>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tr-TR" sz="3000" b="1" dirty="0">
              <a:solidFill>
                <a:srgbClr val="C00000"/>
              </a:solidFill>
            </a:endParaRPr>
          </a:p>
        </p:txBody>
      </p:sp>
    </p:spTree>
    <p:extLst>
      <p:ext uri="{BB962C8B-B14F-4D97-AF65-F5344CB8AC3E}">
        <p14:creationId xmlns:p14="http://schemas.microsoft.com/office/powerpoint/2010/main" val="2457620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49E7500F-7978-C57C-3F01-0755FC9B9A94}"/>
              </a:ext>
            </a:extLst>
          </p:cNvPr>
          <p:cNvSpPr txBox="1">
            <a:spLocks/>
          </p:cNvSpPr>
          <p:nvPr/>
        </p:nvSpPr>
        <p:spPr>
          <a:xfrm>
            <a:off x="2115362" y="656165"/>
            <a:ext cx="8244880" cy="542322"/>
          </a:xfrm>
          <a:prstGeom prst="rect">
            <a:avLst/>
          </a:prstGeom>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rPr>
              <a:t>Staj Değerlendirme Belgesini Kim Dolduracak?</a:t>
            </a:r>
          </a:p>
        </p:txBody>
      </p:sp>
      <p:pic>
        <p:nvPicPr>
          <p:cNvPr id="12" name="Resim 11">
            <a:extLst>
              <a:ext uri="{FF2B5EF4-FFF2-40B4-BE49-F238E27FC236}">
                <a16:creationId xmlns:a16="http://schemas.microsoft.com/office/drawing/2014/main" id="{4C7F8210-C225-ADDE-03BF-2FFCC89B93CF}"/>
              </a:ext>
            </a:extLst>
          </p:cNvPr>
          <p:cNvPicPr>
            <a:picLocks noChangeAspect="1"/>
          </p:cNvPicPr>
          <p:nvPr/>
        </p:nvPicPr>
        <p:blipFill>
          <a:blip r:embed="rId3"/>
          <a:stretch>
            <a:fillRect/>
          </a:stretch>
        </p:blipFill>
        <p:spPr>
          <a:xfrm>
            <a:off x="2584029" y="1289784"/>
            <a:ext cx="8134149" cy="5095666"/>
          </a:xfrm>
          <a:prstGeom prst="rect">
            <a:avLst/>
          </a:prstGeom>
        </p:spPr>
      </p:pic>
    </p:spTree>
    <p:extLst>
      <p:ext uri="{BB962C8B-B14F-4D97-AF65-F5344CB8AC3E}">
        <p14:creationId xmlns:p14="http://schemas.microsoft.com/office/powerpoint/2010/main" val="457947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0857" y="993915"/>
            <a:ext cx="8883199" cy="4672887"/>
          </a:xfrm>
          <a:prstGeom prst="rect">
            <a:avLst/>
          </a:prstGeom>
        </p:spPr>
      </p:pic>
      <p:sp>
        <p:nvSpPr>
          <p:cNvPr id="3" name="Metin kutusu 2"/>
          <p:cNvSpPr txBox="1"/>
          <p:nvPr/>
        </p:nvSpPr>
        <p:spPr>
          <a:xfrm>
            <a:off x="1670857" y="253370"/>
            <a:ext cx="10416634" cy="523220"/>
          </a:xfrm>
          <a:prstGeom prst="rect">
            <a:avLst/>
          </a:prstGeom>
          <a:noFill/>
        </p:spPr>
        <p:txBody>
          <a:bodyPr wrap="square" rtlCol="0">
            <a:spAutoFit/>
          </a:bodyPr>
          <a:lstStyle/>
          <a:p>
            <a:r>
              <a:rPr lang="tr-TR" sz="2800" b="1" dirty="0">
                <a:solidFill>
                  <a:srgbClr val="C00000"/>
                </a:solidFill>
                <a:latin typeface="+mj-lt"/>
              </a:rPr>
              <a:t>Cumhurbaşkanlığı Uzaktan Eğitim Sistemine Giriş Ekranı</a:t>
            </a:r>
          </a:p>
        </p:txBody>
      </p:sp>
      <p:sp>
        <p:nvSpPr>
          <p:cNvPr id="7" name="Metin kutusu 6">
            <a:extLst>
              <a:ext uri="{FF2B5EF4-FFF2-40B4-BE49-F238E27FC236}">
                <a16:creationId xmlns:a16="http://schemas.microsoft.com/office/drawing/2014/main" id="{33D9261D-4763-D9E7-2EA7-2F32C5081A53}"/>
              </a:ext>
            </a:extLst>
          </p:cNvPr>
          <p:cNvSpPr txBox="1"/>
          <p:nvPr/>
        </p:nvSpPr>
        <p:spPr>
          <a:xfrm>
            <a:off x="1637944" y="5758245"/>
            <a:ext cx="9326310" cy="584775"/>
          </a:xfrm>
          <a:prstGeom prst="rect">
            <a:avLst/>
          </a:prstGeom>
          <a:noFill/>
        </p:spPr>
        <p:txBody>
          <a:bodyPr wrap="square">
            <a:spAutoFit/>
          </a:bodyPr>
          <a:lstStyle/>
          <a:p>
            <a:r>
              <a:rPr lang="tr-TR" sz="1600" dirty="0">
                <a:hlinkClick r:id="rId3"/>
              </a:rPr>
              <a:t>https://egitimpanel.cbiko.gov.tr/Sistem-Giris</a:t>
            </a:r>
            <a:r>
              <a:rPr lang="tr-TR" sz="1600" dirty="0"/>
              <a:t>	(Yönetici Giriş Ekranı)</a:t>
            </a:r>
          </a:p>
          <a:p>
            <a:r>
              <a:rPr lang="tr-TR" sz="1600" dirty="0">
                <a:hlinkClick r:id="rId4"/>
              </a:rPr>
              <a:t>https://uzaktanegitimkapisi.cbiko.gov.tr/Giris</a:t>
            </a:r>
            <a:r>
              <a:rPr lang="tr-TR" sz="1600" dirty="0"/>
              <a:t>	(Personel Ekranı)</a:t>
            </a:r>
          </a:p>
        </p:txBody>
      </p:sp>
    </p:spTree>
    <p:extLst>
      <p:ext uri="{BB962C8B-B14F-4D97-AF65-F5344CB8AC3E}">
        <p14:creationId xmlns:p14="http://schemas.microsoft.com/office/powerpoint/2010/main" val="3172635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474" y="873795"/>
            <a:ext cx="10058400" cy="5110410"/>
          </a:xfrm>
          <a:prstGeom prst="rect">
            <a:avLst/>
          </a:prstGeom>
        </p:spPr>
      </p:pic>
      <p:sp>
        <p:nvSpPr>
          <p:cNvPr id="3" name="Metin kutusu 2"/>
          <p:cNvSpPr txBox="1"/>
          <p:nvPr/>
        </p:nvSpPr>
        <p:spPr>
          <a:xfrm>
            <a:off x="1704124" y="203771"/>
            <a:ext cx="8783751" cy="523220"/>
          </a:xfrm>
          <a:prstGeom prst="rect">
            <a:avLst/>
          </a:prstGeom>
          <a:noFill/>
        </p:spPr>
        <p:txBody>
          <a:bodyPr wrap="none" rtlCol="0">
            <a:spAutoFit/>
          </a:bodyPr>
          <a:lstStyle/>
          <a:p>
            <a:r>
              <a:rPr lang="tr-TR" sz="2800" b="1" dirty="0">
                <a:solidFill>
                  <a:srgbClr val="C00000"/>
                </a:solidFill>
                <a:latin typeface="+mj-lt"/>
              </a:rPr>
              <a:t>CUMHURBAŞKANLIĞI UZAKTAN EĞİTİM KAPISI</a:t>
            </a:r>
          </a:p>
        </p:txBody>
      </p:sp>
      <p:sp>
        <p:nvSpPr>
          <p:cNvPr id="4" name="Metin kutusu 3"/>
          <p:cNvSpPr txBox="1"/>
          <p:nvPr/>
        </p:nvSpPr>
        <p:spPr>
          <a:xfrm>
            <a:off x="975359" y="6007898"/>
            <a:ext cx="10241280" cy="646331"/>
          </a:xfrm>
          <a:prstGeom prst="rect">
            <a:avLst/>
          </a:prstGeom>
          <a:noFill/>
        </p:spPr>
        <p:txBody>
          <a:bodyPr wrap="square" rtlCol="0">
            <a:spAutoFit/>
          </a:bodyPr>
          <a:lstStyle/>
          <a:p>
            <a:r>
              <a:rPr lang="tr-TR" dirty="0">
                <a:latin typeface="+mj-lt"/>
              </a:rPr>
              <a:t>Cumhurbaşkanlığı uzaktan eğitim kapısı ana sayfasında, kullanıcılar, raporlar bölümü kullanılarak personele ait raporların görüntülenmesi ve kayıt işlemleri yapılmaktadır.</a:t>
            </a:r>
          </a:p>
        </p:txBody>
      </p:sp>
      <p:pic>
        <p:nvPicPr>
          <p:cNvPr id="5" name="Resim 4">
            <a:extLst>
              <a:ext uri="{FF2B5EF4-FFF2-40B4-BE49-F238E27FC236}">
                <a16:creationId xmlns:a16="http://schemas.microsoft.com/office/drawing/2014/main" id="{C99FD086-48D1-D4AE-FEB1-A817D20B6C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18874" y="123621"/>
            <a:ext cx="1109047" cy="1108558"/>
          </a:xfrm>
          <a:prstGeom prst="rect">
            <a:avLst/>
          </a:prstGeom>
        </p:spPr>
      </p:pic>
    </p:spTree>
    <p:extLst>
      <p:ext uri="{BB962C8B-B14F-4D97-AF65-F5344CB8AC3E}">
        <p14:creationId xmlns:p14="http://schemas.microsoft.com/office/powerpoint/2010/main" val="1112572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474" y="1084443"/>
            <a:ext cx="10058400" cy="4836826"/>
          </a:xfrm>
          <a:prstGeom prst="rect">
            <a:avLst/>
          </a:prstGeom>
        </p:spPr>
      </p:pic>
      <p:sp>
        <p:nvSpPr>
          <p:cNvPr id="5" name="Metin kutusu 4"/>
          <p:cNvSpPr txBox="1"/>
          <p:nvPr/>
        </p:nvSpPr>
        <p:spPr>
          <a:xfrm>
            <a:off x="1707619" y="477845"/>
            <a:ext cx="8776762" cy="400110"/>
          </a:xfrm>
          <a:prstGeom prst="rect">
            <a:avLst/>
          </a:prstGeom>
          <a:noFill/>
        </p:spPr>
        <p:txBody>
          <a:bodyPr wrap="none" rtlCol="0">
            <a:spAutoFit/>
          </a:bodyPr>
          <a:lstStyle/>
          <a:p>
            <a:r>
              <a:rPr lang="tr-TR" sz="2000" b="1" dirty="0">
                <a:solidFill>
                  <a:srgbClr val="C00000"/>
                </a:solidFill>
              </a:rPr>
              <a:t>Cumhurbaşkanlığı Uzaktan Eğitim Kapısında Kullanıcı Ekleme Bölümü</a:t>
            </a:r>
          </a:p>
        </p:txBody>
      </p:sp>
      <p:sp>
        <p:nvSpPr>
          <p:cNvPr id="8" name="Metin kutusu 7"/>
          <p:cNvSpPr txBox="1"/>
          <p:nvPr/>
        </p:nvSpPr>
        <p:spPr>
          <a:xfrm>
            <a:off x="2018527" y="6127757"/>
            <a:ext cx="8629350" cy="369332"/>
          </a:xfrm>
          <a:prstGeom prst="rect">
            <a:avLst/>
          </a:prstGeom>
          <a:noFill/>
        </p:spPr>
        <p:txBody>
          <a:bodyPr wrap="none" rtlCol="0">
            <a:spAutoFit/>
          </a:bodyPr>
          <a:lstStyle/>
          <a:p>
            <a:r>
              <a:rPr lang="tr-TR" dirty="0">
                <a:latin typeface="+mj-lt"/>
              </a:rPr>
              <a:t>Kullanıcı ekleme işlemini her birimden 2 kişiye yetki verilerek görevlendirilme yapılmıştır.</a:t>
            </a:r>
          </a:p>
        </p:txBody>
      </p:sp>
      <p:pic>
        <p:nvPicPr>
          <p:cNvPr id="2" name="Resim 1">
            <a:extLst>
              <a:ext uri="{FF2B5EF4-FFF2-40B4-BE49-F238E27FC236}">
                <a16:creationId xmlns:a16="http://schemas.microsoft.com/office/drawing/2014/main" id="{0F257699-38BA-EEFF-48A0-B0D52D2282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18874" y="123621"/>
            <a:ext cx="1109047" cy="1108558"/>
          </a:xfrm>
          <a:prstGeom prst="rect">
            <a:avLst/>
          </a:prstGeom>
        </p:spPr>
      </p:pic>
    </p:spTree>
    <p:extLst>
      <p:ext uri="{BB962C8B-B14F-4D97-AF65-F5344CB8AC3E}">
        <p14:creationId xmlns:p14="http://schemas.microsoft.com/office/powerpoint/2010/main" val="2318700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FDD94455-9E58-020B-62A0-CC394CB96B7E}"/>
              </a:ext>
            </a:extLst>
          </p:cNvPr>
          <p:cNvSpPr txBox="1"/>
          <p:nvPr/>
        </p:nvSpPr>
        <p:spPr>
          <a:xfrm>
            <a:off x="2050991" y="1290415"/>
            <a:ext cx="8340695" cy="3785652"/>
          </a:xfrm>
          <a:prstGeom prst="rect">
            <a:avLst/>
          </a:prstGeom>
          <a:noFill/>
        </p:spPr>
        <p:txBody>
          <a:bodyPr wrap="square" rtlCol="0">
            <a:spAutoFit/>
          </a:bodyPr>
          <a:lstStyle/>
          <a:p>
            <a:pPr algn="ctr"/>
            <a:endParaRPr lang="tr-TR" sz="2400" dirty="0"/>
          </a:p>
          <a:p>
            <a:pPr algn="ctr"/>
            <a:endParaRPr lang="tr-TR" sz="2800" dirty="0">
              <a:latin typeface="+mj-lt"/>
            </a:endParaRPr>
          </a:p>
          <a:p>
            <a:pPr algn="ctr"/>
            <a:endParaRPr lang="tr-TR" sz="2800" dirty="0">
              <a:latin typeface="+mj-lt"/>
            </a:endParaRPr>
          </a:p>
          <a:p>
            <a:pPr algn="ctr"/>
            <a:r>
              <a:rPr lang="tr-TR" sz="2800" dirty="0">
                <a:latin typeface="+mj-lt"/>
              </a:rPr>
              <a:t>EĞİTİME KATILDIĞINIZ İÇİN </a:t>
            </a:r>
          </a:p>
          <a:p>
            <a:pPr algn="ctr"/>
            <a:r>
              <a:rPr lang="tr-TR" sz="2800" dirty="0">
                <a:latin typeface="+mj-lt"/>
              </a:rPr>
              <a:t>PERSONEL GENEL MÜDÜRLÜĞÜMÜZ ADINA </a:t>
            </a:r>
          </a:p>
          <a:p>
            <a:pPr algn="ctr"/>
            <a:r>
              <a:rPr lang="tr-TR" sz="2800" dirty="0">
                <a:latin typeface="+mj-lt"/>
              </a:rPr>
              <a:t>TEŞEKKÜR EDERİZ.</a:t>
            </a:r>
          </a:p>
          <a:p>
            <a:pPr algn="ctr"/>
            <a:endParaRPr lang="tr-TR" sz="2800" dirty="0">
              <a:latin typeface="+mj-lt"/>
            </a:endParaRPr>
          </a:p>
          <a:p>
            <a:pPr algn="ctr"/>
            <a:endParaRPr lang="tr-TR" sz="2400" dirty="0"/>
          </a:p>
          <a:p>
            <a:pPr algn="ctr"/>
            <a:endParaRPr lang="tr-TR" sz="2400" dirty="0"/>
          </a:p>
        </p:txBody>
      </p:sp>
    </p:spTree>
    <p:extLst>
      <p:ext uri="{BB962C8B-B14F-4D97-AF65-F5344CB8AC3E}">
        <p14:creationId xmlns:p14="http://schemas.microsoft.com/office/powerpoint/2010/main" val="379539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4344409-C70F-44B9-9228-BBC49E6FEE6E}"/>
              </a:ext>
            </a:extLst>
          </p:cNvPr>
          <p:cNvSpPr>
            <a:spLocks noGrp="1"/>
          </p:cNvSpPr>
          <p:nvPr>
            <p:ph idx="1"/>
          </p:nvPr>
        </p:nvSpPr>
        <p:spPr>
          <a:xfrm>
            <a:off x="3303233" y="2831977"/>
            <a:ext cx="6675268" cy="736848"/>
          </a:xfrm>
        </p:spPr>
        <p:txBody>
          <a:bodyPr>
            <a:normAutofit lnSpcReduction="10000"/>
          </a:bodyPr>
          <a:lstStyle/>
          <a:p>
            <a:pPr marL="0" indent="0">
              <a:buNone/>
            </a:pPr>
            <a:r>
              <a:rPr lang="tr-TR" sz="4400" b="1" dirty="0">
                <a:solidFill>
                  <a:schemeClr val="accent1">
                    <a:lumMod val="60000"/>
                    <a:lumOff val="40000"/>
                  </a:schemeClr>
                </a:solidFill>
                <a:latin typeface="+mj-lt"/>
              </a:rPr>
              <a:t>ADAY MEMUR EĞİTİMİ</a:t>
            </a:r>
          </a:p>
        </p:txBody>
      </p:sp>
    </p:spTree>
    <p:extLst>
      <p:ext uri="{BB962C8B-B14F-4D97-AF65-F5344CB8AC3E}">
        <p14:creationId xmlns:p14="http://schemas.microsoft.com/office/powerpoint/2010/main" val="325811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p:cNvSpPr txBox="1"/>
          <p:nvPr/>
        </p:nvSpPr>
        <p:spPr>
          <a:xfrm>
            <a:off x="1748900" y="2982897"/>
            <a:ext cx="9738805" cy="2599686"/>
          </a:xfrm>
          <a:prstGeom prst="rect">
            <a:avLst/>
          </a:prstGeom>
        </p:spPr>
        <p:txBody>
          <a:bodyPr vert="horz" wrap="square" lIns="0" tIns="76200" rIns="0" bIns="0" rtlCol="0">
            <a:spAutoFit/>
          </a:bodyPr>
          <a:lstStyle/>
          <a:p>
            <a:pPr marL="469265" marR="5080" indent="-457200" algn="just">
              <a:lnSpc>
                <a:spcPts val="3750"/>
              </a:lnSpc>
              <a:spcBef>
                <a:spcPts val="600"/>
              </a:spcBef>
              <a:buFont typeface="Arial" panose="020B0604020202020204" pitchFamily="34" charset="0"/>
              <a:buChar char="•"/>
            </a:pPr>
            <a:r>
              <a:rPr lang="tr-TR" b="1" spc="-5" dirty="0">
                <a:latin typeface="+mj-lt"/>
                <a:cs typeface="Arial"/>
              </a:rPr>
              <a:t>Bakanlığımız </a:t>
            </a:r>
            <a:r>
              <a:rPr b="1" spc="-5" dirty="0" err="1">
                <a:latin typeface="+mj-lt"/>
                <a:cs typeface="Arial"/>
              </a:rPr>
              <a:t>Aday</a:t>
            </a:r>
            <a:r>
              <a:rPr b="1" spc="-5" dirty="0">
                <a:latin typeface="+mj-lt"/>
                <a:cs typeface="Arial"/>
              </a:rPr>
              <a:t> </a:t>
            </a:r>
            <a:r>
              <a:rPr b="1" spc="-5" dirty="0" err="1">
                <a:latin typeface="+mj-lt"/>
                <a:cs typeface="Arial"/>
              </a:rPr>
              <a:t>Memurların</a:t>
            </a:r>
            <a:r>
              <a:rPr lang="tr-TR" b="1" spc="-5" dirty="0" err="1">
                <a:latin typeface="+mj-lt"/>
                <a:cs typeface="Arial"/>
              </a:rPr>
              <a:t>ın</a:t>
            </a:r>
            <a:r>
              <a:rPr b="1" spc="-5" dirty="0">
                <a:latin typeface="+mj-lt"/>
                <a:cs typeface="Arial"/>
              </a:rPr>
              <a:t> </a:t>
            </a:r>
            <a:r>
              <a:rPr b="1" spc="-5" dirty="0" err="1">
                <a:latin typeface="+mj-lt"/>
                <a:cs typeface="Arial"/>
              </a:rPr>
              <a:t>Yetiştirilme</a:t>
            </a:r>
            <a:r>
              <a:rPr lang="tr-TR" b="1" spc="-5" dirty="0" err="1">
                <a:latin typeface="+mj-lt"/>
                <a:cs typeface="Arial"/>
              </a:rPr>
              <a:t>ler</a:t>
            </a:r>
            <a:r>
              <a:rPr b="1" spc="-5" dirty="0" err="1">
                <a:latin typeface="+mj-lt"/>
                <a:cs typeface="Arial"/>
              </a:rPr>
              <a:t>ine</a:t>
            </a:r>
            <a:r>
              <a:rPr b="1" spc="-5" dirty="0">
                <a:latin typeface="+mj-lt"/>
                <a:cs typeface="Arial"/>
              </a:rPr>
              <a:t> Dair </a:t>
            </a:r>
            <a:r>
              <a:rPr b="1" spc="-5" dirty="0" err="1">
                <a:latin typeface="+mj-lt"/>
                <a:cs typeface="Arial"/>
              </a:rPr>
              <a:t>Yönetmelik</a:t>
            </a:r>
            <a:r>
              <a:rPr b="1" spc="-5" dirty="0">
                <a:latin typeface="+mj-lt"/>
                <a:cs typeface="Arial"/>
              </a:rPr>
              <a:t> </a:t>
            </a:r>
            <a:r>
              <a:rPr lang="tr-TR" spc="-5" dirty="0">
                <a:latin typeface="+mj-lt"/>
                <a:cs typeface="Arial"/>
              </a:rPr>
              <a:t>19.04.2023</a:t>
            </a:r>
            <a:r>
              <a:rPr lang="tr-TR" spc="-15" dirty="0">
                <a:latin typeface="+mj-lt"/>
                <a:cs typeface="Arial"/>
              </a:rPr>
              <a:t> </a:t>
            </a:r>
            <a:r>
              <a:rPr lang="tr-TR" spc="-5" dirty="0">
                <a:latin typeface="+mj-lt"/>
                <a:cs typeface="Arial"/>
              </a:rPr>
              <a:t>tarih ve</a:t>
            </a:r>
            <a:r>
              <a:rPr lang="tr-TR" spc="-15" dirty="0">
                <a:latin typeface="+mj-lt"/>
                <a:cs typeface="Arial"/>
              </a:rPr>
              <a:t> </a:t>
            </a:r>
            <a:r>
              <a:rPr spc="-5" dirty="0">
                <a:latin typeface="+mj-lt"/>
                <a:cs typeface="Arial"/>
              </a:rPr>
              <a:t>9631937 </a:t>
            </a:r>
            <a:r>
              <a:rPr spc="-5" dirty="0" err="1">
                <a:latin typeface="+mj-lt"/>
                <a:cs typeface="Arial"/>
              </a:rPr>
              <a:t>sayılı</a:t>
            </a:r>
            <a:r>
              <a:rPr spc="-5" dirty="0">
                <a:latin typeface="+mj-lt"/>
                <a:cs typeface="Arial"/>
              </a:rPr>
              <a:t> </a:t>
            </a:r>
            <a:r>
              <a:rPr spc="-960" dirty="0">
                <a:latin typeface="+mj-lt"/>
                <a:cs typeface="Arial"/>
              </a:rPr>
              <a:t> </a:t>
            </a:r>
            <a:r>
              <a:rPr spc="-5" dirty="0" err="1">
                <a:latin typeface="+mj-lt"/>
                <a:cs typeface="Arial"/>
              </a:rPr>
              <a:t>Bakanlık</a:t>
            </a:r>
            <a:r>
              <a:rPr spc="-10" dirty="0">
                <a:latin typeface="+mj-lt"/>
                <a:cs typeface="Arial"/>
              </a:rPr>
              <a:t> </a:t>
            </a:r>
            <a:r>
              <a:rPr spc="-5" dirty="0">
                <a:latin typeface="+mj-lt"/>
                <a:cs typeface="Arial"/>
              </a:rPr>
              <a:t>Makamı</a:t>
            </a:r>
            <a:r>
              <a:rPr spc="-15" dirty="0">
                <a:latin typeface="+mj-lt"/>
                <a:cs typeface="Arial"/>
              </a:rPr>
              <a:t> </a:t>
            </a:r>
            <a:r>
              <a:rPr spc="-5" dirty="0">
                <a:latin typeface="+mj-lt"/>
                <a:cs typeface="Arial"/>
              </a:rPr>
              <a:t>Oluru</a:t>
            </a:r>
            <a:r>
              <a:rPr spc="-15" dirty="0">
                <a:latin typeface="+mj-lt"/>
                <a:cs typeface="Arial"/>
              </a:rPr>
              <a:t> </a:t>
            </a:r>
            <a:r>
              <a:rPr spc="-5" dirty="0">
                <a:latin typeface="+mj-lt"/>
                <a:cs typeface="Arial"/>
              </a:rPr>
              <a:t>ile</a:t>
            </a:r>
            <a:r>
              <a:rPr spc="-10" dirty="0">
                <a:latin typeface="+mj-lt"/>
                <a:cs typeface="Arial"/>
              </a:rPr>
              <a:t> </a:t>
            </a:r>
            <a:r>
              <a:rPr spc="-5" dirty="0">
                <a:latin typeface="+mj-lt"/>
                <a:cs typeface="Arial"/>
              </a:rPr>
              <a:t>yürürlüğe</a:t>
            </a:r>
            <a:r>
              <a:rPr spc="-15" dirty="0">
                <a:latin typeface="+mj-lt"/>
                <a:cs typeface="Arial"/>
              </a:rPr>
              <a:t> </a:t>
            </a:r>
            <a:r>
              <a:rPr spc="-5" dirty="0" err="1">
                <a:latin typeface="+mj-lt"/>
                <a:cs typeface="Arial"/>
              </a:rPr>
              <a:t>girmiştir</a:t>
            </a:r>
            <a:r>
              <a:rPr spc="-5" dirty="0">
                <a:latin typeface="+mj-lt"/>
                <a:cs typeface="Arial"/>
              </a:rPr>
              <a:t>.</a:t>
            </a:r>
            <a:endParaRPr lang="tr-TR" spc="-5" dirty="0">
              <a:latin typeface="+mj-lt"/>
              <a:cs typeface="Arial"/>
            </a:endParaRPr>
          </a:p>
          <a:p>
            <a:pPr marL="469265" marR="5080" indent="-457200" algn="just">
              <a:lnSpc>
                <a:spcPts val="3750"/>
              </a:lnSpc>
              <a:spcBef>
                <a:spcPts val="600"/>
              </a:spcBef>
              <a:buFont typeface="Arial" panose="020B0604020202020204" pitchFamily="34" charset="0"/>
              <a:buChar char="•"/>
            </a:pPr>
            <a:endParaRPr lang="tr-TR" spc="-5" dirty="0">
              <a:latin typeface="+mj-lt"/>
              <a:cs typeface="Arial"/>
            </a:endParaRPr>
          </a:p>
          <a:p>
            <a:pPr marL="469265" marR="5080" indent="-457200" algn="just">
              <a:lnSpc>
                <a:spcPts val="3750"/>
              </a:lnSpc>
              <a:spcBef>
                <a:spcPts val="600"/>
              </a:spcBef>
              <a:buFont typeface="Arial" panose="020B0604020202020204" pitchFamily="34" charset="0"/>
              <a:buChar char="•"/>
            </a:pPr>
            <a:r>
              <a:rPr lang="tr-TR" spc="-5" dirty="0">
                <a:latin typeface="+mj-lt"/>
                <a:cs typeface="Arial"/>
              </a:rPr>
              <a:t>Söz konusu Yönetmelik gereğince iş ve işlemler gerçekleştirilmekte olup hükmü bulunmayan      hallerde Genel Yönetmelik hükümleri uygulanmaktadır.</a:t>
            </a:r>
            <a:endParaRPr dirty="0">
              <a:latin typeface="+mj-lt"/>
              <a:cs typeface="Arial"/>
            </a:endParaRPr>
          </a:p>
        </p:txBody>
      </p:sp>
      <p:graphicFrame>
        <p:nvGraphicFramePr>
          <p:cNvPr id="2" name="Nesne 1">
            <a:extLst>
              <a:ext uri="{FF2B5EF4-FFF2-40B4-BE49-F238E27FC236}">
                <a16:creationId xmlns:a16="http://schemas.microsoft.com/office/drawing/2014/main" id="{320FE9C6-3541-D4ED-B265-66338227F48C}"/>
              </a:ext>
            </a:extLst>
          </p:cNvPr>
          <p:cNvGraphicFramePr>
            <a:graphicFrameLocks noChangeAspect="1"/>
          </p:cNvGraphicFramePr>
          <p:nvPr>
            <p:extLst>
              <p:ext uri="{D42A27DB-BD31-4B8C-83A1-F6EECF244321}">
                <p14:modId xmlns:p14="http://schemas.microsoft.com/office/powerpoint/2010/main" val="2669319825"/>
              </p:ext>
            </p:extLst>
          </p:nvPr>
        </p:nvGraphicFramePr>
        <p:xfrm>
          <a:off x="1511300" y="1250950"/>
          <a:ext cx="4757738" cy="1231900"/>
        </p:xfrm>
        <a:graphic>
          <a:graphicData uri="http://schemas.openxmlformats.org/presentationml/2006/ole">
            <mc:AlternateContent xmlns:mc="http://schemas.openxmlformats.org/markup-compatibility/2006">
              <mc:Choice xmlns:v="urn:schemas-microsoft-com:vml" Requires="v">
                <p:oleObj spid="_x0000_s1120" name="Paketleyici Kabuk Nesnesi" showAsIcon="1" r:id="rId3" imgW="2612160" imgH="439560" progId="Package">
                  <p:embed/>
                </p:oleObj>
              </mc:Choice>
              <mc:Fallback>
                <p:oleObj name="Paketleyici Kabuk Nesnesi" showAsIcon="1" r:id="rId3" imgW="2612160" imgH="439560" progId="Package">
                  <p:embed/>
                  <p:pic>
                    <p:nvPicPr>
                      <p:cNvPr id="0" name=""/>
                      <p:cNvPicPr/>
                      <p:nvPr/>
                    </p:nvPicPr>
                    <p:blipFill>
                      <a:blip r:embed="rId4"/>
                      <a:stretch>
                        <a:fillRect/>
                      </a:stretch>
                    </p:blipFill>
                    <p:spPr>
                      <a:xfrm>
                        <a:off x="1511300" y="1250950"/>
                        <a:ext cx="4757738" cy="1231900"/>
                      </a:xfrm>
                      <a:prstGeom prst="rect">
                        <a:avLst/>
                      </a:prstGeom>
                    </p:spPr>
                  </p:pic>
                </p:oleObj>
              </mc:Fallback>
            </mc:AlternateContent>
          </a:graphicData>
        </a:graphic>
      </p:graphicFrame>
      <p:graphicFrame>
        <p:nvGraphicFramePr>
          <p:cNvPr id="4" name="Nesne 3">
            <a:extLst>
              <a:ext uri="{FF2B5EF4-FFF2-40B4-BE49-F238E27FC236}">
                <a16:creationId xmlns:a16="http://schemas.microsoft.com/office/drawing/2014/main" id="{7138AE96-6894-29C8-C5FD-DAAC6247AE36}"/>
              </a:ext>
            </a:extLst>
          </p:cNvPr>
          <p:cNvGraphicFramePr>
            <a:graphicFrameLocks noChangeAspect="1"/>
          </p:cNvGraphicFramePr>
          <p:nvPr>
            <p:extLst>
              <p:ext uri="{D42A27DB-BD31-4B8C-83A1-F6EECF244321}">
                <p14:modId xmlns:p14="http://schemas.microsoft.com/office/powerpoint/2010/main" val="2870151741"/>
              </p:ext>
            </p:extLst>
          </p:nvPr>
        </p:nvGraphicFramePr>
        <p:xfrm>
          <a:off x="5953310" y="1142901"/>
          <a:ext cx="5959475" cy="1449387"/>
        </p:xfrm>
        <a:graphic>
          <a:graphicData uri="http://schemas.openxmlformats.org/presentationml/2006/ole">
            <mc:AlternateContent xmlns:mc="http://schemas.openxmlformats.org/markup-compatibility/2006">
              <mc:Choice xmlns:v="urn:schemas-microsoft-com:vml" Requires="v">
                <p:oleObj spid="_x0000_s1121" name="Paketleyici Kabuk Nesnesi" showAsIcon="1" r:id="rId5" imgW="2704923" imgH="517956" progId="Package">
                  <p:embed/>
                </p:oleObj>
              </mc:Choice>
              <mc:Fallback>
                <p:oleObj name="Paketleyici Kabuk Nesnesi" showAsIcon="1" r:id="rId5" imgW="2704923" imgH="517956" progId="Package">
                  <p:embed/>
                  <p:pic>
                    <p:nvPicPr>
                      <p:cNvPr id="0" name=""/>
                      <p:cNvPicPr/>
                      <p:nvPr/>
                    </p:nvPicPr>
                    <p:blipFill>
                      <a:blip r:embed="rId6"/>
                      <a:stretch>
                        <a:fillRect/>
                      </a:stretch>
                    </p:blipFill>
                    <p:spPr>
                      <a:xfrm>
                        <a:off x="5953310" y="1142901"/>
                        <a:ext cx="5959475" cy="1449387"/>
                      </a:xfrm>
                      <a:prstGeom prst="rect">
                        <a:avLst/>
                      </a:prstGeom>
                    </p:spPr>
                  </p:pic>
                </p:oleObj>
              </mc:Fallback>
            </mc:AlternateContent>
          </a:graphicData>
        </a:graphic>
      </p:graphicFrame>
    </p:spTree>
    <p:extLst>
      <p:ext uri="{BB962C8B-B14F-4D97-AF65-F5344CB8AC3E}">
        <p14:creationId xmlns:p14="http://schemas.microsoft.com/office/powerpoint/2010/main" val="3903883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35332" y="679606"/>
            <a:ext cx="8005406" cy="687556"/>
          </a:xfrm>
        </p:spPr>
        <p:txBody>
          <a:bodyPr>
            <a:normAutofit/>
          </a:bodyPr>
          <a:lstStyle/>
          <a:p>
            <a:r>
              <a:rPr lang="tr-TR" sz="2800" b="1" dirty="0">
                <a:solidFill>
                  <a:srgbClr val="C00000"/>
                </a:solidFill>
              </a:rPr>
              <a:t>Bakanlığımız Aday Memur Yönetmeliği</a:t>
            </a:r>
            <a:endParaRPr lang="tr-TR" sz="2800" dirty="0"/>
          </a:p>
        </p:txBody>
      </p:sp>
      <p:sp>
        <p:nvSpPr>
          <p:cNvPr id="3" name="İçerik Yer Tutucusu 2"/>
          <p:cNvSpPr>
            <a:spLocks noGrp="1"/>
          </p:cNvSpPr>
          <p:nvPr>
            <p:ph idx="1"/>
          </p:nvPr>
        </p:nvSpPr>
        <p:spPr>
          <a:xfrm>
            <a:off x="1935332" y="2050743"/>
            <a:ext cx="9294921" cy="3551068"/>
          </a:xfrm>
        </p:spPr>
        <p:txBody>
          <a:bodyPr/>
          <a:lstStyle/>
          <a:p>
            <a:pPr algn="just"/>
            <a:r>
              <a:rPr lang="tr-TR" b="1" dirty="0">
                <a:latin typeface="+mj-lt"/>
              </a:rPr>
              <a:t>Aday Memur: </a:t>
            </a:r>
            <a:r>
              <a:rPr lang="tr-TR" dirty="0">
                <a:latin typeface="+mj-lt"/>
              </a:rPr>
              <a:t>İlk defa Devlet memurluğuna atanacaklar için uygulanacak merkezi sınavı kazanarak temel, hazırlayıcı ve staj eğitimini tabi tutulmak üzere Bakanlık merkez ve taşra teşkilatındaki kadrolara atananları ifade eder.</a:t>
            </a:r>
          </a:p>
          <a:p>
            <a:pPr marL="0" indent="0" algn="just">
              <a:buNone/>
            </a:pPr>
            <a:endParaRPr lang="tr-TR" dirty="0">
              <a:latin typeface="+mj-lt"/>
            </a:endParaRPr>
          </a:p>
          <a:p>
            <a:pPr algn="just"/>
            <a:r>
              <a:rPr lang="tr-TR" b="1" dirty="0">
                <a:latin typeface="+mj-lt"/>
              </a:rPr>
              <a:t>Adaylık süresi: </a:t>
            </a:r>
            <a:r>
              <a:rPr lang="tr-TR" dirty="0">
                <a:latin typeface="+mj-lt"/>
              </a:rPr>
              <a:t>Bakanlığın merkez ve taşra teşkilatındaki kadrolara aday memur olarak atananların bu görevlerine, aday memur olarak atandıkları tarihten başlamak üzere, bir yıldan az iki yıldan çok olmayan süreyi ifade eder.</a:t>
            </a:r>
          </a:p>
          <a:p>
            <a:pPr marL="0" indent="0" algn="just">
              <a:buNone/>
            </a:pPr>
            <a:endParaRPr lang="tr-TR" dirty="0">
              <a:latin typeface="+mj-lt"/>
            </a:endParaRPr>
          </a:p>
          <a:p>
            <a:pPr algn="just"/>
            <a:r>
              <a:rPr lang="tr-TR" b="1" dirty="0">
                <a:latin typeface="+mj-lt"/>
              </a:rPr>
              <a:t>Asli memur: </a:t>
            </a:r>
            <a:r>
              <a:rPr lang="tr-TR" dirty="0">
                <a:latin typeface="+mj-lt"/>
              </a:rPr>
              <a:t>Adaylık süresi içinde temel, hazırlayıcı ve staj eğitimi devrelerinin her birinde başarılı olarak adaylığı kaldırılan kişileri ifade eder.</a:t>
            </a:r>
            <a:endParaRPr lang="tr-TR" dirty="0">
              <a:latin typeface="+mj-lt"/>
              <a:cs typeface="Times New Roman" panose="02020603050405020304" pitchFamily="18" charset="0"/>
            </a:endParaRPr>
          </a:p>
          <a:p>
            <a:endParaRPr lang="tr-TR" dirty="0">
              <a:latin typeface="+mj-lt"/>
            </a:endParaRPr>
          </a:p>
        </p:txBody>
      </p:sp>
    </p:spTree>
    <p:extLst>
      <p:ext uri="{BB962C8B-B14F-4D97-AF65-F5344CB8AC3E}">
        <p14:creationId xmlns:p14="http://schemas.microsoft.com/office/powerpoint/2010/main" val="2544665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17748" y="1893465"/>
            <a:ext cx="10066712" cy="3231654"/>
          </a:xfrm>
          <a:prstGeom prst="rect">
            <a:avLst/>
          </a:prstGeom>
        </p:spPr>
        <p:txBody>
          <a:bodyPr wrap="square">
            <a:spAutoFit/>
          </a:bodyPr>
          <a:lstStyle/>
          <a:p>
            <a:r>
              <a:rPr lang="tr-TR" sz="2400" b="1" dirty="0">
                <a:solidFill>
                  <a:schemeClr val="accent1">
                    <a:lumMod val="60000"/>
                    <a:lumOff val="40000"/>
                  </a:schemeClr>
                </a:solidFill>
                <a:latin typeface="+mj-lt"/>
              </a:rPr>
              <a:t>   </a:t>
            </a:r>
            <a:r>
              <a:rPr lang="tr-TR" sz="2000" b="1" dirty="0">
                <a:solidFill>
                  <a:schemeClr val="accent1">
                    <a:lumMod val="60000"/>
                    <a:lumOff val="40000"/>
                  </a:schemeClr>
                </a:solidFill>
                <a:latin typeface="+mj-lt"/>
              </a:rPr>
              <a:t>Aday Memur Eğitimleri ile ilgili İlke ve Esaslar</a:t>
            </a:r>
          </a:p>
          <a:p>
            <a:pPr algn="ctr"/>
            <a:endParaRPr lang="tr-TR" b="1" dirty="0">
              <a:solidFill>
                <a:schemeClr val="accent1">
                  <a:lumMod val="60000"/>
                  <a:lumOff val="40000"/>
                </a:schemeClr>
              </a:solidFill>
              <a:latin typeface="+mj-lt"/>
            </a:endParaRPr>
          </a:p>
          <a:p>
            <a:pPr marL="285750" indent="-285750" algn="just">
              <a:buFont typeface="Arial" panose="020B0604020202020204" pitchFamily="34" charset="0"/>
              <a:buChar char="•"/>
            </a:pPr>
            <a:r>
              <a:rPr lang="tr-TR" dirty="0">
                <a:latin typeface="+mj-lt"/>
              </a:rPr>
              <a:t>Eğitimler, Merkezi Eğitim Yönetme Kurulunun sorumluluğunda yürütülür.</a:t>
            </a:r>
          </a:p>
          <a:p>
            <a:pPr algn="just"/>
            <a:endParaRPr lang="tr-TR" dirty="0">
              <a:latin typeface="+mj-lt"/>
            </a:endParaRPr>
          </a:p>
          <a:p>
            <a:pPr marL="285750" indent="-285750" algn="just">
              <a:buFont typeface="Arial" panose="020B0604020202020204" pitchFamily="34" charset="0"/>
              <a:buChar char="•"/>
            </a:pPr>
            <a:r>
              <a:rPr lang="tr-TR" dirty="0">
                <a:latin typeface="+mj-lt"/>
              </a:rPr>
              <a:t>Adaylık eğitimleri </a:t>
            </a:r>
            <a:r>
              <a:rPr lang="tr-TR" b="1" dirty="0">
                <a:latin typeface="+mj-lt"/>
              </a:rPr>
              <a:t>temel eğitim</a:t>
            </a:r>
            <a:r>
              <a:rPr lang="tr-TR" dirty="0">
                <a:latin typeface="+mj-lt"/>
              </a:rPr>
              <a:t>, </a:t>
            </a:r>
            <a:r>
              <a:rPr lang="tr-TR" b="1" dirty="0">
                <a:latin typeface="+mj-lt"/>
              </a:rPr>
              <a:t>hazırlayıcı eğitim </a:t>
            </a:r>
            <a:r>
              <a:rPr lang="tr-TR" dirty="0">
                <a:latin typeface="+mj-lt"/>
              </a:rPr>
              <a:t>ve </a:t>
            </a:r>
            <a:r>
              <a:rPr lang="tr-TR" b="1" dirty="0">
                <a:latin typeface="+mj-lt"/>
              </a:rPr>
              <a:t>staj eğitimi</a:t>
            </a:r>
            <a:r>
              <a:rPr lang="tr-TR" dirty="0">
                <a:latin typeface="+mj-lt"/>
              </a:rPr>
              <a:t> şeklinde birbirini takip eden bir sıra içinde yürütülür. Bu eğitimler, hiçbir nedenle adaylık süresini aşamaz.</a:t>
            </a:r>
          </a:p>
          <a:p>
            <a:pPr marL="285750" indent="-285750" algn="just">
              <a:buFont typeface="Arial" panose="020B0604020202020204" pitchFamily="34" charset="0"/>
              <a:buChar char="•"/>
            </a:pPr>
            <a:endParaRPr lang="tr-TR" dirty="0">
              <a:latin typeface="+mj-lt"/>
            </a:endParaRPr>
          </a:p>
          <a:p>
            <a:pPr marL="285750" indent="-285750" algn="just">
              <a:buFont typeface="Arial" panose="020B0604020202020204" pitchFamily="34" charset="0"/>
              <a:buChar char="•"/>
            </a:pPr>
            <a:r>
              <a:rPr lang="tr-TR" dirty="0">
                <a:latin typeface="+mj-lt"/>
              </a:rPr>
              <a:t>Aday memurların aslî memurluğa atanabilmeleri için sırasıyla adaylık eğitimlerinin her devresini başarı ile tamamlamış olmaları gerekir.</a:t>
            </a:r>
          </a:p>
          <a:p>
            <a:pPr algn="just"/>
            <a:endParaRPr lang="tr-TR" dirty="0">
              <a:latin typeface="+mj-lt"/>
            </a:endParaRPr>
          </a:p>
          <a:p>
            <a:pPr marL="285750" indent="-285750" algn="just">
              <a:buFont typeface="Arial" panose="020B0604020202020204" pitchFamily="34" charset="0"/>
              <a:buChar char="•"/>
            </a:pPr>
            <a:r>
              <a:rPr lang="tr-TR" dirty="0">
                <a:latin typeface="+mj-lt"/>
              </a:rPr>
              <a:t> Eğitimler, aday memurların tahsil derecelerine göre düzenlenir ve yürütülür.</a:t>
            </a:r>
            <a:endParaRPr lang="tr-TR" dirty="0">
              <a:latin typeface="+mj-lt"/>
              <a:cs typeface="Times New Roman" panose="02020603050405020304" pitchFamily="18" charset="0"/>
            </a:endParaRPr>
          </a:p>
        </p:txBody>
      </p:sp>
      <p:sp>
        <p:nvSpPr>
          <p:cNvPr id="4" name="Unvan 1">
            <a:extLst>
              <a:ext uri="{FF2B5EF4-FFF2-40B4-BE49-F238E27FC236}">
                <a16:creationId xmlns:a16="http://schemas.microsoft.com/office/drawing/2014/main" id="{49E7500F-7978-C57C-3F01-0755FC9B9A94}"/>
              </a:ext>
            </a:extLst>
          </p:cNvPr>
          <p:cNvSpPr txBox="1">
            <a:spLocks/>
          </p:cNvSpPr>
          <p:nvPr/>
        </p:nvSpPr>
        <p:spPr>
          <a:xfrm>
            <a:off x="1617748" y="693200"/>
            <a:ext cx="6676008" cy="535366"/>
          </a:xfrm>
          <a:prstGeom prst="rect">
            <a:avLst/>
          </a:prstGeom>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rPr>
              <a:t>Bakanlığımız Aday Memur Yönetmeliği</a:t>
            </a:r>
          </a:p>
          <a:p>
            <a:pPr algn="ctr"/>
            <a:endParaRPr lang="tr-TR" sz="2800" b="1" dirty="0">
              <a:solidFill>
                <a:srgbClr val="C00000"/>
              </a:solidFill>
            </a:endParaRPr>
          </a:p>
        </p:txBody>
      </p:sp>
    </p:spTree>
    <p:extLst>
      <p:ext uri="{BB962C8B-B14F-4D97-AF65-F5344CB8AC3E}">
        <p14:creationId xmlns:p14="http://schemas.microsoft.com/office/powerpoint/2010/main" val="1546744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idx="1"/>
          </p:nvPr>
        </p:nvSpPr>
        <p:spPr>
          <a:xfrm>
            <a:off x="1633491" y="1341691"/>
            <a:ext cx="9631839" cy="5281052"/>
          </a:xfrm>
        </p:spPr>
        <p:txBody>
          <a:bodyPr>
            <a:normAutofit/>
          </a:bodyPr>
          <a:lstStyle/>
          <a:p>
            <a:pPr marL="0" indent="0" algn="just">
              <a:buNone/>
            </a:pPr>
            <a:r>
              <a:rPr lang="tr-TR" sz="1800" b="1" dirty="0">
                <a:solidFill>
                  <a:schemeClr val="accent1">
                    <a:lumMod val="60000"/>
                    <a:lumOff val="40000"/>
                  </a:schemeClr>
                </a:solidFill>
                <a:latin typeface="+mj-lt"/>
                <a:cs typeface="Times New Roman" panose="02020603050405020304" pitchFamily="18" charset="0"/>
              </a:rPr>
              <a:t>Adaylığa Kabul Edilme </a:t>
            </a:r>
          </a:p>
          <a:p>
            <a:pPr marL="0" indent="0" algn="just">
              <a:buNone/>
            </a:pPr>
            <a:r>
              <a:rPr lang="tr-TR" sz="1800" b="1" dirty="0">
                <a:solidFill>
                  <a:schemeClr val="accent1">
                    <a:lumMod val="60000"/>
                    <a:lumOff val="40000"/>
                  </a:schemeClr>
                </a:solidFill>
                <a:latin typeface="+mj-lt"/>
                <a:cs typeface="Times New Roman" panose="02020603050405020304" pitchFamily="18" charset="0"/>
              </a:rPr>
              <a:t>M</a:t>
            </a:r>
            <a:r>
              <a:rPr lang="tr-TR" b="1" dirty="0">
                <a:solidFill>
                  <a:schemeClr val="accent1">
                    <a:lumMod val="60000"/>
                    <a:lumOff val="40000"/>
                  </a:schemeClr>
                </a:solidFill>
                <a:latin typeface="+mj-lt"/>
                <a:cs typeface="Times New Roman" panose="02020603050405020304" pitchFamily="18" charset="0"/>
              </a:rPr>
              <a:t>adde 54 – (Değişik: 12/5/1982 - 2670/19 </a:t>
            </a:r>
            <a:r>
              <a:rPr lang="tr-TR" b="1" dirty="0" err="1">
                <a:solidFill>
                  <a:schemeClr val="accent1">
                    <a:lumMod val="60000"/>
                    <a:lumOff val="40000"/>
                  </a:schemeClr>
                </a:solidFill>
                <a:latin typeface="+mj-lt"/>
                <a:cs typeface="Times New Roman" panose="02020603050405020304" pitchFamily="18" charset="0"/>
              </a:rPr>
              <a:t>md.</a:t>
            </a:r>
            <a:r>
              <a:rPr lang="tr-TR" b="1" dirty="0">
                <a:solidFill>
                  <a:schemeClr val="accent1">
                    <a:lumMod val="60000"/>
                    <a:lumOff val="40000"/>
                  </a:schemeClr>
                </a:solidFill>
                <a:latin typeface="+mj-lt"/>
                <a:cs typeface="Times New Roman" panose="02020603050405020304" pitchFamily="18" charset="0"/>
              </a:rPr>
              <a:t>) </a:t>
            </a:r>
            <a:endParaRPr lang="tr-TR" dirty="0">
              <a:solidFill>
                <a:schemeClr val="accent1">
                  <a:lumMod val="60000"/>
                  <a:lumOff val="40000"/>
                </a:schemeClr>
              </a:solidFill>
              <a:latin typeface="+mj-lt"/>
              <a:cs typeface="Times New Roman" panose="02020603050405020304" pitchFamily="18" charset="0"/>
            </a:endParaRPr>
          </a:p>
          <a:p>
            <a:pPr marL="0" indent="0" algn="just">
              <a:buNone/>
            </a:pPr>
            <a:r>
              <a:rPr lang="tr-TR" dirty="0">
                <a:solidFill>
                  <a:schemeClr val="tx1"/>
                </a:solidFill>
                <a:latin typeface="+mj-lt"/>
                <a:cs typeface="Times New Roman" panose="02020603050405020304" pitchFamily="18" charset="0"/>
              </a:rPr>
              <a:t>Sınavlarda başarılı olanlardan Devlet memurluğuna girmek isteyenler başarı listesindeki sıraya ve 47’nci maddeye göre ilan edilen kadro sayısı kadar, kurumlarınca memur adayı olarak atanırlar. Aday olarak atanmış Devlet memurunun </a:t>
            </a:r>
            <a:r>
              <a:rPr lang="tr-TR" b="1" dirty="0">
                <a:solidFill>
                  <a:schemeClr val="tx1"/>
                </a:solidFill>
                <a:latin typeface="+mj-lt"/>
                <a:cs typeface="Times New Roman" panose="02020603050405020304" pitchFamily="18" charset="0"/>
              </a:rPr>
              <a:t>adaylık süresi bir yıldan az iki yıldan çok olamaz</a:t>
            </a:r>
            <a:r>
              <a:rPr lang="tr-TR" dirty="0">
                <a:solidFill>
                  <a:schemeClr val="tx1"/>
                </a:solidFill>
                <a:latin typeface="+mj-lt"/>
                <a:cs typeface="Times New Roman" panose="02020603050405020304" pitchFamily="18" charset="0"/>
              </a:rPr>
              <a:t> ve bu süre içinde </a:t>
            </a:r>
            <a:r>
              <a:rPr lang="tr-TR" b="1" dirty="0">
                <a:solidFill>
                  <a:schemeClr val="tx1"/>
                </a:solidFill>
                <a:latin typeface="+mj-lt"/>
                <a:cs typeface="Times New Roman" panose="02020603050405020304" pitchFamily="18" charset="0"/>
              </a:rPr>
              <a:t>aday memurun başka kurumlara nakli yapılamaz.</a:t>
            </a:r>
          </a:p>
          <a:p>
            <a:pPr marL="0" indent="0" algn="just">
              <a:buNone/>
            </a:pPr>
            <a:endParaRPr lang="tr-TR" b="1" dirty="0">
              <a:solidFill>
                <a:schemeClr val="tx1"/>
              </a:solidFill>
              <a:latin typeface="+mj-lt"/>
              <a:cs typeface="Times New Roman" panose="02020603050405020304" pitchFamily="18" charset="0"/>
            </a:endParaRPr>
          </a:p>
          <a:p>
            <a:pPr marL="0" indent="0" algn="just">
              <a:buNone/>
            </a:pPr>
            <a:r>
              <a:rPr lang="tr-TR" b="1" dirty="0">
                <a:solidFill>
                  <a:schemeClr val="accent1">
                    <a:lumMod val="60000"/>
                    <a:lumOff val="40000"/>
                  </a:schemeClr>
                </a:solidFill>
                <a:latin typeface="+mj-lt"/>
                <a:cs typeface="Times New Roman" panose="02020603050405020304" pitchFamily="18" charset="0"/>
              </a:rPr>
              <a:t>Adayların Yetiştirilmesi:</a:t>
            </a:r>
            <a:endParaRPr lang="tr-TR" dirty="0">
              <a:solidFill>
                <a:schemeClr val="accent1">
                  <a:lumMod val="60000"/>
                  <a:lumOff val="40000"/>
                </a:schemeClr>
              </a:solidFill>
              <a:latin typeface="+mj-lt"/>
              <a:cs typeface="Times New Roman" panose="02020603050405020304" pitchFamily="18" charset="0"/>
            </a:endParaRPr>
          </a:p>
          <a:p>
            <a:pPr marL="0" indent="0" algn="just">
              <a:buNone/>
            </a:pPr>
            <a:r>
              <a:rPr lang="tr-TR" b="1" dirty="0">
                <a:solidFill>
                  <a:schemeClr val="accent1">
                    <a:lumMod val="60000"/>
                    <a:lumOff val="40000"/>
                  </a:schemeClr>
                </a:solidFill>
                <a:latin typeface="+mj-lt"/>
                <a:cs typeface="Times New Roman" panose="02020603050405020304" pitchFamily="18" charset="0"/>
              </a:rPr>
              <a:t>Madde 55 –</a:t>
            </a:r>
            <a:r>
              <a:rPr lang="tr-TR" dirty="0">
                <a:solidFill>
                  <a:schemeClr val="accent1">
                    <a:lumMod val="60000"/>
                    <a:lumOff val="40000"/>
                  </a:schemeClr>
                </a:solidFill>
                <a:latin typeface="+mj-lt"/>
                <a:cs typeface="Times New Roman" panose="02020603050405020304" pitchFamily="18" charset="0"/>
              </a:rPr>
              <a:t> </a:t>
            </a:r>
            <a:r>
              <a:rPr lang="tr-TR" dirty="0">
                <a:solidFill>
                  <a:schemeClr val="tx1"/>
                </a:solidFill>
                <a:latin typeface="+mj-lt"/>
                <a:cs typeface="Times New Roman" panose="02020603050405020304" pitchFamily="18" charset="0"/>
              </a:rPr>
              <a:t>(Değişik: 12/5/1982 - 2670/20 </a:t>
            </a:r>
            <a:r>
              <a:rPr lang="tr-TR" dirty="0" err="1">
                <a:solidFill>
                  <a:schemeClr val="tx1"/>
                </a:solidFill>
                <a:latin typeface="+mj-lt"/>
                <a:cs typeface="Times New Roman" panose="02020603050405020304" pitchFamily="18" charset="0"/>
              </a:rPr>
              <a:t>md.</a:t>
            </a:r>
            <a:r>
              <a:rPr lang="tr-TR" dirty="0">
                <a:solidFill>
                  <a:schemeClr val="tx1"/>
                </a:solidFill>
                <a:latin typeface="+mj-lt"/>
                <a:cs typeface="Times New Roman" panose="02020603050405020304" pitchFamily="18" charset="0"/>
              </a:rPr>
              <a:t>)</a:t>
            </a:r>
          </a:p>
          <a:p>
            <a:pPr marL="0" indent="0" algn="just">
              <a:buNone/>
            </a:pPr>
            <a:r>
              <a:rPr lang="tr-TR" dirty="0">
                <a:solidFill>
                  <a:schemeClr val="tx1"/>
                </a:solidFill>
                <a:latin typeface="+mj-lt"/>
                <a:cs typeface="Times New Roman" panose="02020603050405020304" pitchFamily="18" charset="0"/>
              </a:rPr>
              <a:t>Aday olarak atanan memurların önce bütün memurların ortak vasıfları ile ilgili temel eğitime, </a:t>
            </a:r>
            <a:r>
              <a:rPr lang="tr-TR" dirty="0" err="1">
                <a:solidFill>
                  <a:schemeClr val="tx1"/>
                </a:solidFill>
                <a:latin typeface="+mj-lt"/>
                <a:cs typeface="Times New Roman" panose="02020603050405020304" pitchFamily="18" charset="0"/>
              </a:rPr>
              <a:t>bilahara</a:t>
            </a:r>
            <a:r>
              <a:rPr lang="tr-TR" dirty="0">
                <a:solidFill>
                  <a:schemeClr val="tx1"/>
                </a:solidFill>
                <a:latin typeface="+mj-lt"/>
                <a:cs typeface="Times New Roman" panose="02020603050405020304" pitchFamily="18" charset="0"/>
              </a:rPr>
              <a:t> sınıfları ile ilgili hazırlayıcı eğitime ve staja tabi tutulmaları ve Devlet memuru  olarak atanabilmeleri için başarılı olmaları şarttır.</a:t>
            </a:r>
          </a:p>
          <a:p>
            <a:pPr marL="0" indent="0" algn="just">
              <a:buNone/>
            </a:pPr>
            <a:r>
              <a:rPr lang="tr-TR" dirty="0">
                <a:solidFill>
                  <a:schemeClr val="tx1"/>
                </a:solidFill>
                <a:latin typeface="+mj-lt"/>
                <a:cs typeface="Times New Roman" panose="02020603050405020304" pitchFamily="18" charset="0"/>
              </a:rPr>
              <a:t>Temel eğitim ile hazırlayıcı eğitim aynı kurumda yapılır.</a:t>
            </a:r>
          </a:p>
          <a:p>
            <a:pPr marL="0" indent="0" algn="just">
              <a:buNone/>
            </a:pPr>
            <a:r>
              <a:rPr lang="tr-TR" dirty="0">
                <a:solidFill>
                  <a:schemeClr val="tx1"/>
                </a:solidFill>
                <a:latin typeface="+mj-lt"/>
                <a:cs typeface="Times New Roman" panose="02020603050405020304" pitchFamily="18" charset="0"/>
              </a:rPr>
              <a:t>Eğitim süreleri, programları, değerlendirme esasları ve hangi kurumların sorumluluğunda  yapılacağı ve diğer hususlar Cumhurbaşkanınca hazırlanacak bir yönetmelikle düzenlenir.</a:t>
            </a:r>
          </a:p>
          <a:p>
            <a:pPr marL="234950" marR="5080" indent="-222885" algn="just">
              <a:lnSpc>
                <a:spcPts val="3750"/>
              </a:lnSpc>
              <a:spcBef>
                <a:spcPts val="600"/>
              </a:spcBef>
            </a:pPr>
            <a:endParaRPr lang="tr-TR" dirty="0">
              <a:latin typeface="+mj-lt"/>
              <a:cs typeface="Times New Roman" panose="02020603050405020304" pitchFamily="18" charset="0"/>
            </a:endParaRPr>
          </a:p>
          <a:p>
            <a:endParaRPr lang="tr-TR" dirty="0"/>
          </a:p>
        </p:txBody>
      </p:sp>
      <p:sp>
        <p:nvSpPr>
          <p:cNvPr id="5" name="Başlık 4">
            <a:extLst>
              <a:ext uri="{FF2B5EF4-FFF2-40B4-BE49-F238E27FC236}">
                <a16:creationId xmlns:a16="http://schemas.microsoft.com/office/drawing/2014/main" id="{E44C3E62-70CA-4EE1-9F40-67D624377025}"/>
              </a:ext>
            </a:extLst>
          </p:cNvPr>
          <p:cNvSpPr>
            <a:spLocks noGrp="1"/>
          </p:cNvSpPr>
          <p:nvPr>
            <p:ph type="title"/>
          </p:nvPr>
        </p:nvSpPr>
        <p:spPr>
          <a:xfrm>
            <a:off x="1730731" y="730642"/>
            <a:ext cx="9631839" cy="441210"/>
          </a:xfrm>
        </p:spPr>
        <p:txBody>
          <a:bodyPr>
            <a:noAutofit/>
          </a:bodyPr>
          <a:lstStyle/>
          <a:p>
            <a:r>
              <a:rPr lang="tr-TR" sz="2800" b="1" dirty="0">
                <a:solidFill>
                  <a:srgbClr val="DC0D15"/>
                </a:solidFill>
                <a:latin typeface="+mj-lt"/>
                <a:cs typeface="Times New Roman" panose="02020603050405020304" pitchFamily="18" charset="0"/>
              </a:rPr>
              <a:t>657 Sayılı Devlet Memurları Kanunu</a:t>
            </a:r>
            <a:br>
              <a:rPr lang="tr-TR" sz="2800" b="1" dirty="0">
                <a:solidFill>
                  <a:srgbClr val="DC0D15"/>
                </a:solidFill>
                <a:latin typeface="+mj-lt"/>
                <a:cs typeface="Times New Roman" panose="02020603050405020304" pitchFamily="18" charset="0"/>
              </a:rPr>
            </a:br>
            <a:endParaRPr lang="tr-TR" sz="2800" dirty="0">
              <a:solidFill>
                <a:srgbClr val="DC0D15"/>
              </a:solidFill>
            </a:endParaRPr>
          </a:p>
        </p:txBody>
      </p:sp>
    </p:spTree>
    <p:extLst>
      <p:ext uri="{BB962C8B-B14F-4D97-AF65-F5344CB8AC3E}">
        <p14:creationId xmlns:p14="http://schemas.microsoft.com/office/powerpoint/2010/main" val="2616848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17748" y="1289784"/>
            <a:ext cx="10066712" cy="5324535"/>
          </a:xfrm>
          <a:prstGeom prst="rect">
            <a:avLst/>
          </a:prstGeom>
        </p:spPr>
        <p:txBody>
          <a:bodyPr wrap="square">
            <a:spAutoFit/>
          </a:bodyPr>
          <a:lstStyle/>
          <a:p>
            <a:pPr algn="just"/>
            <a:r>
              <a:rPr lang="tr-TR" sz="2000" dirty="0">
                <a:solidFill>
                  <a:schemeClr val="accent1">
                    <a:lumMod val="60000"/>
                    <a:lumOff val="40000"/>
                  </a:schemeClr>
                </a:solidFill>
                <a:latin typeface="+mj-lt"/>
              </a:rPr>
              <a:t>Temel eğitim programını: </a:t>
            </a:r>
          </a:p>
          <a:p>
            <a:pPr marL="285750" indent="-285750" algn="just">
              <a:buFont typeface="Arial" panose="020B0604020202020204" pitchFamily="34" charset="0"/>
              <a:buChar char="•"/>
            </a:pPr>
            <a:r>
              <a:rPr lang="tr-TR" sz="2000" dirty="0">
                <a:latin typeface="+mj-lt"/>
              </a:rPr>
              <a:t>Eğitim ve sınav yürütme komisyonları sorumluluğunda uygulanacak eğitimin </a:t>
            </a:r>
            <a:r>
              <a:rPr lang="tr-TR" sz="2000" b="1" dirty="0">
                <a:latin typeface="+mj-lt"/>
              </a:rPr>
              <a:t>süresi on günden az, iki aydan çok olamaz.</a:t>
            </a:r>
          </a:p>
          <a:p>
            <a:pPr marL="285750" indent="-285750" algn="just">
              <a:buFont typeface="Arial" panose="020B0604020202020204" pitchFamily="34" charset="0"/>
              <a:buChar char="•"/>
            </a:pPr>
            <a:r>
              <a:rPr lang="tr-TR" sz="2000" dirty="0">
                <a:latin typeface="+mj-lt"/>
              </a:rPr>
              <a:t>Temel eğitim programına devam zorunluluğu olup toplam eğitim süresinin </a:t>
            </a:r>
            <a:r>
              <a:rPr lang="tr-TR" sz="2000" b="1" dirty="0">
                <a:latin typeface="+mj-lt"/>
              </a:rPr>
              <a:t>sekizde birinden daha fazla süreyle devamsızlık yapılamaz.</a:t>
            </a:r>
          </a:p>
          <a:p>
            <a:pPr algn="just"/>
            <a:endParaRPr lang="tr-TR" sz="2000" b="1" dirty="0">
              <a:latin typeface="+mj-lt"/>
            </a:endParaRPr>
          </a:p>
          <a:p>
            <a:pPr algn="just"/>
            <a:r>
              <a:rPr lang="tr-TR" sz="2000" dirty="0">
                <a:solidFill>
                  <a:schemeClr val="accent1">
                    <a:lumMod val="60000"/>
                    <a:lumOff val="40000"/>
                  </a:schemeClr>
                </a:solidFill>
                <a:latin typeface="+mj-lt"/>
                <a:cs typeface="Times New Roman" panose="02020603050405020304" pitchFamily="18" charset="0"/>
              </a:rPr>
              <a:t>Hazırlayıcı eğitim programı: </a:t>
            </a:r>
          </a:p>
          <a:p>
            <a:pPr marL="285750" indent="-285750" algn="just">
              <a:buFont typeface="Arial" panose="020B0604020202020204" pitchFamily="34" charset="0"/>
              <a:buChar char="•"/>
            </a:pPr>
            <a:r>
              <a:rPr lang="tr-TR" sz="2000" dirty="0">
                <a:latin typeface="+mj-lt"/>
              </a:rPr>
              <a:t>Hazırlayıcı eğitimin süresi </a:t>
            </a:r>
            <a:r>
              <a:rPr lang="tr-TR" sz="2000" b="1" dirty="0">
                <a:latin typeface="+mj-lt"/>
              </a:rPr>
              <a:t>bir aydan az, üç aydan çok olamaz.</a:t>
            </a:r>
          </a:p>
          <a:p>
            <a:pPr marL="285750" indent="-285750" algn="just">
              <a:buFont typeface="Arial" panose="020B0604020202020204" pitchFamily="34" charset="0"/>
              <a:buChar char="•"/>
            </a:pPr>
            <a:r>
              <a:rPr lang="tr-TR" sz="2000" dirty="0">
                <a:latin typeface="+mj-lt"/>
              </a:rPr>
              <a:t>Hazırlayıcı eğitim programına devam zorunluluğu olup toplam eğitim süresinin </a:t>
            </a:r>
            <a:r>
              <a:rPr lang="tr-TR" sz="2000" b="1" dirty="0">
                <a:latin typeface="+mj-lt"/>
              </a:rPr>
              <a:t>sekizde birinden daha fazla süreyle devamsızlık yapılamaz.</a:t>
            </a:r>
          </a:p>
          <a:p>
            <a:pPr algn="just"/>
            <a:endParaRPr lang="tr-TR" sz="2000" b="1" dirty="0">
              <a:latin typeface="+mj-lt"/>
            </a:endParaRPr>
          </a:p>
          <a:p>
            <a:pPr algn="just"/>
            <a:r>
              <a:rPr lang="tr-TR" sz="2000" dirty="0">
                <a:solidFill>
                  <a:schemeClr val="accent1">
                    <a:lumMod val="60000"/>
                    <a:lumOff val="40000"/>
                  </a:schemeClr>
                </a:solidFill>
                <a:latin typeface="+mj-lt"/>
              </a:rPr>
              <a:t>Staj eğitim programı:</a:t>
            </a:r>
          </a:p>
          <a:p>
            <a:pPr marL="285750" indent="-285750" algn="just">
              <a:buFont typeface="Arial" panose="020B0604020202020204" pitchFamily="34" charset="0"/>
              <a:buChar char="•"/>
            </a:pPr>
            <a:r>
              <a:rPr lang="tr-TR" sz="2000" dirty="0">
                <a:latin typeface="+mj-lt"/>
              </a:rPr>
              <a:t>Staj eğitimi </a:t>
            </a:r>
            <a:r>
              <a:rPr lang="tr-TR" sz="2000" b="1" dirty="0">
                <a:latin typeface="+mj-lt"/>
              </a:rPr>
              <a:t>iki aydan az olmamak kaydıyla adaylık süresi içinde tamamlanır. </a:t>
            </a:r>
          </a:p>
          <a:p>
            <a:pPr marL="285750" indent="-285750" algn="just">
              <a:buFont typeface="Arial" panose="020B0604020202020204" pitchFamily="34" charset="0"/>
              <a:buChar char="•"/>
            </a:pPr>
            <a:r>
              <a:rPr lang="tr-TR" sz="2000" dirty="0">
                <a:latin typeface="+mj-lt"/>
              </a:rPr>
              <a:t>Staj eğitimi programı, belirlenen staj programları doğrultusunda aday memurun görevlendirileceği birim amirinin sorumluluğunda yaptırılır. </a:t>
            </a:r>
          </a:p>
          <a:p>
            <a:pPr marL="285750" indent="-285750" algn="just">
              <a:buFont typeface="Arial" panose="020B0604020202020204" pitchFamily="34" charset="0"/>
              <a:buChar char="•"/>
            </a:pPr>
            <a:r>
              <a:rPr lang="tr-TR" sz="2000" dirty="0">
                <a:latin typeface="+mj-lt"/>
              </a:rPr>
              <a:t>Staj eğitimleri yüz yüze olarak gerçekleştirilir. </a:t>
            </a:r>
          </a:p>
          <a:p>
            <a:pPr marL="285750" indent="-285750" algn="just">
              <a:buFont typeface="Arial" panose="020B0604020202020204" pitchFamily="34" charset="0"/>
              <a:buChar char="•"/>
            </a:pPr>
            <a:r>
              <a:rPr lang="tr-TR" sz="2000" dirty="0">
                <a:latin typeface="+mj-lt"/>
              </a:rPr>
              <a:t>Staj eğitimlerinde </a:t>
            </a:r>
            <a:r>
              <a:rPr lang="tr-TR" sz="2000" b="1" dirty="0">
                <a:latin typeface="+mj-lt"/>
              </a:rPr>
              <a:t>yüzde yüz devam zorunluluğu vardır.</a:t>
            </a:r>
            <a:endParaRPr lang="tr-TR" sz="2000" b="1" dirty="0">
              <a:latin typeface="+mj-lt"/>
              <a:cs typeface="Times New Roman" panose="02020603050405020304" pitchFamily="18" charset="0"/>
            </a:endParaRPr>
          </a:p>
        </p:txBody>
      </p:sp>
      <p:sp>
        <p:nvSpPr>
          <p:cNvPr id="4" name="Unvan 1">
            <a:extLst>
              <a:ext uri="{FF2B5EF4-FFF2-40B4-BE49-F238E27FC236}">
                <a16:creationId xmlns:a16="http://schemas.microsoft.com/office/drawing/2014/main" id="{49E7500F-7978-C57C-3F01-0755FC9B9A94}"/>
              </a:ext>
            </a:extLst>
          </p:cNvPr>
          <p:cNvSpPr txBox="1">
            <a:spLocks/>
          </p:cNvSpPr>
          <p:nvPr/>
        </p:nvSpPr>
        <p:spPr>
          <a:xfrm>
            <a:off x="1324784" y="706391"/>
            <a:ext cx="6904815" cy="518727"/>
          </a:xfrm>
          <a:prstGeom prst="rect">
            <a:avLst/>
          </a:prstGeom>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rPr>
              <a:t>Bakanlığımız Aday Memur Yönetmeliği</a:t>
            </a:r>
          </a:p>
        </p:txBody>
      </p:sp>
    </p:spTree>
    <p:extLst>
      <p:ext uri="{BB962C8B-B14F-4D97-AF65-F5344CB8AC3E}">
        <p14:creationId xmlns:p14="http://schemas.microsoft.com/office/powerpoint/2010/main" val="1712424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83520" y="1289784"/>
            <a:ext cx="10000939" cy="5601533"/>
          </a:xfrm>
          <a:prstGeom prst="rect">
            <a:avLst/>
          </a:prstGeom>
        </p:spPr>
        <p:txBody>
          <a:bodyPr wrap="square">
            <a:spAutoFit/>
          </a:bodyPr>
          <a:lstStyle/>
          <a:p>
            <a:pPr algn="just"/>
            <a:r>
              <a:rPr lang="tr-TR" b="1" dirty="0">
                <a:solidFill>
                  <a:schemeClr val="accent1">
                    <a:lumMod val="60000"/>
                    <a:lumOff val="40000"/>
                  </a:schemeClr>
                </a:solidFill>
                <a:latin typeface="+mj-lt"/>
              </a:rPr>
              <a:t>Eğitim ve Sınav Yürütme Komisyonu</a:t>
            </a:r>
          </a:p>
          <a:p>
            <a:pPr algn="just"/>
            <a:r>
              <a:rPr lang="tr-TR" dirty="0">
                <a:latin typeface="+mj-lt"/>
              </a:rPr>
              <a:t>MADDE 24- (1) Eğitim ve sınav faaliyetlerini yürütmek üzere merkez ve taşra teşkilatında, eğitim ve sınav yürütme komisyonları kurulur. Bu komisyonlar en az üç kişiden oluşur.</a:t>
            </a:r>
          </a:p>
          <a:p>
            <a:pPr algn="just"/>
            <a:r>
              <a:rPr lang="tr-TR" dirty="0">
                <a:latin typeface="+mj-lt"/>
              </a:rPr>
              <a:t>b) Taşra Teşkilatında; </a:t>
            </a:r>
          </a:p>
          <a:p>
            <a:pPr marL="342900" indent="-342900" algn="just">
              <a:buAutoNum type="arabicParenR"/>
            </a:pPr>
            <a:r>
              <a:rPr lang="tr-TR" dirty="0">
                <a:latin typeface="+mj-lt"/>
              </a:rPr>
              <a:t>İl müdürlüklerinde; il müdürü veya il müdürünün görevlendireceği bir il müdür yardımcısının başkanlığında en az şube müdürü seviyesindeki iki personelden oluşur. </a:t>
            </a:r>
          </a:p>
          <a:p>
            <a:pPr algn="just"/>
            <a:r>
              <a:rPr lang="tr-TR" dirty="0">
                <a:latin typeface="+mj-lt"/>
              </a:rPr>
              <a:t>2)  Yeterli sayıda şube müdürünün bulunmaması halinde en az lisans mezunu personel arasından seçilir. </a:t>
            </a:r>
          </a:p>
          <a:p>
            <a:pPr algn="just"/>
            <a:r>
              <a:rPr lang="tr-TR" dirty="0">
                <a:latin typeface="+mj-lt"/>
              </a:rPr>
              <a:t>3) İdari yönden merkeze bağlı taşra teşkilatı birimlerinde; müdürün başkanlığında müdürün görevlendireceği en az lisans mezunu, iki personelden oluşur.</a:t>
            </a:r>
          </a:p>
          <a:p>
            <a:pPr algn="just"/>
            <a:r>
              <a:rPr lang="tr-TR" b="1" dirty="0">
                <a:solidFill>
                  <a:schemeClr val="accent1">
                    <a:lumMod val="60000"/>
                    <a:lumOff val="40000"/>
                  </a:schemeClr>
                </a:solidFill>
                <a:latin typeface="+mj-lt"/>
              </a:rPr>
              <a:t>Eğitim ve Sınav Yürütme Komisyonunun Görevleri </a:t>
            </a:r>
          </a:p>
          <a:p>
            <a:pPr marL="342900" indent="-342900" algn="just">
              <a:buAutoNum type="alphaLcParenR"/>
            </a:pPr>
            <a:r>
              <a:rPr lang="tr-TR" dirty="0">
                <a:latin typeface="+mj-lt"/>
              </a:rPr>
              <a:t>Sınavları yapmak ve değerlendirmek. </a:t>
            </a:r>
          </a:p>
          <a:p>
            <a:pPr algn="just"/>
            <a:r>
              <a:rPr lang="tr-TR" dirty="0">
                <a:latin typeface="+mj-lt"/>
              </a:rPr>
              <a:t>b) Adaylara yetecek kadar salon temin etmek. </a:t>
            </a:r>
          </a:p>
          <a:p>
            <a:pPr algn="just"/>
            <a:r>
              <a:rPr lang="tr-TR" dirty="0">
                <a:latin typeface="+mj-lt"/>
              </a:rPr>
              <a:t>c) Eğitimleri, hazırlanan programlar ve esaslar dâhilinde yürütmek. </a:t>
            </a:r>
          </a:p>
          <a:p>
            <a:pPr algn="just"/>
            <a:r>
              <a:rPr lang="tr-TR" dirty="0">
                <a:latin typeface="+mj-lt"/>
              </a:rPr>
              <a:t>ç) Yeteri kadar gözetmen, sınav uygulayıcısı ve salon başkanı belirlemek. </a:t>
            </a:r>
          </a:p>
          <a:p>
            <a:pPr algn="just"/>
            <a:r>
              <a:rPr lang="tr-TR" dirty="0">
                <a:latin typeface="+mj-lt"/>
              </a:rPr>
              <a:t>d) Sınavlar için gerekli güvenlik tedbirlerini almak. </a:t>
            </a:r>
          </a:p>
          <a:p>
            <a:pPr algn="just"/>
            <a:r>
              <a:rPr lang="tr-TR" dirty="0">
                <a:latin typeface="+mj-lt"/>
              </a:rPr>
              <a:t>e) Sınav sonuçlarını aday memurlara tebliğ etmek. </a:t>
            </a:r>
          </a:p>
          <a:p>
            <a:pPr algn="just"/>
            <a:r>
              <a:rPr lang="tr-TR" dirty="0">
                <a:latin typeface="+mj-lt"/>
              </a:rPr>
              <a:t>f) Sınav sonuçlarına yapılacak itirazları inceleyerek sonuca bağlamak. </a:t>
            </a:r>
          </a:p>
          <a:p>
            <a:pPr algn="just"/>
            <a:r>
              <a:rPr lang="tr-TR" dirty="0">
                <a:latin typeface="+mj-lt"/>
              </a:rPr>
              <a:t>g) Eğitim ve sınavları belirtilen süre içinde tamamlamak. </a:t>
            </a:r>
          </a:p>
          <a:p>
            <a:pPr algn="just"/>
            <a:r>
              <a:rPr lang="tr-TR" dirty="0">
                <a:latin typeface="+mj-lt"/>
              </a:rPr>
              <a:t>ğ) Uzaktan eğitim programları için gereken akademik ve teknik desteği sağlamak. </a:t>
            </a:r>
            <a:endParaRPr lang="tr-TR" dirty="0">
              <a:latin typeface="+mj-lt"/>
              <a:cs typeface="Times New Roman" panose="02020603050405020304" pitchFamily="18" charset="0"/>
            </a:endParaRPr>
          </a:p>
          <a:p>
            <a:endParaRPr lang="tr-TR" sz="1600" dirty="0">
              <a:cs typeface="Times New Roman" panose="02020603050405020304" pitchFamily="18" charset="0"/>
            </a:endParaRPr>
          </a:p>
        </p:txBody>
      </p:sp>
      <p:sp>
        <p:nvSpPr>
          <p:cNvPr id="3" name="Unvan 1">
            <a:extLst>
              <a:ext uri="{FF2B5EF4-FFF2-40B4-BE49-F238E27FC236}">
                <a16:creationId xmlns:a16="http://schemas.microsoft.com/office/drawing/2014/main" id="{4B4061E5-8D21-F80A-2F47-9F1DCEFB8BAE}"/>
              </a:ext>
            </a:extLst>
          </p:cNvPr>
          <p:cNvSpPr txBox="1">
            <a:spLocks/>
          </p:cNvSpPr>
          <p:nvPr/>
        </p:nvSpPr>
        <p:spPr>
          <a:xfrm>
            <a:off x="1390557" y="582105"/>
            <a:ext cx="6715218" cy="707679"/>
          </a:xfrm>
          <a:prstGeom prst="rect">
            <a:avLst/>
          </a:prstGeom>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rPr>
              <a:t>Bakanlığımız Aday Memur Yönetmeliği</a:t>
            </a:r>
          </a:p>
        </p:txBody>
      </p:sp>
    </p:spTree>
    <p:extLst>
      <p:ext uri="{BB962C8B-B14F-4D97-AF65-F5344CB8AC3E}">
        <p14:creationId xmlns:p14="http://schemas.microsoft.com/office/powerpoint/2010/main" val="1721425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17748" y="1289784"/>
            <a:ext cx="10066712" cy="5355312"/>
          </a:xfrm>
          <a:prstGeom prst="rect">
            <a:avLst/>
          </a:prstGeom>
        </p:spPr>
        <p:txBody>
          <a:bodyPr wrap="square">
            <a:spAutoFit/>
          </a:bodyPr>
          <a:lstStyle/>
          <a:p>
            <a:pPr algn="just"/>
            <a:r>
              <a:rPr lang="tr-TR" b="1" dirty="0">
                <a:solidFill>
                  <a:schemeClr val="accent1">
                    <a:lumMod val="60000"/>
                    <a:lumOff val="40000"/>
                  </a:schemeClr>
                </a:solidFill>
                <a:latin typeface="+mj-lt"/>
              </a:rPr>
              <a:t>Sınav Sonuçlarının Bildirilmesi </a:t>
            </a:r>
          </a:p>
          <a:p>
            <a:pPr algn="just"/>
            <a:r>
              <a:rPr lang="tr-TR" dirty="0">
                <a:latin typeface="+mj-lt"/>
              </a:rPr>
              <a:t>MADDE 17- (1) Temel ve hazırlayıcı eğitim sonunda yapılan sınav sonuçları, sınavların yapıldığı günü takiben </a:t>
            </a:r>
            <a:r>
              <a:rPr lang="tr-TR" b="1" dirty="0">
                <a:latin typeface="+mj-lt"/>
              </a:rPr>
              <a:t>iki iş günü içinde ilan edilir. </a:t>
            </a:r>
            <a:r>
              <a:rPr lang="tr-TR" dirty="0">
                <a:latin typeface="+mj-lt"/>
              </a:rPr>
              <a:t>Başarısız adaylara sonuçlar ayrıca yazılı olarak tebliğ edilir. </a:t>
            </a:r>
          </a:p>
          <a:p>
            <a:pPr algn="just"/>
            <a:r>
              <a:rPr lang="tr-TR" dirty="0">
                <a:latin typeface="+mj-lt"/>
              </a:rPr>
              <a:t>(2) Staj eğitimine katılanlar </a:t>
            </a:r>
            <a:r>
              <a:rPr lang="tr-TR" b="1" dirty="0">
                <a:latin typeface="+mj-lt"/>
              </a:rPr>
              <a:t>Ek-1 Staj Değerlendirme Belgesi </a:t>
            </a:r>
            <a:r>
              <a:rPr lang="tr-TR" dirty="0">
                <a:latin typeface="+mj-lt"/>
              </a:rPr>
              <a:t>ile değerlendirilir. Bu belge </a:t>
            </a:r>
            <a:r>
              <a:rPr lang="tr-TR" b="1" dirty="0">
                <a:latin typeface="+mj-lt"/>
              </a:rPr>
              <a:t>iki nüsha </a:t>
            </a:r>
            <a:r>
              <a:rPr lang="tr-TR" dirty="0">
                <a:latin typeface="+mj-lt"/>
              </a:rPr>
              <a:t>olarak tanzim edilir. Bir nüshası memurun özlük dosyasına konur. Diğer nüsha ise aday memura verilir. </a:t>
            </a:r>
          </a:p>
          <a:p>
            <a:pPr algn="just"/>
            <a:r>
              <a:rPr lang="tr-TR" b="1" dirty="0">
                <a:solidFill>
                  <a:schemeClr val="accent1">
                    <a:lumMod val="60000"/>
                    <a:lumOff val="40000"/>
                  </a:schemeClr>
                </a:solidFill>
                <a:latin typeface="+mj-lt"/>
              </a:rPr>
              <a:t>Sınav Sonuçlarına İtiraz </a:t>
            </a:r>
          </a:p>
          <a:p>
            <a:pPr algn="just"/>
            <a:r>
              <a:rPr lang="tr-TR" dirty="0">
                <a:latin typeface="+mj-lt"/>
              </a:rPr>
              <a:t>MADDE 18- (1) Aday memurlar, sınav sonuçlarının </a:t>
            </a:r>
            <a:r>
              <a:rPr lang="tr-TR" b="1" dirty="0">
                <a:latin typeface="+mj-lt"/>
              </a:rPr>
              <a:t>kendilerine tebliğini takip eden iki iş günü içinde, </a:t>
            </a:r>
            <a:r>
              <a:rPr lang="tr-TR" dirty="0">
                <a:latin typeface="+mj-lt"/>
              </a:rPr>
              <a:t>ilgili eğitim ve sınav yürütme komisyonu başkanlığına dilekçe ile itiraz ederler. </a:t>
            </a:r>
          </a:p>
          <a:p>
            <a:pPr algn="just"/>
            <a:r>
              <a:rPr lang="tr-TR" dirty="0">
                <a:latin typeface="+mj-lt"/>
              </a:rPr>
              <a:t>(2) Eğitim ve sınav yürütme komisyonu bu şekilde yapılan </a:t>
            </a:r>
            <a:r>
              <a:rPr lang="tr-TR" b="1" dirty="0">
                <a:latin typeface="+mj-lt"/>
              </a:rPr>
              <a:t>itirazları on gün içinde inceler ve kesin karara bağlar.</a:t>
            </a:r>
            <a:r>
              <a:rPr lang="tr-TR" dirty="0">
                <a:latin typeface="+mj-lt"/>
              </a:rPr>
              <a:t> Komisyon kararı, itirazı yapana yazı ile bildirilir. Yapılan bu inceleme sonucu verilen karar kesindir. </a:t>
            </a:r>
          </a:p>
          <a:p>
            <a:pPr algn="just"/>
            <a:r>
              <a:rPr lang="tr-TR" dirty="0">
                <a:latin typeface="+mj-lt"/>
              </a:rPr>
              <a:t>(3) Sınavlara itiraz edenler, itirazları karara bağlanana kadar bir sonraki adaylık eğitimine devam ettirilirler. </a:t>
            </a:r>
          </a:p>
          <a:p>
            <a:pPr algn="just"/>
            <a:r>
              <a:rPr lang="tr-TR" b="1" dirty="0">
                <a:solidFill>
                  <a:schemeClr val="accent1">
                    <a:lumMod val="60000"/>
                    <a:lumOff val="40000"/>
                  </a:schemeClr>
                </a:solidFill>
                <a:latin typeface="+mj-lt"/>
              </a:rPr>
              <a:t>Sınavlara Katılmama Hali </a:t>
            </a:r>
          </a:p>
          <a:p>
            <a:pPr algn="just"/>
            <a:r>
              <a:rPr lang="tr-TR" dirty="0">
                <a:latin typeface="+mj-lt"/>
              </a:rPr>
              <a:t>MADDE 19- (1) </a:t>
            </a:r>
            <a:r>
              <a:rPr lang="tr-TR" b="1" dirty="0">
                <a:latin typeface="+mj-lt"/>
              </a:rPr>
              <a:t>Belgelendirilen sağlık ve mücbir sebepler dışında </a:t>
            </a:r>
            <a:r>
              <a:rPr lang="tr-TR" dirty="0">
                <a:latin typeface="+mj-lt"/>
              </a:rPr>
              <a:t>sınavlara katılmayan adaylar başarısız sayılır. </a:t>
            </a:r>
          </a:p>
          <a:p>
            <a:pPr algn="just"/>
            <a:r>
              <a:rPr lang="tr-TR" dirty="0">
                <a:latin typeface="+mj-lt"/>
              </a:rPr>
              <a:t>(2) Soruların açılması ve yazdırılmasından veya dağıtılmasından sonra sınav salonuna gelenler de sınava katılmamış sayılır ve başarısız olarak değerlendirilir. </a:t>
            </a:r>
          </a:p>
          <a:p>
            <a:pPr algn="just"/>
            <a:r>
              <a:rPr lang="tr-TR" dirty="0">
                <a:latin typeface="+mj-lt"/>
              </a:rPr>
              <a:t>(3) Belgelendirilen sağlık ve mücbir sebepler ile sınava katılamayan aday memur için eğitim ve sınav yürütme komisyonu tarafından adaylık süresi içinde uygun bir zamanda mazeret sınavı yapılır.</a:t>
            </a:r>
            <a:endParaRPr lang="tr-TR" dirty="0">
              <a:latin typeface="+mj-lt"/>
              <a:cs typeface="Times New Roman" panose="02020603050405020304" pitchFamily="18" charset="0"/>
            </a:endParaRPr>
          </a:p>
        </p:txBody>
      </p:sp>
      <p:sp>
        <p:nvSpPr>
          <p:cNvPr id="3" name="Unvan 1">
            <a:extLst>
              <a:ext uri="{FF2B5EF4-FFF2-40B4-BE49-F238E27FC236}">
                <a16:creationId xmlns:a16="http://schemas.microsoft.com/office/drawing/2014/main" id="{2BA1BC39-DF58-B3F3-0019-B9E80B820F26}"/>
              </a:ext>
            </a:extLst>
          </p:cNvPr>
          <p:cNvSpPr txBox="1">
            <a:spLocks/>
          </p:cNvSpPr>
          <p:nvPr/>
        </p:nvSpPr>
        <p:spPr>
          <a:xfrm>
            <a:off x="1395806" y="679759"/>
            <a:ext cx="6715218" cy="707679"/>
          </a:xfrm>
          <a:prstGeom prst="rect">
            <a:avLst/>
          </a:prstGeom>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800" b="1" dirty="0">
                <a:solidFill>
                  <a:srgbClr val="C00000"/>
                </a:solidFill>
              </a:rPr>
              <a:t>Bakanlığımız Aday Memur Yönetmeliği</a:t>
            </a:r>
          </a:p>
        </p:txBody>
      </p:sp>
    </p:spTree>
    <p:extLst>
      <p:ext uri="{BB962C8B-B14F-4D97-AF65-F5344CB8AC3E}">
        <p14:creationId xmlns:p14="http://schemas.microsoft.com/office/powerpoint/2010/main" val="772840895"/>
      </p:ext>
    </p:extLst>
  </p:cSld>
  <p:clrMapOvr>
    <a:masterClrMapping/>
  </p:clrMapOvr>
</p:sld>
</file>

<file path=ppt/theme/theme1.xml><?xml version="1.0" encoding="utf-8"?>
<a:theme xmlns:a="http://schemas.openxmlformats.org/drawingml/2006/main" name="Duman">
  <a:themeElements>
    <a:clrScheme name="Kırmızı">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51D7C39C1B8B0C418611E891EFC7D9C8" ma:contentTypeVersion="1" ma:contentTypeDescription="Yeni belge oluşturun." ma:contentTypeScope="" ma:versionID="c66a8c4b848cc5315524a28821a485db">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79543DC-3CF1-480D-B751-011593BC6A14}"/>
</file>

<file path=customXml/itemProps2.xml><?xml version="1.0" encoding="utf-8"?>
<ds:datastoreItem xmlns:ds="http://schemas.openxmlformats.org/officeDocument/2006/customXml" ds:itemID="{465E5F76-26E1-4B7B-A754-1CA35A1F1576}"/>
</file>

<file path=customXml/itemProps3.xml><?xml version="1.0" encoding="utf-8"?>
<ds:datastoreItem xmlns:ds="http://schemas.openxmlformats.org/officeDocument/2006/customXml" ds:itemID="{7758DFD8-9DE6-43B6-B2F1-471182EBC931}"/>
</file>

<file path=docProps/app.xml><?xml version="1.0" encoding="utf-8"?>
<Properties xmlns="http://schemas.openxmlformats.org/officeDocument/2006/extended-properties" xmlns:vt="http://schemas.openxmlformats.org/officeDocument/2006/docPropsVTypes">
  <Template>Retrospect</Template>
  <TotalTime>1628</TotalTime>
  <Words>1384</Words>
  <Application>Microsoft Office PowerPoint</Application>
  <PresentationFormat>Geniş ekran</PresentationFormat>
  <Paragraphs>130</Paragraphs>
  <Slides>16</Slides>
  <Notes>7</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2</vt:i4>
      </vt:variant>
      <vt:variant>
        <vt:lpstr>Slayt Başlıkları</vt:lpstr>
      </vt:variant>
      <vt:variant>
        <vt:i4>16</vt:i4>
      </vt:variant>
    </vt:vector>
  </HeadingPairs>
  <TitlesOfParts>
    <vt:vector size="24" baseType="lpstr">
      <vt:lpstr>Arial</vt:lpstr>
      <vt:lpstr>Calibri</vt:lpstr>
      <vt:lpstr>Roboto Condensed</vt:lpstr>
      <vt:lpstr>Times New Roman</vt:lpstr>
      <vt:lpstr>Wingdings 3</vt:lpstr>
      <vt:lpstr>Duman</vt:lpstr>
      <vt:lpstr>Paket</vt:lpstr>
      <vt:lpstr>Paketleyici Kabuk Nesnesi</vt:lpstr>
      <vt:lpstr>PowerPoint Sunusu</vt:lpstr>
      <vt:lpstr>PowerPoint Sunusu</vt:lpstr>
      <vt:lpstr>PowerPoint Sunusu</vt:lpstr>
      <vt:lpstr>Bakanlığımız Aday Memur Yönetmeliği</vt:lpstr>
      <vt:lpstr>PowerPoint Sunusu</vt:lpstr>
      <vt:lpstr>657 Sayılı Devlet Memurları Kanunu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PERSONEL GENEL MÜDÜRLÜĞÜ</dc:title>
  <dc:creator>MELTEM GAZİOĞLU</dc:creator>
  <cp:lastModifiedBy>Çiğdem ARALIOĞLU</cp:lastModifiedBy>
  <cp:revision>87</cp:revision>
  <dcterms:created xsi:type="dcterms:W3CDTF">2024-05-07T07:27:49Z</dcterms:created>
  <dcterms:modified xsi:type="dcterms:W3CDTF">2024-07-03T12:07:47Z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0x01010051D7C39C1B8B0C418611E891EFC7D9C8</vt:lpwstr>
  </property>
</Properties>
</file>