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6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63.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40.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1.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42.xml" ContentType="application/vnd.openxmlformats-officedocument.presentationml.notesSlide+xml"/>
  <Override PartName="/ppt/notesSlides/notesSlide73.xml" ContentType="application/vnd.openxmlformats-officedocument.presentationml.notesSlide+xml"/>
  <Override PartName="/ppt/notesSlides/notesSlide41.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64.xml" ContentType="application/vnd.openxmlformats-officedocument.presentationml.notesSlide+xml"/>
  <Override PartName="/ppt/notesSlides/notesSlide72.xml" ContentType="application/vnd.openxmlformats-officedocument.presentationml.notesSlide+xml"/>
  <Override PartName="/ppt/notesSlides/notesSlide62.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51.xml" ContentType="application/vnd.openxmlformats-officedocument.presentationml.notesSlide+xml"/>
  <Override PartName="/ppt/notesSlides/notesSlide63.xml" ContentType="application/vnd.openxmlformats-officedocument.presentationml.notesSlide+xml"/>
  <Override PartName="/ppt/notesSlides/notesSlide61.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2.xml" ContentType="application/vnd.openxmlformats-officedocument.presentationml.notesSlide+xml"/>
  <Override PartName="/ppt/notesSlides/notesSlide60.xml" ContentType="application/vnd.openxmlformats-officedocument.presentationml.notesSlide+xml"/>
  <Override PartName="/ppt/notesSlides/notesSlide56.xml" ContentType="application/vnd.openxmlformats-officedocument.presentationml.notesSlide+xml"/>
  <Override PartName="/ppt/notesSlides/notesSlide59.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6"/>
  </p:notesMasterIdLst>
  <p:handoutMasterIdLst>
    <p:handoutMasterId r:id="rId97"/>
  </p:handoutMasterIdLst>
  <p:sldIdLst>
    <p:sldId id="365" r:id="rId2"/>
    <p:sldId id="257" r:id="rId3"/>
    <p:sldId id="335" r:id="rId4"/>
    <p:sldId id="345" r:id="rId5"/>
    <p:sldId id="303" r:id="rId6"/>
    <p:sldId id="336" r:id="rId7"/>
    <p:sldId id="266" r:id="rId8"/>
    <p:sldId id="258" r:id="rId9"/>
    <p:sldId id="259" r:id="rId10"/>
    <p:sldId id="260" r:id="rId11"/>
    <p:sldId id="262" r:id="rId12"/>
    <p:sldId id="305" r:id="rId13"/>
    <p:sldId id="263" r:id="rId14"/>
    <p:sldId id="264" r:id="rId15"/>
    <p:sldId id="265" r:id="rId16"/>
    <p:sldId id="267" r:id="rId17"/>
    <p:sldId id="268" r:id="rId18"/>
    <p:sldId id="269" r:id="rId19"/>
    <p:sldId id="270" r:id="rId20"/>
    <p:sldId id="347" r:id="rId21"/>
    <p:sldId id="271" r:id="rId22"/>
    <p:sldId id="306" r:id="rId23"/>
    <p:sldId id="307" r:id="rId24"/>
    <p:sldId id="308" r:id="rId25"/>
    <p:sldId id="272" r:id="rId26"/>
    <p:sldId id="309" r:id="rId27"/>
    <p:sldId id="310" r:id="rId28"/>
    <p:sldId id="311" r:id="rId29"/>
    <p:sldId id="312" r:id="rId30"/>
    <p:sldId id="313" r:id="rId31"/>
    <p:sldId id="273" r:id="rId32"/>
    <p:sldId id="314" r:id="rId33"/>
    <p:sldId id="315" r:id="rId34"/>
    <p:sldId id="274" r:id="rId35"/>
    <p:sldId id="316" r:id="rId36"/>
    <p:sldId id="317" r:id="rId37"/>
    <p:sldId id="318" r:id="rId38"/>
    <p:sldId id="319" r:id="rId39"/>
    <p:sldId id="275" r:id="rId40"/>
    <p:sldId id="320" r:id="rId41"/>
    <p:sldId id="321" r:id="rId42"/>
    <p:sldId id="338" r:id="rId43"/>
    <p:sldId id="276" r:id="rId44"/>
    <p:sldId id="341" r:id="rId45"/>
    <p:sldId id="278" r:id="rId46"/>
    <p:sldId id="356" r:id="rId47"/>
    <p:sldId id="339" r:id="rId48"/>
    <p:sldId id="340" r:id="rId49"/>
    <p:sldId id="304" r:id="rId50"/>
    <p:sldId id="354" r:id="rId51"/>
    <p:sldId id="362" r:id="rId52"/>
    <p:sldId id="363" r:id="rId53"/>
    <p:sldId id="364" r:id="rId54"/>
    <p:sldId id="367" r:id="rId55"/>
    <p:sldId id="361" r:id="rId56"/>
    <p:sldId id="355" r:id="rId57"/>
    <p:sldId id="279" r:id="rId58"/>
    <p:sldId id="301" r:id="rId59"/>
    <p:sldId id="359" r:id="rId60"/>
    <p:sldId id="342" r:id="rId61"/>
    <p:sldId id="343" r:id="rId62"/>
    <p:sldId id="344" r:id="rId63"/>
    <p:sldId id="280" r:id="rId64"/>
    <p:sldId id="299" r:id="rId65"/>
    <p:sldId id="300" r:id="rId66"/>
    <p:sldId id="281" r:id="rId67"/>
    <p:sldId id="348" r:id="rId68"/>
    <p:sldId id="349" r:id="rId69"/>
    <p:sldId id="353" r:id="rId70"/>
    <p:sldId id="357" r:id="rId71"/>
    <p:sldId id="358" r:id="rId72"/>
    <p:sldId id="360" r:id="rId73"/>
    <p:sldId id="302" r:id="rId74"/>
    <p:sldId id="282" r:id="rId75"/>
    <p:sldId id="283" r:id="rId76"/>
    <p:sldId id="352" r:id="rId77"/>
    <p:sldId id="284" r:id="rId78"/>
    <p:sldId id="285" r:id="rId79"/>
    <p:sldId id="286" r:id="rId80"/>
    <p:sldId id="296" r:id="rId81"/>
    <p:sldId id="287" r:id="rId82"/>
    <p:sldId id="288" r:id="rId83"/>
    <p:sldId id="289" r:id="rId84"/>
    <p:sldId id="290" r:id="rId85"/>
    <p:sldId id="291" r:id="rId86"/>
    <p:sldId id="293" r:id="rId87"/>
    <p:sldId id="294" r:id="rId88"/>
    <p:sldId id="295" r:id="rId89"/>
    <p:sldId id="328" r:id="rId90"/>
    <p:sldId id="329" r:id="rId91"/>
    <p:sldId id="330" r:id="rId92"/>
    <p:sldId id="331" r:id="rId93"/>
    <p:sldId id="337" r:id="rId94"/>
    <p:sldId id="366" r:id="rId95"/>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FC5D97C-2F20-488B-A949-BDEEBD54916D}">
          <p14:sldIdLst>
            <p14:sldId id="365"/>
            <p14:sldId id="257"/>
            <p14:sldId id="335"/>
            <p14:sldId id="345"/>
            <p14:sldId id="303"/>
            <p14:sldId id="336"/>
            <p14:sldId id="266"/>
            <p14:sldId id="258"/>
            <p14:sldId id="259"/>
            <p14:sldId id="260"/>
            <p14:sldId id="262"/>
            <p14:sldId id="305"/>
            <p14:sldId id="263"/>
          </p14:sldIdLst>
        </p14:section>
        <p14:section name="Başlıksız Bölüm" id="{907CDCAB-D92F-4D38-B361-56EE128C6C71}">
          <p14:sldIdLst>
            <p14:sldId id="264"/>
            <p14:sldId id="265"/>
            <p14:sldId id="267"/>
            <p14:sldId id="268"/>
            <p14:sldId id="269"/>
            <p14:sldId id="270"/>
            <p14:sldId id="347"/>
            <p14:sldId id="271"/>
            <p14:sldId id="306"/>
            <p14:sldId id="307"/>
            <p14:sldId id="308"/>
            <p14:sldId id="272"/>
            <p14:sldId id="309"/>
            <p14:sldId id="310"/>
            <p14:sldId id="311"/>
            <p14:sldId id="312"/>
            <p14:sldId id="313"/>
            <p14:sldId id="273"/>
            <p14:sldId id="314"/>
            <p14:sldId id="315"/>
            <p14:sldId id="274"/>
            <p14:sldId id="316"/>
            <p14:sldId id="317"/>
            <p14:sldId id="318"/>
            <p14:sldId id="319"/>
            <p14:sldId id="275"/>
            <p14:sldId id="320"/>
            <p14:sldId id="321"/>
            <p14:sldId id="338"/>
            <p14:sldId id="276"/>
            <p14:sldId id="341"/>
            <p14:sldId id="278"/>
            <p14:sldId id="356"/>
            <p14:sldId id="339"/>
            <p14:sldId id="340"/>
            <p14:sldId id="304"/>
            <p14:sldId id="354"/>
            <p14:sldId id="362"/>
            <p14:sldId id="363"/>
            <p14:sldId id="364"/>
            <p14:sldId id="367"/>
            <p14:sldId id="361"/>
            <p14:sldId id="355"/>
            <p14:sldId id="279"/>
            <p14:sldId id="301"/>
            <p14:sldId id="359"/>
            <p14:sldId id="342"/>
            <p14:sldId id="343"/>
            <p14:sldId id="344"/>
            <p14:sldId id="280"/>
            <p14:sldId id="299"/>
            <p14:sldId id="300"/>
            <p14:sldId id="281"/>
            <p14:sldId id="348"/>
            <p14:sldId id="349"/>
            <p14:sldId id="353"/>
            <p14:sldId id="357"/>
            <p14:sldId id="358"/>
            <p14:sldId id="360"/>
            <p14:sldId id="302"/>
            <p14:sldId id="282"/>
            <p14:sldId id="283"/>
            <p14:sldId id="352"/>
            <p14:sldId id="284"/>
            <p14:sldId id="285"/>
            <p14:sldId id="286"/>
            <p14:sldId id="296"/>
            <p14:sldId id="287"/>
            <p14:sldId id="288"/>
            <p14:sldId id="289"/>
            <p14:sldId id="290"/>
            <p14:sldId id="291"/>
            <p14:sldId id="293"/>
            <p14:sldId id="294"/>
            <p14:sldId id="295"/>
            <p14:sldId id="328"/>
            <p14:sldId id="329"/>
            <p14:sldId id="330"/>
            <p14:sldId id="331"/>
            <p14:sldId id="337"/>
            <p14:sldId id="3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AF9"/>
    <a:srgbClr val="FF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6" autoAdjust="0"/>
    <p:restoredTop sz="93348" autoAdjust="0"/>
  </p:normalViewPr>
  <p:slideViewPr>
    <p:cSldViewPr snapToGrid="0">
      <p:cViewPr varScale="1">
        <p:scale>
          <a:sx n="111" d="100"/>
          <a:sy n="111" d="100"/>
        </p:scale>
        <p:origin x="672"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ustomXml" Target="../customXml/item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104"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4708D66-FFFB-4B27-89D3-51A2E6E123B5}" type="datetime1">
              <a:rPr lang="tr-TR" smtClean="0"/>
              <a:t>26.06.2024</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E5B32C1-CEB7-45F0-B4E6-E8A4C17AD988}" type="slidenum">
              <a:rPr lang="tr-TR" smtClean="0"/>
              <a:t>‹#›</a:t>
            </a:fld>
            <a:endParaRPr lang="tr-TR"/>
          </a:p>
        </p:txBody>
      </p:sp>
    </p:spTree>
    <p:extLst>
      <p:ext uri="{BB962C8B-B14F-4D97-AF65-F5344CB8AC3E}">
        <p14:creationId xmlns:p14="http://schemas.microsoft.com/office/powerpoint/2010/main" val="98314260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F4AAAD6A-6E29-4A9E-94F8-27CF25CDD455}" type="datetime1">
              <a:rPr lang="tr-TR" smtClean="0"/>
              <a:t>26.06.2024</a:t>
            </a:fld>
            <a:endParaRPr lang="tr-TR"/>
          </a:p>
        </p:txBody>
      </p:sp>
      <p:sp>
        <p:nvSpPr>
          <p:cNvPr id="4" name="Slayt Görüntüsü Yer Tutucusu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4F09791-D004-424E-9FC7-AAEB5E144291}" type="slidenum">
              <a:rPr lang="tr-TR" smtClean="0"/>
              <a:t>‹#›</a:t>
            </a:fld>
            <a:endParaRPr lang="tr-TR"/>
          </a:p>
        </p:txBody>
      </p:sp>
    </p:spTree>
    <p:extLst>
      <p:ext uri="{BB962C8B-B14F-4D97-AF65-F5344CB8AC3E}">
        <p14:creationId xmlns:p14="http://schemas.microsoft.com/office/powerpoint/2010/main" val="3827001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B68560-9BDA-7D48-9EC5-4067CA8035DE}" type="slidenum">
              <a:rPr lang="tr-TR" smtClean="0"/>
              <a:t>1</a:t>
            </a:fld>
            <a:endParaRPr lang="tr-TR"/>
          </a:p>
        </p:txBody>
      </p:sp>
      <p:sp>
        <p:nvSpPr>
          <p:cNvPr id="5" name="Veri Yer Tutucusu 4"/>
          <p:cNvSpPr>
            <a:spLocks noGrp="1"/>
          </p:cNvSpPr>
          <p:nvPr>
            <p:ph type="dt" idx="11"/>
          </p:nvPr>
        </p:nvSpPr>
        <p:spPr/>
        <p:txBody>
          <a:bodyPr/>
          <a:lstStyle/>
          <a:p>
            <a:fld id="{1D9AA599-3550-40AF-8A10-7FF0A5C8B108}" type="datetime1">
              <a:rPr lang="tr-TR" smtClean="0"/>
              <a:t>26.06.2024</a:t>
            </a:fld>
            <a:endParaRPr lang="tr-TR"/>
          </a:p>
        </p:txBody>
      </p:sp>
    </p:spTree>
    <p:extLst>
      <p:ext uri="{BB962C8B-B14F-4D97-AF65-F5344CB8AC3E}">
        <p14:creationId xmlns:p14="http://schemas.microsoft.com/office/powerpoint/2010/main" val="305115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19</a:t>
            </a:fld>
            <a:endParaRPr lang="tr-TR"/>
          </a:p>
        </p:txBody>
      </p:sp>
      <p:sp>
        <p:nvSpPr>
          <p:cNvPr id="5" name="Veri Yer Tutucusu 4"/>
          <p:cNvSpPr>
            <a:spLocks noGrp="1"/>
          </p:cNvSpPr>
          <p:nvPr>
            <p:ph type="dt" idx="11"/>
          </p:nvPr>
        </p:nvSpPr>
        <p:spPr/>
        <p:txBody>
          <a:bodyPr/>
          <a:lstStyle/>
          <a:p>
            <a:fld id="{611626C0-B568-4B35-B7E5-3CDCB2D2CA69}" type="datetime1">
              <a:rPr lang="tr-TR" smtClean="0"/>
              <a:t>26.06.2024</a:t>
            </a:fld>
            <a:endParaRPr lang="tr-TR"/>
          </a:p>
        </p:txBody>
      </p:sp>
    </p:spTree>
    <p:extLst>
      <p:ext uri="{BB962C8B-B14F-4D97-AF65-F5344CB8AC3E}">
        <p14:creationId xmlns:p14="http://schemas.microsoft.com/office/powerpoint/2010/main" val="285678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21</a:t>
            </a:fld>
            <a:endParaRPr lang="tr-TR"/>
          </a:p>
        </p:txBody>
      </p:sp>
      <p:sp>
        <p:nvSpPr>
          <p:cNvPr id="5" name="Veri Yer Tutucusu 4"/>
          <p:cNvSpPr>
            <a:spLocks noGrp="1"/>
          </p:cNvSpPr>
          <p:nvPr>
            <p:ph type="dt" idx="11"/>
          </p:nvPr>
        </p:nvSpPr>
        <p:spPr/>
        <p:txBody>
          <a:bodyPr/>
          <a:lstStyle/>
          <a:p>
            <a:fld id="{49D976D5-B1DB-4598-872E-A58150CA3BA8}" type="datetime1">
              <a:rPr lang="tr-TR" smtClean="0"/>
              <a:t>26.06.2024</a:t>
            </a:fld>
            <a:endParaRPr lang="tr-TR"/>
          </a:p>
        </p:txBody>
      </p:sp>
    </p:spTree>
    <p:extLst>
      <p:ext uri="{BB962C8B-B14F-4D97-AF65-F5344CB8AC3E}">
        <p14:creationId xmlns:p14="http://schemas.microsoft.com/office/powerpoint/2010/main" val="274872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22</a:t>
            </a:fld>
            <a:endParaRPr lang="tr-TR"/>
          </a:p>
        </p:txBody>
      </p:sp>
      <p:sp>
        <p:nvSpPr>
          <p:cNvPr id="5" name="Veri Yer Tutucusu 4"/>
          <p:cNvSpPr>
            <a:spLocks noGrp="1"/>
          </p:cNvSpPr>
          <p:nvPr>
            <p:ph type="dt" idx="11"/>
          </p:nvPr>
        </p:nvSpPr>
        <p:spPr/>
        <p:txBody>
          <a:bodyPr/>
          <a:lstStyle/>
          <a:p>
            <a:fld id="{D68965F9-5496-4889-AE66-B35B0DD8E4D8}" type="datetime1">
              <a:rPr lang="tr-TR" smtClean="0"/>
              <a:t>26.06.2024</a:t>
            </a:fld>
            <a:endParaRPr lang="tr-TR"/>
          </a:p>
        </p:txBody>
      </p:sp>
    </p:spTree>
    <p:extLst>
      <p:ext uri="{BB962C8B-B14F-4D97-AF65-F5344CB8AC3E}">
        <p14:creationId xmlns:p14="http://schemas.microsoft.com/office/powerpoint/2010/main" val="3519279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23</a:t>
            </a:fld>
            <a:endParaRPr lang="tr-TR"/>
          </a:p>
        </p:txBody>
      </p:sp>
      <p:sp>
        <p:nvSpPr>
          <p:cNvPr id="5" name="Veri Yer Tutucusu 4"/>
          <p:cNvSpPr>
            <a:spLocks noGrp="1"/>
          </p:cNvSpPr>
          <p:nvPr>
            <p:ph type="dt" idx="11"/>
          </p:nvPr>
        </p:nvSpPr>
        <p:spPr/>
        <p:txBody>
          <a:bodyPr/>
          <a:lstStyle/>
          <a:p>
            <a:fld id="{A5B81BCF-1D66-4174-8732-A7BA40BDCBE5}" type="datetime1">
              <a:rPr lang="tr-TR" smtClean="0"/>
              <a:t>26.06.2024</a:t>
            </a:fld>
            <a:endParaRPr lang="tr-TR"/>
          </a:p>
        </p:txBody>
      </p:sp>
    </p:spTree>
    <p:extLst>
      <p:ext uri="{BB962C8B-B14F-4D97-AF65-F5344CB8AC3E}">
        <p14:creationId xmlns:p14="http://schemas.microsoft.com/office/powerpoint/2010/main" val="2780243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24</a:t>
            </a:fld>
            <a:endParaRPr lang="tr-TR"/>
          </a:p>
        </p:txBody>
      </p:sp>
      <p:sp>
        <p:nvSpPr>
          <p:cNvPr id="5" name="Veri Yer Tutucusu 4"/>
          <p:cNvSpPr>
            <a:spLocks noGrp="1"/>
          </p:cNvSpPr>
          <p:nvPr>
            <p:ph type="dt" idx="11"/>
          </p:nvPr>
        </p:nvSpPr>
        <p:spPr/>
        <p:txBody>
          <a:bodyPr/>
          <a:lstStyle/>
          <a:p>
            <a:fld id="{D17CD8EE-562E-4B9C-AEEF-BB5BAD04E5E9}" type="datetime1">
              <a:rPr lang="tr-TR" smtClean="0"/>
              <a:t>26.06.2024</a:t>
            </a:fld>
            <a:endParaRPr lang="tr-TR"/>
          </a:p>
        </p:txBody>
      </p:sp>
    </p:spTree>
    <p:extLst>
      <p:ext uri="{BB962C8B-B14F-4D97-AF65-F5344CB8AC3E}">
        <p14:creationId xmlns:p14="http://schemas.microsoft.com/office/powerpoint/2010/main" val="1473947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25</a:t>
            </a:fld>
            <a:endParaRPr lang="tr-TR"/>
          </a:p>
        </p:txBody>
      </p:sp>
      <p:sp>
        <p:nvSpPr>
          <p:cNvPr id="5" name="Veri Yer Tutucusu 4"/>
          <p:cNvSpPr>
            <a:spLocks noGrp="1"/>
          </p:cNvSpPr>
          <p:nvPr>
            <p:ph type="dt" idx="11"/>
          </p:nvPr>
        </p:nvSpPr>
        <p:spPr/>
        <p:txBody>
          <a:bodyPr/>
          <a:lstStyle/>
          <a:p>
            <a:fld id="{43711786-0C0D-459A-9501-9389450BFA6A}" type="datetime1">
              <a:rPr lang="tr-TR" smtClean="0"/>
              <a:t>26.06.2024</a:t>
            </a:fld>
            <a:endParaRPr lang="tr-TR"/>
          </a:p>
        </p:txBody>
      </p:sp>
    </p:spTree>
    <p:extLst>
      <p:ext uri="{BB962C8B-B14F-4D97-AF65-F5344CB8AC3E}">
        <p14:creationId xmlns:p14="http://schemas.microsoft.com/office/powerpoint/2010/main" val="636667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26</a:t>
            </a:fld>
            <a:endParaRPr lang="tr-TR"/>
          </a:p>
        </p:txBody>
      </p:sp>
      <p:sp>
        <p:nvSpPr>
          <p:cNvPr id="5" name="Veri Yer Tutucusu 4"/>
          <p:cNvSpPr>
            <a:spLocks noGrp="1"/>
          </p:cNvSpPr>
          <p:nvPr>
            <p:ph type="dt" idx="11"/>
          </p:nvPr>
        </p:nvSpPr>
        <p:spPr/>
        <p:txBody>
          <a:bodyPr/>
          <a:lstStyle/>
          <a:p>
            <a:fld id="{A5A8C805-A0B4-4B2A-B11C-6D01135217F0}" type="datetime1">
              <a:rPr lang="tr-TR" smtClean="0"/>
              <a:t>26.06.2024</a:t>
            </a:fld>
            <a:endParaRPr lang="tr-TR"/>
          </a:p>
        </p:txBody>
      </p:sp>
    </p:spTree>
    <p:extLst>
      <p:ext uri="{BB962C8B-B14F-4D97-AF65-F5344CB8AC3E}">
        <p14:creationId xmlns:p14="http://schemas.microsoft.com/office/powerpoint/2010/main" val="320885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27</a:t>
            </a:fld>
            <a:endParaRPr lang="tr-TR"/>
          </a:p>
        </p:txBody>
      </p:sp>
      <p:sp>
        <p:nvSpPr>
          <p:cNvPr id="5" name="Veri Yer Tutucusu 4"/>
          <p:cNvSpPr>
            <a:spLocks noGrp="1"/>
          </p:cNvSpPr>
          <p:nvPr>
            <p:ph type="dt" idx="11"/>
          </p:nvPr>
        </p:nvSpPr>
        <p:spPr/>
        <p:txBody>
          <a:bodyPr/>
          <a:lstStyle/>
          <a:p>
            <a:fld id="{C23DB7B4-2EEB-449E-BBD5-7710EBB80B6E}" type="datetime1">
              <a:rPr lang="tr-TR" smtClean="0"/>
              <a:t>26.06.2024</a:t>
            </a:fld>
            <a:endParaRPr lang="tr-TR"/>
          </a:p>
        </p:txBody>
      </p:sp>
    </p:spTree>
    <p:extLst>
      <p:ext uri="{BB962C8B-B14F-4D97-AF65-F5344CB8AC3E}">
        <p14:creationId xmlns:p14="http://schemas.microsoft.com/office/powerpoint/2010/main" val="3616742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28</a:t>
            </a:fld>
            <a:endParaRPr lang="tr-TR"/>
          </a:p>
        </p:txBody>
      </p:sp>
      <p:sp>
        <p:nvSpPr>
          <p:cNvPr id="5" name="Veri Yer Tutucusu 4"/>
          <p:cNvSpPr>
            <a:spLocks noGrp="1"/>
          </p:cNvSpPr>
          <p:nvPr>
            <p:ph type="dt" idx="11"/>
          </p:nvPr>
        </p:nvSpPr>
        <p:spPr/>
        <p:txBody>
          <a:bodyPr/>
          <a:lstStyle/>
          <a:p>
            <a:fld id="{D67B6909-2DD0-4BE7-86EC-D8283D6F4A20}" type="datetime1">
              <a:rPr lang="tr-TR" smtClean="0"/>
              <a:t>26.06.2024</a:t>
            </a:fld>
            <a:endParaRPr lang="tr-TR"/>
          </a:p>
        </p:txBody>
      </p:sp>
    </p:spTree>
    <p:extLst>
      <p:ext uri="{BB962C8B-B14F-4D97-AF65-F5344CB8AC3E}">
        <p14:creationId xmlns:p14="http://schemas.microsoft.com/office/powerpoint/2010/main" val="3594938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29</a:t>
            </a:fld>
            <a:endParaRPr lang="tr-TR"/>
          </a:p>
        </p:txBody>
      </p:sp>
      <p:sp>
        <p:nvSpPr>
          <p:cNvPr id="5" name="Veri Yer Tutucusu 4"/>
          <p:cNvSpPr>
            <a:spLocks noGrp="1"/>
          </p:cNvSpPr>
          <p:nvPr>
            <p:ph type="dt" idx="11"/>
          </p:nvPr>
        </p:nvSpPr>
        <p:spPr/>
        <p:txBody>
          <a:bodyPr/>
          <a:lstStyle/>
          <a:p>
            <a:fld id="{BD8C4F50-EABB-464D-B362-03AB6A9A4ED0}" type="datetime1">
              <a:rPr lang="tr-TR" smtClean="0"/>
              <a:t>26.06.2024</a:t>
            </a:fld>
            <a:endParaRPr lang="tr-TR"/>
          </a:p>
        </p:txBody>
      </p:sp>
    </p:spTree>
    <p:extLst>
      <p:ext uri="{BB962C8B-B14F-4D97-AF65-F5344CB8AC3E}">
        <p14:creationId xmlns:p14="http://schemas.microsoft.com/office/powerpoint/2010/main" val="313662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11</a:t>
            </a:fld>
            <a:endParaRPr lang="tr-TR"/>
          </a:p>
        </p:txBody>
      </p:sp>
      <p:sp>
        <p:nvSpPr>
          <p:cNvPr id="5" name="Veri Yer Tutucusu 4"/>
          <p:cNvSpPr>
            <a:spLocks noGrp="1"/>
          </p:cNvSpPr>
          <p:nvPr>
            <p:ph type="dt" idx="11"/>
          </p:nvPr>
        </p:nvSpPr>
        <p:spPr/>
        <p:txBody>
          <a:bodyPr/>
          <a:lstStyle/>
          <a:p>
            <a:fld id="{5F2611B9-8ED2-409D-9462-6AB4AB3ACC5F}" type="datetime1">
              <a:rPr lang="tr-TR" smtClean="0"/>
              <a:t>26.06.2024</a:t>
            </a:fld>
            <a:endParaRPr lang="tr-TR"/>
          </a:p>
        </p:txBody>
      </p:sp>
    </p:spTree>
    <p:extLst>
      <p:ext uri="{BB962C8B-B14F-4D97-AF65-F5344CB8AC3E}">
        <p14:creationId xmlns:p14="http://schemas.microsoft.com/office/powerpoint/2010/main" val="1802350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30</a:t>
            </a:fld>
            <a:endParaRPr lang="tr-TR"/>
          </a:p>
        </p:txBody>
      </p:sp>
      <p:sp>
        <p:nvSpPr>
          <p:cNvPr id="5" name="Veri Yer Tutucusu 4"/>
          <p:cNvSpPr>
            <a:spLocks noGrp="1"/>
          </p:cNvSpPr>
          <p:nvPr>
            <p:ph type="dt" idx="11"/>
          </p:nvPr>
        </p:nvSpPr>
        <p:spPr/>
        <p:txBody>
          <a:bodyPr/>
          <a:lstStyle/>
          <a:p>
            <a:fld id="{184FAF0E-7B2E-4AC7-BAF4-38A6BC5D591F}" type="datetime1">
              <a:rPr lang="tr-TR" smtClean="0"/>
              <a:t>26.06.2024</a:t>
            </a:fld>
            <a:endParaRPr lang="tr-TR"/>
          </a:p>
        </p:txBody>
      </p:sp>
    </p:spTree>
    <p:extLst>
      <p:ext uri="{BB962C8B-B14F-4D97-AF65-F5344CB8AC3E}">
        <p14:creationId xmlns:p14="http://schemas.microsoft.com/office/powerpoint/2010/main" val="1938131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31</a:t>
            </a:fld>
            <a:endParaRPr lang="tr-TR"/>
          </a:p>
        </p:txBody>
      </p:sp>
      <p:sp>
        <p:nvSpPr>
          <p:cNvPr id="5" name="Veri Yer Tutucusu 4"/>
          <p:cNvSpPr>
            <a:spLocks noGrp="1"/>
          </p:cNvSpPr>
          <p:nvPr>
            <p:ph type="dt" idx="11"/>
          </p:nvPr>
        </p:nvSpPr>
        <p:spPr/>
        <p:txBody>
          <a:bodyPr/>
          <a:lstStyle/>
          <a:p>
            <a:fld id="{3BF7FE74-80DE-461B-B501-290B7B9F0BA5}" type="datetime1">
              <a:rPr lang="tr-TR" smtClean="0"/>
              <a:t>26.06.2024</a:t>
            </a:fld>
            <a:endParaRPr lang="tr-TR"/>
          </a:p>
        </p:txBody>
      </p:sp>
    </p:spTree>
    <p:extLst>
      <p:ext uri="{BB962C8B-B14F-4D97-AF65-F5344CB8AC3E}">
        <p14:creationId xmlns:p14="http://schemas.microsoft.com/office/powerpoint/2010/main" val="716441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32</a:t>
            </a:fld>
            <a:endParaRPr lang="tr-TR"/>
          </a:p>
        </p:txBody>
      </p:sp>
      <p:sp>
        <p:nvSpPr>
          <p:cNvPr id="5" name="Veri Yer Tutucusu 4"/>
          <p:cNvSpPr>
            <a:spLocks noGrp="1"/>
          </p:cNvSpPr>
          <p:nvPr>
            <p:ph type="dt" idx="11"/>
          </p:nvPr>
        </p:nvSpPr>
        <p:spPr/>
        <p:txBody>
          <a:bodyPr/>
          <a:lstStyle/>
          <a:p>
            <a:fld id="{CE7D642F-2CA2-4B29-9DF7-E2047990EFF0}" type="datetime1">
              <a:rPr lang="tr-TR" smtClean="0"/>
              <a:t>26.06.2024</a:t>
            </a:fld>
            <a:endParaRPr lang="tr-TR"/>
          </a:p>
        </p:txBody>
      </p:sp>
    </p:spTree>
    <p:extLst>
      <p:ext uri="{BB962C8B-B14F-4D97-AF65-F5344CB8AC3E}">
        <p14:creationId xmlns:p14="http://schemas.microsoft.com/office/powerpoint/2010/main" val="2368980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33</a:t>
            </a:fld>
            <a:endParaRPr lang="tr-TR"/>
          </a:p>
        </p:txBody>
      </p:sp>
      <p:sp>
        <p:nvSpPr>
          <p:cNvPr id="5" name="Veri Yer Tutucusu 4"/>
          <p:cNvSpPr>
            <a:spLocks noGrp="1"/>
          </p:cNvSpPr>
          <p:nvPr>
            <p:ph type="dt" idx="11"/>
          </p:nvPr>
        </p:nvSpPr>
        <p:spPr/>
        <p:txBody>
          <a:bodyPr/>
          <a:lstStyle/>
          <a:p>
            <a:fld id="{B670EA0D-BDFB-4455-88A6-B7F60689B3EF}" type="datetime1">
              <a:rPr lang="tr-TR" smtClean="0"/>
              <a:t>26.06.2024</a:t>
            </a:fld>
            <a:endParaRPr lang="tr-TR"/>
          </a:p>
        </p:txBody>
      </p:sp>
    </p:spTree>
    <p:extLst>
      <p:ext uri="{BB962C8B-B14F-4D97-AF65-F5344CB8AC3E}">
        <p14:creationId xmlns:p14="http://schemas.microsoft.com/office/powerpoint/2010/main" val="3644051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34</a:t>
            </a:fld>
            <a:endParaRPr lang="tr-TR"/>
          </a:p>
        </p:txBody>
      </p:sp>
      <p:sp>
        <p:nvSpPr>
          <p:cNvPr id="5" name="Veri Yer Tutucusu 4"/>
          <p:cNvSpPr>
            <a:spLocks noGrp="1"/>
          </p:cNvSpPr>
          <p:nvPr>
            <p:ph type="dt" idx="11"/>
          </p:nvPr>
        </p:nvSpPr>
        <p:spPr/>
        <p:txBody>
          <a:bodyPr/>
          <a:lstStyle/>
          <a:p>
            <a:fld id="{A8B6B3CE-D28D-49FA-97CB-5767EC8A7F28}" type="datetime1">
              <a:rPr lang="tr-TR" smtClean="0"/>
              <a:t>26.06.2024</a:t>
            </a:fld>
            <a:endParaRPr lang="tr-TR"/>
          </a:p>
        </p:txBody>
      </p:sp>
    </p:spTree>
    <p:extLst>
      <p:ext uri="{BB962C8B-B14F-4D97-AF65-F5344CB8AC3E}">
        <p14:creationId xmlns:p14="http://schemas.microsoft.com/office/powerpoint/2010/main" val="4093161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35</a:t>
            </a:fld>
            <a:endParaRPr lang="tr-TR"/>
          </a:p>
        </p:txBody>
      </p:sp>
      <p:sp>
        <p:nvSpPr>
          <p:cNvPr id="5" name="Veri Yer Tutucusu 4"/>
          <p:cNvSpPr>
            <a:spLocks noGrp="1"/>
          </p:cNvSpPr>
          <p:nvPr>
            <p:ph type="dt" idx="11"/>
          </p:nvPr>
        </p:nvSpPr>
        <p:spPr/>
        <p:txBody>
          <a:bodyPr/>
          <a:lstStyle/>
          <a:p>
            <a:fld id="{6D0F6445-0FB6-431A-9854-E8D10BCC5697}" type="datetime1">
              <a:rPr lang="tr-TR" smtClean="0"/>
              <a:t>26.06.2024</a:t>
            </a:fld>
            <a:endParaRPr lang="tr-TR"/>
          </a:p>
        </p:txBody>
      </p:sp>
    </p:spTree>
    <p:extLst>
      <p:ext uri="{BB962C8B-B14F-4D97-AF65-F5344CB8AC3E}">
        <p14:creationId xmlns:p14="http://schemas.microsoft.com/office/powerpoint/2010/main" val="2429242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36</a:t>
            </a:fld>
            <a:endParaRPr lang="tr-TR"/>
          </a:p>
        </p:txBody>
      </p:sp>
      <p:sp>
        <p:nvSpPr>
          <p:cNvPr id="5" name="Veri Yer Tutucusu 4"/>
          <p:cNvSpPr>
            <a:spLocks noGrp="1"/>
          </p:cNvSpPr>
          <p:nvPr>
            <p:ph type="dt" idx="11"/>
          </p:nvPr>
        </p:nvSpPr>
        <p:spPr/>
        <p:txBody>
          <a:bodyPr/>
          <a:lstStyle/>
          <a:p>
            <a:fld id="{4A1A58DA-7A31-4B31-B275-355439790CD8}" type="datetime1">
              <a:rPr lang="tr-TR" smtClean="0"/>
              <a:t>26.06.2024</a:t>
            </a:fld>
            <a:endParaRPr lang="tr-TR"/>
          </a:p>
        </p:txBody>
      </p:sp>
    </p:spTree>
    <p:extLst>
      <p:ext uri="{BB962C8B-B14F-4D97-AF65-F5344CB8AC3E}">
        <p14:creationId xmlns:p14="http://schemas.microsoft.com/office/powerpoint/2010/main" val="258044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37</a:t>
            </a:fld>
            <a:endParaRPr lang="tr-TR"/>
          </a:p>
        </p:txBody>
      </p:sp>
      <p:sp>
        <p:nvSpPr>
          <p:cNvPr id="5" name="Veri Yer Tutucusu 4"/>
          <p:cNvSpPr>
            <a:spLocks noGrp="1"/>
          </p:cNvSpPr>
          <p:nvPr>
            <p:ph type="dt" idx="11"/>
          </p:nvPr>
        </p:nvSpPr>
        <p:spPr/>
        <p:txBody>
          <a:bodyPr/>
          <a:lstStyle/>
          <a:p>
            <a:fld id="{4BD427DA-4744-48F7-AB3E-E6D5AFDF0F96}" type="datetime1">
              <a:rPr lang="tr-TR" smtClean="0"/>
              <a:t>26.06.2024</a:t>
            </a:fld>
            <a:endParaRPr lang="tr-TR"/>
          </a:p>
        </p:txBody>
      </p:sp>
    </p:spTree>
    <p:extLst>
      <p:ext uri="{BB962C8B-B14F-4D97-AF65-F5344CB8AC3E}">
        <p14:creationId xmlns:p14="http://schemas.microsoft.com/office/powerpoint/2010/main" val="313267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38</a:t>
            </a:fld>
            <a:endParaRPr lang="tr-TR"/>
          </a:p>
        </p:txBody>
      </p:sp>
      <p:sp>
        <p:nvSpPr>
          <p:cNvPr id="5" name="Veri Yer Tutucusu 4"/>
          <p:cNvSpPr>
            <a:spLocks noGrp="1"/>
          </p:cNvSpPr>
          <p:nvPr>
            <p:ph type="dt" idx="11"/>
          </p:nvPr>
        </p:nvSpPr>
        <p:spPr/>
        <p:txBody>
          <a:bodyPr/>
          <a:lstStyle/>
          <a:p>
            <a:fld id="{CA47D6AA-55C9-4E19-BEFD-50C2756E98DC}" type="datetime1">
              <a:rPr lang="tr-TR" smtClean="0"/>
              <a:t>26.06.2024</a:t>
            </a:fld>
            <a:endParaRPr lang="tr-TR"/>
          </a:p>
        </p:txBody>
      </p:sp>
    </p:spTree>
    <p:extLst>
      <p:ext uri="{BB962C8B-B14F-4D97-AF65-F5344CB8AC3E}">
        <p14:creationId xmlns:p14="http://schemas.microsoft.com/office/powerpoint/2010/main" val="3271501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39</a:t>
            </a:fld>
            <a:endParaRPr lang="tr-TR"/>
          </a:p>
        </p:txBody>
      </p:sp>
      <p:sp>
        <p:nvSpPr>
          <p:cNvPr id="5" name="Veri Yer Tutucusu 4"/>
          <p:cNvSpPr>
            <a:spLocks noGrp="1"/>
          </p:cNvSpPr>
          <p:nvPr>
            <p:ph type="dt" idx="11"/>
          </p:nvPr>
        </p:nvSpPr>
        <p:spPr/>
        <p:txBody>
          <a:bodyPr/>
          <a:lstStyle/>
          <a:p>
            <a:fld id="{35EE8F07-B327-45AE-8B8E-C945F09916AD}" type="datetime1">
              <a:rPr lang="tr-TR" smtClean="0"/>
              <a:t>26.06.2024</a:t>
            </a:fld>
            <a:endParaRPr lang="tr-TR"/>
          </a:p>
        </p:txBody>
      </p:sp>
    </p:spTree>
    <p:extLst>
      <p:ext uri="{BB962C8B-B14F-4D97-AF65-F5344CB8AC3E}">
        <p14:creationId xmlns:p14="http://schemas.microsoft.com/office/powerpoint/2010/main" val="308772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12</a:t>
            </a:fld>
            <a:endParaRPr lang="tr-TR"/>
          </a:p>
        </p:txBody>
      </p:sp>
      <p:sp>
        <p:nvSpPr>
          <p:cNvPr id="5" name="Veri Yer Tutucusu 4"/>
          <p:cNvSpPr>
            <a:spLocks noGrp="1"/>
          </p:cNvSpPr>
          <p:nvPr>
            <p:ph type="dt" idx="11"/>
          </p:nvPr>
        </p:nvSpPr>
        <p:spPr/>
        <p:txBody>
          <a:bodyPr/>
          <a:lstStyle/>
          <a:p>
            <a:fld id="{4F8524FD-47FE-4925-9224-27B3BC448F68}" type="datetime1">
              <a:rPr lang="tr-TR" smtClean="0"/>
              <a:t>26.06.2024</a:t>
            </a:fld>
            <a:endParaRPr lang="tr-TR"/>
          </a:p>
        </p:txBody>
      </p:sp>
    </p:spTree>
    <p:extLst>
      <p:ext uri="{BB962C8B-B14F-4D97-AF65-F5344CB8AC3E}">
        <p14:creationId xmlns:p14="http://schemas.microsoft.com/office/powerpoint/2010/main" val="2891145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40</a:t>
            </a:fld>
            <a:endParaRPr lang="tr-TR"/>
          </a:p>
        </p:txBody>
      </p:sp>
      <p:sp>
        <p:nvSpPr>
          <p:cNvPr id="5" name="Veri Yer Tutucusu 4"/>
          <p:cNvSpPr>
            <a:spLocks noGrp="1"/>
          </p:cNvSpPr>
          <p:nvPr>
            <p:ph type="dt" idx="11"/>
          </p:nvPr>
        </p:nvSpPr>
        <p:spPr/>
        <p:txBody>
          <a:bodyPr/>
          <a:lstStyle/>
          <a:p>
            <a:fld id="{2DEF91F9-FA20-4E25-991B-5DDE40E165A1}" type="datetime1">
              <a:rPr lang="tr-TR" smtClean="0"/>
              <a:t>26.06.2024</a:t>
            </a:fld>
            <a:endParaRPr lang="tr-TR"/>
          </a:p>
        </p:txBody>
      </p:sp>
    </p:spTree>
    <p:extLst>
      <p:ext uri="{BB962C8B-B14F-4D97-AF65-F5344CB8AC3E}">
        <p14:creationId xmlns:p14="http://schemas.microsoft.com/office/powerpoint/2010/main" val="482246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41</a:t>
            </a:fld>
            <a:endParaRPr lang="tr-TR"/>
          </a:p>
        </p:txBody>
      </p:sp>
      <p:sp>
        <p:nvSpPr>
          <p:cNvPr id="5" name="Veri Yer Tutucusu 4"/>
          <p:cNvSpPr>
            <a:spLocks noGrp="1"/>
          </p:cNvSpPr>
          <p:nvPr>
            <p:ph type="dt" idx="11"/>
          </p:nvPr>
        </p:nvSpPr>
        <p:spPr/>
        <p:txBody>
          <a:bodyPr/>
          <a:lstStyle/>
          <a:p>
            <a:fld id="{28F587FC-F2A5-4D62-97CD-0B2DA05CECB7}" type="datetime1">
              <a:rPr lang="tr-TR" smtClean="0"/>
              <a:t>26.06.2024</a:t>
            </a:fld>
            <a:endParaRPr lang="tr-TR"/>
          </a:p>
        </p:txBody>
      </p:sp>
    </p:spTree>
    <p:extLst>
      <p:ext uri="{BB962C8B-B14F-4D97-AF65-F5344CB8AC3E}">
        <p14:creationId xmlns:p14="http://schemas.microsoft.com/office/powerpoint/2010/main" val="4264544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42</a:t>
            </a:fld>
            <a:endParaRPr lang="tr-TR"/>
          </a:p>
        </p:txBody>
      </p:sp>
      <p:sp>
        <p:nvSpPr>
          <p:cNvPr id="5" name="Veri Yer Tutucusu 4"/>
          <p:cNvSpPr>
            <a:spLocks noGrp="1"/>
          </p:cNvSpPr>
          <p:nvPr>
            <p:ph type="dt" idx="11"/>
          </p:nvPr>
        </p:nvSpPr>
        <p:spPr/>
        <p:txBody>
          <a:bodyPr/>
          <a:lstStyle/>
          <a:p>
            <a:fld id="{5FD98C47-2DD4-46F8-8246-47D133FDDC1D}" type="datetime1">
              <a:rPr lang="tr-TR" smtClean="0"/>
              <a:t>26.06.2024</a:t>
            </a:fld>
            <a:endParaRPr lang="tr-TR"/>
          </a:p>
        </p:txBody>
      </p:sp>
    </p:spTree>
    <p:extLst>
      <p:ext uri="{BB962C8B-B14F-4D97-AF65-F5344CB8AC3E}">
        <p14:creationId xmlns:p14="http://schemas.microsoft.com/office/powerpoint/2010/main" val="2905857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43</a:t>
            </a:fld>
            <a:endParaRPr lang="tr-TR"/>
          </a:p>
        </p:txBody>
      </p:sp>
      <p:sp>
        <p:nvSpPr>
          <p:cNvPr id="5" name="Veri Yer Tutucusu 4"/>
          <p:cNvSpPr>
            <a:spLocks noGrp="1"/>
          </p:cNvSpPr>
          <p:nvPr>
            <p:ph type="dt" idx="11"/>
          </p:nvPr>
        </p:nvSpPr>
        <p:spPr/>
        <p:txBody>
          <a:bodyPr/>
          <a:lstStyle/>
          <a:p>
            <a:fld id="{E53C66ED-20BF-4BAF-8622-C54955FAFD58}" type="datetime1">
              <a:rPr lang="tr-TR" smtClean="0"/>
              <a:t>26.06.2024</a:t>
            </a:fld>
            <a:endParaRPr lang="tr-TR"/>
          </a:p>
        </p:txBody>
      </p:sp>
    </p:spTree>
    <p:extLst>
      <p:ext uri="{BB962C8B-B14F-4D97-AF65-F5344CB8AC3E}">
        <p14:creationId xmlns:p14="http://schemas.microsoft.com/office/powerpoint/2010/main" val="2377309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44</a:t>
            </a:fld>
            <a:endParaRPr lang="tr-TR"/>
          </a:p>
        </p:txBody>
      </p:sp>
      <p:sp>
        <p:nvSpPr>
          <p:cNvPr id="5" name="Veri Yer Tutucusu 4"/>
          <p:cNvSpPr>
            <a:spLocks noGrp="1"/>
          </p:cNvSpPr>
          <p:nvPr>
            <p:ph type="dt" idx="11"/>
          </p:nvPr>
        </p:nvSpPr>
        <p:spPr/>
        <p:txBody>
          <a:bodyPr/>
          <a:lstStyle/>
          <a:p>
            <a:fld id="{A1BA130D-E8E9-41DB-8715-4F5C188B3FCA}" type="datetime1">
              <a:rPr lang="tr-TR" smtClean="0"/>
              <a:t>26.06.2024</a:t>
            </a:fld>
            <a:endParaRPr lang="tr-TR"/>
          </a:p>
        </p:txBody>
      </p:sp>
    </p:spTree>
    <p:extLst>
      <p:ext uri="{BB962C8B-B14F-4D97-AF65-F5344CB8AC3E}">
        <p14:creationId xmlns:p14="http://schemas.microsoft.com/office/powerpoint/2010/main" val="1234703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45</a:t>
            </a:fld>
            <a:endParaRPr lang="tr-TR"/>
          </a:p>
        </p:txBody>
      </p:sp>
      <p:sp>
        <p:nvSpPr>
          <p:cNvPr id="5" name="Veri Yer Tutucusu 4"/>
          <p:cNvSpPr>
            <a:spLocks noGrp="1"/>
          </p:cNvSpPr>
          <p:nvPr>
            <p:ph type="dt" idx="11"/>
          </p:nvPr>
        </p:nvSpPr>
        <p:spPr/>
        <p:txBody>
          <a:bodyPr/>
          <a:lstStyle/>
          <a:p>
            <a:fld id="{E8209002-B94A-4287-8EDF-5C1408623CA8}" type="datetime1">
              <a:rPr lang="tr-TR" smtClean="0"/>
              <a:t>26.06.2024</a:t>
            </a:fld>
            <a:endParaRPr lang="tr-TR"/>
          </a:p>
        </p:txBody>
      </p:sp>
    </p:spTree>
    <p:extLst>
      <p:ext uri="{BB962C8B-B14F-4D97-AF65-F5344CB8AC3E}">
        <p14:creationId xmlns:p14="http://schemas.microsoft.com/office/powerpoint/2010/main" val="109360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46</a:t>
            </a:fld>
            <a:endParaRPr lang="tr-TR"/>
          </a:p>
        </p:txBody>
      </p:sp>
      <p:sp>
        <p:nvSpPr>
          <p:cNvPr id="5" name="Veri Yer Tutucusu 4"/>
          <p:cNvSpPr>
            <a:spLocks noGrp="1"/>
          </p:cNvSpPr>
          <p:nvPr>
            <p:ph type="dt" idx="11"/>
          </p:nvPr>
        </p:nvSpPr>
        <p:spPr/>
        <p:txBody>
          <a:bodyPr/>
          <a:lstStyle/>
          <a:p>
            <a:fld id="{E8209002-B94A-4287-8EDF-5C1408623CA8}" type="datetime1">
              <a:rPr lang="tr-TR" smtClean="0"/>
              <a:t>26.06.2024</a:t>
            </a:fld>
            <a:endParaRPr lang="tr-TR"/>
          </a:p>
        </p:txBody>
      </p:sp>
    </p:spTree>
    <p:extLst>
      <p:ext uri="{BB962C8B-B14F-4D97-AF65-F5344CB8AC3E}">
        <p14:creationId xmlns:p14="http://schemas.microsoft.com/office/powerpoint/2010/main" val="1020879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47</a:t>
            </a:fld>
            <a:endParaRPr lang="tr-TR"/>
          </a:p>
        </p:txBody>
      </p:sp>
      <p:sp>
        <p:nvSpPr>
          <p:cNvPr id="5" name="Veri Yer Tutucusu 4"/>
          <p:cNvSpPr>
            <a:spLocks noGrp="1"/>
          </p:cNvSpPr>
          <p:nvPr>
            <p:ph type="dt" idx="11"/>
          </p:nvPr>
        </p:nvSpPr>
        <p:spPr/>
        <p:txBody>
          <a:bodyPr/>
          <a:lstStyle/>
          <a:p>
            <a:fld id="{9F011780-77A2-4CCB-BEF5-4B348EFA0206}" type="datetime1">
              <a:rPr lang="tr-TR" smtClean="0"/>
              <a:t>26.06.2024</a:t>
            </a:fld>
            <a:endParaRPr lang="tr-TR"/>
          </a:p>
        </p:txBody>
      </p:sp>
    </p:spTree>
    <p:extLst>
      <p:ext uri="{BB962C8B-B14F-4D97-AF65-F5344CB8AC3E}">
        <p14:creationId xmlns:p14="http://schemas.microsoft.com/office/powerpoint/2010/main" val="588828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48</a:t>
            </a:fld>
            <a:endParaRPr lang="tr-TR"/>
          </a:p>
        </p:txBody>
      </p:sp>
      <p:sp>
        <p:nvSpPr>
          <p:cNvPr id="5" name="Veri Yer Tutucusu 4"/>
          <p:cNvSpPr>
            <a:spLocks noGrp="1"/>
          </p:cNvSpPr>
          <p:nvPr>
            <p:ph type="dt" idx="11"/>
          </p:nvPr>
        </p:nvSpPr>
        <p:spPr/>
        <p:txBody>
          <a:bodyPr/>
          <a:lstStyle/>
          <a:p>
            <a:fld id="{B70D799C-091D-4101-87C3-F0C281E7FE49}" type="datetime1">
              <a:rPr lang="tr-TR" smtClean="0"/>
              <a:t>26.06.2024</a:t>
            </a:fld>
            <a:endParaRPr lang="tr-TR"/>
          </a:p>
        </p:txBody>
      </p:sp>
    </p:spTree>
    <p:extLst>
      <p:ext uri="{BB962C8B-B14F-4D97-AF65-F5344CB8AC3E}">
        <p14:creationId xmlns:p14="http://schemas.microsoft.com/office/powerpoint/2010/main" val="1029398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49</a:t>
            </a:fld>
            <a:endParaRPr lang="tr-TR"/>
          </a:p>
        </p:txBody>
      </p:sp>
      <p:sp>
        <p:nvSpPr>
          <p:cNvPr id="5" name="Veri Yer Tutucusu 4"/>
          <p:cNvSpPr>
            <a:spLocks noGrp="1"/>
          </p:cNvSpPr>
          <p:nvPr>
            <p:ph type="dt" idx="11"/>
          </p:nvPr>
        </p:nvSpPr>
        <p:spPr/>
        <p:txBody>
          <a:bodyPr/>
          <a:lstStyle/>
          <a:p>
            <a:fld id="{B4C73F74-9E77-4440-BB33-23E0D9733C0A}" type="datetime1">
              <a:rPr lang="tr-TR" smtClean="0"/>
              <a:t>26.06.2024</a:t>
            </a:fld>
            <a:endParaRPr lang="tr-TR"/>
          </a:p>
        </p:txBody>
      </p:sp>
    </p:spTree>
    <p:extLst>
      <p:ext uri="{BB962C8B-B14F-4D97-AF65-F5344CB8AC3E}">
        <p14:creationId xmlns:p14="http://schemas.microsoft.com/office/powerpoint/2010/main" val="227669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13</a:t>
            </a:fld>
            <a:endParaRPr lang="tr-TR"/>
          </a:p>
        </p:txBody>
      </p:sp>
      <p:sp>
        <p:nvSpPr>
          <p:cNvPr id="5" name="Veri Yer Tutucusu 4"/>
          <p:cNvSpPr>
            <a:spLocks noGrp="1"/>
          </p:cNvSpPr>
          <p:nvPr>
            <p:ph type="dt" idx="11"/>
          </p:nvPr>
        </p:nvSpPr>
        <p:spPr/>
        <p:txBody>
          <a:bodyPr/>
          <a:lstStyle/>
          <a:p>
            <a:fld id="{141264F7-67AD-4BA9-955A-CA19081DADF1}" type="datetime1">
              <a:rPr lang="tr-TR" smtClean="0"/>
              <a:t>26.06.2024</a:t>
            </a:fld>
            <a:endParaRPr lang="tr-TR"/>
          </a:p>
        </p:txBody>
      </p:sp>
    </p:spTree>
    <p:extLst>
      <p:ext uri="{BB962C8B-B14F-4D97-AF65-F5344CB8AC3E}">
        <p14:creationId xmlns:p14="http://schemas.microsoft.com/office/powerpoint/2010/main" val="2792456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50</a:t>
            </a:fld>
            <a:endParaRPr lang="tr-TR"/>
          </a:p>
        </p:txBody>
      </p:sp>
      <p:sp>
        <p:nvSpPr>
          <p:cNvPr id="5" name="Veri Yer Tutucusu 4"/>
          <p:cNvSpPr>
            <a:spLocks noGrp="1"/>
          </p:cNvSpPr>
          <p:nvPr>
            <p:ph type="dt" idx="11"/>
          </p:nvPr>
        </p:nvSpPr>
        <p:spPr/>
        <p:txBody>
          <a:bodyPr/>
          <a:lstStyle/>
          <a:p>
            <a:fld id="{B4C73F74-9E77-4440-BB33-23E0D9733C0A}" type="datetime1">
              <a:rPr lang="tr-TR" smtClean="0"/>
              <a:t>26.06.2024</a:t>
            </a:fld>
            <a:endParaRPr lang="tr-TR"/>
          </a:p>
        </p:txBody>
      </p:sp>
    </p:spTree>
    <p:extLst>
      <p:ext uri="{BB962C8B-B14F-4D97-AF65-F5344CB8AC3E}">
        <p14:creationId xmlns:p14="http://schemas.microsoft.com/office/powerpoint/2010/main" val="810239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51</a:t>
            </a:fld>
            <a:endParaRPr lang="tr-TR"/>
          </a:p>
        </p:txBody>
      </p:sp>
      <p:sp>
        <p:nvSpPr>
          <p:cNvPr id="5" name="Veri Yer Tutucusu 4"/>
          <p:cNvSpPr>
            <a:spLocks noGrp="1"/>
          </p:cNvSpPr>
          <p:nvPr>
            <p:ph type="dt" idx="11"/>
          </p:nvPr>
        </p:nvSpPr>
        <p:spPr/>
        <p:txBody>
          <a:bodyPr/>
          <a:lstStyle/>
          <a:p>
            <a:fld id="{B4C73F74-9E77-4440-BB33-23E0D9733C0A}" type="datetime1">
              <a:rPr lang="tr-TR" smtClean="0"/>
              <a:t>26.06.2024</a:t>
            </a:fld>
            <a:endParaRPr lang="tr-TR"/>
          </a:p>
        </p:txBody>
      </p:sp>
    </p:spTree>
    <p:extLst>
      <p:ext uri="{BB962C8B-B14F-4D97-AF65-F5344CB8AC3E}">
        <p14:creationId xmlns:p14="http://schemas.microsoft.com/office/powerpoint/2010/main" val="3150587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52</a:t>
            </a:fld>
            <a:endParaRPr lang="tr-TR"/>
          </a:p>
        </p:txBody>
      </p:sp>
      <p:sp>
        <p:nvSpPr>
          <p:cNvPr id="5" name="Veri Yer Tutucusu 4"/>
          <p:cNvSpPr>
            <a:spLocks noGrp="1"/>
          </p:cNvSpPr>
          <p:nvPr>
            <p:ph type="dt" idx="11"/>
          </p:nvPr>
        </p:nvSpPr>
        <p:spPr/>
        <p:txBody>
          <a:bodyPr/>
          <a:lstStyle/>
          <a:p>
            <a:fld id="{B4C73F74-9E77-4440-BB33-23E0D9733C0A}" type="datetime1">
              <a:rPr lang="tr-TR" smtClean="0"/>
              <a:t>26.06.2024</a:t>
            </a:fld>
            <a:endParaRPr lang="tr-TR"/>
          </a:p>
        </p:txBody>
      </p:sp>
    </p:spTree>
    <p:extLst>
      <p:ext uri="{BB962C8B-B14F-4D97-AF65-F5344CB8AC3E}">
        <p14:creationId xmlns:p14="http://schemas.microsoft.com/office/powerpoint/2010/main" val="14256918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53</a:t>
            </a:fld>
            <a:endParaRPr lang="tr-TR"/>
          </a:p>
        </p:txBody>
      </p:sp>
      <p:sp>
        <p:nvSpPr>
          <p:cNvPr id="5" name="Veri Yer Tutucusu 4"/>
          <p:cNvSpPr>
            <a:spLocks noGrp="1"/>
          </p:cNvSpPr>
          <p:nvPr>
            <p:ph type="dt" idx="11"/>
          </p:nvPr>
        </p:nvSpPr>
        <p:spPr/>
        <p:txBody>
          <a:bodyPr/>
          <a:lstStyle/>
          <a:p>
            <a:fld id="{B4C73F74-9E77-4440-BB33-23E0D9733C0A}" type="datetime1">
              <a:rPr lang="tr-TR" smtClean="0"/>
              <a:t>26.06.2024</a:t>
            </a:fld>
            <a:endParaRPr lang="tr-TR"/>
          </a:p>
        </p:txBody>
      </p:sp>
    </p:spTree>
    <p:extLst>
      <p:ext uri="{BB962C8B-B14F-4D97-AF65-F5344CB8AC3E}">
        <p14:creationId xmlns:p14="http://schemas.microsoft.com/office/powerpoint/2010/main" val="288825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54</a:t>
            </a:fld>
            <a:endParaRPr lang="tr-TR"/>
          </a:p>
        </p:txBody>
      </p:sp>
      <p:sp>
        <p:nvSpPr>
          <p:cNvPr id="5" name="Veri Yer Tutucusu 4"/>
          <p:cNvSpPr>
            <a:spLocks noGrp="1"/>
          </p:cNvSpPr>
          <p:nvPr>
            <p:ph type="dt" idx="11"/>
          </p:nvPr>
        </p:nvSpPr>
        <p:spPr/>
        <p:txBody>
          <a:bodyPr/>
          <a:lstStyle/>
          <a:p>
            <a:fld id="{B4C73F74-9E77-4440-BB33-23E0D9733C0A}" type="datetime1">
              <a:rPr lang="tr-TR" smtClean="0"/>
              <a:t>26.06.2024</a:t>
            </a:fld>
            <a:endParaRPr lang="tr-TR"/>
          </a:p>
        </p:txBody>
      </p:sp>
    </p:spTree>
    <p:extLst>
      <p:ext uri="{BB962C8B-B14F-4D97-AF65-F5344CB8AC3E}">
        <p14:creationId xmlns:p14="http://schemas.microsoft.com/office/powerpoint/2010/main" val="4394360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55</a:t>
            </a:fld>
            <a:endParaRPr lang="tr-TR"/>
          </a:p>
        </p:txBody>
      </p:sp>
      <p:sp>
        <p:nvSpPr>
          <p:cNvPr id="5" name="Veri Yer Tutucusu 4"/>
          <p:cNvSpPr>
            <a:spLocks noGrp="1"/>
          </p:cNvSpPr>
          <p:nvPr>
            <p:ph type="dt" idx="11"/>
          </p:nvPr>
        </p:nvSpPr>
        <p:spPr/>
        <p:txBody>
          <a:bodyPr/>
          <a:lstStyle/>
          <a:p>
            <a:fld id="{B4C73F74-9E77-4440-BB33-23E0D9733C0A}" type="datetime1">
              <a:rPr lang="tr-TR" smtClean="0"/>
              <a:t>26.06.2024</a:t>
            </a:fld>
            <a:endParaRPr lang="tr-TR"/>
          </a:p>
        </p:txBody>
      </p:sp>
    </p:spTree>
    <p:extLst>
      <p:ext uri="{BB962C8B-B14F-4D97-AF65-F5344CB8AC3E}">
        <p14:creationId xmlns:p14="http://schemas.microsoft.com/office/powerpoint/2010/main" val="2454442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56</a:t>
            </a:fld>
            <a:endParaRPr lang="tr-TR"/>
          </a:p>
        </p:txBody>
      </p:sp>
      <p:sp>
        <p:nvSpPr>
          <p:cNvPr id="5" name="Veri Yer Tutucusu 4"/>
          <p:cNvSpPr>
            <a:spLocks noGrp="1"/>
          </p:cNvSpPr>
          <p:nvPr>
            <p:ph type="dt" idx="11"/>
          </p:nvPr>
        </p:nvSpPr>
        <p:spPr/>
        <p:txBody>
          <a:bodyPr/>
          <a:lstStyle/>
          <a:p>
            <a:fld id="{B4C73F74-9E77-4440-BB33-23E0D9733C0A}" type="datetime1">
              <a:rPr lang="tr-TR" smtClean="0"/>
              <a:t>26.06.2024</a:t>
            </a:fld>
            <a:endParaRPr lang="tr-TR"/>
          </a:p>
        </p:txBody>
      </p:sp>
    </p:spTree>
    <p:extLst>
      <p:ext uri="{BB962C8B-B14F-4D97-AF65-F5344CB8AC3E}">
        <p14:creationId xmlns:p14="http://schemas.microsoft.com/office/powerpoint/2010/main" val="1528774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57</a:t>
            </a:fld>
            <a:endParaRPr lang="tr-TR"/>
          </a:p>
        </p:txBody>
      </p:sp>
      <p:sp>
        <p:nvSpPr>
          <p:cNvPr id="5" name="Veri Yer Tutucusu 4"/>
          <p:cNvSpPr>
            <a:spLocks noGrp="1"/>
          </p:cNvSpPr>
          <p:nvPr>
            <p:ph type="dt" idx="11"/>
          </p:nvPr>
        </p:nvSpPr>
        <p:spPr/>
        <p:txBody>
          <a:bodyPr/>
          <a:lstStyle/>
          <a:p>
            <a:fld id="{E5F78006-B83B-4052-A3D1-32A21A4E86AF}" type="datetime1">
              <a:rPr lang="tr-TR" smtClean="0"/>
              <a:t>26.06.2024</a:t>
            </a:fld>
            <a:endParaRPr lang="tr-TR"/>
          </a:p>
        </p:txBody>
      </p:sp>
    </p:spTree>
    <p:extLst>
      <p:ext uri="{BB962C8B-B14F-4D97-AF65-F5344CB8AC3E}">
        <p14:creationId xmlns:p14="http://schemas.microsoft.com/office/powerpoint/2010/main" val="2550518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58</a:t>
            </a:fld>
            <a:endParaRPr lang="tr-TR"/>
          </a:p>
        </p:txBody>
      </p:sp>
      <p:sp>
        <p:nvSpPr>
          <p:cNvPr id="5" name="Veri Yer Tutucusu 4"/>
          <p:cNvSpPr>
            <a:spLocks noGrp="1"/>
          </p:cNvSpPr>
          <p:nvPr>
            <p:ph type="dt" idx="11"/>
          </p:nvPr>
        </p:nvSpPr>
        <p:spPr/>
        <p:txBody>
          <a:bodyPr/>
          <a:lstStyle/>
          <a:p>
            <a:fld id="{7CCBBF4A-E373-4F6F-AFA8-5D1EC7221E5F}" type="datetime1">
              <a:rPr lang="tr-TR" smtClean="0"/>
              <a:t>26.06.2024</a:t>
            </a:fld>
            <a:endParaRPr lang="tr-TR"/>
          </a:p>
        </p:txBody>
      </p:sp>
    </p:spTree>
    <p:extLst>
      <p:ext uri="{BB962C8B-B14F-4D97-AF65-F5344CB8AC3E}">
        <p14:creationId xmlns:p14="http://schemas.microsoft.com/office/powerpoint/2010/main" val="3261781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59</a:t>
            </a:fld>
            <a:endParaRPr lang="tr-TR"/>
          </a:p>
        </p:txBody>
      </p:sp>
      <p:sp>
        <p:nvSpPr>
          <p:cNvPr id="5" name="Veri Yer Tutucusu 4"/>
          <p:cNvSpPr>
            <a:spLocks noGrp="1"/>
          </p:cNvSpPr>
          <p:nvPr>
            <p:ph type="dt" idx="11"/>
          </p:nvPr>
        </p:nvSpPr>
        <p:spPr/>
        <p:txBody>
          <a:bodyPr/>
          <a:lstStyle/>
          <a:p>
            <a:fld id="{7CCBBF4A-E373-4F6F-AFA8-5D1EC7221E5F}" type="datetime1">
              <a:rPr lang="tr-TR" smtClean="0"/>
              <a:t>26.06.2024</a:t>
            </a:fld>
            <a:endParaRPr lang="tr-TR"/>
          </a:p>
        </p:txBody>
      </p:sp>
    </p:spTree>
    <p:extLst>
      <p:ext uri="{BB962C8B-B14F-4D97-AF65-F5344CB8AC3E}">
        <p14:creationId xmlns:p14="http://schemas.microsoft.com/office/powerpoint/2010/main" val="83644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14</a:t>
            </a:fld>
            <a:endParaRPr lang="tr-TR"/>
          </a:p>
        </p:txBody>
      </p:sp>
      <p:sp>
        <p:nvSpPr>
          <p:cNvPr id="5" name="Veri Yer Tutucusu 4"/>
          <p:cNvSpPr>
            <a:spLocks noGrp="1"/>
          </p:cNvSpPr>
          <p:nvPr>
            <p:ph type="dt" idx="11"/>
          </p:nvPr>
        </p:nvSpPr>
        <p:spPr/>
        <p:txBody>
          <a:bodyPr/>
          <a:lstStyle/>
          <a:p>
            <a:fld id="{1C1A30FB-860A-4695-88AC-E42798CD70B7}" type="datetime1">
              <a:rPr lang="tr-TR" smtClean="0"/>
              <a:t>26.06.2024</a:t>
            </a:fld>
            <a:endParaRPr lang="tr-TR"/>
          </a:p>
        </p:txBody>
      </p:sp>
    </p:spTree>
    <p:extLst>
      <p:ext uri="{BB962C8B-B14F-4D97-AF65-F5344CB8AC3E}">
        <p14:creationId xmlns:p14="http://schemas.microsoft.com/office/powerpoint/2010/main" val="31266789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60</a:t>
            </a:fld>
            <a:endParaRPr lang="tr-TR"/>
          </a:p>
        </p:txBody>
      </p:sp>
      <p:sp>
        <p:nvSpPr>
          <p:cNvPr id="5" name="Veri Yer Tutucusu 4"/>
          <p:cNvSpPr>
            <a:spLocks noGrp="1"/>
          </p:cNvSpPr>
          <p:nvPr>
            <p:ph type="dt" idx="11"/>
          </p:nvPr>
        </p:nvSpPr>
        <p:spPr/>
        <p:txBody>
          <a:bodyPr/>
          <a:lstStyle/>
          <a:p>
            <a:fld id="{36D691BD-4BA0-4B06-B409-2E7337F6F38C}" type="datetime1">
              <a:rPr lang="tr-TR" smtClean="0"/>
              <a:t>26.06.2024</a:t>
            </a:fld>
            <a:endParaRPr lang="tr-TR"/>
          </a:p>
        </p:txBody>
      </p:sp>
    </p:spTree>
    <p:extLst>
      <p:ext uri="{BB962C8B-B14F-4D97-AF65-F5344CB8AC3E}">
        <p14:creationId xmlns:p14="http://schemas.microsoft.com/office/powerpoint/2010/main" val="31616281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61</a:t>
            </a:fld>
            <a:endParaRPr lang="tr-TR"/>
          </a:p>
        </p:txBody>
      </p:sp>
      <p:sp>
        <p:nvSpPr>
          <p:cNvPr id="5" name="Veri Yer Tutucusu 4"/>
          <p:cNvSpPr>
            <a:spLocks noGrp="1"/>
          </p:cNvSpPr>
          <p:nvPr>
            <p:ph type="dt" idx="11"/>
          </p:nvPr>
        </p:nvSpPr>
        <p:spPr/>
        <p:txBody>
          <a:bodyPr/>
          <a:lstStyle/>
          <a:p>
            <a:fld id="{F3D67561-2A99-42C9-B728-484470ED13F8}" type="datetime1">
              <a:rPr lang="tr-TR" smtClean="0"/>
              <a:t>26.06.2024</a:t>
            </a:fld>
            <a:endParaRPr lang="tr-TR"/>
          </a:p>
        </p:txBody>
      </p:sp>
    </p:spTree>
    <p:extLst>
      <p:ext uri="{BB962C8B-B14F-4D97-AF65-F5344CB8AC3E}">
        <p14:creationId xmlns:p14="http://schemas.microsoft.com/office/powerpoint/2010/main" val="18601487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62</a:t>
            </a:fld>
            <a:endParaRPr lang="tr-TR"/>
          </a:p>
        </p:txBody>
      </p:sp>
      <p:sp>
        <p:nvSpPr>
          <p:cNvPr id="5" name="Veri Yer Tutucusu 4"/>
          <p:cNvSpPr>
            <a:spLocks noGrp="1"/>
          </p:cNvSpPr>
          <p:nvPr>
            <p:ph type="dt" idx="11"/>
          </p:nvPr>
        </p:nvSpPr>
        <p:spPr/>
        <p:txBody>
          <a:bodyPr/>
          <a:lstStyle/>
          <a:p>
            <a:fld id="{543C1064-6BE2-4DD7-A4E8-BB93C16BC040}" type="datetime1">
              <a:rPr lang="tr-TR" smtClean="0"/>
              <a:t>26.06.2024</a:t>
            </a:fld>
            <a:endParaRPr lang="tr-TR"/>
          </a:p>
        </p:txBody>
      </p:sp>
    </p:spTree>
    <p:extLst>
      <p:ext uri="{BB962C8B-B14F-4D97-AF65-F5344CB8AC3E}">
        <p14:creationId xmlns:p14="http://schemas.microsoft.com/office/powerpoint/2010/main" val="26088425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63</a:t>
            </a:fld>
            <a:endParaRPr lang="tr-TR"/>
          </a:p>
        </p:txBody>
      </p:sp>
      <p:sp>
        <p:nvSpPr>
          <p:cNvPr id="5" name="Veri Yer Tutucusu 4"/>
          <p:cNvSpPr>
            <a:spLocks noGrp="1"/>
          </p:cNvSpPr>
          <p:nvPr>
            <p:ph type="dt" idx="11"/>
          </p:nvPr>
        </p:nvSpPr>
        <p:spPr/>
        <p:txBody>
          <a:bodyPr/>
          <a:lstStyle/>
          <a:p>
            <a:fld id="{628CB38F-9D2D-4BC9-8347-F66238A793E7}" type="datetime1">
              <a:rPr lang="tr-TR" smtClean="0"/>
              <a:t>26.06.2024</a:t>
            </a:fld>
            <a:endParaRPr lang="tr-TR"/>
          </a:p>
        </p:txBody>
      </p:sp>
    </p:spTree>
    <p:extLst>
      <p:ext uri="{BB962C8B-B14F-4D97-AF65-F5344CB8AC3E}">
        <p14:creationId xmlns:p14="http://schemas.microsoft.com/office/powerpoint/2010/main" val="22069164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09791-D004-424E-9FC7-AAEB5E14429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Veri Yer Tutucusu 4"/>
          <p:cNvSpPr>
            <a:spLocks noGrp="1"/>
          </p:cNvSpPr>
          <p:nvPr>
            <p:ph type="dt" idx="11"/>
          </p:nvPr>
        </p:nvSpPr>
        <p:spPr/>
        <p:txBody>
          <a:bodyPr/>
          <a:lstStyle/>
          <a:p>
            <a:fld id="{55C7CB07-D609-40D7-9B9E-5C076E28CE0D}" type="datetime1">
              <a:rPr lang="tr-TR" smtClean="0"/>
              <a:t>26.06.2024</a:t>
            </a:fld>
            <a:endParaRPr lang="tr-TR"/>
          </a:p>
        </p:txBody>
      </p:sp>
    </p:spTree>
    <p:extLst>
      <p:ext uri="{BB962C8B-B14F-4D97-AF65-F5344CB8AC3E}">
        <p14:creationId xmlns:p14="http://schemas.microsoft.com/office/powerpoint/2010/main" val="2515630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09791-D004-424E-9FC7-AAEB5E14429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Veri Yer Tutucusu 4"/>
          <p:cNvSpPr>
            <a:spLocks noGrp="1"/>
          </p:cNvSpPr>
          <p:nvPr>
            <p:ph type="dt" idx="11"/>
          </p:nvPr>
        </p:nvSpPr>
        <p:spPr/>
        <p:txBody>
          <a:bodyPr/>
          <a:lstStyle/>
          <a:p>
            <a:fld id="{0B608DB6-4E70-423B-BA14-E7AD304483BA}" type="datetime1">
              <a:rPr lang="tr-TR" smtClean="0"/>
              <a:t>26.06.2024</a:t>
            </a:fld>
            <a:endParaRPr lang="tr-TR"/>
          </a:p>
        </p:txBody>
      </p:sp>
    </p:spTree>
    <p:extLst>
      <p:ext uri="{BB962C8B-B14F-4D97-AF65-F5344CB8AC3E}">
        <p14:creationId xmlns:p14="http://schemas.microsoft.com/office/powerpoint/2010/main" val="1957543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66</a:t>
            </a:fld>
            <a:endParaRPr lang="tr-TR"/>
          </a:p>
        </p:txBody>
      </p:sp>
      <p:sp>
        <p:nvSpPr>
          <p:cNvPr id="5" name="Veri Yer Tutucusu 4"/>
          <p:cNvSpPr>
            <a:spLocks noGrp="1"/>
          </p:cNvSpPr>
          <p:nvPr>
            <p:ph type="dt" idx="11"/>
          </p:nvPr>
        </p:nvSpPr>
        <p:spPr/>
        <p:txBody>
          <a:bodyPr/>
          <a:lstStyle/>
          <a:p>
            <a:fld id="{69338E9A-1626-4704-BD40-609945E0A302}" type="datetime1">
              <a:rPr lang="tr-TR" smtClean="0"/>
              <a:t>26.06.2024</a:t>
            </a:fld>
            <a:endParaRPr lang="tr-TR"/>
          </a:p>
        </p:txBody>
      </p:sp>
    </p:spTree>
    <p:extLst>
      <p:ext uri="{BB962C8B-B14F-4D97-AF65-F5344CB8AC3E}">
        <p14:creationId xmlns:p14="http://schemas.microsoft.com/office/powerpoint/2010/main" val="36098187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67</a:t>
            </a:fld>
            <a:endParaRPr lang="tr-TR"/>
          </a:p>
        </p:txBody>
      </p:sp>
      <p:sp>
        <p:nvSpPr>
          <p:cNvPr id="5" name="Veri Yer Tutucusu 4"/>
          <p:cNvSpPr>
            <a:spLocks noGrp="1"/>
          </p:cNvSpPr>
          <p:nvPr>
            <p:ph type="dt" idx="11"/>
          </p:nvPr>
        </p:nvSpPr>
        <p:spPr/>
        <p:txBody>
          <a:bodyPr/>
          <a:lstStyle/>
          <a:p>
            <a:fld id="{DB61E0CC-0C5E-4B3D-A81D-98A25FAD8691}" type="datetime1">
              <a:rPr lang="tr-TR" smtClean="0"/>
              <a:t>26.06.2024</a:t>
            </a:fld>
            <a:endParaRPr lang="tr-TR"/>
          </a:p>
        </p:txBody>
      </p:sp>
    </p:spTree>
    <p:extLst>
      <p:ext uri="{BB962C8B-B14F-4D97-AF65-F5344CB8AC3E}">
        <p14:creationId xmlns:p14="http://schemas.microsoft.com/office/powerpoint/2010/main" val="10826129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68</a:t>
            </a:fld>
            <a:endParaRPr lang="tr-TR"/>
          </a:p>
        </p:txBody>
      </p:sp>
      <p:sp>
        <p:nvSpPr>
          <p:cNvPr id="5" name="Veri Yer Tutucusu 4"/>
          <p:cNvSpPr>
            <a:spLocks noGrp="1"/>
          </p:cNvSpPr>
          <p:nvPr>
            <p:ph type="dt" idx="11"/>
          </p:nvPr>
        </p:nvSpPr>
        <p:spPr/>
        <p:txBody>
          <a:bodyPr/>
          <a:lstStyle/>
          <a:p>
            <a:fld id="{1479D3AA-297D-4A32-BC96-D3BFC00E2AD5}" type="datetime1">
              <a:rPr lang="tr-TR" smtClean="0"/>
              <a:t>26.06.2024</a:t>
            </a:fld>
            <a:endParaRPr lang="tr-TR"/>
          </a:p>
        </p:txBody>
      </p:sp>
    </p:spTree>
    <p:extLst>
      <p:ext uri="{BB962C8B-B14F-4D97-AF65-F5344CB8AC3E}">
        <p14:creationId xmlns:p14="http://schemas.microsoft.com/office/powerpoint/2010/main" val="1547410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69</a:t>
            </a:fld>
            <a:endParaRPr lang="tr-TR"/>
          </a:p>
        </p:txBody>
      </p:sp>
      <p:sp>
        <p:nvSpPr>
          <p:cNvPr id="5" name="Veri Yer Tutucusu 4"/>
          <p:cNvSpPr>
            <a:spLocks noGrp="1"/>
          </p:cNvSpPr>
          <p:nvPr>
            <p:ph type="dt" idx="11"/>
          </p:nvPr>
        </p:nvSpPr>
        <p:spPr/>
        <p:txBody>
          <a:bodyPr/>
          <a:lstStyle/>
          <a:p>
            <a:fld id="{11BCC45D-7846-49BC-9FBB-02E82970B3B6}" type="datetime1">
              <a:rPr lang="tr-TR" smtClean="0"/>
              <a:t>26.06.2024</a:t>
            </a:fld>
            <a:endParaRPr lang="tr-TR"/>
          </a:p>
        </p:txBody>
      </p:sp>
    </p:spTree>
    <p:extLst>
      <p:ext uri="{BB962C8B-B14F-4D97-AF65-F5344CB8AC3E}">
        <p14:creationId xmlns:p14="http://schemas.microsoft.com/office/powerpoint/2010/main" val="342562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15</a:t>
            </a:fld>
            <a:endParaRPr lang="tr-TR"/>
          </a:p>
        </p:txBody>
      </p:sp>
      <p:sp>
        <p:nvSpPr>
          <p:cNvPr id="5" name="Veri Yer Tutucusu 4"/>
          <p:cNvSpPr>
            <a:spLocks noGrp="1"/>
          </p:cNvSpPr>
          <p:nvPr>
            <p:ph type="dt" idx="11"/>
          </p:nvPr>
        </p:nvSpPr>
        <p:spPr/>
        <p:txBody>
          <a:bodyPr/>
          <a:lstStyle/>
          <a:p>
            <a:fld id="{E3007F23-0AC3-4E5F-8461-7F6E468F2C2C}" type="datetime1">
              <a:rPr lang="tr-TR" smtClean="0"/>
              <a:t>26.06.2024</a:t>
            </a:fld>
            <a:endParaRPr lang="tr-TR"/>
          </a:p>
        </p:txBody>
      </p:sp>
    </p:spTree>
    <p:extLst>
      <p:ext uri="{BB962C8B-B14F-4D97-AF65-F5344CB8AC3E}">
        <p14:creationId xmlns:p14="http://schemas.microsoft.com/office/powerpoint/2010/main" val="9786991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70</a:t>
            </a:fld>
            <a:endParaRPr lang="tr-TR"/>
          </a:p>
        </p:txBody>
      </p:sp>
      <p:sp>
        <p:nvSpPr>
          <p:cNvPr id="5" name="Veri Yer Tutucusu 4"/>
          <p:cNvSpPr>
            <a:spLocks noGrp="1"/>
          </p:cNvSpPr>
          <p:nvPr>
            <p:ph type="dt" idx="11"/>
          </p:nvPr>
        </p:nvSpPr>
        <p:spPr/>
        <p:txBody>
          <a:bodyPr/>
          <a:lstStyle/>
          <a:p>
            <a:fld id="{11BCC45D-7846-49BC-9FBB-02E82970B3B6}" type="datetime1">
              <a:rPr lang="tr-TR" smtClean="0"/>
              <a:t>26.06.2024</a:t>
            </a:fld>
            <a:endParaRPr lang="tr-TR"/>
          </a:p>
        </p:txBody>
      </p:sp>
    </p:spTree>
    <p:extLst>
      <p:ext uri="{BB962C8B-B14F-4D97-AF65-F5344CB8AC3E}">
        <p14:creationId xmlns:p14="http://schemas.microsoft.com/office/powerpoint/2010/main" val="14468156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71</a:t>
            </a:fld>
            <a:endParaRPr lang="tr-TR"/>
          </a:p>
        </p:txBody>
      </p:sp>
      <p:sp>
        <p:nvSpPr>
          <p:cNvPr id="5" name="Veri Yer Tutucusu 4"/>
          <p:cNvSpPr>
            <a:spLocks noGrp="1"/>
          </p:cNvSpPr>
          <p:nvPr>
            <p:ph type="dt" idx="11"/>
          </p:nvPr>
        </p:nvSpPr>
        <p:spPr/>
        <p:txBody>
          <a:bodyPr/>
          <a:lstStyle/>
          <a:p>
            <a:fld id="{11BCC45D-7846-49BC-9FBB-02E82970B3B6}" type="datetime1">
              <a:rPr lang="tr-TR" smtClean="0"/>
              <a:t>26.06.2024</a:t>
            </a:fld>
            <a:endParaRPr lang="tr-TR"/>
          </a:p>
        </p:txBody>
      </p:sp>
    </p:spTree>
    <p:extLst>
      <p:ext uri="{BB962C8B-B14F-4D97-AF65-F5344CB8AC3E}">
        <p14:creationId xmlns:p14="http://schemas.microsoft.com/office/powerpoint/2010/main" val="4300058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72</a:t>
            </a:fld>
            <a:endParaRPr lang="tr-TR"/>
          </a:p>
        </p:txBody>
      </p:sp>
      <p:sp>
        <p:nvSpPr>
          <p:cNvPr id="5" name="Veri Yer Tutucusu 4"/>
          <p:cNvSpPr>
            <a:spLocks noGrp="1"/>
          </p:cNvSpPr>
          <p:nvPr>
            <p:ph type="dt" idx="11"/>
          </p:nvPr>
        </p:nvSpPr>
        <p:spPr/>
        <p:txBody>
          <a:bodyPr/>
          <a:lstStyle/>
          <a:p>
            <a:fld id="{11BCC45D-7846-49BC-9FBB-02E82970B3B6}" type="datetime1">
              <a:rPr lang="tr-TR" smtClean="0"/>
              <a:t>26.06.2024</a:t>
            </a:fld>
            <a:endParaRPr lang="tr-TR"/>
          </a:p>
        </p:txBody>
      </p:sp>
    </p:spTree>
    <p:extLst>
      <p:ext uri="{BB962C8B-B14F-4D97-AF65-F5344CB8AC3E}">
        <p14:creationId xmlns:p14="http://schemas.microsoft.com/office/powerpoint/2010/main" val="16688099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73</a:t>
            </a:fld>
            <a:endParaRPr lang="tr-TR"/>
          </a:p>
        </p:txBody>
      </p:sp>
      <p:sp>
        <p:nvSpPr>
          <p:cNvPr id="5" name="Veri Yer Tutucusu 4"/>
          <p:cNvSpPr>
            <a:spLocks noGrp="1"/>
          </p:cNvSpPr>
          <p:nvPr>
            <p:ph type="dt" idx="11"/>
          </p:nvPr>
        </p:nvSpPr>
        <p:spPr/>
        <p:txBody>
          <a:bodyPr/>
          <a:lstStyle/>
          <a:p>
            <a:fld id="{9AF89ADF-B235-46E5-86EE-388811E48FC2}" type="datetime1">
              <a:rPr lang="tr-TR" smtClean="0"/>
              <a:t>26.06.2024</a:t>
            </a:fld>
            <a:endParaRPr lang="tr-TR"/>
          </a:p>
        </p:txBody>
      </p:sp>
    </p:spTree>
    <p:extLst>
      <p:ext uri="{BB962C8B-B14F-4D97-AF65-F5344CB8AC3E}">
        <p14:creationId xmlns:p14="http://schemas.microsoft.com/office/powerpoint/2010/main" val="22766843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74</a:t>
            </a:fld>
            <a:endParaRPr lang="tr-TR"/>
          </a:p>
        </p:txBody>
      </p:sp>
      <p:sp>
        <p:nvSpPr>
          <p:cNvPr id="5" name="Veri Yer Tutucusu 4"/>
          <p:cNvSpPr>
            <a:spLocks noGrp="1"/>
          </p:cNvSpPr>
          <p:nvPr>
            <p:ph type="dt" idx="11"/>
          </p:nvPr>
        </p:nvSpPr>
        <p:spPr/>
        <p:txBody>
          <a:bodyPr/>
          <a:lstStyle/>
          <a:p>
            <a:fld id="{EAA965F1-8890-4410-8EA0-0C8327503C3A}" type="datetime1">
              <a:rPr lang="tr-TR" smtClean="0"/>
              <a:t>26.06.2024</a:t>
            </a:fld>
            <a:endParaRPr lang="tr-TR"/>
          </a:p>
        </p:txBody>
      </p:sp>
    </p:spTree>
    <p:extLst>
      <p:ext uri="{BB962C8B-B14F-4D97-AF65-F5344CB8AC3E}">
        <p14:creationId xmlns:p14="http://schemas.microsoft.com/office/powerpoint/2010/main" val="23275163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75</a:t>
            </a:fld>
            <a:endParaRPr lang="tr-TR"/>
          </a:p>
        </p:txBody>
      </p:sp>
      <p:sp>
        <p:nvSpPr>
          <p:cNvPr id="5" name="Veri Yer Tutucusu 4"/>
          <p:cNvSpPr>
            <a:spLocks noGrp="1"/>
          </p:cNvSpPr>
          <p:nvPr>
            <p:ph type="dt" idx="11"/>
          </p:nvPr>
        </p:nvSpPr>
        <p:spPr/>
        <p:txBody>
          <a:bodyPr/>
          <a:lstStyle/>
          <a:p>
            <a:fld id="{714319A4-52A5-43F8-98F6-8F1287B8717A}" type="datetime1">
              <a:rPr lang="tr-TR" smtClean="0"/>
              <a:t>26.06.2024</a:t>
            </a:fld>
            <a:endParaRPr lang="tr-TR"/>
          </a:p>
        </p:txBody>
      </p:sp>
    </p:spTree>
    <p:extLst>
      <p:ext uri="{BB962C8B-B14F-4D97-AF65-F5344CB8AC3E}">
        <p14:creationId xmlns:p14="http://schemas.microsoft.com/office/powerpoint/2010/main" val="3263099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76</a:t>
            </a:fld>
            <a:endParaRPr lang="tr-TR"/>
          </a:p>
        </p:txBody>
      </p:sp>
      <p:sp>
        <p:nvSpPr>
          <p:cNvPr id="5" name="Veri Yer Tutucusu 4"/>
          <p:cNvSpPr>
            <a:spLocks noGrp="1"/>
          </p:cNvSpPr>
          <p:nvPr>
            <p:ph type="dt" idx="11"/>
          </p:nvPr>
        </p:nvSpPr>
        <p:spPr/>
        <p:txBody>
          <a:bodyPr/>
          <a:lstStyle/>
          <a:p>
            <a:fld id="{BA05E847-EFA8-421C-A060-6C891504A76D}" type="datetime1">
              <a:rPr lang="tr-TR" smtClean="0"/>
              <a:t>26.06.2024</a:t>
            </a:fld>
            <a:endParaRPr lang="tr-TR"/>
          </a:p>
        </p:txBody>
      </p:sp>
    </p:spTree>
    <p:extLst>
      <p:ext uri="{BB962C8B-B14F-4D97-AF65-F5344CB8AC3E}">
        <p14:creationId xmlns:p14="http://schemas.microsoft.com/office/powerpoint/2010/main" val="36084080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77</a:t>
            </a:fld>
            <a:endParaRPr lang="tr-TR"/>
          </a:p>
        </p:txBody>
      </p:sp>
      <p:sp>
        <p:nvSpPr>
          <p:cNvPr id="5" name="Veri Yer Tutucusu 4"/>
          <p:cNvSpPr>
            <a:spLocks noGrp="1"/>
          </p:cNvSpPr>
          <p:nvPr>
            <p:ph type="dt" idx="11"/>
          </p:nvPr>
        </p:nvSpPr>
        <p:spPr/>
        <p:txBody>
          <a:bodyPr/>
          <a:lstStyle/>
          <a:p>
            <a:fld id="{0F5DCE3A-DD9F-4B62-84E1-4E07E4A2EC9F}" type="datetime1">
              <a:rPr lang="tr-TR" smtClean="0"/>
              <a:t>26.06.2024</a:t>
            </a:fld>
            <a:endParaRPr lang="tr-TR"/>
          </a:p>
        </p:txBody>
      </p:sp>
    </p:spTree>
    <p:extLst>
      <p:ext uri="{BB962C8B-B14F-4D97-AF65-F5344CB8AC3E}">
        <p14:creationId xmlns:p14="http://schemas.microsoft.com/office/powerpoint/2010/main" val="728458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78</a:t>
            </a:fld>
            <a:endParaRPr lang="tr-TR"/>
          </a:p>
        </p:txBody>
      </p:sp>
      <p:sp>
        <p:nvSpPr>
          <p:cNvPr id="5" name="Veri Yer Tutucusu 4"/>
          <p:cNvSpPr>
            <a:spLocks noGrp="1"/>
          </p:cNvSpPr>
          <p:nvPr>
            <p:ph type="dt" idx="11"/>
          </p:nvPr>
        </p:nvSpPr>
        <p:spPr/>
        <p:txBody>
          <a:bodyPr/>
          <a:lstStyle/>
          <a:p>
            <a:fld id="{74502ABA-CFF4-4375-AAA4-40015912B74D}" type="datetime1">
              <a:rPr lang="tr-TR" smtClean="0"/>
              <a:t>26.06.2024</a:t>
            </a:fld>
            <a:endParaRPr lang="tr-TR"/>
          </a:p>
        </p:txBody>
      </p:sp>
    </p:spTree>
    <p:extLst>
      <p:ext uri="{BB962C8B-B14F-4D97-AF65-F5344CB8AC3E}">
        <p14:creationId xmlns:p14="http://schemas.microsoft.com/office/powerpoint/2010/main" val="25762001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79</a:t>
            </a:fld>
            <a:endParaRPr lang="tr-TR"/>
          </a:p>
        </p:txBody>
      </p:sp>
      <p:sp>
        <p:nvSpPr>
          <p:cNvPr id="5" name="Veri Yer Tutucusu 4"/>
          <p:cNvSpPr>
            <a:spLocks noGrp="1"/>
          </p:cNvSpPr>
          <p:nvPr>
            <p:ph type="dt" idx="11"/>
          </p:nvPr>
        </p:nvSpPr>
        <p:spPr/>
        <p:txBody>
          <a:bodyPr/>
          <a:lstStyle/>
          <a:p>
            <a:fld id="{1F39BFDE-D783-4E62-8B58-2721C529EE9D}" type="datetime1">
              <a:rPr lang="tr-TR" smtClean="0"/>
              <a:t>26.06.2024</a:t>
            </a:fld>
            <a:endParaRPr lang="tr-TR"/>
          </a:p>
        </p:txBody>
      </p:sp>
    </p:spTree>
    <p:extLst>
      <p:ext uri="{BB962C8B-B14F-4D97-AF65-F5344CB8AC3E}">
        <p14:creationId xmlns:p14="http://schemas.microsoft.com/office/powerpoint/2010/main" val="3164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16</a:t>
            </a:fld>
            <a:endParaRPr lang="tr-TR"/>
          </a:p>
        </p:txBody>
      </p:sp>
      <p:sp>
        <p:nvSpPr>
          <p:cNvPr id="5" name="Veri Yer Tutucusu 4"/>
          <p:cNvSpPr>
            <a:spLocks noGrp="1"/>
          </p:cNvSpPr>
          <p:nvPr>
            <p:ph type="dt" idx="11"/>
          </p:nvPr>
        </p:nvSpPr>
        <p:spPr/>
        <p:txBody>
          <a:bodyPr/>
          <a:lstStyle/>
          <a:p>
            <a:fld id="{AE3CF426-D3FE-4325-9182-85BF4BC1010E}" type="datetime1">
              <a:rPr lang="tr-TR" smtClean="0"/>
              <a:t>26.06.2024</a:t>
            </a:fld>
            <a:endParaRPr lang="tr-TR"/>
          </a:p>
        </p:txBody>
      </p:sp>
    </p:spTree>
    <p:extLst>
      <p:ext uri="{BB962C8B-B14F-4D97-AF65-F5344CB8AC3E}">
        <p14:creationId xmlns:p14="http://schemas.microsoft.com/office/powerpoint/2010/main" val="2803949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80</a:t>
            </a:fld>
            <a:endParaRPr lang="tr-TR"/>
          </a:p>
        </p:txBody>
      </p:sp>
      <p:sp>
        <p:nvSpPr>
          <p:cNvPr id="5" name="Veri Yer Tutucusu 4"/>
          <p:cNvSpPr>
            <a:spLocks noGrp="1"/>
          </p:cNvSpPr>
          <p:nvPr>
            <p:ph type="dt" idx="11"/>
          </p:nvPr>
        </p:nvSpPr>
        <p:spPr/>
        <p:txBody>
          <a:bodyPr/>
          <a:lstStyle/>
          <a:p>
            <a:fld id="{2381F4B6-04BC-4219-9CF4-2C0B957455A4}" type="datetime1">
              <a:rPr lang="tr-TR" smtClean="0"/>
              <a:t>26.06.2024</a:t>
            </a:fld>
            <a:endParaRPr lang="tr-TR"/>
          </a:p>
        </p:txBody>
      </p:sp>
    </p:spTree>
    <p:extLst>
      <p:ext uri="{BB962C8B-B14F-4D97-AF65-F5344CB8AC3E}">
        <p14:creationId xmlns:p14="http://schemas.microsoft.com/office/powerpoint/2010/main" val="19902753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81</a:t>
            </a:fld>
            <a:endParaRPr lang="tr-TR"/>
          </a:p>
        </p:txBody>
      </p:sp>
      <p:sp>
        <p:nvSpPr>
          <p:cNvPr id="5" name="Veri Yer Tutucusu 4"/>
          <p:cNvSpPr>
            <a:spLocks noGrp="1"/>
          </p:cNvSpPr>
          <p:nvPr>
            <p:ph type="dt" idx="11"/>
          </p:nvPr>
        </p:nvSpPr>
        <p:spPr/>
        <p:txBody>
          <a:bodyPr/>
          <a:lstStyle/>
          <a:p>
            <a:fld id="{36802570-8E04-4042-8533-2D9580506C82}" type="datetime1">
              <a:rPr lang="tr-TR" smtClean="0"/>
              <a:t>26.06.2024</a:t>
            </a:fld>
            <a:endParaRPr lang="tr-TR"/>
          </a:p>
        </p:txBody>
      </p:sp>
    </p:spTree>
    <p:extLst>
      <p:ext uri="{BB962C8B-B14F-4D97-AF65-F5344CB8AC3E}">
        <p14:creationId xmlns:p14="http://schemas.microsoft.com/office/powerpoint/2010/main" val="17549923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82</a:t>
            </a:fld>
            <a:endParaRPr lang="tr-TR"/>
          </a:p>
        </p:txBody>
      </p:sp>
      <p:sp>
        <p:nvSpPr>
          <p:cNvPr id="5" name="Veri Yer Tutucusu 4"/>
          <p:cNvSpPr>
            <a:spLocks noGrp="1"/>
          </p:cNvSpPr>
          <p:nvPr>
            <p:ph type="dt" idx="11"/>
          </p:nvPr>
        </p:nvSpPr>
        <p:spPr/>
        <p:txBody>
          <a:bodyPr/>
          <a:lstStyle/>
          <a:p>
            <a:fld id="{354939F2-B3AD-4BF1-9511-01C5048B474C}" type="datetime1">
              <a:rPr lang="tr-TR" smtClean="0"/>
              <a:t>26.06.2024</a:t>
            </a:fld>
            <a:endParaRPr lang="tr-TR"/>
          </a:p>
        </p:txBody>
      </p:sp>
    </p:spTree>
    <p:extLst>
      <p:ext uri="{BB962C8B-B14F-4D97-AF65-F5344CB8AC3E}">
        <p14:creationId xmlns:p14="http://schemas.microsoft.com/office/powerpoint/2010/main" val="10998314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83</a:t>
            </a:fld>
            <a:endParaRPr lang="tr-TR"/>
          </a:p>
        </p:txBody>
      </p:sp>
      <p:sp>
        <p:nvSpPr>
          <p:cNvPr id="5" name="Veri Yer Tutucusu 4"/>
          <p:cNvSpPr>
            <a:spLocks noGrp="1"/>
          </p:cNvSpPr>
          <p:nvPr>
            <p:ph type="dt" idx="11"/>
          </p:nvPr>
        </p:nvSpPr>
        <p:spPr/>
        <p:txBody>
          <a:bodyPr/>
          <a:lstStyle/>
          <a:p>
            <a:fld id="{4BCBF6E0-2160-4E7C-8207-D615E4A2E25C}" type="datetime1">
              <a:rPr lang="tr-TR" smtClean="0"/>
              <a:t>26.06.2024</a:t>
            </a:fld>
            <a:endParaRPr lang="tr-TR"/>
          </a:p>
        </p:txBody>
      </p:sp>
    </p:spTree>
    <p:extLst>
      <p:ext uri="{BB962C8B-B14F-4D97-AF65-F5344CB8AC3E}">
        <p14:creationId xmlns:p14="http://schemas.microsoft.com/office/powerpoint/2010/main" val="35583609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84</a:t>
            </a:fld>
            <a:endParaRPr lang="tr-TR"/>
          </a:p>
        </p:txBody>
      </p:sp>
      <p:sp>
        <p:nvSpPr>
          <p:cNvPr id="5" name="Veri Yer Tutucusu 4"/>
          <p:cNvSpPr>
            <a:spLocks noGrp="1"/>
          </p:cNvSpPr>
          <p:nvPr>
            <p:ph type="dt" idx="11"/>
          </p:nvPr>
        </p:nvSpPr>
        <p:spPr/>
        <p:txBody>
          <a:bodyPr/>
          <a:lstStyle/>
          <a:p>
            <a:fld id="{48A32510-C685-4724-9533-6CBA46E90CEB}" type="datetime1">
              <a:rPr lang="tr-TR" smtClean="0"/>
              <a:t>26.06.2024</a:t>
            </a:fld>
            <a:endParaRPr lang="tr-TR"/>
          </a:p>
        </p:txBody>
      </p:sp>
    </p:spTree>
    <p:extLst>
      <p:ext uri="{BB962C8B-B14F-4D97-AF65-F5344CB8AC3E}">
        <p14:creationId xmlns:p14="http://schemas.microsoft.com/office/powerpoint/2010/main" val="8645945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85</a:t>
            </a:fld>
            <a:endParaRPr lang="tr-TR"/>
          </a:p>
        </p:txBody>
      </p:sp>
      <p:sp>
        <p:nvSpPr>
          <p:cNvPr id="5" name="Veri Yer Tutucusu 4"/>
          <p:cNvSpPr>
            <a:spLocks noGrp="1"/>
          </p:cNvSpPr>
          <p:nvPr>
            <p:ph type="dt" idx="11"/>
          </p:nvPr>
        </p:nvSpPr>
        <p:spPr/>
        <p:txBody>
          <a:bodyPr/>
          <a:lstStyle/>
          <a:p>
            <a:fld id="{ED81FF83-B8F1-44C1-97CD-683034A6A6EC}" type="datetime1">
              <a:rPr lang="tr-TR" smtClean="0"/>
              <a:t>26.06.2024</a:t>
            </a:fld>
            <a:endParaRPr lang="tr-TR"/>
          </a:p>
        </p:txBody>
      </p:sp>
    </p:spTree>
    <p:extLst>
      <p:ext uri="{BB962C8B-B14F-4D97-AF65-F5344CB8AC3E}">
        <p14:creationId xmlns:p14="http://schemas.microsoft.com/office/powerpoint/2010/main" val="42434261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86</a:t>
            </a:fld>
            <a:endParaRPr lang="tr-TR"/>
          </a:p>
        </p:txBody>
      </p:sp>
      <p:sp>
        <p:nvSpPr>
          <p:cNvPr id="5" name="Veri Yer Tutucusu 4"/>
          <p:cNvSpPr>
            <a:spLocks noGrp="1"/>
          </p:cNvSpPr>
          <p:nvPr>
            <p:ph type="dt" idx="11"/>
          </p:nvPr>
        </p:nvSpPr>
        <p:spPr/>
        <p:txBody>
          <a:bodyPr/>
          <a:lstStyle/>
          <a:p>
            <a:fld id="{E383A82A-FAE9-4AB4-8883-8D159595792F}" type="datetime1">
              <a:rPr lang="tr-TR" smtClean="0"/>
              <a:t>26.06.2024</a:t>
            </a:fld>
            <a:endParaRPr lang="tr-TR"/>
          </a:p>
        </p:txBody>
      </p:sp>
    </p:spTree>
    <p:extLst>
      <p:ext uri="{BB962C8B-B14F-4D97-AF65-F5344CB8AC3E}">
        <p14:creationId xmlns:p14="http://schemas.microsoft.com/office/powerpoint/2010/main" val="40467920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87</a:t>
            </a:fld>
            <a:endParaRPr lang="tr-TR"/>
          </a:p>
        </p:txBody>
      </p:sp>
      <p:sp>
        <p:nvSpPr>
          <p:cNvPr id="5" name="Veri Yer Tutucusu 4"/>
          <p:cNvSpPr>
            <a:spLocks noGrp="1"/>
          </p:cNvSpPr>
          <p:nvPr>
            <p:ph type="dt" idx="11"/>
          </p:nvPr>
        </p:nvSpPr>
        <p:spPr/>
        <p:txBody>
          <a:bodyPr/>
          <a:lstStyle/>
          <a:p>
            <a:fld id="{1DFBFBED-5105-4DF3-92EE-0FCFF2DA7FF8}" type="datetime1">
              <a:rPr lang="tr-TR" smtClean="0"/>
              <a:t>26.06.2024</a:t>
            </a:fld>
            <a:endParaRPr lang="tr-TR"/>
          </a:p>
        </p:txBody>
      </p:sp>
    </p:spTree>
    <p:extLst>
      <p:ext uri="{BB962C8B-B14F-4D97-AF65-F5344CB8AC3E}">
        <p14:creationId xmlns:p14="http://schemas.microsoft.com/office/powerpoint/2010/main" val="37686487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88</a:t>
            </a:fld>
            <a:endParaRPr lang="tr-TR"/>
          </a:p>
        </p:txBody>
      </p:sp>
      <p:sp>
        <p:nvSpPr>
          <p:cNvPr id="5" name="Veri Yer Tutucusu 4"/>
          <p:cNvSpPr>
            <a:spLocks noGrp="1"/>
          </p:cNvSpPr>
          <p:nvPr>
            <p:ph type="dt" idx="11"/>
          </p:nvPr>
        </p:nvSpPr>
        <p:spPr/>
        <p:txBody>
          <a:bodyPr/>
          <a:lstStyle/>
          <a:p>
            <a:fld id="{0248C34E-741B-41C2-8DD7-DFFC3A90AFE1}" type="datetime1">
              <a:rPr lang="tr-TR" smtClean="0"/>
              <a:t>26.06.2024</a:t>
            </a:fld>
            <a:endParaRPr lang="tr-TR"/>
          </a:p>
        </p:txBody>
      </p:sp>
    </p:spTree>
    <p:extLst>
      <p:ext uri="{BB962C8B-B14F-4D97-AF65-F5344CB8AC3E}">
        <p14:creationId xmlns:p14="http://schemas.microsoft.com/office/powerpoint/2010/main" val="37135762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89</a:t>
            </a:fld>
            <a:endParaRPr lang="tr-TR"/>
          </a:p>
        </p:txBody>
      </p:sp>
      <p:sp>
        <p:nvSpPr>
          <p:cNvPr id="5" name="Veri Yer Tutucusu 4"/>
          <p:cNvSpPr>
            <a:spLocks noGrp="1"/>
          </p:cNvSpPr>
          <p:nvPr>
            <p:ph type="dt" idx="11"/>
          </p:nvPr>
        </p:nvSpPr>
        <p:spPr/>
        <p:txBody>
          <a:bodyPr/>
          <a:lstStyle/>
          <a:p>
            <a:fld id="{A68E91A9-A559-4ED1-9B4C-BE434A8BD799}" type="datetime1">
              <a:rPr lang="tr-TR" smtClean="0"/>
              <a:t>26.06.2024</a:t>
            </a:fld>
            <a:endParaRPr lang="tr-TR"/>
          </a:p>
        </p:txBody>
      </p:sp>
    </p:spTree>
    <p:extLst>
      <p:ext uri="{BB962C8B-B14F-4D97-AF65-F5344CB8AC3E}">
        <p14:creationId xmlns:p14="http://schemas.microsoft.com/office/powerpoint/2010/main" val="2667759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17</a:t>
            </a:fld>
            <a:endParaRPr lang="tr-TR"/>
          </a:p>
        </p:txBody>
      </p:sp>
      <p:sp>
        <p:nvSpPr>
          <p:cNvPr id="5" name="Veri Yer Tutucusu 4"/>
          <p:cNvSpPr>
            <a:spLocks noGrp="1"/>
          </p:cNvSpPr>
          <p:nvPr>
            <p:ph type="dt" idx="11"/>
          </p:nvPr>
        </p:nvSpPr>
        <p:spPr/>
        <p:txBody>
          <a:bodyPr/>
          <a:lstStyle/>
          <a:p>
            <a:fld id="{ED80FD43-BCB7-4FB9-80D4-44AE77E64C09}" type="datetime1">
              <a:rPr lang="tr-TR" smtClean="0"/>
              <a:t>26.06.2024</a:t>
            </a:fld>
            <a:endParaRPr lang="tr-TR"/>
          </a:p>
        </p:txBody>
      </p:sp>
    </p:spTree>
    <p:extLst>
      <p:ext uri="{BB962C8B-B14F-4D97-AF65-F5344CB8AC3E}">
        <p14:creationId xmlns:p14="http://schemas.microsoft.com/office/powerpoint/2010/main" val="5472995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90</a:t>
            </a:fld>
            <a:endParaRPr lang="tr-TR"/>
          </a:p>
        </p:txBody>
      </p:sp>
      <p:sp>
        <p:nvSpPr>
          <p:cNvPr id="5" name="Veri Yer Tutucusu 4"/>
          <p:cNvSpPr>
            <a:spLocks noGrp="1"/>
          </p:cNvSpPr>
          <p:nvPr>
            <p:ph type="dt" idx="11"/>
          </p:nvPr>
        </p:nvSpPr>
        <p:spPr/>
        <p:txBody>
          <a:bodyPr/>
          <a:lstStyle/>
          <a:p>
            <a:fld id="{628CB5ED-9389-4239-A371-32BD37459019}" type="datetime1">
              <a:rPr lang="tr-TR" smtClean="0"/>
              <a:t>26.06.2024</a:t>
            </a:fld>
            <a:endParaRPr lang="tr-TR"/>
          </a:p>
        </p:txBody>
      </p:sp>
    </p:spTree>
    <p:extLst>
      <p:ext uri="{BB962C8B-B14F-4D97-AF65-F5344CB8AC3E}">
        <p14:creationId xmlns:p14="http://schemas.microsoft.com/office/powerpoint/2010/main" val="2794402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91</a:t>
            </a:fld>
            <a:endParaRPr lang="tr-TR"/>
          </a:p>
        </p:txBody>
      </p:sp>
      <p:sp>
        <p:nvSpPr>
          <p:cNvPr id="5" name="Veri Yer Tutucusu 4"/>
          <p:cNvSpPr>
            <a:spLocks noGrp="1"/>
          </p:cNvSpPr>
          <p:nvPr>
            <p:ph type="dt" idx="11"/>
          </p:nvPr>
        </p:nvSpPr>
        <p:spPr/>
        <p:txBody>
          <a:bodyPr/>
          <a:lstStyle/>
          <a:p>
            <a:fld id="{361C6BB3-C34D-4E0E-967D-FF408C21AF4B}" type="datetime1">
              <a:rPr lang="tr-TR" smtClean="0"/>
              <a:t>26.06.2024</a:t>
            </a:fld>
            <a:endParaRPr lang="tr-TR"/>
          </a:p>
        </p:txBody>
      </p:sp>
    </p:spTree>
    <p:extLst>
      <p:ext uri="{BB962C8B-B14F-4D97-AF65-F5344CB8AC3E}">
        <p14:creationId xmlns:p14="http://schemas.microsoft.com/office/powerpoint/2010/main" val="18950952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92</a:t>
            </a:fld>
            <a:endParaRPr lang="tr-TR"/>
          </a:p>
        </p:txBody>
      </p:sp>
      <p:sp>
        <p:nvSpPr>
          <p:cNvPr id="5" name="Veri Yer Tutucusu 4"/>
          <p:cNvSpPr>
            <a:spLocks noGrp="1"/>
          </p:cNvSpPr>
          <p:nvPr>
            <p:ph type="dt" idx="11"/>
          </p:nvPr>
        </p:nvSpPr>
        <p:spPr/>
        <p:txBody>
          <a:bodyPr/>
          <a:lstStyle/>
          <a:p>
            <a:fld id="{26AE1193-E0FD-4914-9EBE-772E4BAF78E9}" type="datetime1">
              <a:rPr lang="tr-TR" smtClean="0"/>
              <a:t>26.06.2024</a:t>
            </a:fld>
            <a:endParaRPr lang="tr-TR"/>
          </a:p>
        </p:txBody>
      </p:sp>
    </p:spTree>
    <p:extLst>
      <p:ext uri="{BB962C8B-B14F-4D97-AF65-F5344CB8AC3E}">
        <p14:creationId xmlns:p14="http://schemas.microsoft.com/office/powerpoint/2010/main" val="38049131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93</a:t>
            </a:fld>
            <a:endParaRPr lang="tr-TR"/>
          </a:p>
        </p:txBody>
      </p:sp>
      <p:sp>
        <p:nvSpPr>
          <p:cNvPr id="5" name="Veri Yer Tutucusu 4"/>
          <p:cNvSpPr>
            <a:spLocks noGrp="1"/>
          </p:cNvSpPr>
          <p:nvPr>
            <p:ph type="dt" idx="11"/>
          </p:nvPr>
        </p:nvSpPr>
        <p:spPr/>
        <p:txBody>
          <a:bodyPr/>
          <a:lstStyle/>
          <a:p>
            <a:fld id="{75F3B06B-C202-41EB-ACEF-67B0141D4C55}" type="datetime1">
              <a:rPr lang="tr-TR" smtClean="0"/>
              <a:t>26.06.2024</a:t>
            </a:fld>
            <a:endParaRPr lang="tr-TR"/>
          </a:p>
        </p:txBody>
      </p:sp>
    </p:spTree>
    <p:extLst>
      <p:ext uri="{BB962C8B-B14F-4D97-AF65-F5344CB8AC3E}">
        <p14:creationId xmlns:p14="http://schemas.microsoft.com/office/powerpoint/2010/main" val="41287769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37E75-85E9-9E51-67D0-1B83B2BBF66F}"/>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7943C51-557B-2887-64EA-0B4D248F199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8A910AA-7C8E-2B81-EA78-AE41EA9CC18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D800C51-0EEC-6FD5-C448-E72B2E9DA012}"/>
              </a:ext>
            </a:extLst>
          </p:cNvPr>
          <p:cNvSpPr>
            <a:spLocks noGrp="1"/>
          </p:cNvSpPr>
          <p:nvPr>
            <p:ph type="sldNum" sz="quarter" idx="10"/>
          </p:nvPr>
        </p:nvSpPr>
        <p:spPr/>
        <p:txBody>
          <a:bodyPr/>
          <a:lstStyle/>
          <a:p>
            <a:fld id="{E0B68560-9BDA-7D48-9EC5-4067CA8035DE}" type="slidenum">
              <a:rPr lang="tr-TR" smtClean="0"/>
              <a:t>94</a:t>
            </a:fld>
            <a:endParaRPr lang="tr-TR"/>
          </a:p>
        </p:txBody>
      </p:sp>
      <p:sp>
        <p:nvSpPr>
          <p:cNvPr id="5" name="Veri Yer Tutucusu 4">
            <a:extLst>
              <a:ext uri="{FF2B5EF4-FFF2-40B4-BE49-F238E27FC236}">
                <a16:creationId xmlns:a16="http://schemas.microsoft.com/office/drawing/2014/main" id="{FCD79AD0-05D2-74A0-238E-604AB61F1BE6}"/>
              </a:ext>
            </a:extLst>
          </p:cNvPr>
          <p:cNvSpPr>
            <a:spLocks noGrp="1"/>
          </p:cNvSpPr>
          <p:nvPr>
            <p:ph type="dt" idx="11"/>
          </p:nvPr>
        </p:nvSpPr>
        <p:spPr/>
        <p:txBody>
          <a:bodyPr/>
          <a:lstStyle/>
          <a:p>
            <a:fld id="{9144AAFA-B330-4422-9A85-510EB602C3D9}" type="datetime1">
              <a:rPr lang="tr-TR" smtClean="0"/>
              <a:t>26.06.2024</a:t>
            </a:fld>
            <a:endParaRPr lang="tr-TR"/>
          </a:p>
        </p:txBody>
      </p:sp>
    </p:spTree>
    <p:extLst>
      <p:ext uri="{BB962C8B-B14F-4D97-AF65-F5344CB8AC3E}">
        <p14:creationId xmlns:p14="http://schemas.microsoft.com/office/powerpoint/2010/main" val="275253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18</a:t>
            </a:fld>
            <a:endParaRPr lang="tr-TR"/>
          </a:p>
        </p:txBody>
      </p:sp>
      <p:sp>
        <p:nvSpPr>
          <p:cNvPr id="5" name="Veri Yer Tutucusu 4"/>
          <p:cNvSpPr>
            <a:spLocks noGrp="1"/>
          </p:cNvSpPr>
          <p:nvPr>
            <p:ph type="dt" idx="11"/>
          </p:nvPr>
        </p:nvSpPr>
        <p:spPr/>
        <p:txBody>
          <a:bodyPr/>
          <a:lstStyle/>
          <a:p>
            <a:fld id="{B07E1563-14E7-4CC5-8F5A-2C02F5FFE3D8}" type="datetime1">
              <a:rPr lang="tr-TR" smtClean="0"/>
              <a:t>26.06.2024</a:t>
            </a:fld>
            <a:endParaRPr lang="tr-TR"/>
          </a:p>
        </p:txBody>
      </p:sp>
    </p:spTree>
    <p:extLst>
      <p:ext uri="{BB962C8B-B14F-4D97-AF65-F5344CB8AC3E}">
        <p14:creationId xmlns:p14="http://schemas.microsoft.com/office/powerpoint/2010/main" val="3625859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5EA0DEC-80A2-4462-A955-AEB51BD106A2}" type="datetime1">
              <a:rPr lang="tr-TR" smtClean="0"/>
              <a:t>26.06.2024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128D57-B316-4463-B201-8600E317F84F}" type="slidenum">
              <a:rPr lang="tr-TR" smtClean="0"/>
              <a:t>‹#›</a:t>
            </a:fld>
            <a:endParaRPr lang="tr-TR"/>
          </a:p>
        </p:txBody>
      </p:sp>
      <p:pic>
        <p:nvPicPr>
          <p:cNvPr id="8" name="Resim 7">
            <a:extLst>
              <a:ext uri="{FF2B5EF4-FFF2-40B4-BE49-F238E27FC236}">
                <a16:creationId xmlns:a16="http://schemas.microsoft.com/office/drawing/2014/main" id="{0F984164-811B-E191-A238-B668130A45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cxnSp>
        <p:nvCxnSpPr>
          <p:cNvPr id="9" name="Düz Bağlayıcı 8">
            <a:extLst>
              <a:ext uri="{FF2B5EF4-FFF2-40B4-BE49-F238E27FC236}">
                <a16:creationId xmlns:a16="http://schemas.microsoft.com/office/drawing/2014/main" id="{E507AFBB-EB3D-C077-5A9A-F6996C536680}"/>
              </a:ext>
            </a:extLst>
          </p:cNvPr>
          <p:cNvCxnSpPr>
            <a:cxnSpLocks/>
          </p:cNvCxnSpPr>
          <p:nvPr userDrawn="1"/>
        </p:nvCxnSpPr>
        <p:spPr>
          <a:xfrm>
            <a:off x="0" y="1600200"/>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T.C. Tarım ve Orman Bakanlığı Logo Download Vector">
            <a:extLst>
              <a:ext uri="{FF2B5EF4-FFF2-40B4-BE49-F238E27FC236}">
                <a16:creationId xmlns:a16="http://schemas.microsoft.com/office/drawing/2014/main" id="{065693DB-D232-9A15-98A1-C7A0D381530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191176"/>
            <a:ext cx="1217849" cy="12178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Düz Bağlayıcı 10">
            <a:extLst>
              <a:ext uri="{FF2B5EF4-FFF2-40B4-BE49-F238E27FC236}">
                <a16:creationId xmlns:a16="http://schemas.microsoft.com/office/drawing/2014/main" id="{B0B7B9C2-3744-9A34-C6BF-CD6EE567CBCA}"/>
              </a:ext>
            </a:extLst>
          </p:cNvPr>
          <p:cNvCxnSpPr>
            <a:cxnSpLocks/>
          </p:cNvCxnSpPr>
          <p:nvPr userDrawn="1"/>
        </p:nvCxnSpPr>
        <p:spPr>
          <a:xfrm>
            <a:off x="838200" y="126494"/>
            <a:ext cx="12178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id="{E263F9D9-4695-7EED-17F9-EB4D78EF94CE}"/>
              </a:ext>
            </a:extLst>
          </p:cNvPr>
          <p:cNvCxnSpPr>
            <a:cxnSpLocks/>
          </p:cNvCxnSpPr>
          <p:nvPr userDrawn="1"/>
        </p:nvCxnSpPr>
        <p:spPr>
          <a:xfrm>
            <a:off x="838200" y="1473707"/>
            <a:ext cx="12178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97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1CA0381-305D-49D4-AE04-92430E374CE0}" type="datetime1">
              <a:rPr lang="tr-TR" smtClean="0"/>
              <a:t>26.06.2024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79113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288F002-CF0A-4AB3-836F-0AA86A292276}" type="datetime1">
              <a:rPr lang="tr-TR" smtClean="0"/>
              <a:t>26.06.2024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1507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F8F12B8-D8B9-4C6A-8A28-52FC22FD3FB9}" type="datetime1">
              <a:rPr lang="tr-TR" smtClean="0"/>
              <a:t>26.06.2024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128D57-B316-4463-B201-8600E317F84F}" type="slidenum">
              <a:rPr lang="tr-TR" smtClean="0"/>
              <a:t>‹#›</a:t>
            </a:fld>
            <a:endParaRPr lang="tr-TR"/>
          </a:p>
        </p:txBody>
      </p:sp>
      <p:pic>
        <p:nvPicPr>
          <p:cNvPr id="7" name="Resim 6">
            <a:extLst>
              <a:ext uri="{FF2B5EF4-FFF2-40B4-BE49-F238E27FC236}">
                <a16:creationId xmlns:a16="http://schemas.microsoft.com/office/drawing/2014/main" id="{EFC517DE-0249-8768-583C-C244C880B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cxnSp>
        <p:nvCxnSpPr>
          <p:cNvPr id="8" name="Düz Bağlayıcı 7">
            <a:extLst>
              <a:ext uri="{FF2B5EF4-FFF2-40B4-BE49-F238E27FC236}">
                <a16:creationId xmlns:a16="http://schemas.microsoft.com/office/drawing/2014/main" id="{69E41004-0DA4-94AF-4ADE-E6D5E4CD9086}"/>
              </a:ext>
            </a:extLst>
          </p:cNvPr>
          <p:cNvCxnSpPr>
            <a:cxnSpLocks/>
          </p:cNvCxnSpPr>
          <p:nvPr userDrawn="1"/>
        </p:nvCxnSpPr>
        <p:spPr>
          <a:xfrm>
            <a:off x="0" y="1600200"/>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T.C. Tarım ve Orman Bakanlığı Logo Download Vector">
            <a:extLst>
              <a:ext uri="{FF2B5EF4-FFF2-40B4-BE49-F238E27FC236}">
                <a16:creationId xmlns:a16="http://schemas.microsoft.com/office/drawing/2014/main" id="{6B21F028-83EF-3618-FD88-D9CDE174968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8640" y="185738"/>
            <a:ext cx="1217849" cy="121784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Düz Bağlayıcı 9">
            <a:extLst>
              <a:ext uri="{FF2B5EF4-FFF2-40B4-BE49-F238E27FC236}">
                <a16:creationId xmlns:a16="http://schemas.microsoft.com/office/drawing/2014/main" id="{97FF6CA9-270E-6D9F-1023-55823CEB1992}"/>
              </a:ext>
            </a:extLst>
          </p:cNvPr>
          <p:cNvCxnSpPr>
            <a:cxnSpLocks/>
          </p:cNvCxnSpPr>
          <p:nvPr userDrawn="1"/>
        </p:nvCxnSpPr>
        <p:spPr>
          <a:xfrm>
            <a:off x="548640" y="121056"/>
            <a:ext cx="12178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id="{BC91789B-A245-C234-06A7-DF4D655657E1}"/>
              </a:ext>
            </a:extLst>
          </p:cNvPr>
          <p:cNvCxnSpPr>
            <a:cxnSpLocks/>
          </p:cNvCxnSpPr>
          <p:nvPr userDrawn="1"/>
        </p:nvCxnSpPr>
        <p:spPr>
          <a:xfrm>
            <a:off x="548640" y="1468269"/>
            <a:ext cx="12178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84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D2DAEB5-5098-4AEB-B66F-8D7BEEBEC0DD}" type="datetime1">
              <a:rPr lang="tr-TR" smtClean="0"/>
              <a:t>26.06.2024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400893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lvl1pPr>
              <a:defRPr sz="2800" b="1">
                <a:solidFill>
                  <a:schemeClr val="accent1">
                    <a:lumMod val="75000"/>
                  </a:schemeClr>
                </a:solidFill>
              </a:defRPr>
            </a:lvl1pPr>
          </a:lstStyle>
          <a:p>
            <a:r>
              <a:rPr lang="tr-TR" dirty="0"/>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4CA99CF-46BF-4CDF-B24D-A4FCDD37EE6A}" type="datetime1">
              <a:rPr lang="tr-TR" smtClean="0"/>
              <a:t>26.06.2024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16591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DFB7EE0-5ECA-4401-8873-D6D31C057040}" type="datetime1">
              <a:rPr lang="tr-TR" smtClean="0"/>
              <a:t>26.06.2024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92680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3C1704A-0D8A-48B3-9772-E50E1C454CF0}" type="datetime1">
              <a:rPr lang="tr-TR" smtClean="0"/>
              <a:t>26.06.2024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340988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2395AF4-3C91-4255-854A-70DD1C56F22D}" type="datetime1">
              <a:rPr lang="tr-TR" smtClean="0"/>
              <a:t>26.06.2024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52331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70660F0-A72B-4816-8EEF-B17206916C74}" type="datetime1">
              <a:rPr lang="tr-TR" smtClean="0"/>
              <a:t>26.06.2024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326797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9D16FF28-3556-4728-81F6-74E75A9C3920}" type="datetime1">
              <a:rPr lang="tr-TR" smtClean="0"/>
              <a:t>26.06.2024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119875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1FA0B-D3D2-4746-B416-8F4928322BE8}" type="datetime1">
              <a:rPr lang="tr-TR" smtClean="0"/>
              <a:t>26.06.2024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10652760" y="6310312"/>
            <a:ext cx="701040" cy="365125"/>
          </a:xfrm>
          <a:prstGeom prst="rect">
            <a:avLst/>
          </a:prstGeom>
        </p:spPr>
        <p:txBody>
          <a:bodyPr vert="horz" lIns="91440" tIns="45720" rIns="91440" bIns="45720" rtlCol="0" anchor="ctr"/>
          <a:lstStyle>
            <a:lvl1pPr algn="r">
              <a:defRPr sz="1600" b="1">
                <a:solidFill>
                  <a:schemeClr val="tx1">
                    <a:tint val="75000"/>
                  </a:schemeClr>
                </a:solidFill>
              </a:defRPr>
            </a:lvl1pPr>
          </a:lstStyle>
          <a:p>
            <a:fld id="{CB128D57-B316-4463-B201-8600E317F84F}" type="slidenum">
              <a:rPr lang="tr-TR" smtClean="0"/>
              <a:pPr/>
              <a:t>‹#›</a:t>
            </a:fld>
            <a:endParaRPr lang="tr-TR" dirty="0"/>
          </a:p>
        </p:txBody>
      </p:sp>
    </p:spTree>
    <p:extLst>
      <p:ext uri="{BB962C8B-B14F-4D97-AF65-F5344CB8AC3E}">
        <p14:creationId xmlns:p14="http://schemas.microsoft.com/office/powerpoint/2010/main" val="1171403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orpus.com.t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Taslak%20Disiplin%20Amirleri%20Yonetmeligi%20ve%20Ek1Say&#305;l&#305;%20Cetvel.docx"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Yuvarlatılmış Dikdörtgen 9">
            <a:extLst>
              <a:ext uri="{FF2B5EF4-FFF2-40B4-BE49-F238E27FC236}">
                <a16:creationId xmlns:a16="http://schemas.microsoft.com/office/drawing/2014/main" id="{2B520A8B-A49B-554B-8B57-9964418D8128}"/>
              </a:ext>
            </a:extLst>
          </p:cNvPr>
          <p:cNvSpPr/>
          <p:nvPr/>
        </p:nvSpPr>
        <p:spPr>
          <a:xfrm>
            <a:off x="1738608" y="2452442"/>
            <a:ext cx="8781690" cy="8470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b="1" dirty="0">
                <a:solidFill>
                  <a:schemeClr val="tx1"/>
                </a:solidFill>
                <a:latin typeface="Times New Roman" panose="02020603050405020304" pitchFamily="18" charset="0"/>
                <a:cs typeface="Times New Roman" panose="02020603050405020304" pitchFamily="18" charset="0"/>
              </a:rPr>
              <a:t>DEVLET MEMURLARI </a:t>
            </a:r>
          </a:p>
          <a:p>
            <a:pPr algn="ctr"/>
            <a:r>
              <a:rPr lang="tr-TR" sz="3000" b="1" dirty="0">
                <a:solidFill>
                  <a:schemeClr val="tx1"/>
                </a:solidFill>
                <a:latin typeface="Times New Roman" panose="02020603050405020304" pitchFamily="18" charset="0"/>
                <a:cs typeface="Times New Roman" panose="02020603050405020304" pitchFamily="18" charset="0"/>
              </a:rPr>
              <a:t>DİSİPLİN HUKUKU</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1" name="Metin kutusu 10"/>
          <p:cNvSpPr txBox="1"/>
          <p:nvPr/>
        </p:nvSpPr>
        <p:spPr>
          <a:xfrm>
            <a:off x="3919761" y="6108060"/>
            <a:ext cx="4352475" cy="523220"/>
          </a:xfrm>
          <a:prstGeom prst="rect">
            <a:avLst/>
          </a:prstGeom>
          <a:noFill/>
        </p:spPr>
        <p:txBody>
          <a:bodyPr wrap="non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Personel Genel Müdürlüğü</a:t>
            </a:r>
          </a:p>
        </p:txBody>
      </p:sp>
      <p:pic>
        <p:nvPicPr>
          <p:cNvPr id="14" name="Picture 2" descr="T.C. Tarım ve Orman Bakanlığı Logo Download Vector">
            <a:extLst>
              <a:ext uri="{FF2B5EF4-FFF2-40B4-BE49-F238E27FC236}">
                <a16:creationId xmlns:a16="http://schemas.microsoft.com/office/drawing/2014/main" id="{83F392E9-57CB-BED2-6884-EFE207595F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8833" y="3707010"/>
            <a:ext cx="2174330" cy="217433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Düz Bağlayıcı 14">
            <a:extLst>
              <a:ext uri="{FF2B5EF4-FFF2-40B4-BE49-F238E27FC236}">
                <a16:creationId xmlns:a16="http://schemas.microsoft.com/office/drawing/2014/main" id="{B2A7F360-A7CD-7783-9443-A9EAC5A3C45F}"/>
              </a:ext>
            </a:extLst>
          </p:cNvPr>
          <p:cNvCxnSpPr>
            <a:cxnSpLocks/>
          </p:cNvCxnSpPr>
          <p:nvPr/>
        </p:nvCxnSpPr>
        <p:spPr>
          <a:xfrm>
            <a:off x="5008833" y="3609633"/>
            <a:ext cx="217433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14CFBF23-8923-D66B-C596-C52450F8F31E}"/>
              </a:ext>
            </a:extLst>
          </p:cNvPr>
          <p:cNvCxnSpPr>
            <a:cxnSpLocks/>
          </p:cNvCxnSpPr>
          <p:nvPr/>
        </p:nvCxnSpPr>
        <p:spPr>
          <a:xfrm>
            <a:off x="5008833" y="6014511"/>
            <a:ext cx="217433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787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075139" y="315180"/>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ZAMAN AŞIMI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İçerik Yer Tutucusu 5"/>
          <p:cNvSpPr txBox="1">
            <a:spLocks/>
          </p:cNvSpPr>
          <p:nvPr/>
        </p:nvSpPr>
        <p:spPr>
          <a:xfrm>
            <a:off x="4099325" y="5407823"/>
            <a:ext cx="4954623" cy="108720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Hak düşürücüdür.</a:t>
            </a:r>
          </a:p>
          <a:p>
            <a:pPr marL="285750" indent="-285750">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Kesen/Durduran düzenleme yoktur.</a:t>
            </a:r>
          </a:p>
          <a:p>
            <a:pPr marL="285750" indent="-285750">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CEZA MHK. SONUCU BEKLENMEMELİDİR.</a:t>
            </a:r>
          </a:p>
        </p:txBody>
      </p:sp>
      <p:sp>
        <p:nvSpPr>
          <p:cNvPr id="6" name="Metin kutusu 5"/>
          <p:cNvSpPr txBox="1"/>
          <p:nvPr/>
        </p:nvSpPr>
        <p:spPr>
          <a:xfrm>
            <a:off x="1309001" y="1727071"/>
            <a:ext cx="1883849" cy="369332"/>
          </a:xfrm>
          <a:prstGeom prst="rect">
            <a:avLst/>
          </a:prstGeom>
          <a:noFill/>
        </p:spPr>
        <p:txBody>
          <a:bodyPr wrap="none" rtlCol="0">
            <a:spAutoFit/>
          </a:bodyPr>
          <a:lstStyle/>
          <a:p>
            <a:r>
              <a:rPr lang="tr-TR" dirty="0">
                <a:latin typeface="Times New Roman" panose="02020603050405020304" pitchFamily="18" charset="0"/>
                <a:cs typeface="Times New Roman" panose="02020603050405020304" pitchFamily="18" charset="0"/>
              </a:rPr>
              <a:t>Fiili işlediği ilk an</a:t>
            </a:r>
          </a:p>
        </p:txBody>
      </p:sp>
      <p:sp>
        <p:nvSpPr>
          <p:cNvPr id="10" name="Metin kutusu 9"/>
          <p:cNvSpPr txBox="1"/>
          <p:nvPr/>
        </p:nvSpPr>
        <p:spPr>
          <a:xfrm>
            <a:off x="3931333" y="1911737"/>
            <a:ext cx="1915909" cy="369332"/>
          </a:xfrm>
          <a:prstGeom prst="rect">
            <a:avLst/>
          </a:prstGeom>
          <a:noFill/>
        </p:spPr>
        <p:txBody>
          <a:bodyPr wrap="none" rtlCol="0">
            <a:spAutoFit/>
          </a:bodyPr>
          <a:lstStyle/>
          <a:p>
            <a:r>
              <a:rPr lang="tr-TR" dirty="0">
                <a:latin typeface="Times New Roman" panose="02020603050405020304" pitchFamily="18" charset="0"/>
                <a:cs typeface="Times New Roman" panose="02020603050405020304" pitchFamily="18" charset="0"/>
              </a:rPr>
              <a:t>Fiili öğrenildiği an</a:t>
            </a:r>
          </a:p>
        </p:txBody>
      </p:sp>
      <p:sp>
        <p:nvSpPr>
          <p:cNvPr id="11" name="Metin kutusu 10"/>
          <p:cNvSpPr txBox="1"/>
          <p:nvPr/>
        </p:nvSpPr>
        <p:spPr>
          <a:xfrm>
            <a:off x="4674131" y="2350471"/>
            <a:ext cx="2659702" cy="369332"/>
          </a:xfrm>
          <a:prstGeom prst="rect">
            <a:avLst/>
          </a:prstGeom>
          <a:noFill/>
        </p:spPr>
        <p:txBody>
          <a:bodyPr wrap="none" rtlCol="0">
            <a:spAutoFit/>
          </a:bodyPr>
          <a:lstStyle/>
          <a:p>
            <a:r>
              <a:rPr lang="tr-TR" b="1" dirty="0">
                <a:latin typeface="Times New Roman" panose="02020603050405020304" pitchFamily="18" charset="0"/>
                <a:cs typeface="Times New Roman" panose="02020603050405020304" pitchFamily="18" charset="0"/>
              </a:rPr>
              <a:t>Soruşturma zaman aşımı</a:t>
            </a:r>
          </a:p>
        </p:txBody>
      </p:sp>
      <p:sp>
        <p:nvSpPr>
          <p:cNvPr id="13" name="Yuvarlatılmış Dikdörtgen 12"/>
          <p:cNvSpPr/>
          <p:nvPr/>
        </p:nvSpPr>
        <p:spPr>
          <a:xfrm>
            <a:off x="1045724" y="2205319"/>
            <a:ext cx="45719" cy="2806458"/>
          </a:xfrm>
          <a:prstGeom prst="roundRect">
            <a:avLst/>
          </a:prstGeom>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4" name="Yuvarlatılmış Dikdörtgen 13"/>
          <p:cNvSpPr/>
          <p:nvPr/>
        </p:nvSpPr>
        <p:spPr>
          <a:xfrm rot="16200000" flipH="1">
            <a:off x="2278554" y="1018208"/>
            <a:ext cx="45719" cy="2419942"/>
          </a:xfrm>
          <a:prstGeom prst="roundRect">
            <a:avLst/>
          </a:prstGeom>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5" name="Yuvarlatılmış Dikdörtgen 14"/>
          <p:cNvSpPr/>
          <p:nvPr/>
        </p:nvSpPr>
        <p:spPr>
          <a:xfrm>
            <a:off x="10667218" y="2299049"/>
            <a:ext cx="45719" cy="2712728"/>
          </a:xfrm>
          <a:prstGeom prst="roundRect">
            <a:avLst/>
          </a:prstGeom>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6" name="Yuvarlatılmış Dikdörtgen 15"/>
          <p:cNvSpPr/>
          <p:nvPr/>
        </p:nvSpPr>
        <p:spPr>
          <a:xfrm rot="16200000">
            <a:off x="6161599" y="108963"/>
            <a:ext cx="45720" cy="5346147"/>
          </a:xfrm>
          <a:prstGeom prst="roundRect">
            <a:avLst/>
          </a:prstGeom>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7" name="Yuvarlatılmış Dikdörtgen 16"/>
          <p:cNvSpPr/>
          <p:nvPr/>
        </p:nvSpPr>
        <p:spPr>
          <a:xfrm>
            <a:off x="3485330" y="2205318"/>
            <a:ext cx="45719" cy="200139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8" name="Yuvarlatılmış Dikdörtgen 17"/>
          <p:cNvSpPr/>
          <p:nvPr/>
        </p:nvSpPr>
        <p:spPr>
          <a:xfrm>
            <a:off x="8839834" y="2303982"/>
            <a:ext cx="45719" cy="200139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9" name="Yuvarlatılmış Dikdörtgen 18"/>
          <p:cNvSpPr/>
          <p:nvPr/>
        </p:nvSpPr>
        <p:spPr>
          <a:xfrm>
            <a:off x="6025251" y="2759178"/>
            <a:ext cx="53250" cy="76201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20" name="Yuvarlatılmış Dikdörtgen 19"/>
          <p:cNvSpPr/>
          <p:nvPr/>
        </p:nvSpPr>
        <p:spPr>
          <a:xfrm rot="16200000">
            <a:off x="2228067" y="3791573"/>
            <a:ext cx="45719" cy="2410400"/>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solidFill>
                <a:srgbClr val="FF0000"/>
              </a:solidFill>
            </a:endParaRPr>
          </a:p>
        </p:txBody>
      </p:sp>
      <p:sp>
        <p:nvSpPr>
          <p:cNvPr id="21" name="Yuvarlatılmış Dikdörtgen 20"/>
          <p:cNvSpPr/>
          <p:nvPr/>
        </p:nvSpPr>
        <p:spPr>
          <a:xfrm rot="16200000">
            <a:off x="9734744" y="4077927"/>
            <a:ext cx="45719" cy="1910664"/>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22" name="Yuvarlatılmış Dikdörtgen 21"/>
          <p:cNvSpPr/>
          <p:nvPr/>
        </p:nvSpPr>
        <p:spPr>
          <a:xfrm rot="16200000">
            <a:off x="5799570" y="2296657"/>
            <a:ext cx="659256" cy="5346147"/>
          </a:xfrm>
          <a:prstGeom prst="roundRect">
            <a:avLst/>
          </a:prstGeom>
          <a:solidFill>
            <a:schemeClr val="bg1"/>
          </a:solidFill>
          <a:ln/>
        </p:spPr>
        <p:style>
          <a:lnRef idx="2">
            <a:schemeClr val="accent2"/>
          </a:lnRef>
          <a:fillRef idx="1">
            <a:schemeClr val="lt1"/>
          </a:fillRef>
          <a:effectRef idx="0">
            <a:schemeClr val="accent2"/>
          </a:effectRef>
          <a:fontRef idx="minor">
            <a:schemeClr val="dk1"/>
          </a:fontRef>
        </p:style>
        <p:txBody>
          <a:bodyPr vert="vert" rtlCol="0" anchor="ctr"/>
          <a:lstStyle/>
          <a:p>
            <a:pPr algn="ctr"/>
            <a:r>
              <a:rPr lang="tr-TR" sz="2400" b="1" dirty="0">
                <a:latin typeface="Times New Roman" panose="02020603050405020304" pitchFamily="18" charset="0"/>
                <a:cs typeface="Times New Roman" panose="02020603050405020304" pitchFamily="18" charset="0"/>
              </a:rPr>
              <a:t>Ceza zaman aşımı </a:t>
            </a:r>
            <a:r>
              <a:rPr lang="tr-TR" sz="2400" b="1" dirty="0">
                <a:solidFill>
                  <a:srgbClr val="FF0000"/>
                </a:solidFill>
                <a:latin typeface="Times New Roman" panose="02020603050405020304" pitchFamily="18" charset="0"/>
                <a:cs typeface="Times New Roman" panose="02020603050405020304" pitchFamily="18" charset="0"/>
              </a:rPr>
              <a:t>2 YIL</a:t>
            </a:r>
          </a:p>
        </p:txBody>
      </p:sp>
      <p:sp>
        <p:nvSpPr>
          <p:cNvPr id="23" name="İçerik Yer Tutucusu 5"/>
          <p:cNvSpPr txBox="1">
            <a:spLocks/>
          </p:cNvSpPr>
          <p:nvPr/>
        </p:nvSpPr>
        <p:spPr>
          <a:xfrm>
            <a:off x="3577762" y="3304680"/>
            <a:ext cx="2426219" cy="902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80000">
              <a:spcBef>
                <a:spcPts val="600"/>
              </a:spcBef>
              <a:buFont typeface="Wingdings" panose="05000000000000000000" pitchFamily="2" charset="2"/>
              <a:buChar char="§"/>
            </a:pPr>
            <a:r>
              <a:rPr lang="tr-TR" sz="1400" b="1" dirty="0">
                <a:latin typeface="Times New Roman" panose="02020603050405020304" pitchFamily="18" charset="0"/>
                <a:cs typeface="Times New Roman" panose="02020603050405020304" pitchFamily="18" charset="0"/>
              </a:rPr>
              <a:t>Uyarma-Kınama</a:t>
            </a:r>
          </a:p>
          <a:p>
            <a:pPr marL="108000" indent="-180000">
              <a:spcBef>
                <a:spcPts val="600"/>
              </a:spcBef>
              <a:buFont typeface="Wingdings" panose="05000000000000000000" pitchFamily="2" charset="2"/>
              <a:buChar char="§"/>
            </a:pPr>
            <a:r>
              <a:rPr lang="tr-TR" sz="1400" b="1" dirty="0">
                <a:latin typeface="Times New Roman" panose="02020603050405020304" pitchFamily="18" charset="0"/>
                <a:cs typeface="Times New Roman" panose="02020603050405020304" pitchFamily="18" charset="0"/>
              </a:rPr>
              <a:t>Aylıktan Kesme</a:t>
            </a:r>
          </a:p>
          <a:p>
            <a:pPr marL="108000" indent="-180000">
              <a:spcBef>
                <a:spcPts val="600"/>
              </a:spcBef>
              <a:buFont typeface="Wingdings" panose="05000000000000000000" pitchFamily="2" charset="2"/>
              <a:buChar char="§"/>
            </a:pPr>
            <a:r>
              <a:rPr lang="tr-TR" sz="1400" b="1" dirty="0">
                <a:latin typeface="Times New Roman" panose="02020603050405020304" pitchFamily="18" charset="0"/>
                <a:cs typeface="Times New Roman" panose="02020603050405020304" pitchFamily="18" charset="0"/>
              </a:rPr>
              <a:t>Kademe İlerlemesi Dur.</a:t>
            </a:r>
            <a:endParaRPr lang="tr-TR" sz="1400" dirty="0">
              <a:latin typeface="Times New Roman" panose="02020603050405020304" pitchFamily="18" charset="0"/>
              <a:cs typeface="Times New Roman" panose="02020603050405020304" pitchFamily="18" charset="0"/>
            </a:endParaRPr>
          </a:p>
        </p:txBody>
      </p:sp>
      <p:sp>
        <p:nvSpPr>
          <p:cNvPr id="24" name="İçerik Yer Tutucusu 5"/>
          <p:cNvSpPr txBox="1">
            <a:spLocks/>
          </p:cNvSpPr>
          <p:nvPr/>
        </p:nvSpPr>
        <p:spPr>
          <a:xfrm>
            <a:off x="3577763" y="2805407"/>
            <a:ext cx="2426219" cy="3473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2400" b="1" dirty="0">
                <a:solidFill>
                  <a:srgbClr val="FF0000"/>
                </a:solidFill>
                <a:latin typeface="Times New Roman" panose="02020603050405020304" pitchFamily="18" charset="0"/>
                <a:cs typeface="Times New Roman" panose="02020603050405020304" pitchFamily="18" charset="0"/>
              </a:rPr>
              <a:t>1 AY</a:t>
            </a: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25" name="İçerik Yer Tutucusu 5"/>
          <p:cNvSpPr txBox="1">
            <a:spLocks/>
          </p:cNvSpPr>
          <p:nvPr/>
        </p:nvSpPr>
        <p:spPr>
          <a:xfrm>
            <a:off x="6254907" y="2777159"/>
            <a:ext cx="2426219" cy="3473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2400" b="1" dirty="0">
                <a:solidFill>
                  <a:srgbClr val="FF0000"/>
                </a:solidFill>
                <a:latin typeface="Times New Roman" panose="02020603050405020304" pitchFamily="18" charset="0"/>
                <a:cs typeface="Times New Roman" panose="02020603050405020304" pitchFamily="18" charset="0"/>
              </a:rPr>
              <a:t>6 AY</a:t>
            </a: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26" name="İçerik Yer Tutucusu 5"/>
          <p:cNvSpPr txBox="1">
            <a:spLocks/>
          </p:cNvSpPr>
          <p:nvPr/>
        </p:nvSpPr>
        <p:spPr>
          <a:xfrm>
            <a:off x="6217647" y="3320355"/>
            <a:ext cx="2426219" cy="463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80000">
              <a:spcBef>
                <a:spcPts val="600"/>
              </a:spcBef>
              <a:buFont typeface="Wingdings" panose="05000000000000000000" pitchFamily="2" charset="2"/>
              <a:buChar char="§"/>
            </a:pPr>
            <a:r>
              <a:rPr lang="tr-TR" sz="1400" b="1" dirty="0">
                <a:latin typeface="Times New Roman" panose="02020603050405020304" pitchFamily="18" charset="0"/>
                <a:cs typeface="Times New Roman" panose="02020603050405020304" pitchFamily="18" charset="0"/>
              </a:rPr>
              <a:t>Memurluktan Çıkarma</a:t>
            </a:r>
            <a:endParaRPr lang="tr-TR" sz="1400" dirty="0">
              <a:latin typeface="Times New Roman" panose="02020603050405020304" pitchFamily="18" charset="0"/>
              <a:cs typeface="Times New Roman" panose="02020603050405020304" pitchFamily="18" charset="0"/>
            </a:endParaRPr>
          </a:p>
        </p:txBody>
      </p:sp>
      <p:sp>
        <p:nvSpPr>
          <p:cNvPr id="29" name="Yuvarlatılmış Dikdörtgen 28"/>
          <p:cNvSpPr/>
          <p:nvPr/>
        </p:nvSpPr>
        <p:spPr>
          <a:xfrm rot="16200000" flipH="1">
            <a:off x="9776443" y="1416334"/>
            <a:ext cx="51424" cy="1816854"/>
          </a:xfrm>
          <a:prstGeom prst="roundRect">
            <a:avLst/>
          </a:prstGeom>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7" name="Slayt Numarası Yer Tutucusu 6"/>
          <p:cNvSpPr>
            <a:spLocks noGrp="1"/>
          </p:cNvSpPr>
          <p:nvPr>
            <p:ph type="sldNum" sz="quarter" idx="12"/>
          </p:nvPr>
        </p:nvSpPr>
        <p:spPr>
          <a:xfrm>
            <a:off x="8494422" y="6146403"/>
            <a:ext cx="2743200" cy="365125"/>
          </a:xfrm>
        </p:spPr>
        <p:txBody>
          <a:bodyPr/>
          <a:lstStyle/>
          <a:p>
            <a:fld id="{CB128D57-B316-4463-B201-8600E317F84F}" type="slidenum">
              <a:rPr lang="tr-TR" smtClean="0"/>
              <a:t>10</a:t>
            </a:fld>
            <a:endParaRPr lang="tr-TR"/>
          </a:p>
        </p:txBody>
      </p:sp>
    </p:spTree>
    <p:extLst>
      <p:ext uri="{BB962C8B-B14F-4D97-AF65-F5344CB8AC3E}">
        <p14:creationId xmlns:p14="http://schemas.microsoft.com/office/powerpoint/2010/main" val="207529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208822" y="397134"/>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ÖZEL TEKERRÜR</a:t>
            </a:r>
            <a:endParaRPr lang="tr-TR" sz="2800" dirty="0">
              <a:latin typeface="Times New Roman" panose="02020603050405020304" pitchFamily="18" charset="0"/>
              <a:cs typeface="Times New Roman" panose="02020603050405020304" pitchFamily="18" charset="0"/>
            </a:endParaRPr>
          </a:p>
        </p:txBody>
      </p:sp>
      <p:sp>
        <p:nvSpPr>
          <p:cNvPr id="23" name="Metin kutusu 22"/>
          <p:cNvSpPr txBox="1"/>
          <p:nvPr/>
        </p:nvSpPr>
        <p:spPr>
          <a:xfrm>
            <a:off x="551607" y="2245731"/>
            <a:ext cx="11088786" cy="1200329"/>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Disiplin cezasına </a:t>
            </a:r>
            <a:r>
              <a:rPr lang="tr-TR" sz="2400" b="1" u="sng" dirty="0">
                <a:solidFill>
                  <a:schemeClr val="accent1">
                    <a:lumMod val="75000"/>
                  </a:schemeClr>
                </a:solidFill>
                <a:latin typeface="Times New Roman" panose="02020603050405020304" pitchFamily="18" charset="0"/>
                <a:cs typeface="Times New Roman" panose="02020603050405020304" pitchFamily="18" charset="0"/>
              </a:rPr>
              <a:t>sebep olmuş fiilin,</a:t>
            </a:r>
            <a:r>
              <a:rPr lang="tr-TR" sz="2400" b="1" dirty="0">
                <a:solidFill>
                  <a:schemeClr val="accent1">
                    <a:lumMod val="75000"/>
                  </a:schemeClr>
                </a:solidFill>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özlük dosyasından silinmesine ilişkin sürede </a:t>
            </a:r>
            <a:r>
              <a:rPr lang="tr-TR" sz="2400" dirty="0">
                <a:latin typeface="Times New Roman" panose="02020603050405020304" pitchFamily="18" charset="0"/>
                <a:cs typeface="Times New Roman" panose="02020603050405020304" pitchFamily="18" charset="0"/>
              </a:rPr>
              <a:t>tekrarında </a:t>
            </a:r>
            <a:r>
              <a:rPr lang="tr-TR" sz="2400" b="1" u="sng" dirty="0">
                <a:solidFill>
                  <a:schemeClr val="accent1">
                    <a:lumMod val="75000"/>
                  </a:schemeClr>
                </a:solidFill>
                <a:latin typeface="Times New Roman" panose="02020603050405020304" pitchFamily="18" charset="0"/>
                <a:cs typeface="Times New Roman" panose="02020603050405020304" pitchFamily="18" charset="0"/>
              </a:rPr>
              <a:t>bir derece ağır ceza </a:t>
            </a:r>
            <a:r>
              <a:rPr lang="tr-TR" sz="2400" dirty="0">
                <a:latin typeface="Times New Roman" panose="02020603050405020304" pitchFamily="18" charset="0"/>
                <a:cs typeface="Times New Roman" panose="02020603050405020304" pitchFamily="18" charset="0"/>
              </a:rPr>
              <a:t>uygulanmasıdır.</a:t>
            </a:r>
          </a:p>
          <a:p>
            <a:pPr marL="285750" indent="-285750">
              <a:buFont typeface="Wingdings" panose="05000000000000000000" pitchFamily="2" charset="2"/>
              <a:buChar char="§"/>
            </a:pPr>
            <a:endParaRPr lang="tr-TR" sz="2400" dirty="0">
              <a:latin typeface="Times New Roman" panose="02020603050405020304" pitchFamily="18" charset="0"/>
              <a:cs typeface="Times New Roman" panose="02020603050405020304" pitchFamily="18" charset="0"/>
            </a:endParaRPr>
          </a:p>
        </p:txBody>
      </p:sp>
      <p:sp>
        <p:nvSpPr>
          <p:cNvPr id="26" name="Metin kutusu 25"/>
          <p:cNvSpPr txBox="1"/>
          <p:nvPr/>
        </p:nvSpPr>
        <p:spPr>
          <a:xfrm>
            <a:off x="886475" y="3446060"/>
            <a:ext cx="10978422" cy="2262158"/>
          </a:xfrm>
          <a:prstGeom prst="rect">
            <a:avLst/>
          </a:prstGeom>
          <a:noFill/>
        </p:spPr>
        <p:txBody>
          <a:bodyPr wrap="square" rtlCol="0">
            <a:spAutoFit/>
          </a:bodyPr>
          <a:lstStyle/>
          <a:p>
            <a:pPr>
              <a:lnSpc>
                <a:spcPct val="150000"/>
              </a:lnSpc>
            </a:pPr>
            <a:r>
              <a:rPr lang="tr-TR" sz="2400" b="1" dirty="0">
                <a:latin typeface="Times New Roman" panose="02020603050405020304" pitchFamily="18" charset="0"/>
                <a:cs typeface="Times New Roman" panose="02020603050405020304" pitchFamily="18" charset="0"/>
              </a:rPr>
              <a:t>ŞARTLAR</a:t>
            </a:r>
            <a:r>
              <a:rPr lang="tr-TR" sz="2400" b="1" dirty="0" smtClean="0">
                <a:latin typeface="Times New Roman" panose="02020603050405020304" pitchFamily="18" charset="0"/>
                <a:cs typeface="Times New Roman" panose="02020603050405020304" pitchFamily="18" charset="0"/>
              </a:rPr>
              <a:t>:</a:t>
            </a:r>
          </a:p>
          <a:p>
            <a:pPr>
              <a:lnSpc>
                <a:spcPct val="150000"/>
              </a:lnSpc>
            </a:pPr>
            <a:r>
              <a:rPr lang="tr-TR" sz="2400" b="1" dirty="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1- </a:t>
            </a:r>
            <a:r>
              <a:rPr lang="tr-TR" sz="2200" dirty="0">
                <a:latin typeface="Times New Roman" panose="02020603050405020304" pitchFamily="18" charset="0"/>
                <a:cs typeface="Times New Roman" panose="02020603050405020304" pitchFamily="18" charset="0"/>
              </a:rPr>
              <a:t>Kesinleşmiş Disiplin Cezası</a:t>
            </a:r>
          </a:p>
          <a:p>
            <a:pPr>
              <a:lnSpc>
                <a:spcPct val="150000"/>
              </a:lnSpc>
            </a:pPr>
            <a:r>
              <a:rPr lang="tr-TR" sz="2200" dirty="0">
                <a:latin typeface="Times New Roman" panose="02020603050405020304" pitchFamily="18" charset="0"/>
                <a:cs typeface="Times New Roman" panose="02020603050405020304" pitchFamily="18" charset="0"/>
              </a:rPr>
              <a:t>                       2- </a:t>
            </a:r>
            <a:r>
              <a:rPr lang="tr-TR" sz="2200" b="1" dirty="0">
                <a:latin typeface="Times New Roman" panose="02020603050405020304" pitchFamily="18" charset="0"/>
                <a:cs typeface="Times New Roman" panose="02020603050405020304" pitchFamily="18" charset="0"/>
              </a:rPr>
              <a:t>Aynı Mahiyette </a:t>
            </a:r>
            <a:r>
              <a:rPr lang="tr-TR" sz="2200" dirty="0">
                <a:latin typeface="Times New Roman" panose="02020603050405020304" pitchFamily="18" charset="0"/>
                <a:cs typeface="Times New Roman" panose="02020603050405020304" pitchFamily="18" charset="0"/>
              </a:rPr>
              <a:t>İkinci Fiil</a:t>
            </a:r>
          </a:p>
          <a:p>
            <a:pPr>
              <a:lnSpc>
                <a:spcPct val="150000"/>
              </a:lnSpc>
            </a:pPr>
            <a:r>
              <a:rPr lang="tr-TR" sz="2200" dirty="0">
                <a:latin typeface="Times New Roman" panose="02020603050405020304" pitchFamily="18" charset="0"/>
                <a:cs typeface="Times New Roman" panose="02020603050405020304" pitchFamily="18" charset="0"/>
              </a:rPr>
              <a:t>                       3- İkinci fiil, cezaların </a:t>
            </a:r>
            <a:r>
              <a:rPr lang="tr-TR" sz="2200" b="1" dirty="0">
                <a:latin typeface="Times New Roman" panose="02020603050405020304" pitchFamily="18" charset="0"/>
                <a:cs typeface="Times New Roman" panose="02020603050405020304" pitchFamily="18" charset="0"/>
              </a:rPr>
              <a:t>özlük dosyasından silinme süresi içerisinde </a:t>
            </a:r>
            <a:r>
              <a:rPr lang="tr-TR" sz="2200" dirty="0">
                <a:latin typeface="Times New Roman" panose="02020603050405020304" pitchFamily="18" charset="0"/>
                <a:cs typeface="Times New Roman" panose="02020603050405020304" pitchFamily="18" charset="0"/>
              </a:rPr>
              <a:t>işlenmelidir</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11</a:t>
            </a:fld>
            <a:endParaRPr lang="tr-TR"/>
          </a:p>
        </p:txBody>
      </p:sp>
    </p:spTree>
    <p:extLst>
      <p:ext uri="{BB962C8B-B14F-4D97-AF65-F5344CB8AC3E}">
        <p14:creationId xmlns:p14="http://schemas.microsoft.com/office/powerpoint/2010/main" val="1298911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256428"/>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ÖZEL TEKERRÜR</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Metin kutusu 22"/>
          <p:cNvSpPr txBox="1"/>
          <p:nvPr/>
        </p:nvSpPr>
        <p:spPr>
          <a:xfrm>
            <a:off x="468218" y="3974486"/>
            <a:ext cx="11088786" cy="830997"/>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dirty="0">
                <a:latin typeface="Times New Roman" pitchFamily="18" charset="0"/>
                <a:cs typeface="Times New Roman" pitchFamily="18" charset="0"/>
              </a:rPr>
              <a:t>İkinci defa işlenen disiplin suçu, yine </a:t>
            </a:r>
            <a:r>
              <a:rPr lang="tr-TR" sz="2400" b="1" dirty="0">
                <a:latin typeface="Times New Roman" pitchFamily="18" charset="0"/>
                <a:cs typeface="Times New Roman" pitchFamily="18" charset="0"/>
              </a:rPr>
              <a:t>uyarma cezasını gerektiren farklı bir fiilden kaynaklanıyorsa</a:t>
            </a:r>
            <a:r>
              <a:rPr lang="tr-TR" sz="2400" dirty="0">
                <a:solidFill>
                  <a:schemeClr val="accent1">
                    <a:lumMod val="75000"/>
                  </a:schemeClr>
                </a:solidFill>
                <a:latin typeface="Times New Roman" pitchFamily="18" charset="0"/>
                <a:cs typeface="Times New Roman" pitchFamily="18" charset="0"/>
              </a:rPr>
              <a:t> </a:t>
            </a:r>
            <a:r>
              <a:rPr lang="tr-TR" sz="2400" dirty="0">
                <a:latin typeface="Times New Roman" pitchFamily="18" charset="0"/>
                <a:cs typeface="Times New Roman" pitchFamily="18" charset="0"/>
              </a:rPr>
              <a:t>özel tekerrür uygulanmayacaktır. </a:t>
            </a:r>
          </a:p>
        </p:txBody>
      </p:sp>
      <p:sp>
        <p:nvSpPr>
          <p:cNvPr id="28" name="Metin kutusu 27"/>
          <p:cNvSpPr txBox="1"/>
          <p:nvPr/>
        </p:nvSpPr>
        <p:spPr>
          <a:xfrm>
            <a:off x="988873" y="5183248"/>
            <a:ext cx="4176681" cy="430887"/>
          </a:xfrm>
          <a:prstGeom prst="rect">
            <a:avLst/>
          </a:prstGeom>
          <a:solidFill>
            <a:schemeClr val="bg1"/>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200" dirty="0">
                <a:latin typeface="Times New Roman" panose="02020603050405020304" pitchFamily="18" charset="0"/>
                <a:cs typeface="Times New Roman" panose="02020603050405020304" pitchFamily="18" charset="0"/>
              </a:rPr>
              <a:t>Özürsüz/izinsiz göreve geç gelmek</a:t>
            </a:r>
            <a:endParaRPr lang="tr-TR" sz="2200" b="1"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a:off x="6726581" y="5183247"/>
            <a:ext cx="4481481" cy="430887"/>
          </a:xfrm>
          <a:prstGeom prst="rect">
            <a:avLst/>
          </a:prstGeom>
          <a:solidFill>
            <a:schemeClr val="bg1"/>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2200" dirty="0">
                <a:latin typeface="Times New Roman" panose="02020603050405020304" pitchFamily="18" charset="0"/>
                <a:cs typeface="Times New Roman" panose="02020603050405020304" pitchFamily="18" charset="0"/>
              </a:rPr>
              <a:t>Usulsüz müracaat/şikayette bulunmak</a:t>
            </a:r>
            <a:endParaRPr lang="tr-TR" sz="2200" b="1"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988872" y="2024480"/>
            <a:ext cx="4176681" cy="430887"/>
          </a:xfrm>
          <a:prstGeom prst="rect">
            <a:avLst/>
          </a:prstGeom>
          <a:solidFill>
            <a:schemeClr val="bg1"/>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200" dirty="0">
                <a:latin typeface="Times New Roman" panose="02020603050405020304" pitchFamily="18" charset="0"/>
                <a:cs typeface="Times New Roman" panose="02020603050405020304" pitchFamily="18" charset="0"/>
              </a:rPr>
              <a:t>Özürsüz/izinsiz göreve geç gelmek.</a:t>
            </a:r>
          </a:p>
        </p:txBody>
      </p:sp>
      <p:sp>
        <p:nvSpPr>
          <p:cNvPr id="15" name="Metin kutusu 14"/>
          <p:cNvSpPr txBox="1"/>
          <p:nvPr/>
        </p:nvSpPr>
        <p:spPr>
          <a:xfrm>
            <a:off x="6878982" y="2042032"/>
            <a:ext cx="4176681" cy="430887"/>
          </a:xfrm>
          <a:prstGeom prst="rect">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200" dirty="0">
                <a:latin typeface="Times New Roman" panose="02020603050405020304" pitchFamily="18" charset="0"/>
                <a:cs typeface="Times New Roman" panose="02020603050405020304" pitchFamily="18" charset="0"/>
              </a:rPr>
              <a:t>Özürsüz/izinsiz göreve geç gelmek</a:t>
            </a:r>
            <a:endParaRPr lang="tr-TR" sz="2200" b="1"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12</a:t>
            </a:fld>
            <a:endParaRPr lang="tr-TR"/>
          </a:p>
        </p:txBody>
      </p:sp>
      <p:sp>
        <p:nvSpPr>
          <p:cNvPr id="18" name="Oval 17"/>
          <p:cNvSpPr/>
          <p:nvPr/>
        </p:nvSpPr>
        <p:spPr>
          <a:xfrm>
            <a:off x="1919995" y="2674793"/>
            <a:ext cx="2069335" cy="540433"/>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 UYARMA</a:t>
            </a:r>
          </a:p>
        </p:txBody>
      </p:sp>
      <p:sp>
        <p:nvSpPr>
          <p:cNvPr id="20" name="Oval 19"/>
          <p:cNvSpPr/>
          <p:nvPr/>
        </p:nvSpPr>
        <p:spPr>
          <a:xfrm>
            <a:off x="7837451" y="2674702"/>
            <a:ext cx="2069335" cy="54043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KINAMA</a:t>
            </a:r>
          </a:p>
        </p:txBody>
      </p:sp>
      <p:sp>
        <p:nvSpPr>
          <p:cNvPr id="8" name="Oval 7">
            <a:extLst>
              <a:ext uri="{FF2B5EF4-FFF2-40B4-BE49-F238E27FC236}">
                <a16:creationId xmlns:a16="http://schemas.microsoft.com/office/drawing/2014/main" id="{D119459D-8D5D-56A4-E6B9-0A5B249B9A8D}"/>
              </a:ext>
            </a:extLst>
          </p:cNvPr>
          <p:cNvSpPr/>
          <p:nvPr/>
        </p:nvSpPr>
        <p:spPr>
          <a:xfrm>
            <a:off x="1919995" y="5750618"/>
            <a:ext cx="2069335" cy="540433"/>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 UYARMA</a:t>
            </a:r>
          </a:p>
        </p:txBody>
      </p:sp>
      <p:sp>
        <p:nvSpPr>
          <p:cNvPr id="9" name="Oval 8">
            <a:extLst>
              <a:ext uri="{FF2B5EF4-FFF2-40B4-BE49-F238E27FC236}">
                <a16:creationId xmlns:a16="http://schemas.microsoft.com/office/drawing/2014/main" id="{294D1753-9094-0BF5-1312-ABBBEAC4B482}"/>
              </a:ext>
            </a:extLst>
          </p:cNvPr>
          <p:cNvSpPr/>
          <p:nvPr/>
        </p:nvSpPr>
        <p:spPr>
          <a:xfrm>
            <a:off x="8047409" y="5803634"/>
            <a:ext cx="2069335" cy="540433"/>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 UYARMA</a:t>
            </a:r>
          </a:p>
        </p:txBody>
      </p:sp>
      <p:sp>
        <p:nvSpPr>
          <p:cNvPr id="14" name="Aşağı Ok 13"/>
          <p:cNvSpPr/>
          <p:nvPr/>
        </p:nvSpPr>
        <p:spPr>
          <a:xfrm rot="16200000">
            <a:off x="5806314" y="2673654"/>
            <a:ext cx="412595" cy="687138"/>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şağı Ok 15"/>
          <p:cNvSpPr/>
          <p:nvPr/>
        </p:nvSpPr>
        <p:spPr>
          <a:xfrm rot="16200000">
            <a:off x="5806314" y="5677264"/>
            <a:ext cx="412595" cy="687138"/>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90268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381303"/>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GENEL TEKERRÜR</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Metin kutusu 22"/>
          <p:cNvSpPr txBox="1"/>
          <p:nvPr/>
        </p:nvSpPr>
        <p:spPr>
          <a:xfrm>
            <a:off x="626752" y="1965951"/>
            <a:ext cx="10955650" cy="1200329"/>
          </a:xfrm>
          <a:prstGeom prst="rect">
            <a:avLst/>
          </a:prstGeom>
          <a:noFill/>
        </p:spPr>
        <p:txBody>
          <a:bodyPr wrap="square" rtlCol="0">
            <a:spAutoFit/>
          </a:bodyPr>
          <a:lstStyle/>
          <a:p>
            <a:pPr marL="285750" indent="-285750" algn="just">
              <a:buFont typeface="Wingdings" panose="05000000000000000000" pitchFamily="2" charset="2"/>
              <a:buChar char="§"/>
            </a:pPr>
            <a:r>
              <a:rPr lang="tr-TR" sz="2400" b="1" dirty="0">
                <a:solidFill>
                  <a:schemeClr val="accent1">
                    <a:lumMod val="75000"/>
                  </a:schemeClr>
                </a:solidFill>
                <a:latin typeface="Times New Roman" panose="02020603050405020304" pitchFamily="18" charset="0"/>
                <a:cs typeface="Times New Roman" panose="02020603050405020304" pitchFamily="18" charset="0"/>
              </a:rPr>
              <a:t>Aynı derecede cezayı gerektiren </a:t>
            </a:r>
            <a:r>
              <a:rPr lang="tr-TR" sz="2400" dirty="0">
                <a:latin typeface="Times New Roman" panose="02020603050405020304" pitchFamily="18" charset="0"/>
                <a:cs typeface="Times New Roman" panose="02020603050405020304" pitchFamily="18" charset="0"/>
              </a:rPr>
              <a:t>fakat </a:t>
            </a:r>
            <a:r>
              <a:rPr lang="tr-TR" sz="2400" b="1" dirty="0">
                <a:solidFill>
                  <a:schemeClr val="accent1">
                    <a:lumMod val="75000"/>
                  </a:schemeClr>
                </a:solidFill>
                <a:latin typeface="Times New Roman" panose="02020603050405020304" pitchFamily="18" charset="0"/>
                <a:cs typeface="Times New Roman" panose="02020603050405020304" pitchFamily="18" charset="0"/>
              </a:rPr>
              <a:t>ayrı fiiller nedeniyle </a:t>
            </a:r>
            <a:r>
              <a:rPr lang="tr-TR" sz="2400" dirty="0">
                <a:latin typeface="Times New Roman" panose="02020603050405020304" pitchFamily="18" charset="0"/>
                <a:cs typeface="Times New Roman" panose="02020603050405020304" pitchFamily="18" charset="0"/>
              </a:rPr>
              <a:t>verilen cezaların </a:t>
            </a:r>
            <a:r>
              <a:rPr lang="tr-TR" sz="2400" b="1" dirty="0">
                <a:solidFill>
                  <a:schemeClr val="accent1">
                    <a:lumMod val="75000"/>
                  </a:schemeClr>
                </a:solidFill>
                <a:latin typeface="Times New Roman" panose="02020603050405020304" pitchFamily="18" charset="0"/>
                <a:cs typeface="Times New Roman" panose="02020603050405020304" pitchFamily="18" charset="0"/>
              </a:rPr>
              <a:t>üçüncü </a:t>
            </a:r>
            <a:r>
              <a:rPr lang="tr-TR" sz="2400" dirty="0">
                <a:solidFill>
                  <a:schemeClr val="accent1">
                    <a:lumMod val="75000"/>
                  </a:schemeClr>
                </a:solidFill>
                <a:latin typeface="Times New Roman" panose="02020603050405020304" pitchFamily="18" charset="0"/>
                <a:cs typeface="Times New Roman" panose="02020603050405020304" pitchFamily="18" charset="0"/>
              </a:rPr>
              <a:t>uygulamasında  </a:t>
            </a:r>
            <a:r>
              <a:rPr lang="tr-TR" sz="2400" b="1" dirty="0">
                <a:latin typeface="Times New Roman" panose="02020603050405020304" pitchFamily="18" charset="0"/>
                <a:cs typeface="Times New Roman" panose="02020603050405020304" pitchFamily="18" charset="0"/>
              </a:rPr>
              <a:t>bir derece ağır ceza </a:t>
            </a:r>
            <a:r>
              <a:rPr lang="tr-TR" sz="2400" dirty="0">
                <a:latin typeface="Times New Roman" panose="02020603050405020304" pitchFamily="18" charset="0"/>
                <a:cs typeface="Times New Roman" panose="02020603050405020304" pitchFamily="18" charset="0"/>
              </a:rPr>
              <a:t>verilmesidir.</a:t>
            </a:r>
          </a:p>
          <a:p>
            <a:pPr marL="285750" indent="-285750">
              <a:buFont typeface="Wingdings" panose="05000000000000000000" pitchFamily="2" charset="2"/>
              <a:buChar char="§"/>
            </a:pPr>
            <a:endParaRPr lang="tr-TR" sz="2400" dirty="0">
              <a:latin typeface="Times New Roman" panose="02020603050405020304" pitchFamily="18" charset="0"/>
              <a:cs typeface="Times New Roman" panose="02020603050405020304" pitchFamily="18" charset="0"/>
            </a:endParaRPr>
          </a:p>
        </p:txBody>
      </p:sp>
      <p:sp>
        <p:nvSpPr>
          <p:cNvPr id="11" name="İçerik Yer Tutucusu 5"/>
          <p:cNvSpPr txBox="1">
            <a:spLocks/>
          </p:cNvSpPr>
          <p:nvPr/>
        </p:nvSpPr>
        <p:spPr>
          <a:xfrm>
            <a:off x="925157" y="2886790"/>
            <a:ext cx="10559413" cy="190647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sz="2400" b="1" dirty="0">
                <a:latin typeface="Times New Roman" panose="02020603050405020304" pitchFamily="18" charset="0"/>
                <a:cs typeface="Times New Roman" panose="02020603050405020304" pitchFamily="18" charset="0"/>
              </a:rPr>
              <a:t>ŞARTLAR: </a:t>
            </a:r>
          </a:p>
          <a:p>
            <a:pPr marL="0" indent="0" algn="just">
              <a:lnSpc>
                <a:spcPct val="120000"/>
              </a:lnSpc>
              <a:buNone/>
            </a:pPr>
            <a:r>
              <a:rPr lang="tr-TR" sz="2400" b="1" dirty="0">
                <a:latin typeface="Times New Roman" panose="02020603050405020304" pitchFamily="18" charset="0"/>
                <a:cs typeface="Times New Roman" panose="02020603050405020304" pitchFamily="18" charset="0"/>
              </a:rPr>
              <a:t>1-</a:t>
            </a:r>
            <a:r>
              <a:rPr lang="tr-TR" sz="2400" dirty="0">
                <a:latin typeface="Times New Roman" panose="02020603050405020304" pitchFamily="18" charset="0"/>
                <a:cs typeface="Times New Roman" panose="02020603050405020304" pitchFamily="18" charset="0"/>
              </a:rPr>
              <a:t> </a:t>
            </a:r>
            <a:r>
              <a:rPr lang="tr-TR" sz="2400" dirty="0">
                <a:solidFill>
                  <a:schemeClr val="accent1">
                    <a:lumMod val="75000"/>
                  </a:schemeClr>
                </a:solidFill>
                <a:latin typeface="Times New Roman" panose="02020603050405020304" pitchFamily="18" charset="0"/>
                <a:cs typeface="Times New Roman" panose="02020603050405020304" pitchFamily="18" charset="0"/>
              </a:rPr>
              <a:t>Farklı mahiyetteki </a:t>
            </a:r>
            <a:r>
              <a:rPr lang="tr-TR" sz="2400" dirty="0">
                <a:latin typeface="Times New Roman" panose="02020603050405020304" pitchFamily="18" charset="0"/>
                <a:cs typeface="Times New Roman" panose="02020603050405020304" pitchFamily="18" charset="0"/>
              </a:rPr>
              <a:t>fiiller nedeniyle </a:t>
            </a:r>
            <a:r>
              <a:rPr lang="tr-TR" sz="2400" dirty="0">
                <a:solidFill>
                  <a:schemeClr val="accent1">
                    <a:lumMod val="75000"/>
                  </a:schemeClr>
                </a:solidFill>
                <a:latin typeface="Times New Roman" panose="02020603050405020304" pitchFamily="18" charset="0"/>
                <a:cs typeface="Times New Roman" panose="02020603050405020304" pitchFamily="18" charset="0"/>
              </a:rPr>
              <a:t>farklı zamanlarda </a:t>
            </a:r>
            <a:r>
              <a:rPr lang="tr-TR" sz="2400" b="1" u="sng" dirty="0">
                <a:solidFill>
                  <a:schemeClr val="accent1">
                    <a:lumMod val="75000"/>
                  </a:schemeClr>
                </a:solidFill>
                <a:latin typeface="Times New Roman" panose="02020603050405020304" pitchFamily="18" charset="0"/>
                <a:cs typeface="Times New Roman" panose="02020603050405020304" pitchFamily="18" charset="0"/>
              </a:rPr>
              <a:t>aynı cezayı </a:t>
            </a:r>
            <a:r>
              <a:rPr lang="tr-TR" sz="2400" dirty="0">
                <a:latin typeface="Times New Roman" panose="02020603050405020304" pitchFamily="18" charset="0"/>
                <a:cs typeface="Times New Roman" panose="02020603050405020304" pitchFamily="18" charset="0"/>
              </a:rPr>
              <a:t>iki kez almış olmalı ve bu cezalar kesinleşmiş olmalı.</a:t>
            </a:r>
          </a:p>
          <a:p>
            <a:pPr marL="0" indent="0" algn="just">
              <a:lnSpc>
                <a:spcPct val="150000"/>
              </a:lnSpc>
              <a:buNone/>
            </a:pPr>
            <a:r>
              <a:rPr lang="tr-TR" sz="2400" b="1" dirty="0">
                <a:latin typeface="Times New Roman" panose="02020603050405020304" pitchFamily="18" charset="0"/>
                <a:cs typeface="Times New Roman" panose="02020603050405020304" pitchFamily="18" charset="0"/>
              </a:rPr>
              <a:t>2-</a:t>
            </a:r>
            <a:r>
              <a:rPr lang="tr-TR" sz="2400" dirty="0">
                <a:latin typeface="Times New Roman" panose="02020603050405020304" pitchFamily="18" charset="0"/>
                <a:cs typeface="Times New Roman" panose="02020603050405020304" pitchFamily="18" charset="0"/>
              </a:rPr>
              <a:t> </a:t>
            </a:r>
            <a:r>
              <a:rPr lang="tr-TR" sz="2400" dirty="0">
                <a:solidFill>
                  <a:schemeClr val="accent1">
                    <a:lumMod val="50000"/>
                  </a:schemeClr>
                </a:solidFill>
                <a:latin typeface="Times New Roman" panose="02020603050405020304" pitchFamily="18" charset="0"/>
                <a:cs typeface="Times New Roman" panose="02020603050405020304" pitchFamily="18" charset="0"/>
              </a:rPr>
              <a:t>Aynı cezayı gerektiren </a:t>
            </a:r>
            <a:r>
              <a:rPr lang="tr-TR" sz="2400" dirty="0">
                <a:latin typeface="Times New Roman" panose="02020603050405020304" pitchFamily="18" charset="0"/>
                <a:cs typeface="Times New Roman" panose="02020603050405020304" pitchFamily="18" charset="0"/>
              </a:rPr>
              <a:t>üçüncü fiil işlenmelidir.</a:t>
            </a:r>
          </a:p>
        </p:txBody>
      </p:sp>
      <p:sp>
        <p:nvSpPr>
          <p:cNvPr id="10" name="Metin kutusu 9"/>
          <p:cNvSpPr txBox="1"/>
          <p:nvPr/>
        </p:nvSpPr>
        <p:spPr>
          <a:xfrm>
            <a:off x="428058" y="4925617"/>
            <a:ext cx="3449999" cy="923330"/>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Özürsüz/izinsiz göreve geç gelmek.</a:t>
            </a:r>
          </a:p>
          <a:p>
            <a:endParaRPr lang="tr-TR" b="1" dirty="0">
              <a:latin typeface="Times New Roman" panose="02020603050405020304" pitchFamily="18" charset="0"/>
              <a:cs typeface="Times New Roman" panose="02020603050405020304" pitchFamily="18" charset="0"/>
            </a:endParaRPr>
          </a:p>
        </p:txBody>
      </p:sp>
      <p:sp>
        <p:nvSpPr>
          <p:cNvPr id="12" name="Metin kutusu 11"/>
          <p:cNvSpPr txBox="1"/>
          <p:nvPr/>
        </p:nvSpPr>
        <p:spPr>
          <a:xfrm>
            <a:off x="4324691" y="4925617"/>
            <a:ext cx="3018441" cy="923330"/>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Usulsüz müracaatta bulunmak.</a:t>
            </a:r>
          </a:p>
          <a:p>
            <a:pPr algn="ctr"/>
            <a:endParaRPr lang="tr-TR" b="1"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a:off x="7789766" y="4928820"/>
            <a:ext cx="3213514" cy="923330"/>
          </a:xfrm>
          <a:prstGeom prst="rect">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dirty="0">
                <a:latin typeface="Times New Roman" panose="02020603050405020304" pitchFamily="18" charset="0"/>
                <a:cs typeface="Times New Roman" panose="02020603050405020304" pitchFamily="18" charset="0"/>
              </a:rPr>
              <a:t>Verilen görevlerin tam ve zamanında yapılmasında ilgisiz davranmak.</a:t>
            </a:r>
          </a:p>
        </p:txBody>
      </p:sp>
      <p:sp>
        <p:nvSpPr>
          <p:cNvPr id="14" name="Oval 13"/>
          <p:cNvSpPr/>
          <p:nvPr/>
        </p:nvSpPr>
        <p:spPr>
          <a:xfrm>
            <a:off x="1014276" y="5981297"/>
            <a:ext cx="2002536" cy="59011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UYARMA</a:t>
            </a:r>
          </a:p>
        </p:txBody>
      </p:sp>
      <p:sp>
        <p:nvSpPr>
          <p:cNvPr id="16" name="Oval 15"/>
          <p:cNvSpPr/>
          <p:nvPr/>
        </p:nvSpPr>
        <p:spPr>
          <a:xfrm>
            <a:off x="8518774" y="5960991"/>
            <a:ext cx="2002536" cy="5705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KINAMA</a:t>
            </a:r>
          </a:p>
        </p:txBody>
      </p:sp>
      <p:sp>
        <p:nvSpPr>
          <p:cNvPr id="6" name="Slayt Numarası Yer Tutucusu 5"/>
          <p:cNvSpPr>
            <a:spLocks noGrp="1"/>
          </p:cNvSpPr>
          <p:nvPr>
            <p:ph type="sldNum" sz="quarter" idx="12"/>
          </p:nvPr>
        </p:nvSpPr>
        <p:spPr/>
        <p:txBody>
          <a:bodyPr/>
          <a:lstStyle/>
          <a:p>
            <a:fld id="{CB128D57-B316-4463-B201-8600E317F84F}" type="slidenum">
              <a:rPr lang="tr-TR" smtClean="0"/>
              <a:t>13</a:t>
            </a:fld>
            <a:endParaRPr lang="tr-TR"/>
          </a:p>
        </p:txBody>
      </p:sp>
      <p:sp>
        <p:nvSpPr>
          <p:cNvPr id="8" name="Oval 7">
            <a:extLst>
              <a:ext uri="{FF2B5EF4-FFF2-40B4-BE49-F238E27FC236}">
                <a16:creationId xmlns:a16="http://schemas.microsoft.com/office/drawing/2014/main" id="{EEA353FE-75B9-BFAB-1A04-D5629F35210B}"/>
              </a:ext>
            </a:extLst>
          </p:cNvPr>
          <p:cNvSpPr/>
          <p:nvPr/>
        </p:nvSpPr>
        <p:spPr>
          <a:xfrm>
            <a:off x="4832250" y="6015256"/>
            <a:ext cx="2002536" cy="59011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UYARMA</a:t>
            </a:r>
          </a:p>
        </p:txBody>
      </p:sp>
    </p:spTree>
    <p:extLst>
      <p:ext uri="{BB962C8B-B14F-4D97-AF65-F5344CB8AC3E}">
        <p14:creationId xmlns:p14="http://schemas.microsoft.com/office/powerpoint/2010/main" val="3490166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183171" y="382557"/>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TEKERRÜR</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Metin kutusu 11"/>
          <p:cNvSpPr txBox="1"/>
          <p:nvPr/>
        </p:nvSpPr>
        <p:spPr>
          <a:xfrm>
            <a:off x="518972" y="1867701"/>
            <a:ext cx="6012174" cy="461665"/>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Tekerrürde ceza değil </a:t>
            </a:r>
            <a:r>
              <a:rPr lang="tr-TR" sz="2400" b="1" dirty="0">
                <a:solidFill>
                  <a:schemeClr val="accent1">
                    <a:lumMod val="75000"/>
                  </a:schemeClr>
                </a:solidFill>
                <a:latin typeface="Times New Roman" panose="02020603050405020304" pitchFamily="18" charset="0"/>
                <a:cs typeface="Times New Roman" panose="02020603050405020304" pitchFamily="18" charset="0"/>
              </a:rPr>
              <a:t>fiil </a:t>
            </a:r>
            <a:r>
              <a:rPr lang="tr-TR" sz="2400" b="1" dirty="0">
                <a:latin typeface="Times New Roman" panose="02020603050405020304" pitchFamily="18" charset="0"/>
                <a:cs typeface="Times New Roman" panose="02020603050405020304" pitchFamily="18" charset="0"/>
              </a:rPr>
              <a:t>esas </a:t>
            </a:r>
            <a:r>
              <a:rPr lang="tr-TR" sz="2400" dirty="0">
                <a:latin typeface="Times New Roman" panose="02020603050405020304" pitchFamily="18" charset="0"/>
                <a:cs typeface="Times New Roman" panose="02020603050405020304" pitchFamily="18" charset="0"/>
              </a:rPr>
              <a:t>alınmalıdır.   </a:t>
            </a:r>
            <a:endParaRPr lang="tr-TR"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Metin kutusu 13"/>
          <p:cNvSpPr txBox="1"/>
          <p:nvPr/>
        </p:nvSpPr>
        <p:spPr>
          <a:xfrm>
            <a:off x="6531146" y="1825625"/>
            <a:ext cx="5505033" cy="461665"/>
          </a:xfrm>
          <a:prstGeom prst="rect">
            <a:avLst/>
          </a:prstGeom>
          <a:noFill/>
        </p:spPr>
        <p:txBody>
          <a:bodyPr wrap="none" rtlCol="0">
            <a:spAutoFit/>
          </a:bodyPr>
          <a:lstStyle/>
          <a:p>
            <a:pPr marL="342900" indent="-342900">
              <a:buFont typeface="Wingdings" panose="05000000000000000000" pitchFamily="2" charset="2"/>
              <a:buChar char="Ø"/>
            </a:pPr>
            <a:r>
              <a:rPr lang="tr-TR" sz="2400" b="1" dirty="0">
                <a:solidFill>
                  <a:schemeClr val="accent1">
                    <a:lumMod val="75000"/>
                  </a:schemeClr>
                </a:solidFill>
                <a:latin typeface="Times New Roman" panose="02020603050405020304" pitchFamily="18" charset="0"/>
                <a:cs typeface="Times New Roman" panose="02020603050405020304" pitchFamily="18" charset="0"/>
              </a:rPr>
              <a:t>Alt ceza uygulaması dikkate alınmaz. </a:t>
            </a:r>
          </a:p>
        </p:txBody>
      </p:sp>
      <p:sp>
        <p:nvSpPr>
          <p:cNvPr id="18" name="İçerik Yer Tutucusu 5"/>
          <p:cNvSpPr txBox="1">
            <a:spLocks/>
          </p:cNvSpPr>
          <p:nvPr/>
        </p:nvSpPr>
        <p:spPr>
          <a:xfrm>
            <a:off x="518972" y="4622677"/>
            <a:ext cx="10559413" cy="145372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Alt ceza indirimi uygulanamaz.</a:t>
            </a:r>
          </a:p>
          <a:p>
            <a:pPr marL="0" indent="0">
              <a:buNone/>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Cezanın affa uğraması tekerrür uygulamasını engellemez.</a:t>
            </a:r>
          </a:p>
        </p:txBody>
      </p:sp>
      <p:sp>
        <p:nvSpPr>
          <p:cNvPr id="16" name="Metin kutusu 15"/>
          <p:cNvSpPr txBox="1"/>
          <p:nvPr/>
        </p:nvSpPr>
        <p:spPr>
          <a:xfrm>
            <a:off x="1330557" y="2704907"/>
            <a:ext cx="3633953" cy="430887"/>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200" dirty="0">
                <a:latin typeface="Times New Roman" panose="02020603050405020304" pitchFamily="18" charset="0"/>
                <a:cs typeface="Times New Roman" panose="02020603050405020304" pitchFamily="18" charset="0"/>
              </a:rPr>
              <a:t>Verilen emirlere itiraz etmek</a:t>
            </a:r>
            <a:endParaRPr lang="tr-TR" sz="2200" b="1" dirty="0">
              <a:latin typeface="Times New Roman" panose="02020603050405020304" pitchFamily="18" charset="0"/>
              <a:cs typeface="Times New Roman" panose="02020603050405020304" pitchFamily="18" charset="0"/>
            </a:endParaRPr>
          </a:p>
        </p:txBody>
      </p:sp>
      <p:sp>
        <p:nvSpPr>
          <p:cNvPr id="20" name="Oval 19"/>
          <p:cNvSpPr/>
          <p:nvPr/>
        </p:nvSpPr>
        <p:spPr>
          <a:xfrm>
            <a:off x="1781666" y="3336367"/>
            <a:ext cx="2434016" cy="95976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Times New Roman" panose="02020603050405020304" pitchFamily="18" charset="0"/>
                <a:cs typeface="Times New Roman" panose="02020603050405020304" pitchFamily="18" charset="0"/>
              </a:rPr>
              <a:t>Kınamadan hafifletilerek UYARMA</a:t>
            </a:r>
          </a:p>
        </p:txBody>
      </p:sp>
      <p:sp>
        <p:nvSpPr>
          <p:cNvPr id="21" name="Metin kutusu 20"/>
          <p:cNvSpPr txBox="1"/>
          <p:nvPr/>
        </p:nvSpPr>
        <p:spPr>
          <a:xfrm>
            <a:off x="6684667" y="2700988"/>
            <a:ext cx="3633953" cy="430887"/>
          </a:xfrm>
          <a:prstGeom prst="rect">
            <a:avLst/>
          </a:prstGeom>
          <a:solidFill>
            <a:schemeClr val="bg1"/>
          </a:solidFill>
          <a:ln>
            <a:solidFill>
              <a:srgbClr val="FF33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200" dirty="0">
                <a:latin typeface="Times New Roman" panose="02020603050405020304" pitchFamily="18" charset="0"/>
                <a:cs typeface="Times New Roman" panose="02020603050405020304" pitchFamily="18" charset="0"/>
              </a:rPr>
              <a:t>Verilen emirlere itiraz etmek</a:t>
            </a:r>
            <a:endParaRPr lang="tr-TR" sz="2200" b="1"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14</a:t>
            </a:fld>
            <a:endParaRPr lang="tr-TR"/>
          </a:p>
        </p:txBody>
      </p:sp>
      <p:sp>
        <p:nvSpPr>
          <p:cNvPr id="15" name="Oval 14"/>
          <p:cNvSpPr/>
          <p:nvPr/>
        </p:nvSpPr>
        <p:spPr>
          <a:xfrm>
            <a:off x="7457590" y="3334965"/>
            <a:ext cx="2088105" cy="959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Times New Roman" panose="02020603050405020304" pitchFamily="18" charset="0"/>
                <a:cs typeface="Times New Roman" panose="02020603050405020304" pitchFamily="18" charset="0"/>
              </a:rPr>
              <a:t>Aylıktan</a:t>
            </a:r>
          </a:p>
          <a:p>
            <a:pPr algn="ctr"/>
            <a:r>
              <a:rPr lang="tr-TR" dirty="0">
                <a:solidFill>
                  <a:schemeClr val="tx1"/>
                </a:solidFill>
                <a:latin typeface="Times New Roman" panose="02020603050405020304" pitchFamily="18" charset="0"/>
                <a:cs typeface="Times New Roman" panose="02020603050405020304" pitchFamily="18" charset="0"/>
              </a:rPr>
              <a:t>Kesme</a:t>
            </a:r>
          </a:p>
        </p:txBody>
      </p:sp>
    </p:spTree>
    <p:extLst>
      <p:ext uri="{BB962C8B-B14F-4D97-AF65-F5344CB8AC3E}">
        <p14:creationId xmlns:p14="http://schemas.microsoft.com/office/powerpoint/2010/main" val="4144940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216740" y="400757"/>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TEKERRÜR</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İçerik Yer Tutucusu 5"/>
          <p:cNvSpPr txBox="1">
            <a:spLocks/>
          </p:cNvSpPr>
          <p:nvPr/>
        </p:nvSpPr>
        <p:spPr>
          <a:xfrm>
            <a:off x="156972" y="1872339"/>
            <a:ext cx="11878056" cy="871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Tekerrür nedeniyle bir üst disiplin cezası verilen memurun bir kez daha disiplin suçu işlemesi halinde; </a:t>
            </a:r>
          </a:p>
          <a:p>
            <a:pPr marL="0" indent="0">
              <a:buNone/>
            </a:pPr>
            <a:r>
              <a:rPr lang="tr-TR" sz="2200" dirty="0">
                <a:latin typeface="Times New Roman" panose="02020603050405020304" pitchFamily="18" charset="0"/>
                <a:cs typeface="Times New Roman" panose="02020603050405020304" pitchFamily="18" charset="0"/>
              </a:rPr>
              <a:t>   </a:t>
            </a:r>
            <a:r>
              <a:rPr lang="tr-TR" sz="2200" b="1" dirty="0">
                <a:solidFill>
                  <a:srgbClr val="002060"/>
                </a:solidFill>
                <a:latin typeface="Times New Roman" panose="02020603050405020304" pitchFamily="18" charset="0"/>
                <a:cs typeface="Times New Roman" panose="02020603050405020304" pitchFamily="18" charset="0"/>
              </a:rPr>
              <a:t>Fiilin gerektirdiği cezanın bir derecece ağır ceza verilir.  </a:t>
            </a:r>
            <a:r>
              <a:rPr lang="tr-TR" sz="2200" b="1" u="sng" dirty="0">
                <a:solidFill>
                  <a:srgbClr val="002060"/>
                </a:solidFill>
                <a:latin typeface="Times New Roman" panose="02020603050405020304" pitchFamily="18" charset="0"/>
                <a:cs typeface="Times New Roman" panose="02020603050405020304" pitchFamily="18" charset="0"/>
              </a:rPr>
              <a:t>Tekerrürün tekerrürü olmaz.</a:t>
            </a:r>
            <a:endParaRPr lang="tr-TR" sz="2400" b="1" u="sng" dirty="0">
              <a:solidFill>
                <a:srgbClr val="002060"/>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43449" y="2821964"/>
            <a:ext cx="3411087"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2000" dirty="0">
                <a:latin typeface="Times New Roman" panose="02020603050405020304" pitchFamily="18" charset="0"/>
                <a:cs typeface="Times New Roman" panose="02020603050405020304" pitchFamily="18" charset="0"/>
              </a:rPr>
              <a:t>Kurumların huzur ve çalışma düzenini bozmak.</a:t>
            </a:r>
            <a:endParaRPr lang="tr-TR" sz="2000" b="1" dirty="0">
              <a:latin typeface="Times New Roman" panose="02020603050405020304" pitchFamily="18" charset="0"/>
              <a:cs typeface="Times New Roman" panose="02020603050405020304" pitchFamily="18" charset="0"/>
            </a:endParaRPr>
          </a:p>
        </p:txBody>
      </p:sp>
      <p:sp>
        <p:nvSpPr>
          <p:cNvPr id="9" name="Oval 8"/>
          <p:cNvSpPr/>
          <p:nvPr/>
        </p:nvSpPr>
        <p:spPr>
          <a:xfrm>
            <a:off x="756383" y="3617464"/>
            <a:ext cx="2024516" cy="76291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latin typeface="Times New Roman" panose="02020603050405020304" pitchFamily="18" charset="0"/>
                <a:cs typeface="Times New Roman" panose="02020603050405020304" pitchFamily="18" charset="0"/>
              </a:rPr>
              <a:t>KINAMA</a:t>
            </a:r>
          </a:p>
        </p:txBody>
      </p:sp>
      <p:sp>
        <p:nvSpPr>
          <p:cNvPr id="10" name="Metin kutusu 9"/>
          <p:cNvSpPr txBox="1"/>
          <p:nvPr/>
        </p:nvSpPr>
        <p:spPr>
          <a:xfrm>
            <a:off x="4070689" y="2821288"/>
            <a:ext cx="3633953" cy="707886"/>
          </a:xfrm>
          <a:prstGeom prst="rect">
            <a:avLst/>
          </a:prstGeom>
          <a:solidFill>
            <a:schemeClr val="bg1">
              <a:lumMod val="95000"/>
            </a:schemeClr>
          </a:soli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2000" dirty="0">
                <a:latin typeface="Times New Roman" panose="02020603050405020304" pitchFamily="18" charset="0"/>
                <a:cs typeface="Times New Roman" panose="02020603050405020304" pitchFamily="18" charset="0"/>
              </a:rPr>
              <a:t>Kurumların huzur ve çalışma düzenini bozmak.</a:t>
            </a:r>
            <a:endParaRPr lang="tr-TR" sz="2000" b="1" dirty="0">
              <a:latin typeface="Times New Roman" panose="02020603050405020304" pitchFamily="18" charset="0"/>
              <a:cs typeface="Times New Roman" panose="02020603050405020304" pitchFamily="18" charset="0"/>
            </a:endParaRPr>
          </a:p>
        </p:txBody>
      </p:sp>
      <p:sp>
        <p:nvSpPr>
          <p:cNvPr id="11" name="Oval 10"/>
          <p:cNvSpPr/>
          <p:nvPr/>
        </p:nvSpPr>
        <p:spPr>
          <a:xfrm>
            <a:off x="4070688" y="3610879"/>
            <a:ext cx="3633953" cy="769495"/>
          </a:xfrm>
          <a:prstGeom prst="ellipse">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latin typeface="Times New Roman" panose="02020603050405020304" pitchFamily="18" charset="0"/>
                <a:cs typeface="Times New Roman" panose="02020603050405020304" pitchFamily="18" charset="0"/>
              </a:rPr>
              <a:t>Tekerrür nedeniyle verilecek ceza  </a:t>
            </a:r>
            <a:r>
              <a:rPr lang="tr-TR" sz="1600" b="1" dirty="0">
                <a:solidFill>
                  <a:schemeClr val="tx1"/>
                </a:solidFill>
                <a:latin typeface="Times New Roman" panose="02020603050405020304" pitchFamily="18" charset="0"/>
                <a:cs typeface="Times New Roman" panose="02020603050405020304" pitchFamily="18" charset="0"/>
              </a:rPr>
              <a:t>AYLIKTAN KESME </a:t>
            </a:r>
          </a:p>
        </p:txBody>
      </p:sp>
      <p:sp>
        <p:nvSpPr>
          <p:cNvPr id="12" name="Metin kutusu 11"/>
          <p:cNvSpPr txBox="1"/>
          <p:nvPr/>
        </p:nvSpPr>
        <p:spPr>
          <a:xfrm>
            <a:off x="8165217" y="2837589"/>
            <a:ext cx="3633953" cy="707886"/>
          </a:xfrm>
          <a:prstGeom prst="rect">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2000" dirty="0">
                <a:latin typeface="Times New Roman" panose="02020603050405020304" pitchFamily="18" charset="0"/>
                <a:cs typeface="Times New Roman" panose="02020603050405020304" pitchFamily="18" charset="0"/>
              </a:rPr>
              <a:t>Kurumların huzur ve çalışma düzenini bozmak.</a:t>
            </a:r>
            <a:endParaRPr lang="tr-TR" sz="2000" b="1"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379835" y="4893787"/>
            <a:ext cx="243745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1500" dirty="0">
                <a:latin typeface="Times New Roman" panose="02020603050405020304" pitchFamily="18" charset="0"/>
                <a:cs typeface="Times New Roman" panose="02020603050405020304" pitchFamily="18" charset="0"/>
              </a:rPr>
              <a:t>Kurumların huzur ve çalışma düzenini bozmak.</a:t>
            </a:r>
            <a:endParaRPr lang="tr-TR" sz="1500" b="1" dirty="0">
              <a:latin typeface="Times New Roman" panose="02020603050405020304" pitchFamily="18" charset="0"/>
              <a:cs typeface="Times New Roman" panose="02020603050405020304" pitchFamily="18" charset="0"/>
            </a:endParaRPr>
          </a:p>
        </p:txBody>
      </p:sp>
      <p:sp>
        <p:nvSpPr>
          <p:cNvPr id="16" name="Oval 15"/>
          <p:cNvSpPr/>
          <p:nvPr/>
        </p:nvSpPr>
        <p:spPr>
          <a:xfrm>
            <a:off x="504116" y="5655583"/>
            <a:ext cx="2040723" cy="89305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latin typeface="Times New Roman" panose="02020603050405020304" pitchFamily="18" charset="0"/>
                <a:cs typeface="Times New Roman" panose="02020603050405020304" pitchFamily="18" charset="0"/>
              </a:rPr>
              <a:t>KINAMA</a:t>
            </a:r>
          </a:p>
        </p:txBody>
      </p:sp>
      <p:sp>
        <p:nvSpPr>
          <p:cNvPr id="17" name="Metin kutusu 16"/>
          <p:cNvSpPr txBox="1"/>
          <p:nvPr/>
        </p:nvSpPr>
        <p:spPr>
          <a:xfrm>
            <a:off x="3152453" y="4918251"/>
            <a:ext cx="2402303" cy="5539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1500" dirty="0">
                <a:latin typeface="Times New Roman" panose="02020603050405020304" pitchFamily="18" charset="0"/>
                <a:cs typeface="Times New Roman" panose="02020603050405020304" pitchFamily="18" charset="0"/>
              </a:rPr>
              <a:t>Görev sırasında amirine saygısız davranmak.</a:t>
            </a:r>
            <a:endParaRPr lang="tr-TR" sz="1500" b="1"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6096000" y="4931693"/>
            <a:ext cx="2274144" cy="553998"/>
          </a:xfrm>
          <a:prstGeom prst="rect">
            <a:avLst/>
          </a:prstGeom>
          <a:solidFill>
            <a:schemeClr val="bg1">
              <a:lumMod val="95000"/>
            </a:schemeClr>
          </a:soli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500" dirty="0">
                <a:latin typeface="Times New Roman" panose="02020603050405020304" pitchFamily="18" charset="0"/>
                <a:cs typeface="Times New Roman" panose="02020603050405020304" pitchFamily="18" charset="0"/>
              </a:rPr>
              <a:t>Verilen emirlere</a:t>
            </a:r>
          </a:p>
          <a:p>
            <a:r>
              <a:rPr lang="tr-TR" sz="1500" dirty="0">
                <a:latin typeface="Times New Roman" panose="02020603050405020304" pitchFamily="18" charset="0"/>
                <a:cs typeface="Times New Roman" panose="02020603050405020304" pitchFamily="18" charset="0"/>
              </a:rPr>
              <a:t>itiraz etmek.</a:t>
            </a:r>
          </a:p>
        </p:txBody>
      </p:sp>
      <p:sp>
        <p:nvSpPr>
          <p:cNvPr id="22" name="Oval 21"/>
          <p:cNvSpPr/>
          <p:nvPr/>
        </p:nvSpPr>
        <p:spPr>
          <a:xfrm>
            <a:off x="8738823" y="5532416"/>
            <a:ext cx="2864499" cy="8788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a:solidFill>
                  <a:schemeClr val="tx1"/>
                </a:solidFill>
                <a:latin typeface="Times New Roman" panose="02020603050405020304" pitchFamily="18" charset="0"/>
                <a:cs typeface="Times New Roman" panose="02020603050405020304" pitchFamily="18" charset="0"/>
              </a:rPr>
              <a:t>Tekerrür nedeniyle verilecek ceza </a:t>
            </a:r>
          </a:p>
          <a:p>
            <a:pPr algn="ctr"/>
            <a:r>
              <a:rPr lang="tr-TR" sz="15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AYLIKTAN KESME </a:t>
            </a:r>
          </a:p>
        </p:txBody>
      </p:sp>
      <p:sp>
        <p:nvSpPr>
          <p:cNvPr id="23" name="Metin kutusu 22"/>
          <p:cNvSpPr txBox="1"/>
          <p:nvPr/>
        </p:nvSpPr>
        <p:spPr>
          <a:xfrm>
            <a:off x="8951497" y="4906019"/>
            <a:ext cx="2402303" cy="553998"/>
          </a:xfrm>
          <a:prstGeom prst="rect">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1500" dirty="0">
                <a:latin typeface="Times New Roman" panose="02020603050405020304" pitchFamily="18" charset="0"/>
                <a:cs typeface="Times New Roman" panose="02020603050405020304" pitchFamily="18" charset="0"/>
              </a:rPr>
              <a:t>Görev sırasında amirine saygısız davranmak.</a:t>
            </a:r>
            <a:endParaRPr lang="tr-TR" sz="1500" b="1" dirty="0">
              <a:latin typeface="Times New Roman" panose="02020603050405020304" pitchFamily="18" charset="0"/>
              <a:cs typeface="Times New Roman" panose="02020603050405020304" pitchFamily="18" charset="0"/>
            </a:endParaRPr>
          </a:p>
        </p:txBody>
      </p:sp>
      <p:sp>
        <p:nvSpPr>
          <p:cNvPr id="24" name="Oval 23"/>
          <p:cNvSpPr/>
          <p:nvPr/>
        </p:nvSpPr>
        <p:spPr>
          <a:xfrm>
            <a:off x="3333244" y="5655582"/>
            <a:ext cx="2040723" cy="89305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latin typeface="Times New Roman" panose="02020603050405020304" pitchFamily="18" charset="0"/>
                <a:cs typeface="Times New Roman" panose="02020603050405020304" pitchFamily="18" charset="0"/>
              </a:rPr>
              <a:t>KINAMA</a:t>
            </a:r>
          </a:p>
        </p:txBody>
      </p:sp>
      <p:sp>
        <p:nvSpPr>
          <p:cNvPr id="25" name="Oval 24"/>
          <p:cNvSpPr/>
          <p:nvPr/>
        </p:nvSpPr>
        <p:spPr>
          <a:xfrm>
            <a:off x="5853981" y="5655581"/>
            <a:ext cx="2758181" cy="893057"/>
          </a:xfrm>
          <a:prstGeom prst="ellipse">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a:solidFill>
                  <a:schemeClr val="tx1"/>
                </a:solidFill>
                <a:latin typeface="Times New Roman" panose="02020603050405020304" pitchFamily="18" charset="0"/>
                <a:cs typeface="Times New Roman" panose="02020603050405020304" pitchFamily="18" charset="0"/>
              </a:rPr>
              <a:t>Tekerrür nedeniyle verilecek ceza </a:t>
            </a:r>
            <a:r>
              <a:rPr lang="tr-TR" sz="1500" b="1" dirty="0">
                <a:solidFill>
                  <a:schemeClr val="tx1"/>
                </a:solidFill>
                <a:latin typeface="Times New Roman" panose="02020603050405020304" pitchFamily="18" charset="0"/>
                <a:cs typeface="Times New Roman" panose="02020603050405020304" pitchFamily="18" charset="0"/>
              </a:rPr>
              <a:t>AYLIKTAN KESME </a:t>
            </a:r>
          </a:p>
        </p:txBody>
      </p:sp>
      <p:sp>
        <p:nvSpPr>
          <p:cNvPr id="6" name="Slayt Numarası Yer Tutucusu 5"/>
          <p:cNvSpPr>
            <a:spLocks noGrp="1"/>
          </p:cNvSpPr>
          <p:nvPr>
            <p:ph type="sldNum" sz="quarter" idx="12"/>
          </p:nvPr>
        </p:nvSpPr>
        <p:spPr/>
        <p:txBody>
          <a:bodyPr/>
          <a:lstStyle/>
          <a:p>
            <a:fld id="{CB128D57-B316-4463-B201-8600E317F84F}" type="slidenum">
              <a:rPr lang="tr-TR" smtClean="0"/>
              <a:t>15</a:t>
            </a:fld>
            <a:endParaRPr lang="tr-TR"/>
          </a:p>
        </p:txBody>
      </p:sp>
      <p:sp>
        <p:nvSpPr>
          <p:cNvPr id="27" name="Oval 26">
            <a:extLst>
              <a:ext uri="{FF2B5EF4-FFF2-40B4-BE49-F238E27FC236}">
                <a16:creationId xmlns:a16="http://schemas.microsoft.com/office/drawing/2014/main" id="{DF4A8464-25FB-8F18-99A0-F74A25CC4860}"/>
              </a:ext>
            </a:extLst>
          </p:cNvPr>
          <p:cNvSpPr/>
          <p:nvPr/>
        </p:nvSpPr>
        <p:spPr>
          <a:xfrm>
            <a:off x="8165217" y="3621051"/>
            <a:ext cx="3633953" cy="759323"/>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latin typeface="Times New Roman" panose="02020603050405020304" pitchFamily="18" charset="0"/>
                <a:cs typeface="Times New Roman" panose="02020603050405020304" pitchFamily="18" charset="0"/>
              </a:rPr>
              <a:t>Tekerrür nedeniyle verilecek ceza  </a:t>
            </a:r>
            <a:r>
              <a:rPr lang="tr-TR" sz="1600" b="1" dirty="0">
                <a:solidFill>
                  <a:schemeClr val="tx1"/>
                </a:solidFill>
                <a:latin typeface="Times New Roman" panose="02020603050405020304" pitchFamily="18" charset="0"/>
                <a:cs typeface="Times New Roman" panose="02020603050405020304" pitchFamily="18" charset="0"/>
              </a:rPr>
              <a:t>AYLIKTAN KESME </a:t>
            </a:r>
          </a:p>
        </p:txBody>
      </p:sp>
    </p:spTree>
    <p:extLst>
      <p:ext uri="{BB962C8B-B14F-4D97-AF65-F5344CB8AC3E}">
        <p14:creationId xmlns:p14="http://schemas.microsoft.com/office/powerpoint/2010/main" val="843383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CEZADA İNDİRİM</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İçerik Yer Tutucusu 5"/>
          <p:cNvSpPr txBox="1">
            <a:spLocks/>
          </p:cNvSpPr>
          <p:nvPr/>
        </p:nvSpPr>
        <p:spPr>
          <a:xfrm>
            <a:off x="366712" y="1814512"/>
            <a:ext cx="11458575" cy="44958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buFont typeface="Wingdings" panose="05000000000000000000" pitchFamily="2" charset="2"/>
              <a:buChar char="Ø"/>
              <a:tabLst>
                <a:tab pos="261938" algn="l"/>
              </a:tabLst>
            </a:pPr>
            <a:r>
              <a:rPr lang="tr-TR" sz="2400" dirty="0">
                <a:latin typeface="Times New Roman" panose="02020603050405020304" pitchFamily="18" charset="0"/>
                <a:cs typeface="Times New Roman" panose="02020603050405020304" pitchFamily="18" charset="0"/>
              </a:rPr>
              <a:t> Geçmiş çalışmaları </a:t>
            </a:r>
            <a:r>
              <a:rPr lang="tr-TR" sz="2400" b="1" dirty="0">
                <a:latin typeface="Times New Roman" panose="02020603050405020304" pitchFamily="18" charset="0"/>
                <a:cs typeface="Times New Roman" panose="02020603050405020304" pitchFamily="18" charset="0"/>
              </a:rPr>
              <a:t>olumlu olan </a:t>
            </a:r>
            <a:r>
              <a:rPr lang="tr-TR" sz="2400" dirty="0">
                <a:latin typeface="Times New Roman" panose="02020603050405020304" pitchFamily="18" charset="0"/>
                <a:cs typeface="Times New Roman" panose="02020603050405020304" pitchFamily="18" charset="0"/>
              </a:rPr>
              <a:t>ve </a:t>
            </a:r>
            <a:r>
              <a:rPr lang="tr-TR" sz="2400" b="1" dirty="0">
                <a:latin typeface="Times New Roman" panose="02020603050405020304" pitchFamily="18" charset="0"/>
                <a:cs typeface="Times New Roman" panose="02020603050405020304" pitchFamily="18" charset="0"/>
              </a:rPr>
              <a:t>ödül veya başarı belgesi alanlar </a:t>
            </a:r>
            <a:r>
              <a:rPr lang="tr-TR" sz="2400" dirty="0">
                <a:latin typeface="Times New Roman" panose="02020603050405020304" pitchFamily="18" charset="0"/>
                <a:cs typeface="Times New Roman" panose="02020603050405020304" pitchFamily="18" charset="0"/>
              </a:rPr>
              <a:t>için  </a:t>
            </a:r>
            <a:r>
              <a:rPr lang="tr-TR" sz="2400" b="1" dirty="0">
                <a:latin typeface="Times New Roman" panose="02020603050405020304" pitchFamily="18" charset="0"/>
                <a:cs typeface="Times New Roman" panose="02020603050405020304" pitchFamily="18" charset="0"/>
              </a:rPr>
              <a:t>bir derece hafif ceza </a:t>
            </a:r>
            <a:r>
              <a:rPr lang="tr-TR" sz="2400" b="1" u="sng" dirty="0">
                <a:solidFill>
                  <a:schemeClr val="accent1">
                    <a:lumMod val="75000"/>
                  </a:schemeClr>
                </a:solidFill>
                <a:latin typeface="Times New Roman" panose="02020603050405020304" pitchFamily="18" charset="0"/>
                <a:cs typeface="Times New Roman" panose="02020603050405020304" pitchFamily="18" charset="0"/>
              </a:rPr>
              <a:t>UYGULANABİLİR.</a:t>
            </a:r>
          </a:p>
          <a:p>
            <a:pPr algn="just">
              <a:lnSpc>
                <a:spcPct val="110000"/>
              </a:lnSpc>
              <a:buFont typeface="Wingdings" panose="05000000000000000000" pitchFamily="2" charset="2"/>
              <a:buChar char="Ø"/>
              <a:tabLst>
                <a:tab pos="261938" algn="l"/>
              </a:tabLst>
            </a:pPr>
            <a:endParaRPr lang="tr-TR" sz="2400" b="1" u="sng" dirty="0">
              <a:solidFill>
                <a:schemeClr val="accent1">
                  <a:lumMod val="75000"/>
                </a:schemeClr>
              </a:solidFill>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Ø"/>
              <a:tabLst>
                <a:tab pos="261938" algn="l"/>
              </a:tabLst>
            </a:pPr>
            <a:r>
              <a:rPr lang="tr-TR" sz="2400" dirty="0">
                <a:latin typeface="Times New Roman" panose="02020603050405020304" pitchFamily="18" charset="0"/>
                <a:cs typeface="Times New Roman" panose="02020603050405020304" pitchFamily="18" charset="0"/>
              </a:rPr>
              <a:t> Amirin </a:t>
            </a:r>
            <a:r>
              <a:rPr lang="tr-TR" sz="2400" b="1" dirty="0">
                <a:latin typeface="Times New Roman" panose="02020603050405020304" pitchFamily="18" charset="0"/>
                <a:cs typeface="Times New Roman" panose="02020603050405020304" pitchFamily="18" charset="0"/>
              </a:rPr>
              <a:t>takdir hakkı </a:t>
            </a:r>
            <a:r>
              <a:rPr lang="tr-TR" sz="2400" dirty="0">
                <a:latin typeface="Times New Roman" panose="02020603050405020304" pitchFamily="18" charset="0"/>
                <a:cs typeface="Times New Roman" panose="02020603050405020304" pitchFamily="18" charset="0"/>
              </a:rPr>
              <a:t>bulunmaktadır.</a:t>
            </a:r>
          </a:p>
          <a:p>
            <a:pPr marL="0" indent="0" algn="just">
              <a:lnSpc>
                <a:spcPct val="110000"/>
              </a:lnSpc>
              <a:buNone/>
              <a:tabLst>
                <a:tab pos="261938" algn="l"/>
              </a:tabLst>
            </a:pPr>
            <a:endParaRPr lang="tr-TR" sz="2400" b="1"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Ø"/>
              <a:tabLst>
                <a:tab pos="261938" algn="l"/>
              </a:tabLst>
            </a:pPr>
            <a:r>
              <a:rPr lang="tr-TR" sz="2400" b="1" dirty="0">
                <a:latin typeface="Times New Roman" panose="02020603050405020304" pitchFamily="18" charset="0"/>
                <a:cs typeface="Times New Roman" panose="02020603050405020304" pitchFamily="18" charset="0"/>
              </a:rPr>
              <a:t> </a:t>
            </a:r>
            <a:r>
              <a:rPr lang="tr-TR" sz="2600" b="1" dirty="0">
                <a:latin typeface="Times New Roman" panose="02020603050405020304" pitchFamily="18" charset="0"/>
                <a:cs typeface="Times New Roman" panose="02020603050405020304" pitchFamily="18" charset="0"/>
              </a:rPr>
              <a:t>Kademe ilerlemesinin durdurulması </a:t>
            </a:r>
            <a:r>
              <a:rPr lang="tr-TR" sz="2400" dirty="0">
                <a:latin typeface="Times New Roman" panose="02020603050405020304" pitchFamily="18" charset="0"/>
                <a:cs typeface="Times New Roman" panose="02020603050405020304" pitchFamily="18" charset="0"/>
              </a:rPr>
              <a:t>cezasında alt ceza uygulaması takdiri, </a:t>
            </a:r>
            <a:r>
              <a:rPr lang="tr-TR" sz="2400" b="1" u="sng" dirty="0">
                <a:latin typeface="Times New Roman" panose="02020603050405020304" pitchFamily="18" charset="0"/>
                <a:cs typeface="Times New Roman" panose="02020603050405020304" pitchFamily="18" charset="0"/>
              </a:rPr>
              <a:t>disiplin kurulunun bu yöndeki değerlendirmesi üzerine</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yetkili amirin yetkisindedir.</a:t>
            </a:r>
          </a:p>
          <a:p>
            <a:pPr algn="just">
              <a:lnSpc>
                <a:spcPct val="110000"/>
              </a:lnSpc>
              <a:buFont typeface="Wingdings" panose="05000000000000000000" pitchFamily="2" charset="2"/>
              <a:buChar char="Ø"/>
              <a:tabLst>
                <a:tab pos="261938" algn="l"/>
              </a:tabLst>
            </a:pPr>
            <a:endParaRPr lang="tr-TR" sz="2400"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Ø"/>
              <a:tabLst>
                <a:tab pos="261938" algn="l"/>
              </a:tabLst>
            </a:pPr>
            <a:r>
              <a:rPr lang="tr-TR" sz="2400" dirty="0">
                <a:latin typeface="Times New Roman" panose="02020603050405020304" pitchFamily="18" charset="0"/>
                <a:cs typeface="Times New Roman" panose="02020603050405020304" pitchFamily="18" charset="0"/>
              </a:rPr>
              <a:t> Memurun fiiline uyan </a:t>
            </a:r>
            <a:r>
              <a:rPr lang="tr-TR" sz="2400" b="1" dirty="0">
                <a:latin typeface="Times New Roman" panose="02020603050405020304" pitchFamily="18" charset="0"/>
                <a:cs typeface="Times New Roman" panose="02020603050405020304" pitchFamily="18" charset="0"/>
              </a:rPr>
              <a:t>cezanın alt sınırı olmayıp </a:t>
            </a:r>
            <a:r>
              <a:rPr lang="tr-TR" sz="2400" dirty="0">
                <a:latin typeface="Times New Roman" panose="02020603050405020304" pitchFamily="18" charset="0"/>
                <a:cs typeface="Times New Roman" panose="02020603050405020304" pitchFamily="18" charset="0"/>
              </a:rPr>
              <a:t>kanundaki bir derece hafif olandır.</a:t>
            </a:r>
          </a:p>
          <a:p>
            <a:pPr algn="just">
              <a:lnSpc>
                <a:spcPct val="110000"/>
              </a:lnSpc>
              <a:buFont typeface="Wingdings" panose="05000000000000000000" pitchFamily="2" charset="2"/>
              <a:buChar char="Ø"/>
              <a:tabLst>
                <a:tab pos="261938" algn="l"/>
              </a:tabLst>
            </a:pPr>
            <a:endParaRPr lang="tr-TR" sz="2400"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Ø"/>
              <a:tabLst>
                <a:tab pos="261938" algn="l"/>
              </a:tabLst>
            </a:pPr>
            <a:r>
              <a:rPr lang="tr-TR" sz="2400" dirty="0">
                <a:latin typeface="Times New Roman" panose="02020603050405020304" pitchFamily="18" charset="0"/>
                <a:cs typeface="Times New Roman" panose="02020603050405020304" pitchFamily="18" charset="0"/>
              </a:rPr>
              <a:t> Ceza verilirken alt ceza verilip verilemeyeceği hususu değerlendirilmesi </a:t>
            </a:r>
            <a:r>
              <a:rPr lang="tr-TR" sz="2400" b="1" dirty="0">
                <a:latin typeface="Times New Roman" panose="02020603050405020304" pitchFamily="18" charset="0"/>
                <a:cs typeface="Times New Roman" panose="02020603050405020304" pitchFamily="18" charset="0"/>
              </a:rPr>
              <a:t>gerekmektedir.</a:t>
            </a:r>
          </a:p>
        </p:txBody>
      </p:sp>
      <p:sp>
        <p:nvSpPr>
          <p:cNvPr id="6" name="Slayt Numarası Yer Tutucusu 5"/>
          <p:cNvSpPr>
            <a:spLocks noGrp="1"/>
          </p:cNvSpPr>
          <p:nvPr>
            <p:ph type="sldNum" sz="quarter" idx="12"/>
          </p:nvPr>
        </p:nvSpPr>
        <p:spPr/>
        <p:txBody>
          <a:bodyPr/>
          <a:lstStyle/>
          <a:p>
            <a:fld id="{CB128D57-B316-4463-B201-8600E317F84F}" type="slidenum">
              <a:rPr lang="tr-TR" smtClean="0"/>
              <a:t>16</a:t>
            </a:fld>
            <a:endParaRPr lang="tr-TR"/>
          </a:p>
        </p:txBody>
      </p:sp>
    </p:spTree>
    <p:extLst>
      <p:ext uri="{BB962C8B-B14F-4D97-AF65-F5344CB8AC3E}">
        <p14:creationId xmlns:p14="http://schemas.microsoft.com/office/powerpoint/2010/main" val="395419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CEZALARININ GERİ ALINAMAMASI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İçerik Yer Tutucusu 5"/>
          <p:cNvSpPr txBox="1">
            <a:spLocks/>
          </p:cNvSpPr>
          <p:nvPr/>
        </p:nvSpPr>
        <p:spPr>
          <a:xfrm>
            <a:off x="598725" y="1904400"/>
            <a:ext cx="11458575" cy="4588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Verilen cezalar idareyi </a:t>
            </a:r>
            <a:r>
              <a:rPr lang="tr-TR" sz="2400" b="1" dirty="0">
                <a:latin typeface="Times New Roman" panose="02020603050405020304" pitchFamily="18" charset="0"/>
                <a:cs typeface="Times New Roman" panose="02020603050405020304" pitchFamily="18" charset="0"/>
              </a:rPr>
              <a:t>bağlayıcı ve kesin </a:t>
            </a:r>
            <a:r>
              <a:rPr lang="tr-TR" sz="2400" dirty="0">
                <a:latin typeface="Times New Roman" panose="02020603050405020304" pitchFamily="18" charset="0"/>
                <a:cs typeface="Times New Roman" panose="02020603050405020304" pitchFamily="18" charset="0"/>
              </a:rPr>
              <a:t>niteliktedir.</a:t>
            </a:r>
          </a:p>
          <a:p>
            <a:pPr>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Disiplin cezaları verildikten sonra bu ceza </a:t>
            </a:r>
            <a:r>
              <a:rPr lang="tr-TR" sz="2400" b="1" dirty="0">
                <a:latin typeface="Times New Roman" panose="02020603050405020304" pitchFamily="18" charset="0"/>
                <a:cs typeface="Times New Roman" panose="02020603050405020304" pitchFamily="18" charset="0"/>
              </a:rPr>
              <a:t>ortadan kaldırılamaz/geri alınamaz</a:t>
            </a:r>
            <a:r>
              <a:rPr lang="tr-TR" sz="24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tr-T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 Başka bir ceza verme </a:t>
            </a:r>
            <a:r>
              <a:rPr lang="tr-TR" sz="2400" dirty="0">
                <a:latin typeface="Times New Roman" panose="02020603050405020304" pitchFamily="18" charset="0"/>
                <a:cs typeface="Times New Roman" panose="02020603050405020304" pitchFamily="18" charset="0"/>
              </a:rPr>
              <a:t>yoluna gidilemez.</a:t>
            </a:r>
          </a:p>
          <a:p>
            <a:pPr>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Disiplin cezaları ancak </a:t>
            </a:r>
            <a:r>
              <a:rPr lang="tr-TR" sz="2400" b="1" dirty="0">
                <a:latin typeface="Times New Roman" panose="02020603050405020304" pitchFamily="18" charset="0"/>
                <a:cs typeface="Times New Roman" panose="02020603050405020304" pitchFamily="18" charset="0"/>
              </a:rPr>
              <a:t>yasama tasarrufu/idari yargı </a:t>
            </a:r>
            <a:r>
              <a:rPr lang="tr-TR" sz="2400" dirty="0">
                <a:latin typeface="Times New Roman" panose="02020603050405020304" pitchFamily="18" charset="0"/>
                <a:cs typeface="Times New Roman" panose="02020603050405020304" pitchFamily="18" charset="0"/>
              </a:rPr>
              <a:t>merciince verilen karar üzerine </a:t>
            </a:r>
            <a:r>
              <a:rPr lang="tr-TR" sz="2400" b="1" dirty="0">
                <a:latin typeface="Times New Roman" panose="02020603050405020304" pitchFamily="18" charset="0"/>
                <a:cs typeface="Times New Roman" panose="02020603050405020304" pitchFamily="18" charset="0"/>
              </a:rPr>
              <a:t>ortadan kaldırılabilir</a:t>
            </a:r>
            <a:r>
              <a:rPr lang="tr-TR" sz="2400" b="1" dirty="0"/>
              <a:t>.</a:t>
            </a:r>
          </a:p>
        </p:txBody>
      </p:sp>
      <p:sp>
        <p:nvSpPr>
          <p:cNvPr id="6" name="Slayt Numarası Yer Tutucusu 5"/>
          <p:cNvSpPr>
            <a:spLocks noGrp="1"/>
          </p:cNvSpPr>
          <p:nvPr>
            <p:ph type="sldNum" sz="quarter" idx="12"/>
          </p:nvPr>
        </p:nvSpPr>
        <p:spPr/>
        <p:txBody>
          <a:bodyPr/>
          <a:lstStyle/>
          <a:p>
            <a:fld id="{CB128D57-B316-4463-B201-8600E317F84F}" type="slidenum">
              <a:rPr lang="tr-TR" smtClean="0"/>
              <a:t>17</a:t>
            </a:fld>
            <a:endParaRPr lang="tr-TR"/>
          </a:p>
        </p:txBody>
      </p:sp>
    </p:spTree>
    <p:extLst>
      <p:ext uri="{BB962C8B-B14F-4D97-AF65-F5344CB8AC3E}">
        <p14:creationId xmlns:p14="http://schemas.microsoft.com/office/powerpoint/2010/main" val="1784921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YETKİ DEVRİ YASAĞI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İçerik Yer Tutucusu 5"/>
          <p:cNvSpPr txBox="1">
            <a:spLocks/>
          </p:cNvSpPr>
          <p:nvPr/>
        </p:nvSpPr>
        <p:spPr>
          <a:xfrm>
            <a:off x="733425" y="2488407"/>
            <a:ext cx="11458575" cy="3344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Disiplin cezası verme konusunda amire verilen </a:t>
            </a:r>
            <a:r>
              <a:rPr lang="tr-TR" sz="2400" b="1" dirty="0">
                <a:latin typeface="Times New Roman" panose="02020603050405020304" pitchFamily="18" charset="0"/>
                <a:cs typeface="Times New Roman" panose="02020603050405020304" pitchFamily="18" charset="0"/>
              </a:rPr>
              <a:t>yetki, bağlı yetkidir.</a:t>
            </a:r>
          </a:p>
          <a:p>
            <a:pPr>
              <a:buFont typeface="Wingdings" panose="05000000000000000000" pitchFamily="2" charset="2"/>
              <a:buChar char="Ø"/>
            </a:pPr>
            <a:endParaRPr lang="tr-T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Disiplin amirliği yetkisi </a:t>
            </a:r>
            <a:r>
              <a:rPr lang="tr-TR" sz="2400" b="1" dirty="0">
                <a:latin typeface="Times New Roman" panose="02020603050405020304" pitchFamily="18" charset="0"/>
                <a:cs typeface="Times New Roman" panose="02020603050405020304" pitchFamily="18" charset="0"/>
              </a:rPr>
              <a:t>devredilemez.</a:t>
            </a:r>
          </a:p>
          <a:p>
            <a:pPr marL="0" indent="0">
              <a:buNone/>
            </a:pPr>
            <a:endParaRPr lang="tr-T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Disiplin amiri olarak tespit edilen unvanlara ait kadrolara </a:t>
            </a:r>
            <a:r>
              <a:rPr lang="tr-TR" sz="2400" b="1" dirty="0">
                <a:latin typeface="Times New Roman" panose="02020603050405020304" pitchFamily="18" charset="0"/>
                <a:cs typeface="Times New Roman" panose="02020603050405020304" pitchFamily="18" charset="0"/>
              </a:rPr>
              <a:t>görevlendirilenler/vekaleten atananlar, </a:t>
            </a:r>
            <a:r>
              <a:rPr lang="tr-TR" sz="2400" dirty="0">
                <a:latin typeface="Times New Roman" panose="02020603050405020304" pitchFamily="18" charset="0"/>
                <a:cs typeface="Times New Roman" panose="02020603050405020304" pitchFamily="18" charset="0"/>
              </a:rPr>
              <a:t>disiplin amirliği yetkisini haizdirler.</a:t>
            </a:r>
          </a:p>
        </p:txBody>
      </p:sp>
      <p:sp>
        <p:nvSpPr>
          <p:cNvPr id="6" name="Slayt Numarası Yer Tutucusu 5"/>
          <p:cNvSpPr>
            <a:spLocks noGrp="1"/>
          </p:cNvSpPr>
          <p:nvPr>
            <p:ph type="sldNum" sz="quarter" idx="12"/>
          </p:nvPr>
        </p:nvSpPr>
        <p:spPr/>
        <p:txBody>
          <a:bodyPr/>
          <a:lstStyle/>
          <a:p>
            <a:fld id="{CB128D57-B316-4463-B201-8600E317F84F}" type="slidenum">
              <a:rPr lang="tr-TR" smtClean="0"/>
              <a:t>18</a:t>
            </a:fld>
            <a:endParaRPr lang="tr-TR"/>
          </a:p>
        </p:txBody>
      </p:sp>
    </p:spTree>
    <p:extLst>
      <p:ext uri="{BB962C8B-B14F-4D97-AF65-F5344CB8AC3E}">
        <p14:creationId xmlns:p14="http://schemas.microsoft.com/office/powerpoint/2010/main" val="4267976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3. DİSİPLİN SUÇ VE CEZALARI </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658452" y="1923954"/>
            <a:ext cx="11393714" cy="4072910"/>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657 s. DMK’ </a:t>
            </a:r>
            <a:r>
              <a:rPr lang="tr-TR" sz="2400" dirty="0" err="1">
                <a:latin typeface="Times New Roman" panose="02020603050405020304" pitchFamily="18" charset="0"/>
                <a:cs typeface="Times New Roman" panose="02020603050405020304" pitchFamily="18" charset="0"/>
              </a:rPr>
              <a:t>nun</a:t>
            </a:r>
            <a:r>
              <a:rPr lang="tr-TR" sz="2400" dirty="0">
                <a:latin typeface="Times New Roman" panose="02020603050405020304" pitchFamily="18" charset="0"/>
                <a:cs typeface="Times New Roman" panose="02020603050405020304" pitchFamily="18" charset="0"/>
              </a:rPr>
              <a:t> 125 inci maddesinde </a:t>
            </a:r>
            <a:r>
              <a:rPr lang="tr-TR" sz="2400" b="1" dirty="0">
                <a:latin typeface="Times New Roman" panose="02020603050405020304" pitchFamily="18" charset="0"/>
                <a:cs typeface="Times New Roman" panose="02020603050405020304" pitchFamily="18" charset="0"/>
              </a:rPr>
              <a:t>beş tür disiplin cezası öngörülmüştür.</a:t>
            </a:r>
          </a:p>
          <a:p>
            <a:endParaRPr lang="tr-TR" sz="2400" b="1" dirty="0">
              <a:latin typeface="Times New Roman" panose="02020603050405020304" pitchFamily="18" charset="0"/>
              <a:cs typeface="Times New Roman" panose="02020603050405020304" pitchFamily="18" charset="0"/>
            </a:endParaRPr>
          </a:p>
          <a:p>
            <a:r>
              <a:rPr lang="tr-TR" sz="2400" b="1" dirty="0" smtClean="0">
                <a:latin typeface="Times New Roman" panose="02020603050405020304" pitchFamily="18" charset="0"/>
                <a:cs typeface="Times New Roman" panose="02020603050405020304" pitchFamily="18" charset="0"/>
              </a:rPr>
              <a:t>  Bunlar</a:t>
            </a:r>
            <a:r>
              <a:rPr lang="tr-TR" sz="2400" b="1" dirty="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marL="1417638" lvl="1" indent="-342900">
              <a:spcAft>
                <a:spcPts val="2000"/>
              </a:spcAf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Uyarma </a:t>
            </a:r>
            <a:r>
              <a:rPr lang="tr-TR" sz="2400" dirty="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önleyici)</a:t>
            </a:r>
          </a:p>
          <a:p>
            <a:pPr marL="1417638" lvl="1" indent="-342900">
              <a:spcAft>
                <a:spcPts val="2000"/>
              </a:spcAf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Kınama </a:t>
            </a:r>
            <a:r>
              <a:rPr lang="tr-TR" sz="2400" dirty="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önleyici)</a:t>
            </a:r>
          </a:p>
          <a:p>
            <a:pPr marL="1417638" lvl="1" indent="-342900">
              <a:spcAft>
                <a:spcPts val="2000"/>
              </a:spcAf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Aylıktan </a:t>
            </a:r>
            <a:r>
              <a:rPr lang="tr-TR" sz="2400" dirty="0">
                <a:latin typeface="Times New Roman" panose="02020603050405020304" pitchFamily="18" charset="0"/>
                <a:cs typeface="Times New Roman" panose="02020603050405020304" pitchFamily="18" charset="0"/>
              </a:rPr>
              <a:t>Kesme (ceza </a:t>
            </a:r>
            <a:r>
              <a:rPr lang="tr-TR" sz="2400" dirty="0" smtClean="0">
                <a:latin typeface="Times New Roman" panose="02020603050405020304" pitchFamily="18" charset="0"/>
                <a:cs typeface="Times New Roman" panose="02020603050405020304" pitchFamily="18" charset="0"/>
              </a:rPr>
              <a:t>mahiyetinde)</a:t>
            </a:r>
          </a:p>
          <a:p>
            <a:pPr marL="1417638" lvl="1" indent="-342900">
              <a:spcAft>
                <a:spcPts val="2000"/>
              </a:spcAf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Kademe </a:t>
            </a:r>
            <a:r>
              <a:rPr lang="tr-TR" sz="2400" dirty="0">
                <a:latin typeface="Times New Roman" panose="02020603050405020304" pitchFamily="18" charset="0"/>
                <a:cs typeface="Times New Roman" panose="02020603050405020304" pitchFamily="18" charset="0"/>
              </a:rPr>
              <a:t>İlerlemesinin Durdurulması (ceza </a:t>
            </a:r>
            <a:r>
              <a:rPr lang="tr-TR" sz="2400" dirty="0" smtClean="0">
                <a:latin typeface="Times New Roman" panose="02020603050405020304" pitchFamily="18" charset="0"/>
                <a:cs typeface="Times New Roman" panose="02020603050405020304" pitchFamily="18" charset="0"/>
              </a:rPr>
              <a:t>mahiyetinde)</a:t>
            </a:r>
          </a:p>
          <a:p>
            <a:pPr marL="1417638" lvl="1" indent="-342900">
              <a:spcAft>
                <a:spcPts val="2000"/>
              </a:spcAf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Devlet </a:t>
            </a:r>
            <a:r>
              <a:rPr lang="tr-TR" sz="2400" dirty="0">
                <a:latin typeface="Times New Roman" panose="02020603050405020304" pitchFamily="18" charset="0"/>
                <a:cs typeface="Times New Roman" panose="02020603050405020304" pitchFamily="18" charset="0"/>
              </a:rPr>
              <a:t>Memurluğundan Çıkarma (yasaklama ve çıkarılma mahiyetinde)</a:t>
            </a:r>
          </a:p>
        </p:txBody>
      </p:sp>
      <p:sp>
        <p:nvSpPr>
          <p:cNvPr id="6" name="Slayt Numarası Yer Tutucusu 5"/>
          <p:cNvSpPr>
            <a:spLocks noGrp="1"/>
          </p:cNvSpPr>
          <p:nvPr>
            <p:ph type="sldNum" sz="quarter" idx="12"/>
          </p:nvPr>
        </p:nvSpPr>
        <p:spPr/>
        <p:txBody>
          <a:bodyPr/>
          <a:lstStyle/>
          <a:p>
            <a:fld id="{CB128D57-B316-4463-B201-8600E317F84F}" type="slidenum">
              <a:rPr lang="tr-TR" smtClean="0"/>
              <a:t>19</a:t>
            </a:fld>
            <a:endParaRPr lang="tr-TR"/>
          </a:p>
        </p:txBody>
      </p:sp>
    </p:spTree>
    <p:extLst>
      <p:ext uri="{BB962C8B-B14F-4D97-AF65-F5344CB8AC3E}">
        <p14:creationId xmlns:p14="http://schemas.microsoft.com/office/powerpoint/2010/main" val="3583776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000287" y="319088"/>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SUNUM PLANI</a:t>
            </a:r>
          </a:p>
        </p:txBody>
      </p:sp>
      <p:sp>
        <p:nvSpPr>
          <p:cNvPr id="6" name="İçerik Yer Tutucusu 5"/>
          <p:cNvSpPr>
            <a:spLocks noGrp="1"/>
          </p:cNvSpPr>
          <p:nvPr>
            <p:ph idx="1"/>
          </p:nvPr>
        </p:nvSpPr>
        <p:spPr>
          <a:xfrm>
            <a:off x="1676400" y="1825192"/>
            <a:ext cx="10515600" cy="4713720"/>
          </a:xfrm>
        </p:spPr>
        <p:txBody>
          <a:bodyPr>
            <a:noAutofit/>
          </a:bodyPr>
          <a:lstStyle/>
          <a:p>
            <a:pPr marL="0" indent="0">
              <a:lnSpc>
                <a:spcPts val="3600"/>
              </a:lnSpc>
              <a:buNone/>
            </a:pPr>
            <a:r>
              <a:rPr lang="tr-TR" sz="2400" b="1" dirty="0">
                <a:latin typeface="Times New Roman" panose="02020603050405020304" pitchFamily="18" charset="0"/>
                <a:cs typeface="Times New Roman" panose="02020603050405020304" pitchFamily="18" charset="0"/>
              </a:rPr>
              <a:t>1) </a:t>
            </a:r>
            <a:r>
              <a:rPr lang="tr-TR" sz="2400" dirty="0">
                <a:latin typeface="Times New Roman" panose="02020603050405020304" pitchFamily="18" charset="0"/>
                <a:cs typeface="Times New Roman" panose="02020603050405020304" pitchFamily="18" charset="0"/>
              </a:rPr>
              <a:t>Genel </a:t>
            </a:r>
            <a:r>
              <a:rPr lang="tr-TR" sz="2400" dirty="0" smtClean="0">
                <a:latin typeface="Times New Roman" panose="02020603050405020304" pitchFamily="18" charset="0"/>
                <a:cs typeface="Times New Roman" panose="02020603050405020304" pitchFamily="18" charset="0"/>
              </a:rPr>
              <a:t>Bilgiler</a:t>
            </a:r>
            <a:endParaRPr lang="tr-TR" sz="2400" dirty="0">
              <a:latin typeface="Times New Roman" panose="02020603050405020304" pitchFamily="18" charset="0"/>
              <a:cs typeface="Times New Roman" panose="02020603050405020304" pitchFamily="18" charset="0"/>
            </a:endParaRPr>
          </a:p>
          <a:p>
            <a:pPr marL="0" indent="0">
              <a:lnSpc>
                <a:spcPts val="3600"/>
              </a:lnSpc>
              <a:buNone/>
            </a:pPr>
            <a:r>
              <a:rPr lang="tr-TR" sz="2400" b="1" dirty="0">
                <a:latin typeface="Times New Roman" panose="02020603050405020304" pitchFamily="18" charset="0"/>
                <a:cs typeface="Times New Roman" panose="02020603050405020304" pitchFamily="18" charset="0"/>
              </a:rPr>
              <a:t>2) </a:t>
            </a:r>
            <a:r>
              <a:rPr lang="tr-TR" sz="2400" dirty="0">
                <a:latin typeface="Times New Roman" panose="02020603050405020304" pitchFamily="18" charset="0"/>
                <a:cs typeface="Times New Roman" panose="02020603050405020304" pitchFamily="18" charset="0"/>
              </a:rPr>
              <a:t>Disiplin Suç ve </a:t>
            </a:r>
            <a:r>
              <a:rPr lang="tr-TR" sz="2400" dirty="0" smtClean="0">
                <a:latin typeface="Times New Roman" panose="02020603050405020304" pitchFamily="18" charset="0"/>
                <a:cs typeface="Times New Roman" panose="02020603050405020304" pitchFamily="18" charset="0"/>
              </a:rPr>
              <a:t>Cezalarına Hakim </a:t>
            </a:r>
            <a:r>
              <a:rPr lang="tr-TR" sz="2400" dirty="0">
                <a:latin typeface="Times New Roman" panose="02020603050405020304" pitchFamily="18" charset="0"/>
                <a:cs typeface="Times New Roman" panose="02020603050405020304" pitchFamily="18" charset="0"/>
              </a:rPr>
              <a:t>İlke ve Kurallar </a:t>
            </a:r>
          </a:p>
          <a:p>
            <a:pPr marL="0" indent="0">
              <a:lnSpc>
                <a:spcPts val="3600"/>
              </a:lnSpc>
              <a:buNone/>
            </a:pPr>
            <a:r>
              <a:rPr lang="tr-TR" sz="2400" b="1" dirty="0">
                <a:latin typeface="Times New Roman" panose="02020603050405020304" pitchFamily="18" charset="0"/>
                <a:cs typeface="Times New Roman" panose="02020603050405020304" pitchFamily="18" charset="0"/>
              </a:rPr>
              <a:t>3) </a:t>
            </a:r>
            <a:r>
              <a:rPr lang="tr-TR" sz="2400" dirty="0">
                <a:latin typeface="Times New Roman" panose="02020603050405020304" pitchFamily="18" charset="0"/>
                <a:cs typeface="Times New Roman" panose="02020603050405020304" pitchFamily="18" charset="0"/>
              </a:rPr>
              <a:t>Disiplin Suç ve Cezaları</a:t>
            </a:r>
          </a:p>
          <a:p>
            <a:pPr marL="0" indent="0">
              <a:lnSpc>
                <a:spcPts val="3600"/>
              </a:lnSpc>
              <a:buNone/>
            </a:pPr>
            <a:r>
              <a:rPr lang="tr-TR" sz="2400" b="1" dirty="0">
                <a:latin typeface="Times New Roman" panose="02020603050405020304" pitchFamily="18" charset="0"/>
                <a:cs typeface="Times New Roman" panose="02020603050405020304" pitchFamily="18" charset="0"/>
              </a:rPr>
              <a:t>4) </a:t>
            </a:r>
            <a:r>
              <a:rPr lang="tr-TR" sz="2400" dirty="0">
                <a:latin typeface="Times New Roman" panose="02020603050405020304" pitchFamily="18" charset="0"/>
                <a:cs typeface="Times New Roman" panose="02020603050405020304" pitchFamily="18" charset="0"/>
              </a:rPr>
              <a:t>Disiplin Soruşturması</a:t>
            </a:r>
          </a:p>
          <a:p>
            <a:pPr marL="0" indent="0">
              <a:lnSpc>
                <a:spcPts val="3600"/>
              </a:lnSpc>
              <a:buNone/>
            </a:pPr>
            <a:r>
              <a:rPr lang="tr-TR" sz="2400" b="1" dirty="0">
                <a:latin typeface="Times New Roman" panose="02020603050405020304" pitchFamily="18" charset="0"/>
                <a:cs typeface="Times New Roman" panose="02020603050405020304" pitchFamily="18" charset="0"/>
              </a:rPr>
              <a:t>5) </a:t>
            </a:r>
            <a:r>
              <a:rPr lang="tr-TR" sz="2400" dirty="0">
                <a:latin typeface="Times New Roman" panose="02020603050405020304" pitchFamily="18" charset="0"/>
                <a:cs typeface="Times New Roman" panose="02020603050405020304" pitchFamily="18" charset="0"/>
              </a:rPr>
              <a:t>Disiplin Cezalarının Verilmesi</a:t>
            </a:r>
          </a:p>
          <a:p>
            <a:pPr marL="0" indent="0">
              <a:lnSpc>
                <a:spcPts val="3600"/>
              </a:lnSpc>
              <a:buNone/>
            </a:pPr>
            <a:r>
              <a:rPr lang="tr-TR" sz="2400" b="1" dirty="0">
                <a:latin typeface="Times New Roman" panose="02020603050405020304" pitchFamily="18" charset="0"/>
                <a:cs typeface="Times New Roman" panose="02020603050405020304" pitchFamily="18" charset="0"/>
              </a:rPr>
              <a:t>6) </a:t>
            </a:r>
            <a:r>
              <a:rPr lang="tr-TR" sz="2400" dirty="0">
                <a:latin typeface="Times New Roman" panose="02020603050405020304" pitchFamily="18" charset="0"/>
                <a:cs typeface="Times New Roman" panose="02020603050405020304" pitchFamily="18" charset="0"/>
              </a:rPr>
              <a:t>Başvuru Yolları </a:t>
            </a:r>
          </a:p>
          <a:p>
            <a:pPr marL="0" indent="0">
              <a:lnSpc>
                <a:spcPts val="3600"/>
              </a:lnSpc>
              <a:buNone/>
            </a:pPr>
            <a:r>
              <a:rPr lang="tr-TR" sz="2400" b="1" dirty="0">
                <a:latin typeface="Times New Roman" panose="02020603050405020304" pitchFamily="18" charset="0"/>
                <a:cs typeface="Times New Roman" panose="02020603050405020304" pitchFamily="18" charset="0"/>
              </a:rPr>
              <a:t>7) </a:t>
            </a:r>
            <a:r>
              <a:rPr lang="tr-TR" sz="2400" dirty="0">
                <a:latin typeface="Times New Roman" panose="02020603050405020304" pitchFamily="18" charset="0"/>
                <a:cs typeface="Times New Roman" panose="02020603050405020304" pitchFamily="18" charset="0"/>
              </a:rPr>
              <a:t>Disiplin Amirleri/Kurulları</a:t>
            </a:r>
          </a:p>
          <a:p>
            <a:pPr marL="0" indent="0">
              <a:lnSpc>
                <a:spcPts val="3600"/>
              </a:lnSpc>
              <a:buNone/>
            </a:pPr>
            <a:r>
              <a:rPr lang="tr-TR" sz="2400" b="1" dirty="0">
                <a:latin typeface="Times New Roman" panose="02020603050405020304" pitchFamily="18" charset="0"/>
                <a:cs typeface="Times New Roman" panose="02020603050405020304" pitchFamily="18" charset="0"/>
              </a:rPr>
              <a:t>8) </a:t>
            </a:r>
            <a:r>
              <a:rPr lang="tr-TR" sz="2400" dirty="0">
                <a:latin typeface="Times New Roman" panose="02020603050405020304" pitchFamily="18" charset="0"/>
                <a:cs typeface="Times New Roman" panose="02020603050405020304" pitchFamily="18" charset="0"/>
              </a:rPr>
              <a:t>Görevden Uzaklaştırma</a:t>
            </a:r>
          </a:p>
        </p:txBody>
      </p:sp>
      <p:sp>
        <p:nvSpPr>
          <p:cNvPr id="7" name="Slayt Numarası Yer Tutucusu 6"/>
          <p:cNvSpPr>
            <a:spLocks noGrp="1"/>
          </p:cNvSpPr>
          <p:nvPr>
            <p:ph type="sldNum" sz="quarter" idx="12"/>
          </p:nvPr>
        </p:nvSpPr>
        <p:spPr/>
        <p:txBody>
          <a:bodyPr/>
          <a:lstStyle/>
          <a:p>
            <a:fld id="{CB128D57-B316-4463-B201-8600E317F84F}" type="slidenum">
              <a:rPr lang="tr-TR" smtClean="0"/>
              <a:t>2</a:t>
            </a:fld>
            <a:endParaRPr lang="tr-TR" dirty="0"/>
          </a:p>
        </p:txBody>
      </p:sp>
    </p:spTree>
    <p:extLst>
      <p:ext uri="{BB962C8B-B14F-4D97-AF65-F5344CB8AC3E}">
        <p14:creationId xmlns:p14="http://schemas.microsoft.com/office/powerpoint/2010/main" val="2504000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SUÇ VE CEZALARI</a:t>
            </a:r>
          </a:p>
        </p:txBody>
      </p:sp>
      <p:sp>
        <p:nvSpPr>
          <p:cNvPr id="6" name="İçerik Yer Tutucusu 5"/>
          <p:cNvSpPr>
            <a:spLocks noGrp="1"/>
          </p:cNvSpPr>
          <p:nvPr>
            <p:ph idx="1"/>
          </p:nvPr>
        </p:nvSpPr>
        <p:spPr>
          <a:xfrm>
            <a:off x="996115" y="1911358"/>
            <a:ext cx="11089048" cy="4398954"/>
          </a:xfrm>
        </p:spPr>
        <p:txBody>
          <a:bodyPr>
            <a:noAutofit/>
          </a:bodyPr>
          <a:lstStyle/>
          <a:p>
            <a:pPr marL="0" indent="0">
              <a:lnSpc>
                <a:spcPct val="150000"/>
              </a:lnSpc>
              <a:buNone/>
            </a:pPr>
            <a:r>
              <a:rPr lang="tr-TR" sz="2200" b="1" u="sng" dirty="0">
                <a:latin typeface="Times New Roman" panose="02020603050405020304" pitchFamily="18" charset="0"/>
                <a:cs typeface="Times New Roman" panose="02020603050405020304" pitchFamily="18" charset="0"/>
              </a:rPr>
              <a:t>657 SAYILI DEVLET MEMURLARI KANUNUNDA</a:t>
            </a:r>
            <a:r>
              <a:rPr lang="tr-TR" sz="2200" b="1" dirty="0">
                <a:latin typeface="Times New Roman" panose="02020603050405020304" pitchFamily="18" charset="0"/>
                <a:cs typeface="Times New Roman" panose="02020603050405020304" pitchFamily="18" charset="0"/>
              </a:rPr>
              <a:t>;</a:t>
            </a:r>
          </a:p>
          <a:p>
            <a:pPr>
              <a:lnSpc>
                <a:spcPct val="150000"/>
              </a:lnSpc>
            </a:pPr>
            <a:r>
              <a:rPr lang="tr-TR" sz="2200" dirty="0">
                <a:latin typeface="Times New Roman" panose="02020603050405020304" pitchFamily="18" charset="0"/>
                <a:cs typeface="Times New Roman" panose="02020603050405020304" pitchFamily="18" charset="0"/>
              </a:rPr>
              <a:t>8 ADET FİİL VE HAL İÇİN </a:t>
            </a:r>
            <a:r>
              <a:rPr lang="tr-TR" sz="2200" b="1" u="sng" dirty="0">
                <a:latin typeface="Times New Roman" panose="02020603050405020304" pitchFamily="18" charset="0"/>
                <a:cs typeface="Times New Roman" panose="02020603050405020304" pitchFamily="18" charset="0"/>
              </a:rPr>
              <a:t>UYARMA</a:t>
            </a:r>
            <a:r>
              <a:rPr lang="tr-TR" sz="2200" dirty="0">
                <a:latin typeface="Times New Roman" panose="02020603050405020304" pitchFamily="18" charset="0"/>
                <a:cs typeface="Times New Roman" panose="02020603050405020304" pitchFamily="18" charset="0"/>
              </a:rPr>
              <a:t> CEZASI,</a:t>
            </a:r>
          </a:p>
          <a:p>
            <a:pPr>
              <a:lnSpc>
                <a:spcPct val="150000"/>
              </a:lnSpc>
            </a:pPr>
            <a:r>
              <a:rPr lang="tr-TR" sz="2200" dirty="0">
                <a:latin typeface="Times New Roman" panose="02020603050405020304" pitchFamily="18" charset="0"/>
                <a:cs typeface="Times New Roman" panose="02020603050405020304" pitchFamily="18" charset="0"/>
              </a:rPr>
              <a:t>13 ADET FİİL VE HAL İÇİN </a:t>
            </a:r>
            <a:r>
              <a:rPr lang="tr-TR" sz="2200" b="1" u="sng" dirty="0">
                <a:latin typeface="Times New Roman" panose="02020603050405020304" pitchFamily="18" charset="0"/>
                <a:cs typeface="Times New Roman" panose="02020603050405020304" pitchFamily="18" charset="0"/>
              </a:rPr>
              <a:t>KINAMA</a:t>
            </a:r>
            <a:r>
              <a:rPr lang="tr-TR" sz="2200" dirty="0">
                <a:latin typeface="Times New Roman" panose="02020603050405020304" pitchFamily="18" charset="0"/>
                <a:cs typeface="Times New Roman" panose="02020603050405020304" pitchFamily="18" charset="0"/>
              </a:rPr>
              <a:t> CEZASI,</a:t>
            </a:r>
          </a:p>
          <a:p>
            <a:pPr>
              <a:lnSpc>
                <a:spcPct val="150000"/>
              </a:lnSpc>
            </a:pPr>
            <a:r>
              <a:rPr lang="tr-TR" sz="2200" dirty="0">
                <a:latin typeface="Times New Roman" panose="02020603050405020304" pitchFamily="18" charset="0"/>
                <a:cs typeface="Times New Roman" panose="02020603050405020304" pitchFamily="18" charset="0"/>
              </a:rPr>
              <a:t>7 ADET FİİL VE HAL İÇİN </a:t>
            </a:r>
            <a:r>
              <a:rPr lang="tr-TR" sz="2200" b="1" u="sng" dirty="0">
                <a:latin typeface="Times New Roman" panose="02020603050405020304" pitchFamily="18" charset="0"/>
                <a:cs typeface="Times New Roman" panose="02020603050405020304" pitchFamily="18" charset="0"/>
              </a:rPr>
              <a:t>AYLIKTAN KESME </a:t>
            </a:r>
            <a:r>
              <a:rPr lang="tr-TR" sz="2200" dirty="0">
                <a:latin typeface="Times New Roman" panose="02020603050405020304" pitchFamily="18" charset="0"/>
                <a:cs typeface="Times New Roman" panose="02020603050405020304" pitchFamily="18" charset="0"/>
              </a:rPr>
              <a:t>CEZASI,</a:t>
            </a:r>
          </a:p>
          <a:p>
            <a:pPr>
              <a:lnSpc>
                <a:spcPct val="150000"/>
              </a:lnSpc>
            </a:pPr>
            <a:r>
              <a:rPr lang="tr-TR" sz="2200" dirty="0">
                <a:latin typeface="Times New Roman" panose="02020603050405020304" pitchFamily="18" charset="0"/>
                <a:cs typeface="Times New Roman" panose="02020603050405020304" pitchFamily="18" charset="0"/>
              </a:rPr>
              <a:t>14 ADET FİİL VE HAL İÇİN </a:t>
            </a:r>
            <a:r>
              <a:rPr lang="tr-TR" sz="2200" b="1" u="sng" dirty="0">
                <a:latin typeface="Times New Roman" panose="02020603050405020304" pitchFamily="18" charset="0"/>
                <a:cs typeface="Times New Roman" panose="02020603050405020304" pitchFamily="18" charset="0"/>
              </a:rPr>
              <a:t>KADEME İLERLEMESİNİN DURDURULMASI</a:t>
            </a:r>
            <a:r>
              <a:rPr lang="tr-TR" sz="2200" u="sng"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CEZASI,</a:t>
            </a:r>
          </a:p>
          <a:p>
            <a:pPr>
              <a:lnSpc>
                <a:spcPct val="150000"/>
              </a:lnSpc>
            </a:pPr>
            <a:r>
              <a:rPr lang="tr-TR" sz="2200" dirty="0">
                <a:latin typeface="Times New Roman" panose="02020603050405020304" pitchFamily="18" charset="0"/>
                <a:cs typeface="Times New Roman" panose="02020603050405020304" pitchFamily="18" charset="0"/>
              </a:rPr>
              <a:t>12 ADET FİİL VE HAL İÇİN </a:t>
            </a:r>
            <a:r>
              <a:rPr lang="tr-TR" sz="2200" b="1" u="sng" dirty="0">
                <a:latin typeface="Times New Roman" panose="02020603050405020304" pitchFamily="18" charset="0"/>
                <a:cs typeface="Times New Roman" panose="02020603050405020304" pitchFamily="18" charset="0"/>
              </a:rPr>
              <a:t>DEVLET MEMURLUĞUNDAN ÇIKARMA </a:t>
            </a:r>
            <a:r>
              <a:rPr lang="tr-TR" sz="2200" dirty="0">
                <a:latin typeface="Times New Roman" panose="02020603050405020304" pitchFamily="18" charset="0"/>
                <a:cs typeface="Times New Roman" panose="02020603050405020304" pitchFamily="18" charset="0"/>
              </a:rPr>
              <a:t>CEZASI, </a:t>
            </a:r>
            <a:r>
              <a:rPr lang="tr-TR" sz="2200" dirty="0" smtClean="0">
                <a:latin typeface="Times New Roman" panose="02020603050405020304" pitchFamily="18" charset="0"/>
                <a:cs typeface="Times New Roman" panose="02020603050405020304" pitchFamily="18" charset="0"/>
              </a:rPr>
              <a:t>ÖNGÖRÜLMÜŞTÜR</a:t>
            </a:r>
            <a:r>
              <a:rPr lang="tr-TR" sz="2200" dirty="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marL="0" indent="0">
              <a:lnSpc>
                <a:spcPct val="150000"/>
              </a:lnSpc>
              <a:buNone/>
            </a:pPr>
            <a:endParaRPr lang="tr-TR" sz="2400" dirty="0">
              <a:latin typeface="Times New Roman" panose="02020603050405020304" pitchFamily="18" charset="0"/>
              <a:cs typeface="Times New Roman" panose="02020603050405020304" pitchFamily="18" charset="0"/>
            </a:endParaRPr>
          </a:p>
          <a:p>
            <a:pPr marL="0" indent="0">
              <a:lnSpc>
                <a:spcPct val="150000"/>
              </a:lnSpc>
              <a:buNone/>
            </a:pPr>
            <a:endParaRPr lang="tr-TR" sz="2400" dirty="0">
              <a:latin typeface="Times New Roman" panose="02020603050405020304" pitchFamily="18" charset="0"/>
              <a:cs typeface="Times New Roman" panose="02020603050405020304" pitchFamily="18" charset="0"/>
            </a:endParaRPr>
          </a:p>
          <a:p>
            <a:pPr marL="0" indent="0">
              <a:lnSpc>
                <a:spcPct val="150000"/>
              </a:lnSpc>
              <a:buNone/>
            </a:pPr>
            <a:endParaRPr lang="tr-TR" sz="2400" dirty="0">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CB128D57-B316-4463-B201-8600E317F84F}" type="slidenum">
              <a:rPr lang="tr-TR" smtClean="0"/>
              <a:t>20</a:t>
            </a:fld>
            <a:endParaRPr lang="tr-TR"/>
          </a:p>
        </p:txBody>
      </p:sp>
    </p:spTree>
    <p:extLst>
      <p:ext uri="{BB962C8B-B14F-4D97-AF65-F5344CB8AC3E}">
        <p14:creationId xmlns:p14="http://schemas.microsoft.com/office/powerpoint/2010/main" val="3756369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UYARMA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99143" y="1738421"/>
            <a:ext cx="11393714" cy="273921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Görevinde ve davranışlarında </a:t>
            </a:r>
            <a:r>
              <a:rPr lang="tr-TR" sz="2400" b="1" dirty="0">
                <a:solidFill>
                  <a:schemeClr val="accent1">
                    <a:lumMod val="75000"/>
                  </a:schemeClr>
                </a:solidFill>
                <a:latin typeface="Times New Roman" panose="02020603050405020304" pitchFamily="18" charset="0"/>
                <a:cs typeface="Times New Roman" panose="02020603050405020304" pitchFamily="18" charset="0"/>
              </a:rPr>
              <a:t>daha dikkatli olması </a:t>
            </a:r>
            <a:r>
              <a:rPr lang="tr-TR" sz="2400" dirty="0">
                <a:latin typeface="Times New Roman" panose="02020603050405020304" pitchFamily="18" charset="0"/>
                <a:cs typeface="Times New Roman" panose="02020603050405020304" pitchFamily="18" charset="0"/>
              </a:rPr>
              <a:t>gerektiğinin yazı ile bildirilmesidir.</a:t>
            </a:r>
          </a:p>
          <a:p>
            <a:pPr marL="342900" indent="-3429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Nasihat, sözlü ikaz gibi gayri resmi usuller kullandıktan sonra ilk adımdaki resmi disiplin cezasıdır.</a:t>
            </a:r>
          </a:p>
          <a:p>
            <a:endParaRPr lang="tr-TR" sz="2400"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    Fiil ve haller</a:t>
            </a:r>
            <a:r>
              <a:rPr lang="tr-TR"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Verilen emir ve görevlerin </a:t>
            </a:r>
            <a:r>
              <a:rPr lang="tr-TR" sz="2000" u="sng" dirty="0">
                <a:solidFill>
                  <a:schemeClr val="accent1">
                    <a:lumMod val="75000"/>
                  </a:schemeClr>
                </a:solidFill>
                <a:latin typeface="Times New Roman" panose="02020603050405020304" pitchFamily="18" charset="0"/>
                <a:cs typeface="Times New Roman" panose="02020603050405020304" pitchFamily="18" charset="0"/>
              </a:rPr>
              <a:t>tam ve zamanında</a:t>
            </a:r>
            <a:r>
              <a:rPr lang="tr-TR" sz="2000" dirty="0">
                <a:solidFill>
                  <a:srgbClr val="FF0000"/>
                </a:solidFill>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yapılmasında/resmi araç gereçlerin kullanılması ve korunmasında </a:t>
            </a:r>
            <a:r>
              <a:rPr lang="tr-TR" sz="2000" b="1" dirty="0">
                <a:latin typeface="Times New Roman" panose="02020603050405020304" pitchFamily="18" charset="0"/>
                <a:cs typeface="Times New Roman" panose="02020603050405020304" pitchFamily="18" charset="0"/>
              </a:rPr>
              <a:t>kayıtsızlık göstermek (görevi savsaklamak) /düzensiz davranmak</a:t>
            </a:r>
            <a:r>
              <a:rPr lang="tr-TR" sz="2000" b="1" dirty="0" smtClean="0">
                <a:latin typeface="Times New Roman" panose="02020603050405020304" pitchFamily="18" charset="0"/>
                <a:cs typeface="Times New Roman" panose="02020603050405020304" pitchFamily="18" charset="0"/>
              </a:rPr>
              <a:t>.</a:t>
            </a:r>
            <a:endParaRPr lang="tr-TR" sz="2000" b="1" dirty="0">
              <a:latin typeface="Times New Roman" panose="02020603050405020304" pitchFamily="18" charset="0"/>
              <a:cs typeface="Times New Roman" panose="02020603050405020304" pitchFamily="18" charset="0"/>
            </a:endParaRPr>
          </a:p>
        </p:txBody>
      </p:sp>
      <p:sp>
        <p:nvSpPr>
          <p:cNvPr id="6" name="Dikdörtgen 5"/>
          <p:cNvSpPr/>
          <p:nvPr/>
        </p:nvSpPr>
        <p:spPr>
          <a:xfrm>
            <a:off x="399143" y="4687947"/>
            <a:ext cx="11393714" cy="896112"/>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Polis memuru olarak görev yapan kişinin Yüksek Öğretime Geçiş Sınavında … Ortaokulunda üst aramalarını yapmak üzere görevli iken görevde kayıtsızlık göstermek ve görevi savsaklamak suretiyle bir kişinin sınava cep telefonuyla giriş yapmasına neden olması. </a:t>
            </a:r>
          </a:p>
        </p:txBody>
      </p:sp>
      <p:sp>
        <p:nvSpPr>
          <p:cNvPr id="9" name="Dikdörtgen 8"/>
          <p:cNvSpPr/>
          <p:nvPr/>
        </p:nvSpPr>
        <p:spPr>
          <a:xfrm>
            <a:off x="399143" y="5763041"/>
            <a:ext cx="11393714" cy="544453"/>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Memur olarak görev yapan ilgilinin amirinin iki defa uyarmasına rağmen resmi yazıda ismi yanlış yazması.</a:t>
            </a:r>
          </a:p>
        </p:txBody>
      </p:sp>
      <p:sp>
        <p:nvSpPr>
          <p:cNvPr id="7" name="Slayt Numarası Yer Tutucusu 6"/>
          <p:cNvSpPr>
            <a:spLocks noGrp="1"/>
          </p:cNvSpPr>
          <p:nvPr>
            <p:ph type="sldNum" sz="quarter" idx="12"/>
          </p:nvPr>
        </p:nvSpPr>
        <p:spPr/>
        <p:txBody>
          <a:bodyPr/>
          <a:lstStyle/>
          <a:p>
            <a:fld id="{CB128D57-B316-4463-B201-8600E317F84F}" type="slidenum">
              <a:rPr lang="tr-TR" smtClean="0"/>
              <a:t>21</a:t>
            </a:fld>
            <a:endParaRPr lang="tr-TR"/>
          </a:p>
        </p:txBody>
      </p:sp>
    </p:spTree>
    <p:extLst>
      <p:ext uri="{BB962C8B-B14F-4D97-AF65-F5344CB8AC3E}">
        <p14:creationId xmlns:p14="http://schemas.microsoft.com/office/powerpoint/2010/main" val="3797354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UYARMA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362857" y="2061029"/>
            <a:ext cx="10990942" cy="400110"/>
          </a:xfrm>
          <a:prstGeom prst="rect">
            <a:avLst/>
          </a:prstGeom>
          <a:noFill/>
        </p:spPr>
        <p:txBody>
          <a:bodyPr wrap="square" rtlCol="0">
            <a:spAutoFit/>
          </a:bodyPr>
          <a:lstStyle/>
          <a:p>
            <a:pPr marL="285750" indent="-28575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Özürsüz </a:t>
            </a:r>
            <a:r>
              <a:rPr lang="tr-TR" sz="2000" dirty="0">
                <a:latin typeface="Times New Roman" panose="02020603050405020304" pitchFamily="18" charset="0"/>
                <a:cs typeface="Times New Roman" panose="02020603050405020304" pitchFamily="18" charset="0"/>
              </a:rPr>
              <a:t>veya izinsiz olarak göreve geç gelmek, erken ayrılmak, görev mahallini terk etmek.</a:t>
            </a:r>
          </a:p>
        </p:txBody>
      </p:sp>
      <p:sp>
        <p:nvSpPr>
          <p:cNvPr id="10" name="Dikdörtgen 9"/>
          <p:cNvSpPr/>
          <p:nvPr/>
        </p:nvSpPr>
        <p:spPr>
          <a:xfrm>
            <a:off x="420915" y="2605609"/>
            <a:ext cx="11350172" cy="501742"/>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endParaRPr lang="tr-TR" sz="2000" dirty="0">
              <a:solidFill>
                <a:schemeClr val="tx1"/>
              </a:solidFill>
              <a:latin typeface="Times New Roman" panose="02020603050405020304" pitchFamily="18" charset="0"/>
              <a:cs typeface="Times New Roman" panose="02020603050405020304" pitchFamily="18" charset="0"/>
            </a:endParaRPr>
          </a:p>
          <a:p>
            <a:endParaRPr lang="tr-TR" sz="2000" dirty="0">
              <a:solidFill>
                <a:schemeClr val="tx1"/>
              </a:solidFill>
              <a:latin typeface="Times New Roman" panose="02020603050405020304" pitchFamily="18" charset="0"/>
              <a:cs typeface="Times New Roman" panose="02020603050405020304" pitchFamily="18" charset="0"/>
            </a:endParaRPr>
          </a:p>
          <a:p>
            <a:r>
              <a:rPr lang="tr-TR" dirty="0">
                <a:solidFill>
                  <a:schemeClr val="tx1"/>
                </a:solidFill>
                <a:latin typeface="Times New Roman" panose="02020603050405020304" pitchFamily="18" charset="0"/>
                <a:cs typeface="Times New Roman" panose="02020603050405020304" pitchFamily="18" charset="0"/>
              </a:rPr>
              <a:t>Memurun işe geç gelmesi veya erken ayrılması olayı </a:t>
            </a:r>
            <a:r>
              <a:rPr lang="tr-TR" dirty="0">
                <a:solidFill>
                  <a:srgbClr val="0070C0"/>
                </a:solidFill>
                <a:latin typeface="Times New Roman" panose="02020603050405020304" pitchFamily="18" charset="0"/>
                <a:cs typeface="Times New Roman" panose="02020603050405020304" pitchFamily="18" charset="0"/>
              </a:rPr>
              <a:t>amirlerce bir tutanakla belirlenmeli ve imza altına alınmalıdır.</a:t>
            </a:r>
            <a:br>
              <a:rPr lang="tr-TR" dirty="0">
                <a:solidFill>
                  <a:srgbClr val="0070C0"/>
                </a:solidFill>
                <a:latin typeface="Times New Roman" panose="02020603050405020304" pitchFamily="18" charset="0"/>
                <a:cs typeface="Times New Roman" panose="02020603050405020304" pitchFamily="18" charset="0"/>
              </a:rPr>
            </a:br>
            <a:endParaRPr lang="tr-TR" dirty="0">
              <a:solidFill>
                <a:srgbClr val="0070C0"/>
              </a:solidFill>
              <a:latin typeface="Times New Roman" panose="02020603050405020304" pitchFamily="18" charset="0"/>
              <a:cs typeface="Times New Roman" panose="02020603050405020304" pitchFamily="18" charset="0"/>
            </a:endParaRPr>
          </a:p>
          <a:p>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Metin kutusu 10"/>
          <p:cNvSpPr txBox="1"/>
          <p:nvPr/>
        </p:nvSpPr>
        <p:spPr>
          <a:xfrm>
            <a:off x="420915" y="3354019"/>
            <a:ext cx="10874828" cy="400110"/>
          </a:xfrm>
          <a:prstGeom prst="rect">
            <a:avLst/>
          </a:prstGeom>
          <a:noFill/>
        </p:spPr>
        <p:txBody>
          <a:bodyPr wrap="square" rtlCol="0">
            <a:spAutoFit/>
          </a:bodyPr>
          <a:lstStyle/>
          <a:p>
            <a:pPr marL="285750" indent="-28575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Kurumca belirlenen tasarruf tedbirlerine uymamak.</a:t>
            </a:r>
          </a:p>
        </p:txBody>
      </p:sp>
      <p:sp>
        <p:nvSpPr>
          <p:cNvPr id="12" name="Dikdörtgen 11"/>
          <p:cNvSpPr/>
          <p:nvPr/>
        </p:nvSpPr>
        <p:spPr>
          <a:xfrm>
            <a:off x="449434" y="3998449"/>
            <a:ext cx="11350172" cy="616941"/>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endParaRPr lang="tr-TR" sz="2000" dirty="0">
              <a:solidFill>
                <a:schemeClr val="tx1"/>
              </a:solidFill>
              <a:latin typeface="Times New Roman" panose="02020603050405020304" pitchFamily="18" charset="0"/>
              <a:cs typeface="Times New Roman" panose="02020603050405020304" pitchFamily="18" charset="0"/>
            </a:endParaRPr>
          </a:p>
          <a:p>
            <a:endParaRPr lang="tr-TR" sz="2000" dirty="0">
              <a:solidFill>
                <a:schemeClr val="tx1"/>
              </a:solidFill>
              <a:latin typeface="Times New Roman" panose="02020603050405020304" pitchFamily="18" charset="0"/>
              <a:cs typeface="Times New Roman" panose="02020603050405020304" pitchFamily="18" charset="0"/>
            </a:endParaRPr>
          </a:p>
          <a:p>
            <a:pPr algn="just"/>
            <a:r>
              <a:rPr lang="tr-TR" dirty="0">
                <a:solidFill>
                  <a:schemeClr val="tx1"/>
                </a:solidFill>
                <a:latin typeface="Times New Roman" panose="02020603050405020304" pitchFamily="18" charset="0"/>
                <a:cs typeface="Times New Roman" panose="02020603050405020304" pitchFamily="18" charset="0"/>
              </a:rPr>
              <a:t>… Müdürlüğünde müdür olarak görev yapan ilgilinin mesai saati bitiminde odasındaki televizyonu ve  ışıklarını kapatmadan   çıkması.  </a:t>
            </a:r>
          </a:p>
          <a:p>
            <a:endParaRPr lang="tr-TR" dirty="0">
              <a:solidFill>
                <a:schemeClr val="tx1"/>
              </a:solidFill>
              <a:latin typeface="Times New Roman" panose="02020603050405020304" pitchFamily="18" charset="0"/>
              <a:cs typeface="Times New Roman" panose="02020603050405020304" pitchFamily="18" charset="0"/>
            </a:endParaRPr>
          </a:p>
          <a:p>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Metin kutusu 12"/>
          <p:cNvSpPr txBox="1"/>
          <p:nvPr/>
        </p:nvSpPr>
        <p:spPr>
          <a:xfrm>
            <a:off x="523833" y="4855086"/>
            <a:ext cx="11144336" cy="400110"/>
          </a:xfrm>
          <a:prstGeom prst="rect">
            <a:avLst/>
          </a:prstGeom>
          <a:noFill/>
        </p:spPr>
        <p:txBody>
          <a:bodyPr wrap="square" rtlCol="0">
            <a:spAutoFit/>
          </a:bodyPr>
          <a:lstStyle/>
          <a:p>
            <a:pPr marL="285750" indent="-285750">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Usulsüz</a:t>
            </a:r>
            <a:r>
              <a:rPr lang="tr-TR" sz="2000" dirty="0">
                <a:latin typeface="Times New Roman" panose="02020603050405020304" pitchFamily="18" charset="0"/>
                <a:cs typeface="Times New Roman" panose="02020603050405020304" pitchFamily="18" charset="0"/>
              </a:rPr>
              <a:t> müracaat veya şikayette bulunmak.</a:t>
            </a:r>
          </a:p>
        </p:txBody>
      </p:sp>
      <p:sp>
        <p:nvSpPr>
          <p:cNvPr id="14" name="Dikdörtgen 13"/>
          <p:cNvSpPr/>
          <p:nvPr/>
        </p:nvSpPr>
        <p:spPr>
          <a:xfrm>
            <a:off x="420915" y="5362053"/>
            <a:ext cx="11350172" cy="971981"/>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t>… </a:t>
            </a:r>
            <a:r>
              <a:rPr lang="tr-TR" dirty="0">
                <a:solidFill>
                  <a:schemeClr val="tx1"/>
                </a:solidFill>
                <a:latin typeface="Times New Roman" panose="02020603050405020304" pitchFamily="18" charset="0"/>
                <a:cs typeface="Times New Roman" panose="02020603050405020304" pitchFamily="18" charset="0"/>
              </a:rPr>
              <a:t>Lisesinde Öğretmen olarak görev yapmakta olan ilgilinin, okul lojmanlarının tahsisinde evrak üzerinde bir takım oynamalar ve sonradan eklemeler olduğu iddiası ile okul idaresi hakkında İl Milli Eğitim Müdürlüğü ve Valilik makamını atlamak suretiyle Bakanlık nezdinde mail yoluyla şikayette bulunması</a:t>
            </a:r>
            <a:r>
              <a:rPr lang="tr-TR" dirty="0"/>
              <a:t>.</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22</a:t>
            </a:fld>
            <a:endParaRPr lang="tr-TR"/>
          </a:p>
        </p:txBody>
      </p:sp>
    </p:spTree>
    <p:extLst>
      <p:ext uri="{BB962C8B-B14F-4D97-AF65-F5344CB8AC3E}">
        <p14:creationId xmlns:p14="http://schemas.microsoft.com/office/powerpoint/2010/main" val="636546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UYARMA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388636" y="1783894"/>
            <a:ext cx="11625943" cy="4401205"/>
          </a:xfrm>
          <a:prstGeom prst="rect">
            <a:avLst/>
          </a:prstGeom>
          <a:noFill/>
        </p:spPr>
        <p:txBody>
          <a:bodyPr wrap="square" rtlCol="0">
            <a:spAutoFit/>
          </a:bodyPr>
          <a:lstStyle/>
          <a:p>
            <a:pPr marL="285750" indent="-28575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Devlet memuru vakarına </a:t>
            </a:r>
            <a:r>
              <a:rPr lang="tr-TR" sz="2000" dirty="0">
                <a:latin typeface="Times New Roman" panose="02020603050405020304" pitchFamily="18" charset="0"/>
                <a:cs typeface="Times New Roman" panose="02020603050405020304" pitchFamily="18" charset="0"/>
              </a:rPr>
              <a:t>yakışmayan tutum ve davranışta bulunmak.</a:t>
            </a:r>
          </a:p>
          <a:p>
            <a:pPr algn="just"/>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Görevine veya iş sahiplerine karşı </a:t>
            </a:r>
            <a:r>
              <a:rPr lang="tr-TR" sz="2000" b="1" dirty="0">
                <a:latin typeface="Times New Roman" panose="02020603050405020304" pitchFamily="18" charset="0"/>
                <a:cs typeface="Times New Roman" panose="02020603050405020304" pitchFamily="18" charset="0"/>
              </a:rPr>
              <a:t>kayıtsızlık göstermek veya ilgisiz kalmak.</a:t>
            </a: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Belirlenen kılık ve kıyafet hükümlerine aykırı davranmak.</a:t>
            </a:r>
          </a:p>
        </p:txBody>
      </p:sp>
      <p:sp>
        <p:nvSpPr>
          <p:cNvPr id="6" name="Dikdörtgen 5"/>
          <p:cNvSpPr/>
          <p:nvPr/>
        </p:nvSpPr>
        <p:spPr>
          <a:xfrm>
            <a:off x="482979" y="2220632"/>
            <a:ext cx="11433629" cy="1257778"/>
          </a:xfrm>
          <a:prstGeom prst="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 </a:t>
            </a:r>
            <a:r>
              <a:rPr lang="tr-TR" dirty="0">
                <a:solidFill>
                  <a:srgbClr val="0070C0"/>
                </a:solidFill>
                <a:latin typeface="Times New Roman" panose="02020603050405020304" pitchFamily="18" charset="0"/>
                <a:cs typeface="Times New Roman" panose="02020603050405020304" pitchFamily="18" charset="0"/>
              </a:rPr>
              <a:t>Müdürlüğünde</a:t>
            </a:r>
            <a:r>
              <a:rPr lang="tr-TR" dirty="0">
                <a:latin typeface="Times New Roman" panose="02020603050405020304" pitchFamily="18" charset="0"/>
                <a:cs typeface="Times New Roman" panose="02020603050405020304" pitchFamily="18" charset="0"/>
              </a:rPr>
              <a:t> müdür olarak görev yapan kişinin, kurum çalışanlarından birine kurumun diğer personelleri önünde rencide edici ve aşağılayıcı hareketlerde (salak, </a:t>
            </a:r>
            <a:r>
              <a:rPr lang="tr-TR" dirty="0" err="1">
                <a:latin typeface="Times New Roman" panose="02020603050405020304" pitchFamily="18" charset="0"/>
                <a:cs typeface="Times New Roman" panose="02020603050405020304" pitchFamily="18" charset="0"/>
              </a:rPr>
              <a:t>gerizekalı</a:t>
            </a:r>
            <a:r>
              <a:rPr lang="tr-TR" dirty="0">
                <a:latin typeface="Times New Roman" panose="02020603050405020304" pitchFamily="18" charset="0"/>
                <a:cs typeface="Times New Roman" panose="02020603050405020304" pitchFamily="18" charset="0"/>
              </a:rPr>
              <a:t> ifadelerini kullanması) bulunması.</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Kaymakamın görev yeri değişikliğinde yayımladığı veda mesajında amirlerini eleştiri niteliğinde ifade kullanması.</a:t>
            </a:r>
          </a:p>
        </p:txBody>
      </p:sp>
      <p:sp>
        <p:nvSpPr>
          <p:cNvPr id="10" name="Dikdörtgen 9"/>
          <p:cNvSpPr/>
          <p:nvPr/>
        </p:nvSpPr>
        <p:spPr>
          <a:xfrm>
            <a:off x="584578" y="4478054"/>
            <a:ext cx="11430001" cy="846603"/>
          </a:xfrm>
          <a:prstGeom prst="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Kamu hastanesinde görevli diyetisyen, mesai saati içerisinde odasının kapısını </a:t>
            </a:r>
            <a:r>
              <a:rPr lang="tr-TR" dirty="0" err="1">
                <a:latin typeface="Times New Roman" panose="02020603050405020304" pitchFamily="18" charset="0"/>
                <a:cs typeface="Times New Roman" panose="02020603050405020304" pitchFamily="18" charset="0"/>
              </a:rPr>
              <a:t>kitleyip</a:t>
            </a:r>
            <a:r>
              <a:rPr lang="tr-TR" dirty="0">
                <a:latin typeface="Times New Roman" panose="02020603050405020304" pitchFamily="18" charset="0"/>
                <a:cs typeface="Times New Roman" panose="02020603050405020304" pitchFamily="18" charset="0"/>
              </a:rPr>
              <a:t>, kapıyı tıklatan hastayı içeriye almadı. Telefonlara da cevap vermeyen diyetisyen, idarenin devreye girmesiyle kapının ikinci kez çalınması üzerine hastayı içeriye alması.</a:t>
            </a:r>
          </a:p>
        </p:txBody>
      </p:sp>
      <p:sp>
        <p:nvSpPr>
          <p:cNvPr id="8" name="Slayt Numarası Yer Tutucusu 7"/>
          <p:cNvSpPr>
            <a:spLocks noGrp="1"/>
          </p:cNvSpPr>
          <p:nvPr>
            <p:ph type="sldNum" sz="quarter" idx="12"/>
          </p:nvPr>
        </p:nvSpPr>
        <p:spPr/>
        <p:txBody>
          <a:bodyPr/>
          <a:lstStyle/>
          <a:p>
            <a:fld id="{CB128D57-B316-4463-B201-8600E317F84F}" type="slidenum">
              <a:rPr lang="tr-TR" smtClean="0"/>
              <a:t>23</a:t>
            </a:fld>
            <a:endParaRPr lang="tr-TR"/>
          </a:p>
        </p:txBody>
      </p:sp>
    </p:spTree>
    <p:extLst>
      <p:ext uri="{BB962C8B-B14F-4D97-AF65-F5344CB8AC3E}">
        <p14:creationId xmlns:p14="http://schemas.microsoft.com/office/powerpoint/2010/main" val="1079435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UYARMA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379185" y="2477825"/>
            <a:ext cx="11625943" cy="400110"/>
          </a:xfrm>
          <a:prstGeom prst="rect">
            <a:avLst/>
          </a:prstGeom>
          <a:noFill/>
        </p:spPr>
        <p:txBody>
          <a:bodyPr wrap="square" rtlCol="0">
            <a:spAutoFit/>
          </a:bodyPr>
          <a:lstStyle/>
          <a:p>
            <a:pPr marL="28575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Görevin </a:t>
            </a:r>
            <a:r>
              <a:rPr lang="tr-TR" sz="2000" dirty="0">
                <a:solidFill>
                  <a:schemeClr val="accent1">
                    <a:lumMod val="75000"/>
                  </a:schemeClr>
                </a:solidFill>
                <a:latin typeface="Times New Roman" panose="02020603050405020304" pitchFamily="18" charset="0"/>
                <a:cs typeface="Times New Roman" panose="02020603050405020304" pitchFamily="18" charset="0"/>
              </a:rPr>
              <a:t>işbirliği içinde yapılması</a:t>
            </a:r>
            <a:r>
              <a:rPr lang="tr-TR" sz="2000" dirty="0">
                <a:latin typeface="Times New Roman" panose="02020603050405020304" pitchFamily="18" charset="0"/>
                <a:cs typeface="Times New Roman" panose="02020603050405020304" pitchFamily="18" charset="0"/>
              </a:rPr>
              <a:t> ilkesine aykırı davranışlarda bulunmak.</a:t>
            </a:r>
          </a:p>
        </p:txBody>
      </p:sp>
      <p:sp>
        <p:nvSpPr>
          <p:cNvPr id="6" name="Dikdörtgen 5"/>
          <p:cNvSpPr/>
          <p:nvPr/>
        </p:nvSpPr>
        <p:spPr>
          <a:xfrm>
            <a:off x="475341" y="3382788"/>
            <a:ext cx="11433629" cy="1270624"/>
          </a:xfrm>
          <a:prstGeom prst="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Şube müdürleri ve birim sorumlularının bulunduğu birimler arası bir toplantı esnasında  müdürün başka bir birimde görev yapan müdüre yüksek ses tonuyla saygı sınırlarını aşan ifadeler kullanması nedeniyle  toplantı havasını gerdiği, toplantı maksadı olan eşgüdümü engelleyerek toplantıdan verim alınmamasına neden olması.</a:t>
            </a:r>
          </a:p>
        </p:txBody>
      </p:sp>
      <p:sp>
        <p:nvSpPr>
          <p:cNvPr id="8" name="Slayt Numarası Yer Tutucusu 7"/>
          <p:cNvSpPr>
            <a:spLocks noGrp="1"/>
          </p:cNvSpPr>
          <p:nvPr>
            <p:ph type="sldNum" sz="quarter" idx="12"/>
          </p:nvPr>
        </p:nvSpPr>
        <p:spPr/>
        <p:txBody>
          <a:bodyPr/>
          <a:lstStyle/>
          <a:p>
            <a:fld id="{CB128D57-B316-4463-B201-8600E317F84F}" type="slidenum">
              <a:rPr lang="tr-TR" smtClean="0"/>
              <a:t>24</a:t>
            </a:fld>
            <a:endParaRPr lang="tr-TR"/>
          </a:p>
        </p:txBody>
      </p:sp>
    </p:spTree>
    <p:extLst>
      <p:ext uri="{BB962C8B-B14F-4D97-AF65-F5344CB8AC3E}">
        <p14:creationId xmlns:p14="http://schemas.microsoft.com/office/powerpoint/2010/main" val="4023807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KINAMA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99144" y="1768438"/>
            <a:ext cx="11393714" cy="255454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Görevinde ve davranışlarında </a:t>
            </a:r>
            <a:r>
              <a:rPr lang="tr-TR" sz="2400" b="1" dirty="0">
                <a:solidFill>
                  <a:schemeClr val="accent1">
                    <a:lumMod val="75000"/>
                  </a:schemeClr>
                </a:solidFill>
                <a:latin typeface="Times New Roman" panose="02020603050405020304" pitchFamily="18" charset="0"/>
                <a:cs typeface="Times New Roman" panose="02020603050405020304" pitchFamily="18" charset="0"/>
              </a:rPr>
              <a:t>kusurlu olduğunun </a:t>
            </a:r>
            <a:r>
              <a:rPr lang="tr-TR" sz="2400" dirty="0">
                <a:latin typeface="Times New Roman" panose="02020603050405020304" pitchFamily="18" charset="0"/>
                <a:cs typeface="Times New Roman" panose="02020603050405020304" pitchFamily="18" charset="0"/>
              </a:rPr>
              <a:t>yazı ile  bildirilmesidir.</a:t>
            </a:r>
          </a:p>
          <a:p>
            <a:pPr marL="342900" indent="-342900">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Kasıt aranmaz. Kusur yeterlidir.</a:t>
            </a:r>
          </a:p>
          <a:p>
            <a:pPr algn="just"/>
            <a:endParaRPr lang="tr-TR" sz="2400" b="1"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Fiil ve haller</a:t>
            </a:r>
            <a:r>
              <a:rPr lang="tr-TR"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Verilen emirler ve görevlerin </a:t>
            </a:r>
            <a:r>
              <a:rPr lang="tr-TR" sz="2000" u="sng" dirty="0">
                <a:solidFill>
                  <a:schemeClr val="accent1">
                    <a:lumMod val="75000"/>
                  </a:schemeClr>
                </a:solidFill>
                <a:latin typeface="Times New Roman" panose="02020603050405020304" pitchFamily="18" charset="0"/>
                <a:cs typeface="Times New Roman" panose="02020603050405020304" pitchFamily="18" charset="0"/>
              </a:rPr>
              <a:t>tam ve zamanında </a:t>
            </a:r>
            <a:r>
              <a:rPr lang="tr-TR" sz="2000" dirty="0">
                <a:latin typeface="Times New Roman" panose="02020603050405020304" pitchFamily="18" charset="0"/>
                <a:cs typeface="Times New Roman" panose="02020603050405020304" pitchFamily="18" charset="0"/>
              </a:rPr>
              <a:t>yapılmasında/resmi araç gereçlerin kullanılması ve korunmasında </a:t>
            </a:r>
            <a:r>
              <a:rPr lang="tr-TR" sz="2000" b="1" dirty="0">
                <a:solidFill>
                  <a:schemeClr val="accent1">
                    <a:lumMod val="75000"/>
                  </a:schemeClr>
                </a:solidFill>
                <a:latin typeface="Times New Roman" panose="02020603050405020304" pitchFamily="18" charset="0"/>
                <a:cs typeface="Times New Roman" panose="02020603050405020304" pitchFamily="18" charset="0"/>
              </a:rPr>
              <a:t>kusurlu </a:t>
            </a:r>
            <a:r>
              <a:rPr lang="tr-TR" sz="2000" dirty="0">
                <a:latin typeface="Times New Roman" panose="02020603050405020304" pitchFamily="18" charset="0"/>
                <a:cs typeface="Times New Roman" panose="02020603050405020304" pitchFamily="18" charset="0"/>
              </a:rPr>
              <a:t>davranmak.</a:t>
            </a:r>
          </a:p>
        </p:txBody>
      </p:sp>
      <p:sp>
        <p:nvSpPr>
          <p:cNvPr id="6" name="Dikdörtgen 5"/>
          <p:cNvSpPr/>
          <p:nvPr/>
        </p:nvSpPr>
        <p:spPr>
          <a:xfrm>
            <a:off x="399144" y="4668753"/>
            <a:ext cx="11393714" cy="1617544"/>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Memurun para karşılığı iş takipçiliği yaptığı şikayeti üzerine muhakkik tayin edilen ilgilinin, </a:t>
            </a:r>
            <a:r>
              <a:rPr lang="tr-TR" u="sng" dirty="0">
                <a:latin typeface="Times New Roman" panose="02020603050405020304" pitchFamily="18" charset="0"/>
                <a:cs typeface="Times New Roman" panose="02020603050405020304" pitchFamily="18" charset="0"/>
              </a:rPr>
              <a:t>soruşturmada yetirince araştırıp incelemediği, olayın tanıklarının ifadesini almadığı</a:t>
            </a:r>
            <a:r>
              <a:rPr lang="tr-TR" dirty="0">
                <a:latin typeface="Times New Roman" panose="02020603050405020304" pitchFamily="18" charset="0"/>
                <a:cs typeface="Times New Roman" panose="02020603050405020304" pitchFamily="18" charset="0"/>
              </a:rPr>
              <a:t>, iş takibi için para verdiği iddia edilenlerin ifadesine başvurmadığı, </a:t>
            </a:r>
            <a:r>
              <a:rPr lang="tr-TR" dirty="0">
                <a:solidFill>
                  <a:srgbClr val="000000"/>
                </a:solidFill>
                <a:latin typeface="Times New Roman" panose="02020603050405020304" pitchFamily="18" charset="0"/>
                <a:ea typeface="Arial Unicode MS"/>
                <a:cs typeface="Times New Roman" panose="02020603050405020304" pitchFamily="18" charset="0"/>
              </a:rPr>
              <a:t>olayı yeterince araştırıp isnat edilen fiilin varlığı veya yokluğunun ortaya konulmaması nedeniyle verilen görevin tam olarak yapılmasında kusurlu davranmıştır. </a:t>
            </a:r>
            <a:endParaRPr lang="tr-TR" dirty="0">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CB128D57-B316-4463-B201-8600E317F84F}" type="slidenum">
              <a:rPr lang="tr-TR" smtClean="0"/>
              <a:t>25</a:t>
            </a:fld>
            <a:endParaRPr lang="tr-TR"/>
          </a:p>
        </p:txBody>
      </p:sp>
    </p:spTree>
    <p:extLst>
      <p:ext uri="{BB962C8B-B14F-4D97-AF65-F5344CB8AC3E}">
        <p14:creationId xmlns:p14="http://schemas.microsoft.com/office/powerpoint/2010/main" val="2807230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KINAMA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263471" y="2146476"/>
            <a:ext cx="11391254" cy="2246769"/>
          </a:xfrm>
          <a:prstGeom prst="rect">
            <a:avLst/>
          </a:prstGeom>
          <a:noFill/>
        </p:spPr>
        <p:txBody>
          <a:bodyPr wrap="square" rtlCol="0">
            <a:spAutoFit/>
          </a:bodyPr>
          <a:lstStyle/>
          <a:p>
            <a:pPr marL="285750" lvl="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Eşlerinin, reşit olmayan/mahcur olan çocuklarının </a:t>
            </a:r>
            <a:r>
              <a:rPr lang="tr-TR" sz="2000" dirty="0">
                <a:solidFill>
                  <a:schemeClr val="accent1">
                    <a:lumMod val="75000"/>
                  </a:schemeClr>
                </a:solidFill>
                <a:latin typeface="Times New Roman" panose="02020603050405020304" pitchFamily="18" charset="0"/>
                <a:cs typeface="Times New Roman" panose="02020603050405020304" pitchFamily="18" charset="0"/>
              </a:rPr>
              <a:t>kazanç getirici</a:t>
            </a:r>
            <a:r>
              <a:rPr lang="tr-TR" sz="2000" dirty="0">
                <a:latin typeface="Times New Roman" panose="02020603050405020304" pitchFamily="18" charset="0"/>
                <a:cs typeface="Times New Roman" panose="02020603050405020304" pitchFamily="18" charset="0"/>
              </a:rPr>
              <a:t> </a:t>
            </a:r>
            <a:r>
              <a:rPr lang="tr-TR" sz="2000" b="1" u="sng" dirty="0">
                <a:solidFill>
                  <a:schemeClr val="accent1">
                    <a:lumMod val="75000"/>
                  </a:schemeClr>
                </a:solidFill>
                <a:latin typeface="Times New Roman" panose="02020603050405020304" pitchFamily="18" charset="0"/>
                <a:cs typeface="Times New Roman" panose="02020603050405020304" pitchFamily="18" charset="0"/>
              </a:rPr>
              <a:t>sürekli faaliyetlerini </a:t>
            </a:r>
            <a:r>
              <a:rPr lang="tr-TR" sz="2000" dirty="0">
                <a:latin typeface="Times New Roman" panose="02020603050405020304" pitchFamily="18" charset="0"/>
                <a:cs typeface="Times New Roman" panose="02020603050405020304" pitchFamily="18" charset="0"/>
              </a:rPr>
              <a:t>süresinde bildirmemek.</a:t>
            </a:r>
          </a:p>
          <a:p>
            <a:pPr marL="285750" lvl="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Görev sırasında </a:t>
            </a:r>
            <a:r>
              <a:rPr lang="tr-TR" sz="2000" dirty="0">
                <a:latin typeface="Times New Roman" panose="02020603050405020304" pitchFamily="18" charset="0"/>
                <a:cs typeface="Times New Roman" panose="02020603050405020304" pitchFamily="18" charset="0"/>
              </a:rPr>
              <a:t>amire </a:t>
            </a:r>
            <a:r>
              <a:rPr lang="tr-TR" sz="2000" b="1" u="sng" dirty="0">
                <a:solidFill>
                  <a:schemeClr val="accent1">
                    <a:lumMod val="75000"/>
                  </a:schemeClr>
                </a:solidFill>
                <a:latin typeface="Times New Roman" panose="02020603050405020304" pitchFamily="18" charset="0"/>
                <a:cs typeface="Times New Roman" panose="02020603050405020304" pitchFamily="18" charset="0"/>
              </a:rPr>
              <a:t>hal ve hareketi </a:t>
            </a:r>
            <a:r>
              <a:rPr lang="tr-TR" sz="2000" dirty="0">
                <a:latin typeface="Times New Roman" panose="02020603050405020304" pitchFamily="18" charset="0"/>
                <a:cs typeface="Times New Roman" panose="02020603050405020304" pitchFamily="18" charset="0"/>
              </a:rPr>
              <a:t>ile saygısız davranmak.</a:t>
            </a: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lvl="0" algn="just"/>
            <a:endParaRPr lang="tr-TR" sz="2000" dirty="0">
              <a:latin typeface="Times New Roman" panose="02020603050405020304" pitchFamily="18" charset="0"/>
              <a:cs typeface="Times New Roman" panose="02020603050405020304" pitchFamily="18" charset="0"/>
            </a:endParaRPr>
          </a:p>
        </p:txBody>
      </p:sp>
      <p:sp>
        <p:nvSpPr>
          <p:cNvPr id="6" name="Dikdörtgen 5"/>
          <p:cNvSpPr/>
          <p:nvPr/>
        </p:nvSpPr>
        <p:spPr>
          <a:xfrm>
            <a:off x="465220" y="3801979"/>
            <a:ext cx="11405937" cy="4652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dirty="0">
                <a:latin typeface="Times New Roman" panose="02020603050405020304" pitchFamily="18" charset="0"/>
                <a:cs typeface="Times New Roman" panose="02020603050405020304" pitchFamily="18" charset="0"/>
              </a:rPr>
              <a:t>Memurun; amirine karşı </a:t>
            </a:r>
            <a:r>
              <a:rPr lang="tr-TR" b="1" dirty="0">
                <a:latin typeface="Times New Roman" panose="02020603050405020304" pitchFamily="18" charset="0"/>
                <a:cs typeface="Times New Roman" panose="02020603050405020304" pitchFamily="18" charset="0"/>
              </a:rPr>
              <a:t>dikkatli, özenli, ölçülü </a:t>
            </a:r>
            <a:r>
              <a:rPr lang="tr-TR" dirty="0">
                <a:latin typeface="Times New Roman" panose="02020603050405020304" pitchFamily="18" charset="0"/>
                <a:cs typeface="Times New Roman" panose="02020603050405020304" pitchFamily="18" charset="0"/>
              </a:rPr>
              <a:t>davranmaması.</a:t>
            </a:r>
          </a:p>
        </p:txBody>
      </p:sp>
      <p:sp>
        <p:nvSpPr>
          <p:cNvPr id="8" name="Dikdörtgen 7"/>
          <p:cNvSpPr/>
          <p:nvPr/>
        </p:nvSpPr>
        <p:spPr>
          <a:xfrm>
            <a:off x="465221" y="4588042"/>
            <a:ext cx="11389896"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Memurun, amirin kendisine verdiği göreve sinirlenerek amirin odasından </a:t>
            </a:r>
            <a:r>
              <a:rPr lang="tr-TR" b="1" dirty="0">
                <a:latin typeface="Times New Roman" panose="02020603050405020304" pitchFamily="18" charset="0"/>
                <a:cs typeface="Times New Roman" panose="02020603050405020304" pitchFamily="18" charset="0"/>
              </a:rPr>
              <a:t>kapıyı sert bir şekilde kapatarak çıkması</a:t>
            </a:r>
            <a:r>
              <a:rPr lang="tr-TR" dirty="0">
                <a:latin typeface="Times New Roman" panose="02020603050405020304" pitchFamily="18" charset="0"/>
                <a:cs typeface="Times New Roman" panose="02020603050405020304" pitchFamily="18" charset="0"/>
              </a:rPr>
              <a:t>.</a:t>
            </a:r>
          </a:p>
        </p:txBody>
      </p:sp>
      <p:sp>
        <p:nvSpPr>
          <p:cNvPr id="9" name="Slayt Numarası Yer Tutucusu 8"/>
          <p:cNvSpPr>
            <a:spLocks noGrp="1"/>
          </p:cNvSpPr>
          <p:nvPr>
            <p:ph type="sldNum" sz="quarter" idx="12"/>
          </p:nvPr>
        </p:nvSpPr>
        <p:spPr/>
        <p:txBody>
          <a:bodyPr/>
          <a:lstStyle/>
          <a:p>
            <a:fld id="{CB128D57-B316-4463-B201-8600E317F84F}" type="slidenum">
              <a:rPr lang="tr-TR" smtClean="0"/>
              <a:t>26</a:t>
            </a:fld>
            <a:endParaRPr lang="tr-TR"/>
          </a:p>
        </p:txBody>
      </p:sp>
    </p:spTree>
    <p:extLst>
      <p:ext uri="{BB962C8B-B14F-4D97-AF65-F5344CB8AC3E}">
        <p14:creationId xmlns:p14="http://schemas.microsoft.com/office/powerpoint/2010/main" val="3428986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KINAMA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126720" y="1825625"/>
            <a:ext cx="11938561" cy="3785652"/>
          </a:xfrm>
          <a:prstGeom prst="rect">
            <a:avLst/>
          </a:prstGeom>
          <a:noFill/>
        </p:spPr>
        <p:txBody>
          <a:bodyPr wrap="square" rtlCol="0">
            <a:spAutoFit/>
          </a:bodyPr>
          <a:lstStyle/>
          <a:p>
            <a:pPr marL="285750" lvl="0" indent="-28575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Hizmet dışında </a:t>
            </a:r>
            <a:r>
              <a:rPr lang="tr-TR" sz="2000" dirty="0">
                <a:latin typeface="Times New Roman" panose="02020603050405020304" pitchFamily="18" charset="0"/>
                <a:cs typeface="Times New Roman" panose="02020603050405020304" pitchFamily="18" charset="0"/>
              </a:rPr>
              <a:t>Devlet memurunun itibar ve güven duygusunu sarsacak nitelikte davranışlarda bulunmak.</a:t>
            </a: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Devlete ait resmi araç, gereç ve benzeri eşyayı </a:t>
            </a:r>
            <a:r>
              <a:rPr lang="tr-TR" sz="2000" b="1" dirty="0">
                <a:solidFill>
                  <a:schemeClr val="accent1">
                    <a:lumMod val="75000"/>
                  </a:schemeClr>
                </a:solidFill>
                <a:latin typeface="Times New Roman" panose="02020603050405020304" pitchFamily="18" charset="0"/>
                <a:cs typeface="Times New Roman" panose="02020603050405020304" pitchFamily="18" charset="0"/>
              </a:rPr>
              <a:t>özel işlerinde kullanmak.</a:t>
            </a:r>
          </a:p>
          <a:p>
            <a:pPr marL="342900" indent="-342900" algn="just">
              <a:buFont typeface="Wingdings" panose="05000000000000000000" pitchFamily="2" charset="2"/>
              <a:buChar char="Ø"/>
            </a:pPr>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solidFill>
                  <a:srgbClr val="000000"/>
                </a:solidFill>
                <a:latin typeface="Arial" panose="020B0604020202020204" pitchFamily="34" charset="0"/>
              </a:rPr>
              <a:t> </a:t>
            </a:r>
            <a:r>
              <a:rPr lang="tr-TR" sz="2000" dirty="0">
                <a:latin typeface="Times New Roman" panose="02020603050405020304" pitchFamily="18" charset="0"/>
                <a:cs typeface="Times New Roman" panose="02020603050405020304" pitchFamily="18" charset="0"/>
              </a:rPr>
              <a:t>Devlete ait resmi belge, araç, gereç ve benzeri eşyayı </a:t>
            </a:r>
            <a:r>
              <a:rPr lang="tr-TR" sz="2000" b="1" dirty="0">
                <a:solidFill>
                  <a:schemeClr val="accent1">
                    <a:lumMod val="75000"/>
                  </a:schemeClr>
                </a:solidFill>
                <a:latin typeface="Times New Roman" panose="02020603050405020304" pitchFamily="18" charset="0"/>
                <a:cs typeface="Times New Roman" panose="02020603050405020304" pitchFamily="18" charset="0"/>
              </a:rPr>
              <a:t>kaybetmek</a:t>
            </a:r>
            <a:r>
              <a:rPr lang="tr-TR" sz="20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Dikdörtgen 8"/>
          <p:cNvSpPr/>
          <p:nvPr/>
        </p:nvSpPr>
        <p:spPr>
          <a:xfrm>
            <a:off x="417095" y="2566116"/>
            <a:ext cx="11566358" cy="10433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 Hastanesinde doktor olan ilgilinin alkollü şekilde araç kullanmak suretiyle kaza yaptığı, alkometreye üflemediği ve istenildiği zaman kan vermediği şeklinde sübut bulan fiillerinin hizmet dışında devlet memurunun itibar ve güven duygusunu sarsacak nitelikte bulunması. </a:t>
            </a:r>
          </a:p>
        </p:txBody>
      </p:sp>
      <p:sp>
        <p:nvSpPr>
          <p:cNvPr id="6" name="Slayt Numarası Yer Tutucusu 5"/>
          <p:cNvSpPr>
            <a:spLocks noGrp="1"/>
          </p:cNvSpPr>
          <p:nvPr>
            <p:ph type="sldNum" sz="quarter" idx="12"/>
          </p:nvPr>
        </p:nvSpPr>
        <p:spPr/>
        <p:txBody>
          <a:bodyPr/>
          <a:lstStyle/>
          <a:p>
            <a:fld id="{CB128D57-B316-4463-B201-8600E317F84F}" type="slidenum">
              <a:rPr lang="tr-TR" smtClean="0"/>
              <a:t>27</a:t>
            </a:fld>
            <a:endParaRPr lang="tr-TR"/>
          </a:p>
        </p:txBody>
      </p:sp>
    </p:spTree>
    <p:extLst>
      <p:ext uri="{BB962C8B-B14F-4D97-AF65-F5344CB8AC3E}">
        <p14:creationId xmlns:p14="http://schemas.microsoft.com/office/powerpoint/2010/main" val="2937036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KINAMA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250657" y="2144375"/>
            <a:ext cx="11278325" cy="1015663"/>
          </a:xfrm>
          <a:prstGeom prst="rect">
            <a:avLst/>
          </a:prstGeom>
          <a:noFill/>
        </p:spPr>
        <p:txBody>
          <a:bodyPr wrap="square" rtlCol="0">
            <a:spAutoFit/>
          </a:bodyPr>
          <a:lstStyle/>
          <a:p>
            <a:pPr marL="285750" lvl="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 İş arkadaşlarına, maiyetindeki personele ve iş sahiplerine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kötü muamelede bulunmak.</a:t>
            </a:r>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İş arkadaşlarına ve iş sahiplerine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söz veya hareketle sataşmak</a:t>
            </a:r>
            <a:r>
              <a:rPr lang="tr-TR" sz="2000" dirty="0">
                <a:latin typeface="Times New Roman" panose="02020603050405020304" pitchFamily="18" charset="0"/>
                <a:cs typeface="Times New Roman" panose="02020603050405020304" pitchFamily="18" charset="0"/>
              </a:rPr>
              <a:t>.</a:t>
            </a:r>
          </a:p>
        </p:txBody>
      </p:sp>
      <p:sp>
        <p:nvSpPr>
          <p:cNvPr id="8" name="Dikdörtgen 7"/>
          <p:cNvSpPr/>
          <p:nvPr/>
        </p:nvSpPr>
        <p:spPr>
          <a:xfrm>
            <a:off x="380198" y="4643376"/>
            <a:ext cx="11566358" cy="6635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 personelin, Müdürlükte görev yapan mesai arkadaşlarından bir tanesine karşı; </a:t>
            </a:r>
            <a:r>
              <a:rPr lang="tr-TR" i="1" dirty="0">
                <a:latin typeface="Times New Roman" panose="02020603050405020304" pitchFamily="18" charset="0"/>
                <a:cs typeface="Times New Roman" panose="02020603050405020304" pitchFamily="18" charset="0"/>
              </a:rPr>
              <a:t>“Koca karı gibi dırdır ediyorsunuz, yaptığınız iş ortada!”</a:t>
            </a:r>
            <a:r>
              <a:rPr lang="tr-TR" dirty="0">
                <a:latin typeface="Times New Roman" panose="02020603050405020304" pitchFamily="18" charset="0"/>
                <a:cs typeface="Times New Roman" panose="02020603050405020304" pitchFamily="18" charset="0"/>
              </a:rPr>
              <a:t> şeklinde sözel sataşmada bulunması. </a:t>
            </a:r>
          </a:p>
        </p:txBody>
      </p:sp>
      <p:sp>
        <p:nvSpPr>
          <p:cNvPr id="10" name="Dikdörtgen 9"/>
          <p:cNvSpPr/>
          <p:nvPr/>
        </p:nvSpPr>
        <p:spPr>
          <a:xfrm>
            <a:off x="380198" y="3618127"/>
            <a:ext cx="11566358" cy="6393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Birim sorumlusu bir personelin, mesai arkadaşına karşı kinci ve aşağılayıcı </a:t>
            </a:r>
            <a:r>
              <a:rPr lang="tr-TR" i="1" dirty="0">
                <a:latin typeface="Times New Roman" panose="02020603050405020304" pitchFamily="18" charset="0"/>
                <a:cs typeface="Times New Roman" panose="02020603050405020304" pitchFamily="18" charset="0"/>
              </a:rPr>
              <a:t>(beceriksiz, defol, vs.) </a:t>
            </a:r>
            <a:r>
              <a:rPr lang="tr-TR" dirty="0">
                <a:latin typeface="Times New Roman" panose="02020603050405020304" pitchFamily="18" charset="0"/>
                <a:cs typeface="Times New Roman" panose="02020603050405020304" pitchFamily="18" charset="0"/>
              </a:rPr>
              <a:t>sözler sarf etmesi. </a:t>
            </a:r>
          </a:p>
        </p:txBody>
      </p:sp>
      <p:sp>
        <p:nvSpPr>
          <p:cNvPr id="6" name="Slayt Numarası Yer Tutucusu 5"/>
          <p:cNvSpPr>
            <a:spLocks noGrp="1"/>
          </p:cNvSpPr>
          <p:nvPr>
            <p:ph type="sldNum" sz="quarter" idx="12"/>
          </p:nvPr>
        </p:nvSpPr>
        <p:spPr/>
        <p:txBody>
          <a:bodyPr/>
          <a:lstStyle/>
          <a:p>
            <a:fld id="{CB128D57-B316-4463-B201-8600E317F84F}" type="slidenum">
              <a:rPr lang="tr-TR" smtClean="0"/>
              <a:t>28</a:t>
            </a:fld>
            <a:endParaRPr lang="tr-TR"/>
          </a:p>
        </p:txBody>
      </p:sp>
    </p:spTree>
    <p:extLst>
      <p:ext uri="{BB962C8B-B14F-4D97-AF65-F5344CB8AC3E}">
        <p14:creationId xmlns:p14="http://schemas.microsoft.com/office/powerpoint/2010/main" val="3140411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KINAMA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312821" y="2259454"/>
            <a:ext cx="11752460" cy="3477875"/>
          </a:xfrm>
          <a:prstGeom prst="rect">
            <a:avLst/>
          </a:prstGeom>
          <a:noFill/>
        </p:spPr>
        <p:txBody>
          <a:bodyPr wrap="square" rtlCol="0">
            <a:spAutoFit/>
          </a:bodyPr>
          <a:lstStyle/>
          <a:p>
            <a:pPr marL="285750" lvl="0" indent="-28575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Görev mahallinde </a:t>
            </a:r>
            <a:r>
              <a:rPr lang="tr-TR" sz="2000" dirty="0">
                <a:latin typeface="Times New Roman" panose="02020603050405020304" pitchFamily="18" charset="0"/>
                <a:cs typeface="Times New Roman" panose="02020603050405020304" pitchFamily="18" charset="0"/>
              </a:rPr>
              <a:t>genel ahlak ve edep dışı davranışlarda bulunmak ve bu tür yazı yazmak, işaret, resim ve benzeri şekiller çizmek ve yapmak.</a:t>
            </a: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lgn="just"/>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Verilen emirlere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itiraz etmek</a:t>
            </a:r>
            <a:r>
              <a:rPr lang="tr-TR" sz="2000" dirty="0">
                <a:latin typeface="Times New Roman" panose="02020603050405020304" pitchFamily="18" charset="0"/>
                <a:cs typeface="Times New Roman" panose="02020603050405020304" pitchFamily="18" charset="0"/>
              </a:rPr>
              <a:t>.</a:t>
            </a:r>
          </a:p>
          <a:p>
            <a:pPr algn="just"/>
            <a:endParaRPr lang="tr-TR" sz="2000" dirty="0">
              <a:latin typeface="Times New Roman" panose="02020603050405020304" pitchFamily="18" charset="0"/>
              <a:cs typeface="Times New Roman" panose="02020603050405020304" pitchFamily="18" charset="0"/>
            </a:endParaRPr>
          </a:p>
        </p:txBody>
      </p:sp>
      <p:sp>
        <p:nvSpPr>
          <p:cNvPr id="9" name="Dikdörtgen 8"/>
          <p:cNvSpPr/>
          <p:nvPr/>
        </p:nvSpPr>
        <p:spPr>
          <a:xfrm>
            <a:off x="312821" y="3542273"/>
            <a:ext cx="11566358" cy="6440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 Kurumunda müdür olan ilgilinin; görev yaptığı birimde maiyetinde görevli bulunan personele doğrudan ve dolaylı olarak gayri ahlaki söz ve eylemlerle cinsel tacizde bulunması.</a:t>
            </a:r>
          </a:p>
        </p:txBody>
      </p:sp>
      <p:sp>
        <p:nvSpPr>
          <p:cNvPr id="6" name="Slayt Numarası Yer Tutucusu 5"/>
          <p:cNvSpPr>
            <a:spLocks noGrp="1"/>
          </p:cNvSpPr>
          <p:nvPr>
            <p:ph type="sldNum" sz="quarter" idx="12"/>
          </p:nvPr>
        </p:nvSpPr>
        <p:spPr/>
        <p:txBody>
          <a:bodyPr/>
          <a:lstStyle/>
          <a:p>
            <a:fld id="{CB128D57-B316-4463-B201-8600E317F84F}" type="slidenum">
              <a:rPr lang="tr-TR" smtClean="0"/>
              <a:t>29</a:t>
            </a:fld>
            <a:endParaRPr lang="tr-TR"/>
          </a:p>
        </p:txBody>
      </p:sp>
    </p:spTree>
    <p:extLst>
      <p:ext uri="{BB962C8B-B14F-4D97-AF65-F5344CB8AC3E}">
        <p14:creationId xmlns:p14="http://schemas.microsoft.com/office/powerpoint/2010/main" val="945489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000287" y="339230"/>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1. GENEL BİLGİLER  </a:t>
            </a:r>
          </a:p>
        </p:txBody>
      </p:sp>
      <p:sp>
        <p:nvSpPr>
          <p:cNvPr id="8" name="Alt Başlık 2"/>
          <p:cNvSpPr txBox="1">
            <a:spLocks/>
          </p:cNvSpPr>
          <p:nvPr/>
        </p:nvSpPr>
        <p:spPr>
          <a:xfrm>
            <a:off x="1083723" y="1888584"/>
            <a:ext cx="10270077" cy="4630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spcAft>
                <a:spcPts val="1000"/>
              </a:spcAft>
              <a:buNone/>
            </a:pPr>
            <a:r>
              <a:rPr lang="tr-TR" b="1" dirty="0">
                <a:latin typeface="Times New Roman" panose="02020603050405020304" pitchFamily="18" charset="0"/>
                <a:cs typeface="Times New Roman" panose="02020603050405020304" pitchFamily="18" charset="0"/>
              </a:rPr>
              <a:t>DİSİPLİN HUKUKU, </a:t>
            </a:r>
            <a:r>
              <a:rPr lang="tr-TR" dirty="0">
                <a:latin typeface="Times New Roman" panose="02020603050405020304" pitchFamily="18" charset="0"/>
                <a:cs typeface="Times New Roman" panose="02020603050405020304" pitchFamily="18" charset="0"/>
              </a:rPr>
              <a:t>DİSİPLİN İŞ VE İŞLEMLERİNİN USUL VE ESASLARININ YER ALDIĞI KURALLAR BÜTÜNÜDÜR.</a:t>
            </a:r>
          </a:p>
          <a:p>
            <a:pPr marL="0" indent="0" algn="just" fontAlgn="base">
              <a:buNone/>
            </a:pPr>
            <a:r>
              <a:rPr lang="tr-TR" sz="3200" b="1" dirty="0">
                <a:latin typeface="Times New Roman" panose="02020603050405020304" pitchFamily="18" charset="0"/>
                <a:cs typeface="Times New Roman" panose="02020603050405020304" pitchFamily="18" charset="0"/>
              </a:rPr>
              <a:t>Bu Kurallar:</a:t>
            </a:r>
          </a:p>
          <a:p>
            <a:pPr marL="0" indent="0" algn="just" fontAlgn="base">
              <a:buNone/>
            </a:pPr>
            <a:r>
              <a:rPr lang="tr-TR" sz="3200" dirty="0" smtClean="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T.C. Anayasası,</a:t>
            </a:r>
          </a:p>
          <a:p>
            <a:pPr marL="0" indent="0" algn="just" fontAlgn="base">
              <a:buNone/>
            </a:pPr>
            <a:r>
              <a:rPr lang="tr-TR" sz="3200" dirty="0">
                <a:latin typeface="Times New Roman" panose="02020603050405020304" pitchFamily="18" charset="0"/>
                <a:cs typeface="Times New Roman" panose="02020603050405020304" pitchFamily="18" charset="0"/>
              </a:rPr>
              <a:t>- Kanunlar,</a:t>
            </a:r>
          </a:p>
          <a:p>
            <a:pPr marL="0" indent="0" algn="just" fontAlgn="base">
              <a:buNone/>
            </a:pPr>
            <a:r>
              <a:rPr lang="tr-TR" sz="3200" dirty="0">
                <a:latin typeface="Times New Roman" panose="02020603050405020304" pitchFamily="18" charset="0"/>
                <a:cs typeface="Times New Roman" panose="02020603050405020304" pitchFamily="18" charset="0"/>
              </a:rPr>
              <a:t>- Yönetmelikler,</a:t>
            </a:r>
          </a:p>
          <a:p>
            <a:pPr marL="0" indent="0" algn="just" fontAlgn="base">
              <a:buNone/>
            </a:pPr>
            <a:r>
              <a:rPr lang="tr-TR" sz="3200" dirty="0">
                <a:latin typeface="Times New Roman" panose="02020603050405020304" pitchFamily="18" charset="0"/>
                <a:cs typeface="Times New Roman" panose="02020603050405020304" pitchFamily="18" charset="0"/>
              </a:rPr>
              <a:t>- İçtihadı Birleştirme Kararları,</a:t>
            </a:r>
          </a:p>
          <a:p>
            <a:pPr marL="0" indent="0" algn="just" fontAlgn="base">
              <a:buNone/>
            </a:pPr>
            <a:r>
              <a:rPr lang="tr-TR" sz="3200" dirty="0">
                <a:latin typeface="Times New Roman" panose="02020603050405020304" pitchFamily="18" charset="0"/>
                <a:cs typeface="Times New Roman" panose="02020603050405020304" pitchFamily="18" charset="0"/>
              </a:rPr>
              <a:t>- Diğer düzenleyici işlemlerde yer alır.</a:t>
            </a:r>
          </a:p>
          <a:p>
            <a:endParaRPr lang="tr-TR" dirty="0"/>
          </a:p>
        </p:txBody>
      </p:sp>
      <p:sp>
        <p:nvSpPr>
          <p:cNvPr id="6" name="Slayt Numarası Yer Tutucusu 5"/>
          <p:cNvSpPr>
            <a:spLocks noGrp="1"/>
          </p:cNvSpPr>
          <p:nvPr>
            <p:ph type="sldNum" sz="quarter" idx="12"/>
          </p:nvPr>
        </p:nvSpPr>
        <p:spPr/>
        <p:txBody>
          <a:bodyPr/>
          <a:lstStyle/>
          <a:p>
            <a:fld id="{CB128D57-B316-4463-B201-8600E317F84F}" type="slidenum">
              <a:rPr lang="tr-TR" smtClean="0"/>
              <a:t>3</a:t>
            </a:fld>
            <a:endParaRPr lang="tr-TR"/>
          </a:p>
        </p:txBody>
      </p:sp>
    </p:spTree>
    <p:extLst>
      <p:ext uri="{BB962C8B-B14F-4D97-AF65-F5344CB8AC3E}">
        <p14:creationId xmlns:p14="http://schemas.microsoft.com/office/powerpoint/2010/main" val="3643159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KINAMA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216816" y="1723145"/>
            <a:ext cx="12012536" cy="5016758"/>
          </a:xfrm>
          <a:prstGeom prst="rect">
            <a:avLst/>
          </a:prstGeom>
          <a:noFill/>
        </p:spPr>
        <p:txBody>
          <a:bodyPr wrap="square" rtlCol="0">
            <a:spAutoFit/>
          </a:bodyPr>
          <a:lstStyle/>
          <a:p>
            <a:pPr marL="285750" lvl="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Borçlarını </a:t>
            </a:r>
            <a:r>
              <a:rPr lang="tr-TR" sz="2000" b="1" dirty="0">
                <a:solidFill>
                  <a:schemeClr val="accent1">
                    <a:lumMod val="75000"/>
                  </a:schemeClr>
                </a:solidFill>
                <a:latin typeface="Times New Roman" panose="02020603050405020304" pitchFamily="18" charset="0"/>
                <a:cs typeface="Times New Roman" panose="02020603050405020304" pitchFamily="18" charset="0"/>
              </a:rPr>
              <a:t>kasten ödemeyerek </a:t>
            </a:r>
            <a:r>
              <a:rPr lang="tr-TR" sz="2000" dirty="0">
                <a:latin typeface="Times New Roman" panose="02020603050405020304" pitchFamily="18" charset="0"/>
                <a:cs typeface="Times New Roman" panose="02020603050405020304" pitchFamily="18" charset="0"/>
              </a:rPr>
              <a:t>hakkında yasal yollara başvurulmasına neden olmak</a:t>
            </a:r>
          </a:p>
          <a:p>
            <a:pPr lvl="0" algn="just"/>
            <a:endParaRPr lang="tr-TR" sz="2000" dirty="0">
              <a:latin typeface="Times New Roman" panose="02020603050405020304" pitchFamily="18" charset="0"/>
              <a:cs typeface="Times New Roman" panose="02020603050405020304" pitchFamily="18" charset="0"/>
            </a:endParaRPr>
          </a:p>
          <a:p>
            <a:pPr lvl="0" algn="just"/>
            <a:endParaRPr lang="tr-TR" sz="20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Kurumların huzur, sükun ve çalışma düzenini bozmak.</a:t>
            </a: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lgn="just"/>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Yetkili olmadığı </a:t>
            </a:r>
            <a:r>
              <a:rPr lang="tr-TR" sz="2000" dirty="0">
                <a:latin typeface="Times New Roman" panose="02020603050405020304" pitchFamily="18" charset="0"/>
                <a:cs typeface="Times New Roman" panose="02020603050405020304" pitchFamily="18" charset="0"/>
              </a:rPr>
              <a:t>halde basına, haber ajanslarına veya radyo ve televizyon kurumlarına bilgi veya demeç vermek.</a:t>
            </a: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lvl="0" algn="just"/>
            <a:endParaRPr lang="tr-TR" sz="2000" dirty="0">
              <a:latin typeface="Times New Roman" panose="02020603050405020304" pitchFamily="18" charset="0"/>
              <a:cs typeface="Times New Roman" panose="02020603050405020304" pitchFamily="18" charset="0"/>
            </a:endParaRPr>
          </a:p>
        </p:txBody>
      </p:sp>
      <p:sp>
        <p:nvSpPr>
          <p:cNvPr id="9" name="Dikdörtgen 8"/>
          <p:cNvSpPr/>
          <p:nvPr/>
        </p:nvSpPr>
        <p:spPr>
          <a:xfrm>
            <a:off x="350172" y="3291566"/>
            <a:ext cx="11566358" cy="490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Aynı odada oturan iki memurun sürekli olarak birbirleriyle sürtüşmesi, bağırmaları vb.</a:t>
            </a:r>
          </a:p>
        </p:txBody>
      </p:sp>
      <p:sp>
        <p:nvSpPr>
          <p:cNvPr id="8" name="Dikdörtgen 7"/>
          <p:cNvSpPr/>
          <p:nvPr/>
        </p:nvSpPr>
        <p:spPr>
          <a:xfrm>
            <a:off x="350172" y="4821964"/>
            <a:ext cx="11566358" cy="490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 Müdürlüğüne bağlı birimde çalışan kişinin, yerel … Gazetesine, İl Müdürünü hedef alan demeç vermesi.</a:t>
            </a:r>
          </a:p>
        </p:txBody>
      </p:sp>
      <p:sp>
        <p:nvSpPr>
          <p:cNvPr id="10" name="Dikdörtgen 9"/>
          <p:cNvSpPr/>
          <p:nvPr/>
        </p:nvSpPr>
        <p:spPr>
          <a:xfrm>
            <a:off x="350172" y="5432429"/>
            <a:ext cx="11566358" cy="8882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Öğretmenin okul içindeki idari işleyişe (örneğin okul müdürünün işleri nasıl yürüttüğüne ilişkin bilgi vermesi)</a:t>
            </a:r>
          </a:p>
          <a:p>
            <a:pPr algn="just"/>
            <a:r>
              <a:rPr lang="tr-TR" dirty="0">
                <a:latin typeface="Times New Roman" panose="02020603050405020304" pitchFamily="18" charset="0"/>
                <a:cs typeface="Times New Roman" panose="02020603050405020304" pitchFamily="18" charset="0"/>
              </a:rPr>
              <a:t>Denetim görevlisinin yaptığı denetime ilişkin bilgiler vermesi </a:t>
            </a:r>
          </a:p>
        </p:txBody>
      </p:sp>
      <p:sp>
        <p:nvSpPr>
          <p:cNvPr id="6" name="Slayt Numarası Yer Tutucusu 5"/>
          <p:cNvSpPr>
            <a:spLocks noGrp="1"/>
          </p:cNvSpPr>
          <p:nvPr>
            <p:ph type="sldNum" sz="quarter" idx="12"/>
          </p:nvPr>
        </p:nvSpPr>
        <p:spPr/>
        <p:txBody>
          <a:bodyPr/>
          <a:lstStyle/>
          <a:p>
            <a:fld id="{CB128D57-B316-4463-B201-8600E317F84F}" type="slidenum">
              <a:rPr lang="tr-TR" smtClean="0"/>
              <a:t>30</a:t>
            </a:fld>
            <a:endParaRPr lang="tr-TR"/>
          </a:p>
        </p:txBody>
      </p:sp>
    </p:spTree>
    <p:extLst>
      <p:ext uri="{BB962C8B-B14F-4D97-AF65-F5344CB8AC3E}">
        <p14:creationId xmlns:p14="http://schemas.microsoft.com/office/powerpoint/2010/main" val="1549857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AYLIKTAN KESME</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85697" y="1655835"/>
            <a:ext cx="11278479" cy="3760004"/>
          </a:xfrm>
          <a:prstGeom prst="rect">
            <a:avLst/>
          </a:prstGeom>
          <a:noFill/>
        </p:spPr>
        <p:txBody>
          <a:bodyPr wrap="square" rtlCol="0">
            <a:spAutoFit/>
          </a:bodyPr>
          <a:lstStyle/>
          <a:p>
            <a:pPr marL="342900" indent="-342900">
              <a:lnSpc>
                <a:spcPct val="150000"/>
              </a:lnSpc>
              <a:spcAft>
                <a:spcPts val="1000"/>
              </a:spcAf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Brüt aylığın 1/30 – 1/8 </a:t>
            </a:r>
            <a:r>
              <a:rPr lang="tr-TR" sz="2000" dirty="0">
                <a:latin typeface="Times New Roman" panose="02020603050405020304" pitchFamily="18" charset="0"/>
                <a:cs typeface="Times New Roman" panose="02020603050405020304" pitchFamily="18" charset="0"/>
              </a:rPr>
              <a:t>arasında kesinti yapılmasıdır</a:t>
            </a:r>
            <a:r>
              <a:rPr lang="tr-TR"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tr-TR" sz="2000" dirty="0" smtClean="0">
                <a:latin typeface="Times New Roman" panose="02020603050405020304" pitchFamily="18" charset="0"/>
                <a:cs typeface="Times New Roman" panose="02020603050405020304" pitchFamily="18" charset="0"/>
              </a:rPr>
              <a:t>Ceza'nın </a:t>
            </a:r>
            <a:r>
              <a:rPr lang="tr-TR" sz="2000" dirty="0">
                <a:latin typeface="Times New Roman" panose="02020603050405020304" pitchFamily="18" charset="0"/>
                <a:cs typeface="Times New Roman" panose="02020603050405020304" pitchFamily="18" charset="0"/>
              </a:rPr>
              <a:t>hesaplanmasında </a:t>
            </a:r>
            <a:r>
              <a:rPr lang="tr-TR" sz="2000" b="1" dirty="0">
                <a:latin typeface="Times New Roman" panose="02020603050405020304" pitchFamily="18" charset="0"/>
                <a:cs typeface="Times New Roman" panose="02020603050405020304" pitchFamily="18" charset="0"/>
              </a:rPr>
              <a:t>alt sınırı olan 30’da birden</a:t>
            </a: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başlanır</a:t>
            </a:r>
            <a:r>
              <a:rPr lang="tr-TR" sz="2000" dirty="0">
                <a:latin typeface="Times New Roman" panose="02020603050405020304" pitchFamily="18" charset="0"/>
                <a:cs typeface="Times New Roman" panose="02020603050405020304" pitchFamily="18" charset="0"/>
              </a:rPr>
              <a:t>. Bu oran arttırılarak uygulanacaksa </a:t>
            </a:r>
            <a:r>
              <a:rPr lang="tr-TR" sz="2000" b="1" dirty="0">
                <a:latin typeface="Times New Roman" panose="02020603050405020304" pitchFamily="18" charset="0"/>
                <a:cs typeface="Times New Roman" panose="02020603050405020304" pitchFamily="18" charset="0"/>
              </a:rPr>
              <a:t>arttırma gerekçe ve nedenlerinin </a:t>
            </a:r>
            <a:r>
              <a:rPr lang="tr-TR" sz="2000" dirty="0">
                <a:latin typeface="Times New Roman" panose="02020603050405020304" pitchFamily="18" charset="0"/>
                <a:cs typeface="Times New Roman" panose="02020603050405020304" pitchFamily="18" charset="0"/>
              </a:rPr>
              <a:t>gösterilmesi uygun olur.</a:t>
            </a:r>
          </a:p>
          <a:p>
            <a:pPr marL="342900" indent="-342900">
              <a:buFont typeface="Wingdings" panose="05000000000000000000" pitchFamily="2" charset="2"/>
              <a:buChar char="Ø"/>
            </a:pPr>
            <a:endParaRPr lang="tr-TR"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5 yıl </a:t>
            </a:r>
            <a:r>
              <a:rPr lang="tr-TR" sz="2000" dirty="0">
                <a:latin typeface="Times New Roman" panose="02020603050405020304" pitchFamily="18" charset="0"/>
                <a:cs typeface="Times New Roman" panose="02020603050405020304" pitchFamily="18" charset="0"/>
              </a:rPr>
              <a:t>belli kadrolara atanma yasağı var. </a:t>
            </a:r>
          </a:p>
          <a:p>
            <a:endParaRPr lang="tr-TR" sz="2000" b="1" dirty="0">
              <a:latin typeface="Times New Roman" panose="02020603050405020304" pitchFamily="18" charset="0"/>
              <a:cs typeface="Times New Roman" panose="02020603050405020304" pitchFamily="18" charset="0"/>
            </a:endParaRPr>
          </a:p>
          <a:p>
            <a:r>
              <a:rPr lang="tr-TR" sz="2000" b="1" dirty="0">
                <a:latin typeface="Times New Roman" panose="02020603050405020304" pitchFamily="18" charset="0"/>
                <a:cs typeface="Times New Roman" panose="02020603050405020304" pitchFamily="18" charset="0"/>
              </a:rPr>
              <a:t>Fiil ve haller</a:t>
            </a:r>
            <a:r>
              <a:rPr lang="tr-TR" sz="20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Kasıtlı olarak</a:t>
            </a:r>
            <a:r>
              <a:rPr lang="tr-TR" sz="2000" dirty="0">
                <a:latin typeface="Times New Roman" panose="02020603050405020304" pitchFamily="18" charset="0"/>
                <a:cs typeface="Times New Roman" panose="02020603050405020304" pitchFamily="18" charset="0"/>
              </a:rPr>
              <a:t>; verilen emir ve görevleri tam ve zamanında yapmamak, görevle ilgili resmi belge, araç ve gereçleri korumamak, bakımını yapmamak, hor kullanmak</a:t>
            </a:r>
            <a:r>
              <a:rPr lang="tr-TR" sz="2000" dirty="0" smtClean="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p:txBody>
      </p:sp>
      <p:sp>
        <p:nvSpPr>
          <p:cNvPr id="7" name="Dikdörtgen 6"/>
          <p:cNvSpPr/>
          <p:nvPr/>
        </p:nvSpPr>
        <p:spPr>
          <a:xfrm>
            <a:off x="385697" y="5148882"/>
            <a:ext cx="11278479" cy="6629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Alınan hastalık raporunun fenne uygun olup olmadığının araştırılması için hakem hastaneye sevk edilmesine rağmen ilgilinin hakem hastaneye gitmemesi.</a:t>
            </a:r>
          </a:p>
        </p:txBody>
      </p:sp>
      <p:sp>
        <p:nvSpPr>
          <p:cNvPr id="9" name="Dikdörtgen 8"/>
          <p:cNvSpPr/>
          <p:nvPr/>
        </p:nvSpPr>
        <p:spPr>
          <a:xfrm>
            <a:off x="385697" y="5987720"/>
            <a:ext cx="11278479" cy="4799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4734 sayılı Kamu İhale Kanununa aykırı şekilde hizmet/mal alımı yapılması. (İhale yerine pazarlık usulü alımı)</a:t>
            </a:r>
          </a:p>
        </p:txBody>
      </p:sp>
      <p:sp>
        <p:nvSpPr>
          <p:cNvPr id="6" name="Slayt Numarası Yer Tutucusu 5"/>
          <p:cNvSpPr>
            <a:spLocks noGrp="1"/>
          </p:cNvSpPr>
          <p:nvPr>
            <p:ph type="sldNum" sz="quarter" idx="12"/>
          </p:nvPr>
        </p:nvSpPr>
        <p:spPr>
          <a:xfrm>
            <a:off x="10785460" y="6490031"/>
            <a:ext cx="701040" cy="365125"/>
          </a:xfrm>
        </p:spPr>
        <p:txBody>
          <a:bodyPr/>
          <a:lstStyle/>
          <a:p>
            <a:fld id="{CB128D57-B316-4463-B201-8600E317F84F}" type="slidenum">
              <a:rPr lang="tr-TR" smtClean="0"/>
              <a:t>31</a:t>
            </a:fld>
            <a:endParaRPr lang="tr-TR" dirty="0"/>
          </a:p>
        </p:txBody>
      </p:sp>
    </p:spTree>
    <p:extLst>
      <p:ext uri="{BB962C8B-B14F-4D97-AF65-F5344CB8AC3E}">
        <p14:creationId xmlns:p14="http://schemas.microsoft.com/office/powerpoint/2010/main" val="4134880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AYLIKTAN KESME</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83187" y="1829931"/>
            <a:ext cx="11566358" cy="4708981"/>
          </a:xfrm>
          <a:prstGeom prst="rect">
            <a:avLst/>
          </a:prstGeom>
          <a:noFill/>
        </p:spPr>
        <p:txBody>
          <a:bodyPr wrap="square" rtlCol="0">
            <a:spAutoFit/>
          </a:bodyPr>
          <a:lstStyle/>
          <a:p>
            <a:pPr marL="342900" indent="-34290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Özürsüz</a:t>
            </a:r>
            <a:r>
              <a:rPr lang="tr-TR" sz="2000" dirty="0">
                <a:latin typeface="Times New Roman" panose="02020603050405020304" pitchFamily="18" charset="0"/>
                <a:cs typeface="Times New Roman" panose="02020603050405020304" pitchFamily="18" charset="0"/>
              </a:rPr>
              <a:t> olarak bir veya iki gün göreve gelmemek.</a:t>
            </a: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Devlete ait resmi belge, araç, gereç ve benzerlerini </a:t>
            </a:r>
            <a:r>
              <a:rPr lang="tr-TR" sz="2000" b="1" dirty="0">
                <a:solidFill>
                  <a:schemeClr val="accent1">
                    <a:lumMod val="75000"/>
                  </a:schemeClr>
                </a:solidFill>
                <a:latin typeface="Times New Roman" panose="02020603050405020304" pitchFamily="18" charset="0"/>
                <a:cs typeface="Times New Roman" panose="02020603050405020304" pitchFamily="18" charset="0"/>
              </a:rPr>
              <a:t>özel menfaat sağlamak için </a:t>
            </a:r>
            <a:r>
              <a:rPr lang="tr-TR" sz="2000" dirty="0">
                <a:latin typeface="Times New Roman" panose="02020603050405020304" pitchFamily="18" charset="0"/>
                <a:cs typeface="Times New Roman" panose="02020603050405020304" pitchFamily="18" charset="0"/>
              </a:rPr>
              <a:t>kullanmak.</a:t>
            </a: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Görevle ilgili konularda </a:t>
            </a:r>
            <a:r>
              <a:rPr lang="tr-TR" sz="2000" dirty="0">
                <a:latin typeface="Times New Roman" panose="02020603050405020304" pitchFamily="18" charset="0"/>
                <a:cs typeface="Times New Roman" panose="02020603050405020304" pitchFamily="18" charset="0"/>
              </a:rPr>
              <a:t>yükümlü olduğu kişilere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yalan ve yanlış beyanda</a:t>
            </a:r>
            <a:r>
              <a:rPr lang="tr-TR" sz="2000" dirty="0">
                <a:latin typeface="Times New Roman" panose="02020603050405020304" pitchFamily="18" charset="0"/>
                <a:cs typeface="Times New Roman" panose="02020603050405020304" pitchFamily="18" charset="0"/>
              </a:rPr>
              <a:t> bulunmak.</a:t>
            </a:r>
          </a:p>
          <a:p>
            <a:pPr algn="just"/>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p:txBody>
      </p:sp>
      <p:sp>
        <p:nvSpPr>
          <p:cNvPr id="11" name="Dikdörtgen 10"/>
          <p:cNvSpPr/>
          <p:nvPr/>
        </p:nvSpPr>
        <p:spPr>
          <a:xfrm>
            <a:off x="483187" y="3111793"/>
            <a:ext cx="11125233" cy="6629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Kurum demirbaşını evine götürerek kullanmak, kendi çocuklarına kuruluştan yiyecek göndermek, bazı tüketim malzemesi ihtiyaçlarını kuruluştaki malzemelerden karşılamak.</a:t>
            </a:r>
          </a:p>
        </p:txBody>
      </p:sp>
      <p:sp>
        <p:nvSpPr>
          <p:cNvPr id="9" name="Dikdörtgen 8"/>
          <p:cNvSpPr/>
          <p:nvPr/>
        </p:nvSpPr>
        <p:spPr>
          <a:xfrm>
            <a:off x="483187" y="4562524"/>
            <a:ext cx="11125233" cy="6629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Uhdesinde bulunan toplam 90 adet iş ve raporu tamamlamadığı halde aylık çalışma cetvellerinde tamamlamış gibi göstermesi.</a:t>
            </a:r>
          </a:p>
        </p:txBody>
      </p:sp>
      <p:sp>
        <p:nvSpPr>
          <p:cNvPr id="10" name="Dikdörtgen 9"/>
          <p:cNvSpPr/>
          <p:nvPr/>
        </p:nvSpPr>
        <p:spPr>
          <a:xfrm>
            <a:off x="483187" y="5488249"/>
            <a:ext cx="11125233" cy="7924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Soruşturmada yeminli olarak ifadesine başvurulduğu, yazılı ifadesinde olayı doğruladığı halde ertesi günü okul müdür yardımcısı ile görüşerek bu şahsın aleyhine olacağını anladığı için şahsı korumaya yönelik olarak gerçek ifadesini değiştirmesi.</a:t>
            </a:r>
          </a:p>
        </p:txBody>
      </p:sp>
      <p:sp>
        <p:nvSpPr>
          <p:cNvPr id="6" name="Slayt Numarası Yer Tutucusu 5"/>
          <p:cNvSpPr>
            <a:spLocks noGrp="1"/>
          </p:cNvSpPr>
          <p:nvPr>
            <p:ph type="sldNum" sz="quarter" idx="12"/>
          </p:nvPr>
        </p:nvSpPr>
        <p:spPr/>
        <p:txBody>
          <a:bodyPr/>
          <a:lstStyle/>
          <a:p>
            <a:fld id="{CB128D57-B316-4463-B201-8600E317F84F}" type="slidenum">
              <a:rPr lang="tr-TR" smtClean="0"/>
              <a:t>32</a:t>
            </a:fld>
            <a:endParaRPr lang="tr-TR"/>
          </a:p>
        </p:txBody>
      </p:sp>
    </p:spTree>
    <p:extLst>
      <p:ext uri="{BB962C8B-B14F-4D97-AF65-F5344CB8AC3E}">
        <p14:creationId xmlns:p14="http://schemas.microsoft.com/office/powerpoint/2010/main" val="2931186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AYLIKTAN KESME</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17199" y="1825625"/>
            <a:ext cx="11566358" cy="4555093"/>
          </a:xfrm>
          <a:prstGeom prst="rect">
            <a:avLst/>
          </a:prstGeom>
          <a:noFill/>
        </p:spPr>
        <p:txBody>
          <a:bodyPr wrap="square" rtlCol="0">
            <a:spAutoFit/>
          </a:bodyPr>
          <a:lstStyle/>
          <a:p>
            <a:pPr marL="342900" indent="-342900" algn="just">
              <a:buFont typeface="Wingdings" panose="05000000000000000000" pitchFamily="2" charset="2"/>
              <a:buChar char="Ø"/>
            </a:pPr>
            <a:r>
              <a:rPr lang="tr-TR" b="1" dirty="0">
                <a:solidFill>
                  <a:schemeClr val="accent1">
                    <a:lumMod val="75000"/>
                  </a:schemeClr>
                </a:solidFill>
                <a:latin typeface="Times New Roman" panose="02020603050405020304" pitchFamily="18" charset="0"/>
                <a:cs typeface="Times New Roman" panose="02020603050405020304" pitchFamily="18" charset="0"/>
              </a:rPr>
              <a:t>Görev sırasında </a:t>
            </a:r>
            <a:r>
              <a:rPr lang="tr-TR" dirty="0">
                <a:latin typeface="Times New Roman" panose="02020603050405020304" pitchFamily="18" charset="0"/>
                <a:cs typeface="Times New Roman" panose="02020603050405020304" pitchFamily="18" charset="0"/>
              </a:rPr>
              <a:t>amirine </a:t>
            </a:r>
            <a:r>
              <a:rPr lang="tr-TR" b="1" dirty="0">
                <a:solidFill>
                  <a:schemeClr val="accent1">
                    <a:lumMod val="75000"/>
                  </a:schemeClr>
                </a:solidFill>
                <a:latin typeface="Times New Roman" panose="02020603050405020304" pitchFamily="18" charset="0"/>
                <a:cs typeface="Times New Roman" panose="02020603050405020304" pitchFamily="18" charset="0"/>
              </a:rPr>
              <a:t>sözle </a:t>
            </a:r>
            <a:r>
              <a:rPr lang="tr-TR" dirty="0">
                <a:latin typeface="Times New Roman" panose="02020603050405020304" pitchFamily="18" charset="0"/>
                <a:cs typeface="Times New Roman" panose="02020603050405020304" pitchFamily="18" charset="0"/>
              </a:rPr>
              <a:t>saygısızlık etmek.</a:t>
            </a: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Görev yeri sınırları içerisinde her hangi bir yerin toplantı, tören ve benzeri amaçlarla izinsiz olarak kullanılmasına yardımcı olmak.</a:t>
            </a:r>
          </a:p>
          <a:p>
            <a:pPr marL="342900" indent="-342900" algn="just">
              <a:buFont typeface="Wingdings" panose="05000000000000000000" pitchFamily="2" charset="2"/>
              <a:buChar char="Ø"/>
            </a:pPr>
            <a:r>
              <a:rPr lang="tr-TR" b="1" dirty="0">
                <a:solidFill>
                  <a:schemeClr val="accent1">
                    <a:lumMod val="75000"/>
                  </a:schemeClr>
                </a:solidFill>
                <a:latin typeface="Times New Roman" panose="02020603050405020304" pitchFamily="18" charset="0"/>
                <a:cs typeface="Times New Roman" panose="02020603050405020304" pitchFamily="18" charset="0"/>
              </a:rPr>
              <a:t>Hizmet içinde </a:t>
            </a:r>
            <a:r>
              <a:rPr lang="tr-TR" dirty="0">
                <a:latin typeface="Times New Roman" panose="02020603050405020304" pitchFamily="18" charset="0"/>
                <a:cs typeface="Times New Roman" panose="02020603050405020304" pitchFamily="18" charset="0"/>
              </a:rPr>
              <a:t>Devlet memurunun itibar ve güven duygusunu sarsacak nitelikte davranışlarda bulunmak.</a:t>
            </a:r>
          </a:p>
          <a:p>
            <a:pPr marL="342900" indent="-342900" algn="just">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p:txBody>
      </p:sp>
      <p:sp>
        <p:nvSpPr>
          <p:cNvPr id="11" name="Dikdörtgen 10"/>
          <p:cNvSpPr/>
          <p:nvPr/>
        </p:nvSpPr>
        <p:spPr>
          <a:xfrm>
            <a:off x="417199" y="2432921"/>
            <a:ext cx="11269279" cy="3321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Amirin görev vermesi halinde memurun «ben seni takmıyorum» ifadesini kullanması.</a:t>
            </a:r>
          </a:p>
        </p:txBody>
      </p:sp>
      <p:sp>
        <p:nvSpPr>
          <p:cNvPr id="12" name="Dikdörtgen 11"/>
          <p:cNvSpPr/>
          <p:nvPr/>
        </p:nvSpPr>
        <p:spPr>
          <a:xfrm>
            <a:off x="417199" y="2929746"/>
            <a:ext cx="11269279" cy="6629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Memurun amirine söz konusu görevlendirme işlemiyle ilgili aralarında geçen tartışma sırasında </a:t>
            </a:r>
            <a:r>
              <a:rPr lang="tr-TR" i="1" dirty="0">
                <a:latin typeface="Times New Roman" panose="02020603050405020304" pitchFamily="18" charset="0"/>
                <a:cs typeface="Times New Roman" panose="02020603050405020304" pitchFamily="18" charset="0"/>
              </a:rPr>
              <a:t>''... a torpil yapmak için mi beni depoda çalıştırıyorsunuz, depo görevlendirmemin ... a torpil olsun diye yapıldığını biliyorum''</a:t>
            </a:r>
            <a:r>
              <a:rPr lang="tr-TR" dirty="0">
                <a:latin typeface="Times New Roman" panose="02020603050405020304" pitchFamily="18" charset="0"/>
                <a:cs typeface="Times New Roman" panose="02020603050405020304" pitchFamily="18" charset="0"/>
              </a:rPr>
              <a:t> söylemesi.</a:t>
            </a:r>
          </a:p>
        </p:txBody>
      </p:sp>
      <p:sp>
        <p:nvSpPr>
          <p:cNvPr id="13" name="Dikdörtgen 12"/>
          <p:cNvSpPr/>
          <p:nvPr/>
        </p:nvSpPr>
        <p:spPr>
          <a:xfrm>
            <a:off x="501358" y="4878774"/>
            <a:ext cx="11185120" cy="3546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solidFill>
                  <a:schemeClr val="tx1"/>
                </a:solidFill>
                <a:latin typeface="Times New Roman" panose="02020603050405020304" pitchFamily="18" charset="0"/>
                <a:cs typeface="Times New Roman" panose="02020603050405020304" pitchFamily="18" charset="0"/>
              </a:rPr>
              <a:t>Memurun kendisini şikayet eden iş arkadaşlarına «iftira atacağı» beyanında bulunması. </a:t>
            </a:r>
          </a:p>
        </p:txBody>
      </p:sp>
      <p:sp>
        <p:nvSpPr>
          <p:cNvPr id="14" name="Dikdörtgen 13"/>
          <p:cNvSpPr/>
          <p:nvPr/>
        </p:nvSpPr>
        <p:spPr>
          <a:xfrm>
            <a:off x="501358" y="5357084"/>
            <a:ext cx="11185120" cy="9222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t> </a:t>
            </a:r>
            <a:r>
              <a:rPr lang="tr-TR" dirty="0">
                <a:solidFill>
                  <a:schemeClr val="tx1"/>
                </a:solidFill>
                <a:latin typeface="Times New Roman" panose="02020603050405020304" pitchFamily="18" charset="0"/>
                <a:cs typeface="Times New Roman" panose="02020603050405020304" pitchFamily="18" charset="0"/>
              </a:rPr>
              <a:t>Bir kısım taksicilerin … İcra Dairelerinde sürekli çalıştıklarının, bunun karşılığında bu şahısların sürekli hacizlere götürüldüklerinin, yüksek miktarlı taksi ücreti yazıldığının, bu ücretin bir kısmının icra müdür ve müdür yardımcılarına verilmesi. </a:t>
            </a:r>
          </a:p>
        </p:txBody>
      </p:sp>
      <p:sp>
        <p:nvSpPr>
          <p:cNvPr id="6" name="Slayt Numarası Yer Tutucusu 5"/>
          <p:cNvSpPr>
            <a:spLocks noGrp="1"/>
          </p:cNvSpPr>
          <p:nvPr>
            <p:ph type="sldNum" sz="quarter" idx="12"/>
          </p:nvPr>
        </p:nvSpPr>
        <p:spPr>
          <a:xfrm>
            <a:off x="8799136" y="6387517"/>
            <a:ext cx="2743200" cy="365125"/>
          </a:xfrm>
        </p:spPr>
        <p:txBody>
          <a:bodyPr/>
          <a:lstStyle/>
          <a:p>
            <a:fld id="{CB128D57-B316-4463-B201-8600E317F84F}" type="slidenum">
              <a:rPr lang="tr-TR" smtClean="0"/>
              <a:t>33</a:t>
            </a:fld>
            <a:endParaRPr lang="tr-TR"/>
          </a:p>
        </p:txBody>
      </p:sp>
    </p:spTree>
    <p:extLst>
      <p:ext uri="{BB962C8B-B14F-4D97-AF65-F5344CB8AC3E}">
        <p14:creationId xmlns:p14="http://schemas.microsoft.com/office/powerpoint/2010/main" val="3422195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KADEME İLERLEMESİNİN DURDURULMASI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598191" y="1825625"/>
            <a:ext cx="11569456" cy="4247317"/>
          </a:xfrm>
          <a:prstGeom prst="rect">
            <a:avLst/>
          </a:prstGeom>
          <a:noFill/>
        </p:spPr>
        <p:txBody>
          <a:bodyPr wrap="square" rtlCol="0">
            <a:spAutoFit/>
          </a:bodyPr>
          <a:lstStyle/>
          <a:p>
            <a:pPr marL="342900" indent="-342900">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Bulunduğu kademede ilerlemesinin</a:t>
            </a:r>
            <a:r>
              <a:rPr lang="tr-TR" sz="2200" b="1" dirty="0">
                <a:latin typeface="Times New Roman" panose="02020603050405020304" pitchFamily="18" charset="0"/>
                <a:cs typeface="Times New Roman" panose="02020603050405020304" pitchFamily="18" charset="0"/>
              </a:rPr>
              <a:t> </a:t>
            </a:r>
            <a:r>
              <a:rPr lang="tr-TR" sz="2200" b="1" dirty="0">
                <a:solidFill>
                  <a:schemeClr val="accent1">
                    <a:lumMod val="75000"/>
                  </a:schemeClr>
                </a:solidFill>
                <a:latin typeface="Times New Roman" panose="02020603050405020304" pitchFamily="18" charset="0"/>
                <a:cs typeface="Times New Roman" panose="02020603050405020304" pitchFamily="18" charset="0"/>
              </a:rPr>
              <a:t>1-3 yıl </a:t>
            </a:r>
            <a:r>
              <a:rPr lang="tr-TR" sz="2200" dirty="0">
                <a:latin typeface="Times New Roman" panose="02020603050405020304" pitchFamily="18" charset="0"/>
                <a:cs typeface="Times New Roman" panose="02020603050405020304" pitchFamily="18" charset="0"/>
              </a:rPr>
              <a:t>durdurulmasıdır.</a:t>
            </a:r>
          </a:p>
          <a:p>
            <a:pPr marL="342900" indent="-342900">
              <a:buFont typeface="Wingdings" panose="05000000000000000000" pitchFamily="2" charset="2"/>
              <a:buChar char="Ø"/>
            </a:pPr>
            <a:endParaRPr lang="tr-TR" sz="22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200" b="1" dirty="0">
                <a:latin typeface="Times New Roman" panose="02020603050405020304" pitchFamily="18" charset="0"/>
                <a:cs typeface="Times New Roman" panose="02020603050405020304" pitchFamily="18" charset="0"/>
              </a:rPr>
              <a:t>10 yıl </a:t>
            </a:r>
            <a:r>
              <a:rPr lang="tr-TR" sz="2200" dirty="0">
                <a:latin typeface="Times New Roman" panose="02020603050405020304" pitchFamily="18" charset="0"/>
                <a:cs typeface="Times New Roman" panose="02020603050405020304" pitchFamily="18" charset="0"/>
              </a:rPr>
              <a:t>belli kadrolara atanma yasağı var. </a:t>
            </a: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r>
              <a:rPr lang="tr-TR" sz="2200" b="1" dirty="0">
                <a:latin typeface="Times New Roman" panose="02020603050405020304" pitchFamily="18" charset="0"/>
                <a:cs typeface="Times New Roman" panose="02020603050405020304" pitchFamily="18" charset="0"/>
              </a:rPr>
              <a:t>Fiil ve Haller:</a:t>
            </a:r>
          </a:p>
          <a:p>
            <a:endParaRPr lang="tr-TR" sz="22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400" dirty="0">
                <a:solidFill>
                  <a:srgbClr val="000000"/>
                </a:solidFill>
                <a:latin typeface="Arial" panose="020B0604020202020204" pitchFamily="34" charset="0"/>
              </a:rPr>
              <a:t> </a:t>
            </a:r>
            <a:r>
              <a:rPr lang="tr-TR" sz="2000" dirty="0">
                <a:solidFill>
                  <a:srgbClr val="000000"/>
                </a:solidFill>
                <a:latin typeface="Times New Roman" panose="02020603050405020304" pitchFamily="18" charset="0"/>
                <a:cs typeface="Times New Roman" panose="02020603050405020304" pitchFamily="18" charset="0"/>
              </a:rPr>
              <a:t>Göreve sarhoş gelmek, görev yerinde alkollü içki içmek.</a:t>
            </a:r>
          </a:p>
          <a:p>
            <a:pPr marL="342900" indent="-342900">
              <a:buFont typeface="Wingdings" panose="05000000000000000000" pitchFamily="2" charset="2"/>
              <a:buChar char="Ø"/>
            </a:pPr>
            <a:endParaRPr lang="tr-TR" sz="2000" b="1"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Özürsüz ve kesintisiz </a:t>
            </a:r>
            <a:r>
              <a:rPr lang="tr-TR" sz="2000" dirty="0">
                <a:solidFill>
                  <a:srgbClr val="000000"/>
                </a:solidFill>
                <a:latin typeface="Times New Roman" panose="02020603050405020304" pitchFamily="18" charset="0"/>
                <a:cs typeface="Times New Roman" panose="02020603050405020304" pitchFamily="18" charset="0"/>
              </a:rPr>
              <a:t>3 - 9 gün göreve gelmemek.</a:t>
            </a:r>
          </a:p>
        </p:txBody>
      </p:sp>
      <p:sp>
        <p:nvSpPr>
          <p:cNvPr id="7" name="Yuvarlatılmış Dikdörtgen 6"/>
          <p:cNvSpPr/>
          <p:nvPr/>
        </p:nvSpPr>
        <p:spPr>
          <a:xfrm>
            <a:off x="747747" y="3281626"/>
            <a:ext cx="11270343" cy="667657"/>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tabLst>
                <a:tab pos="10221913" algn="l"/>
              </a:tabLst>
            </a:pPr>
            <a:r>
              <a:rPr lang="tr-TR" dirty="0">
                <a:latin typeface="Times New Roman" panose="02020603050405020304" pitchFamily="18" charset="0"/>
                <a:cs typeface="Times New Roman" panose="02020603050405020304" pitchFamily="18" charset="0"/>
              </a:rPr>
              <a:t>Öğrenim durumu itibariyle yükselebilecekleri </a:t>
            </a:r>
            <a:r>
              <a:rPr lang="tr-TR" b="1" dirty="0">
                <a:solidFill>
                  <a:schemeClr val="accent1">
                    <a:lumMod val="75000"/>
                  </a:schemeClr>
                </a:solidFill>
                <a:latin typeface="Times New Roman" panose="02020603050405020304" pitchFamily="18" charset="0"/>
                <a:cs typeface="Times New Roman" panose="02020603050405020304" pitchFamily="18" charset="0"/>
              </a:rPr>
              <a:t>kadronun</a:t>
            </a:r>
            <a:r>
              <a:rPr lang="tr-TR" dirty="0">
                <a:latin typeface="Times New Roman" panose="02020603050405020304" pitchFamily="18" charset="0"/>
                <a:cs typeface="Times New Roman" panose="02020603050405020304" pitchFamily="18" charset="0"/>
              </a:rPr>
              <a:t> son kademelerinde bulunanlara brüt aylığın  </a:t>
            </a:r>
            <a:r>
              <a:rPr lang="tr-TR" b="1" dirty="0">
                <a:solidFill>
                  <a:schemeClr val="accent1">
                    <a:lumMod val="75000"/>
                  </a:schemeClr>
                </a:solidFill>
                <a:latin typeface="Times New Roman" panose="02020603050405020304" pitchFamily="18" charset="0"/>
                <a:cs typeface="Times New Roman" panose="02020603050405020304" pitchFamily="18" charset="0"/>
              </a:rPr>
              <a:t>1/4-1/2 </a:t>
            </a:r>
            <a:r>
              <a:rPr lang="tr-TR" dirty="0">
                <a:latin typeface="Times New Roman" panose="02020603050405020304" pitchFamily="18" charset="0"/>
                <a:cs typeface="Times New Roman" panose="02020603050405020304" pitchFamily="18" charset="0"/>
              </a:rPr>
              <a:t>si kesilir ve </a:t>
            </a:r>
            <a:r>
              <a:rPr lang="tr-TR" b="1" dirty="0">
                <a:solidFill>
                  <a:schemeClr val="accent1">
                    <a:lumMod val="75000"/>
                  </a:schemeClr>
                </a:solidFill>
                <a:latin typeface="Times New Roman" panose="02020603050405020304" pitchFamily="18" charset="0"/>
                <a:cs typeface="Times New Roman" panose="02020603050405020304" pitchFamily="18" charset="0"/>
              </a:rPr>
              <a:t>tekerrüründe görevlerine son verilir</a:t>
            </a:r>
            <a:r>
              <a:rPr lang="tr-TR" b="1" dirty="0">
                <a:latin typeface="Times New Roman" panose="02020603050405020304" pitchFamily="18" charset="0"/>
                <a:cs typeface="Times New Roman" panose="02020603050405020304" pitchFamily="18" charset="0"/>
              </a:rPr>
              <a:t>. </a:t>
            </a:r>
          </a:p>
        </p:txBody>
      </p:sp>
      <p:sp>
        <p:nvSpPr>
          <p:cNvPr id="6" name="Slayt Numarası Yer Tutucusu 5"/>
          <p:cNvSpPr>
            <a:spLocks noGrp="1"/>
          </p:cNvSpPr>
          <p:nvPr>
            <p:ph type="sldNum" sz="quarter" idx="12"/>
          </p:nvPr>
        </p:nvSpPr>
        <p:spPr/>
        <p:txBody>
          <a:bodyPr/>
          <a:lstStyle/>
          <a:p>
            <a:fld id="{CB128D57-B316-4463-B201-8600E317F84F}" type="slidenum">
              <a:rPr lang="tr-TR" smtClean="0"/>
              <a:t>34</a:t>
            </a:fld>
            <a:endParaRPr lang="tr-TR"/>
          </a:p>
        </p:txBody>
      </p:sp>
    </p:spTree>
    <p:extLst>
      <p:ext uri="{BB962C8B-B14F-4D97-AF65-F5344CB8AC3E}">
        <p14:creationId xmlns:p14="http://schemas.microsoft.com/office/powerpoint/2010/main" val="866631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KADEME İLERLEMESİNİN DURDURULMASI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66915" y="1825625"/>
            <a:ext cx="11858172" cy="4647426"/>
          </a:xfrm>
          <a:prstGeom prst="rect">
            <a:avLst/>
          </a:prstGeom>
          <a:noFill/>
        </p:spPr>
        <p:txBody>
          <a:bodyPr wrap="square" rtlCol="0">
            <a:spAutoFit/>
          </a:bodyPr>
          <a:lstStyle/>
          <a:p>
            <a:pPr marL="342900" indent="-342900">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Görevi ile ilgili olarak </a:t>
            </a:r>
            <a:r>
              <a:rPr lang="tr-TR" sz="2000" dirty="0">
                <a:latin typeface="Times New Roman" panose="02020603050405020304" pitchFamily="18" charset="0"/>
                <a:cs typeface="Times New Roman" panose="02020603050405020304" pitchFamily="18" charset="0"/>
              </a:rPr>
              <a:t>her ne şekilde olursa olsun çıkar sağlamak.</a:t>
            </a: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Amirine veya maiyetindekilere karşı küçük düşürücü veya aşağılayıcı fiil ve hareketler yapmak.</a:t>
            </a: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Görev yeri sınırları içinde herhangi bir yeri toplantı, tören ve benzeri amaçlarla izinsiz kullanmak veya kullandırmak.</a:t>
            </a:r>
          </a:p>
        </p:txBody>
      </p:sp>
      <p:sp>
        <p:nvSpPr>
          <p:cNvPr id="9" name="Dikdörtgen 8"/>
          <p:cNvSpPr/>
          <p:nvPr/>
        </p:nvSpPr>
        <p:spPr>
          <a:xfrm>
            <a:off x="312822" y="2401754"/>
            <a:ext cx="11566358" cy="3823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Para karşılığında iş takipçiliği yapılması.</a:t>
            </a:r>
          </a:p>
        </p:txBody>
      </p:sp>
      <p:sp>
        <p:nvSpPr>
          <p:cNvPr id="10" name="Dikdörtgen 9"/>
          <p:cNvSpPr/>
          <p:nvPr/>
        </p:nvSpPr>
        <p:spPr>
          <a:xfrm>
            <a:off x="312822" y="3850421"/>
            <a:ext cx="11566358" cy="4581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«Haysiyetsiz, şerefsiz şeklinde» ifadeler kullanması ve müdüre ayakkabı fırlatması.</a:t>
            </a:r>
          </a:p>
        </p:txBody>
      </p:sp>
      <p:sp>
        <p:nvSpPr>
          <p:cNvPr id="11" name="Dikdörtgen 10"/>
          <p:cNvSpPr/>
          <p:nvPr/>
        </p:nvSpPr>
        <p:spPr>
          <a:xfrm>
            <a:off x="312822" y="4529652"/>
            <a:ext cx="11566358" cy="4581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Memurun müdür yardımcısına omuz atması</a:t>
            </a:r>
          </a:p>
        </p:txBody>
      </p:sp>
      <p:sp>
        <p:nvSpPr>
          <p:cNvPr id="6" name="Slayt Numarası Yer Tutucusu 5"/>
          <p:cNvSpPr>
            <a:spLocks noGrp="1"/>
          </p:cNvSpPr>
          <p:nvPr>
            <p:ph type="sldNum" sz="quarter" idx="12"/>
          </p:nvPr>
        </p:nvSpPr>
        <p:spPr/>
        <p:txBody>
          <a:bodyPr/>
          <a:lstStyle/>
          <a:p>
            <a:fld id="{CB128D57-B316-4463-B201-8600E317F84F}" type="slidenum">
              <a:rPr lang="tr-TR" smtClean="0"/>
              <a:t>35</a:t>
            </a:fld>
            <a:endParaRPr lang="tr-TR"/>
          </a:p>
        </p:txBody>
      </p:sp>
    </p:spTree>
    <p:extLst>
      <p:ext uri="{BB962C8B-B14F-4D97-AF65-F5344CB8AC3E}">
        <p14:creationId xmlns:p14="http://schemas.microsoft.com/office/powerpoint/2010/main" val="2592655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KADEME İLERLEMESİNİN DURDURULMASI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66915" y="1825625"/>
            <a:ext cx="11858172" cy="4708981"/>
          </a:xfrm>
          <a:prstGeom prst="rect">
            <a:avLst/>
          </a:prstGeom>
          <a:noFill/>
        </p:spPr>
        <p:txBody>
          <a:bodyPr wrap="square" rtlCol="0">
            <a:spAutoFit/>
          </a:bodyPr>
          <a:lstStyle/>
          <a:p>
            <a:pPr marL="342900" indent="-34290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Gerçeğe aykırı </a:t>
            </a:r>
            <a:r>
              <a:rPr lang="tr-TR" sz="2000" b="1" dirty="0">
                <a:solidFill>
                  <a:schemeClr val="accent1">
                    <a:lumMod val="75000"/>
                  </a:schemeClr>
                </a:solidFill>
                <a:latin typeface="Times New Roman" panose="02020603050405020304" pitchFamily="18" charset="0"/>
                <a:cs typeface="Times New Roman" panose="02020603050405020304" pitchFamily="18" charset="0"/>
              </a:rPr>
              <a:t>rapor ve belge </a:t>
            </a:r>
            <a:r>
              <a:rPr lang="tr-TR" sz="2000" dirty="0">
                <a:latin typeface="Times New Roman" panose="02020603050405020304" pitchFamily="18" charset="0"/>
                <a:cs typeface="Times New Roman" panose="02020603050405020304" pitchFamily="18" charset="0"/>
              </a:rPr>
              <a:t>düzenlemek.</a:t>
            </a: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Ticaret yapmak veya Devlet memurlarına yasaklanan diğer kazanç getirici faaliyetlerde bulunmak.</a:t>
            </a: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Görevin yerine getirilmesinde dil, ırk, cinsiyet, siyasi düşünce, felsefi inanç, din ve mezhep ayrımı yapmak, kişilerin yarar veya zararını hedef tutan davranışlarda bulunmak.</a:t>
            </a:r>
          </a:p>
          <a:p>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Belirlenen durum ve sürelerde mal bildiriminde </a:t>
            </a:r>
            <a:r>
              <a:rPr lang="de-DE" sz="2000" dirty="0" err="1">
                <a:latin typeface="Times New Roman" panose="02020603050405020304" pitchFamily="18" charset="0"/>
                <a:cs typeface="Times New Roman" panose="02020603050405020304" pitchFamily="18" charset="0"/>
              </a:rPr>
              <a:t>bulunmamak</a:t>
            </a:r>
            <a:r>
              <a:rPr lang="tr-TR" sz="2000" dirty="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sp>
        <p:nvSpPr>
          <p:cNvPr id="12" name="Dikdörtgen 11"/>
          <p:cNvSpPr/>
          <p:nvPr/>
        </p:nvSpPr>
        <p:spPr>
          <a:xfrm>
            <a:off x="312822" y="3611406"/>
            <a:ext cx="11566358" cy="4581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Veteriner Hekimin sahada muayene ücreti karşılığı tedavi, suni tohumlama ve aşı yapması. Klinik açması.</a:t>
            </a:r>
          </a:p>
        </p:txBody>
      </p:sp>
      <p:sp>
        <p:nvSpPr>
          <p:cNvPr id="13" name="Dikdörtgen 12"/>
          <p:cNvSpPr/>
          <p:nvPr/>
        </p:nvSpPr>
        <p:spPr>
          <a:xfrm>
            <a:off x="312822" y="4241671"/>
            <a:ext cx="11566358" cy="4581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t> </a:t>
            </a:r>
            <a:r>
              <a:rPr lang="tr-TR" dirty="0">
                <a:latin typeface="Times New Roman" panose="02020603050405020304" pitchFamily="18" charset="0"/>
                <a:cs typeface="Times New Roman" panose="02020603050405020304" pitchFamily="18" charset="0"/>
              </a:rPr>
              <a:t>Vergi Dairesi Müdürlüğünde yoklama memurunun  vergi mükellefi olan kişilerin muhasebe kayıtlarını tutması. </a:t>
            </a:r>
          </a:p>
        </p:txBody>
      </p:sp>
      <p:sp>
        <p:nvSpPr>
          <p:cNvPr id="9" name="Dikdörtgen 8"/>
          <p:cNvSpPr/>
          <p:nvPr/>
        </p:nvSpPr>
        <p:spPr>
          <a:xfrm>
            <a:off x="458729" y="2272247"/>
            <a:ext cx="11566358" cy="4581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Kontrol ve denetimlerde el konulan av araç ve gereçleri ile ilgili tutulan tutanağın gerçeğe aykırı olması. </a:t>
            </a:r>
          </a:p>
        </p:txBody>
      </p:sp>
      <p:sp>
        <p:nvSpPr>
          <p:cNvPr id="6" name="Slayt Numarası Yer Tutucusu 5"/>
          <p:cNvSpPr>
            <a:spLocks noGrp="1"/>
          </p:cNvSpPr>
          <p:nvPr>
            <p:ph type="sldNum" sz="quarter" idx="12"/>
          </p:nvPr>
        </p:nvSpPr>
        <p:spPr/>
        <p:txBody>
          <a:bodyPr/>
          <a:lstStyle/>
          <a:p>
            <a:fld id="{CB128D57-B316-4463-B201-8600E317F84F}" type="slidenum">
              <a:rPr lang="tr-TR" smtClean="0"/>
              <a:t>36</a:t>
            </a:fld>
            <a:endParaRPr lang="tr-TR"/>
          </a:p>
        </p:txBody>
      </p:sp>
    </p:spTree>
    <p:extLst>
      <p:ext uri="{BB962C8B-B14F-4D97-AF65-F5344CB8AC3E}">
        <p14:creationId xmlns:p14="http://schemas.microsoft.com/office/powerpoint/2010/main" val="1902907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KADEME İLERLEMESİNİN DURDURULMASI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66915" y="1825625"/>
            <a:ext cx="11858172" cy="4462760"/>
          </a:xfrm>
          <a:prstGeom prst="rect">
            <a:avLst/>
          </a:prstGeom>
          <a:noFill/>
        </p:spPr>
        <p:txBody>
          <a:bodyPr wrap="square" rtlCol="0">
            <a:spAutoFit/>
          </a:bodyPr>
          <a:lstStyle/>
          <a:p>
            <a:pPr marL="342900" indent="-342900">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Açıklanması yasaklanan </a:t>
            </a:r>
            <a:r>
              <a:rPr lang="tr-TR" sz="2000" dirty="0">
                <a:latin typeface="Times New Roman" panose="02020603050405020304" pitchFamily="18" charset="0"/>
                <a:cs typeface="Times New Roman" panose="02020603050405020304" pitchFamily="18" charset="0"/>
              </a:rPr>
              <a:t>bilgileri açıklamak.</a:t>
            </a:r>
          </a:p>
          <a:p>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Amirine, maiyetindekilere, iş arkadaşları veya iş sahiplerine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hakarette bulunmak veya bunları tehdit etmek</a:t>
            </a:r>
            <a:r>
              <a:rPr lang="tr-TR" sz="20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p:txBody>
      </p:sp>
      <p:sp>
        <p:nvSpPr>
          <p:cNvPr id="12" name="Dikdörtgen 11"/>
          <p:cNvSpPr/>
          <p:nvPr/>
        </p:nvSpPr>
        <p:spPr>
          <a:xfrm>
            <a:off x="390293" y="3741433"/>
            <a:ext cx="11342980" cy="4581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Yaklaşık maliyetin açıklanması.</a:t>
            </a:r>
          </a:p>
        </p:txBody>
      </p:sp>
      <p:sp>
        <p:nvSpPr>
          <p:cNvPr id="6" name="Yuvarlatılmış Dikdörtgen 5"/>
          <p:cNvSpPr/>
          <p:nvPr/>
        </p:nvSpPr>
        <p:spPr>
          <a:xfrm>
            <a:off x="390293" y="2401754"/>
            <a:ext cx="11342980" cy="11628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Türk Ceza Kanununun 258. maddesi: </a:t>
            </a:r>
            <a:r>
              <a:rPr lang="tr-TR" i="1" dirty="0">
                <a:latin typeface="Times New Roman" panose="02020603050405020304" pitchFamily="18" charset="0"/>
                <a:cs typeface="Times New Roman" panose="02020603050405020304" pitchFamily="18" charset="0"/>
              </a:rPr>
              <a:t>"Görevi nedeniyle kendisine verilen veya aynı nedenle bilgi edindiği ve gizli kalması gereken belgeleri, kararları ve emirleri açıklayan veya yayınlayan veya ne suretle olursa olsun başkalarının bilgi edinmesini kolaylaştıran kamu görevlisine, bir yıldan dört yıla kadar hapis cezası verilir."</a:t>
            </a:r>
            <a:endParaRPr lang="tr-TR" dirty="0">
              <a:latin typeface="Times New Roman" panose="02020603050405020304" pitchFamily="18" charset="0"/>
              <a:cs typeface="Times New Roman" panose="02020603050405020304" pitchFamily="18" charset="0"/>
            </a:endParaRPr>
          </a:p>
        </p:txBody>
      </p:sp>
      <p:sp>
        <p:nvSpPr>
          <p:cNvPr id="9" name="Yuvarlatılmış Dikdörtgen 8"/>
          <p:cNvSpPr/>
          <p:nvPr/>
        </p:nvSpPr>
        <p:spPr>
          <a:xfrm>
            <a:off x="390293" y="4888652"/>
            <a:ext cx="11342980" cy="15645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spcAft>
                <a:spcPts val="600"/>
              </a:spcAft>
            </a:pPr>
            <a:r>
              <a:rPr lang="tr-TR" dirty="0">
                <a:latin typeface="Times New Roman" panose="02020603050405020304" pitchFamily="18" charset="0"/>
                <a:cs typeface="Times New Roman" panose="02020603050405020304" pitchFamily="18" charset="0"/>
              </a:rPr>
              <a:t>Türk Ceza Kanununun 125. maddesi: </a:t>
            </a:r>
            <a:r>
              <a:rPr lang="tr-TR" i="1" dirty="0">
                <a:latin typeface="Times New Roman" panose="02020603050405020304" pitchFamily="18" charset="0"/>
                <a:cs typeface="Times New Roman" panose="02020603050405020304" pitchFamily="18" charset="0"/>
              </a:rPr>
              <a:t>"Bir kimsenin onur, şeref ve saygınlığını rencide edebilecek nitelikte somut bir fiil veya olgunun isnat edilmesi veya sövmek suretiyle bir kimsenin onur, şeref ve saygınlığına saldırılması.« </a:t>
            </a:r>
            <a:r>
              <a:rPr lang="tr-TR" dirty="0">
                <a:latin typeface="Times New Roman" panose="02020603050405020304" pitchFamily="18" charset="0"/>
                <a:cs typeface="Times New Roman" panose="02020603050405020304" pitchFamily="18" charset="0"/>
              </a:rPr>
              <a:t>şeklinde tanımlanmıştır.</a:t>
            </a:r>
          </a:p>
          <a:p>
            <a:pPr algn="just"/>
            <a:r>
              <a:rPr lang="tr-TR" dirty="0" smtClean="0">
                <a:latin typeface="Times New Roman" panose="02020603050405020304" pitchFamily="18" charset="0"/>
                <a:cs typeface="Times New Roman" panose="02020603050405020304" pitchFamily="18" charset="0"/>
              </a:rPr>
              <a:t>Bu </a:t>
            </a:r>
            <a:r>
              <a:rPr lang="tr-TR" dirty="0">
                <a:latin typeface="Times New Roman" panose="02020603050405020304" pitchFamily="18" charset="0"/>
                <a:cs typeface="Times New Roman" panose="02020603050405020304" pitchFamily="18" charset="0"/>
              </a:rPr>
              <a:t>suçun kamu görevlisine karşı görevinden dolayı işlenmesi halinde verilecek cezanın alt sınırı 1 yıldan az olmamak üzere 1-2 yıl hapis cezasıdır.</a:t>
            </a:r>
          </a:p>
        </p:txBody>
      </p:sp>
      <p:sp>
        <p:nvSpPr>
          <p:cNvPr id="7" name="Slayt Numarası Yer Tutucusu 6"/>
          <p:cNvSpPr>
            <a:spLocks noGrp="1"/>
          </p:cNvSpPr>
          <p:nvPr>
            <p:ph type="sldNum" sz="quarter" idx="12"/>
          </p:nvPr>
        </p:nvSpPr>
        <p:spPr>
          <a:xfrm>
            <a:off x="10652759" y="6447602"/>
            <a:ext cx="701040" cy="365125"/>
          </a:xfrm>
        </p:spPr>
        <p:txBody>
          <a:bodyPr/>
          <a:lstStyle/>
          <a:p>
            <a:fld id="{CB128D57-B316-4463-B201-8600E317F84F}" type="slidenum">
              <a:rPr lang="tr-TR" smtClean="0"/>
              <a:t>37</a:t>
            </a:fld>
            <a:endParaRPr lang="tr-TR" dirty="0"/>
          </a:p>
        </p:txBody>
      </p:sp>
    </p:spTree>
    <p:extLst>
      <p:ext uri="{BB962C8B-B14F-4D97-AF65-F5344CB8AC3E}">
        <p14:creationId xmlns:p14="http://schemas.microsoft.com/office/powerpoint/2010/main" val="232737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KADEME İLERLEMESİNİN DURDURULMASI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Yuvarlatılmış Dikdörtgen 5"/>
          <p:cNvSpPr/>
          <p:nvPr/>
        </p:nvSpPr>
        <p:spPr>
          <a:xfrm>
            <a:off x="334537" y="1786087"/>
            <a:ext cx="11363092" cy="14329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Açık açık “şerefsiz”, “haysiyetsiz”, “geri zekalı”, “aptal”, “hayvan”, “müsvedde” vb. gibi sözler söylemenin hakaret suçunu oluşturacağı kuşkusuzdur.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Kaba ve nezaketsiz söz ve davranışlar hakaret suçunu oluşturmaz. “Terbiyesiz, saygısız, riyakar, yalancı, lan, ulan” vb. kaba ve nezaketsiz sözler hakaret suçu oluşturmaz.</a:t>
            </a:r>
          </a:p>
        </p:txBody>
      </p:sp>
      <p:sp>
        <p:nvSpPr>
          <p:cNvPr id="7" name="Metin kutusu 6"/>
          <p:cNvSpPr txBox="1"/>
          <p:nvPr/>
        </p:nvSpPr>
        <p:spPr>
          <a:xfrm>
            <a:off x="334537" y="4465286"/>
            <a:ext cx="11363092" cy="1877437"/>
          </a:xfrm>
          <a:prstGeom prst="rect">
            <a:avLst/>
          </a:prstGeom>
          <a:noFill/>
        </p:spPr>
        <p:txBody>
          <a:bodyPr wrap="square" rtlCol="0">
            <a:spAutoFit/>
          </a:bodyPr>
          <a:lstStyle/>
          <a:p>
            <a:pPr marL="285750" indent="-285750" algn="just">
              <a:buFont typeface="Wingdings" panose="05000000000000000000" pitchFamily="2" charset="2"/>
              <a:buChar char="Ø"/>
            </a:pPr>
            <a:endParaRPr lang="tr-TR" dirty="0"/>
          </a:p>
          <a:p>
            <a:pPr marL="285750" indent="-285750" algn="just">
              <a:buFont typeface="Wingdings" panose="05000000000000000000" pitchFamily="2" charset="2"/>
              <a:buChar char="Ø"/>
            </a:pPr>
            <a:r>
              <a:rPr lang="tr-TR" dirty="0"/>
              <a:t> </a:t>
            </a:r>
            <a:r>
              <a:rPr lang="tr-TR" sz="2000" b="1" dirty="0">
                <a:solidFill>
                  <a:schemeClr val="accent1">
                    <a:lumMod val="75000"/>
                  </a:schemeClr>
                </a:solidFill>
                <a:latin typeface="Times New Roman" panose="02020603050405020304" pitchFamily="18" charset="0"/>
                <a:cs typeface="Times New Roman" panose="02020603050405020304" pitchFamily="18" charset="0"/>
              </a:rPr>
              <a:t>Diplomatik statüsünden yararlanmak suretiyle </a:t>
            </a:r>
            <a:r>
              <a:rPr lang="tr-TR" sz="2000" dirty="0">
                <a:latin typeface="Times New Roman" panose="02020603050405020304" pitchFamily="18" charset="0"/>
                <a:cs typeface="Times New Roman" panose="02020603050405020304" pitchFamily="18" charset="0"/>
              </a:rPr>
              <a:t>yurt dışında, haklı bir sebep göstermeksizin ödeme kabiliyetinin üstünde borçlanmak ve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borçlarını ödemedeki tutum ve davranışlarıyla Devlet itibarını zedelemek </a:t>
            </a:r>
            <a:r>
              <a:rPr lang="tr-TR" sz="2000" dirty="0">
                <a:latin typeface="Times New Roman" panose="02020603050405020304" pitchFamily="18" charset="0"/>
                <a:cs typeface="Times New Roman" panose="02020603050405020304" pitchFamily="18" charset="0"/>
              </a:rPr>
              <a:t>veya zorunlu bir sebebe dayanmaksızın borcunu ödemeden yurda dönmek</a:t>
            </a:r>
            <a:r>
              <a:rPr lang="tr-TR" dirty="0"/>
              <a:t>.</a:t>
            </a:r>
          </a:p>
          <a:p>
            <a:pPr marL="285750" indent="-285750" algn="just">
              <a:buFont typeface="Wingdings" panose="05000000000000000000" pitchFamily="2" charset="2"/>
              <a:buChar char="Ø"/>
            </a:pPr>
            <a:endParaRPr lang="tr-TR" dirty="0"/>
          </a:p>
          <a:p>
            <a:pPr marL="28575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Verilen görev ve emirleri </a:t>
            </a:r>
            <a:r>
              <a:rPr lang="tr-TR" sz="2000" b="1" dirty="0">
                <a:solidFill>
                  <a:schemeClr val="accent1">
                    <a:lumMod val="75000"/>
                  </a:schemeClr>
                </a:solidFill>
                <a:latin typeface="Times New Roman" panose="02020603050405020304" pitchFamily="18" charset="0"/>
                <a:cs typeface="Times New Roman" panose="02020603050405020304" pitchFamily="18" charset="0"/>
              </a:rPr>
              <a:t>kasten yapmamak</a:t>
            </a:r>
            <a:r>
              <a:rPr lang="tr-TR" sz="2000" dirty="0">
                <a:latin typeface="Times New Roman" panose="02020603050405020304" pitchFamily="18" charset="0"/>
                <a:cs typeface="Times New Roman" panose="02020603050405020304" pitchFamily="18" charset="0"/>
              </a:rPr>
              <a:t>.</a:t>
            </a:r>
          </a:p>
        </p:txBody>
      </p:sp>
      <p:sp>
        <p:nvSpPr>
          <p:cNvPr id="8" name="Yuvarlatılmış Dikdörtgen 7"/>
          <p:cNvSpPr/>
          <p:nvPr/>
        </p:nvSpPr>
        <p:spPr>
          <a:xfrm>
            <a:off x="334537" y="3364272"/>
            <a:ext cx="11363092" cy="9558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İl Müdürlüğünde görev yapan bir memurun, idarecilerinin izni ve haberi olmaksızın Kuruma geç gelmesi üzerine Müdürlük Makamından konu ile ilgili olarak açıklama istenmiş, kişi yaptığı açıklamasında; “</a:t>
            </a:r>
            <a:r>
              <a:rPr lang="tr-TR" i="1" dirty="0">
                <a:latin typeface="Times New Roman" panose="02020603050405020304" pitchFamily="18" charset="0"/>
                <a:cs typeface="Times New Roman" panose="02020603050405020304" pitchFamily="18" charset="0"/>
              </a:rPr>
              <a:t>gerekeni yapın, ayağınızı da denk alın</a:t>
            </a:r>
            <a:r>
              <a:rPr lang="tr-TR" dirty="0">
                <a:latin typeface="Times New Roman" panose="02020603050405020304" pitchFamily="18" charset="0"/>
                <a:cs typeface="Times New Roman" panose="02020603050405020304" pitchFamily="18" charset="0"/>
              </a:rPr>
              <a:t>” diyerek Kurum Müdürünü tehdit etmesi.</a:t>
            </a:r>
          </a:p>
        </p:txBody>
      </p:sp>
      <p:sp>
        <p:nvSpPr>
          <p:cNvPr id="9" name="Slayt Numarası Yer Tutucusu 8"/>
          <p:cNvSpPr>
            <a:spLocks noGrp="1"/>
          </p:cNvSpPr>
          <p:nvPr>
            <p:ph type="sldNum" sz="quarter" idx="12"/>
          </p:nvPr>
        </p:nvSpPr>
        <p:spPr/>
        <p:txBody>
          <a:bodyPr/>
          <a:lstStyle/>
          <a:p>
            <a:fld id="{CB128D57-B316-4463-B201-8600E317F84F}" type="slidenum">
              <a:rPr lang="tr-TR" smtClean="0"/>
              <a:t>38</a:t>
            </a:fld>
            <a:endParaRPr lang="tr-TR"/>
          </a:p>
        </p:txBody>
      </p:sp>
    </p:spTree>
    <p:extLst>
      <p:ext uri="{BB962C8B-B14F-4D97-AF65-F5344CB8AC3E}">
        <p14:creationId xmlns:p14="http://schemas.microsoft.com/office/powerpoint/2010/main" val="3320689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DEVLET MEMURLUĞUNDAN ÇIKARMA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53051" y="1661213"/>
            <a:ext cx="11663902" cy="472437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sz="2200" b="1" dirty="0">
                <a:solidFill>
                  <a:schemeClr val="accent1">
                    <a:lumMod val="75000"/>
                  </a:schemeClr>
                </a:solidFill>
                <a:latin typeface="Times New Roman" panose="02020603050405020304" pitchFamily="18" charset="0"/>
                <a:cs typeface="Times New Roman" panose="02020603050405020304" pitchFamily="18" charset="0"/>
              </a:rPr>
              <a:t>Bir daha memurluğa atanmamak </a:t>
            </a:r>
            <a:r>
              <a:rPr lang="tr-TR" sz="2200" dirty="0">
                <a:latin typeface="Times New Roman" panose="02020603050405020304" pitchFamily="18" charset="0"/>
                <a:cs typeface="Times New Roman" panose="02020603050405020304" pitchFamily="18" charset="0"/>
              </a:rPr>
              <a:t>üzere çıkartılmadır.</a:t>
            </a:r>
          </a:p>
          <a:p>
            <a:pPr marL="342900" indent="-342900">
              <a:lnSpc>
                <a:spcPct val="150000"/>
              </a:lnSpc>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Disiplin cezalarının </a:t>
            </a:r>
            <a:r>
              <a:rPr lang="tr-TR" sz="2200" b="1" dirty="0">
                <a:latin typeface="Times New Roman" panose="02020603050405020304" pitchFamily="18" charset="0"/>
                <a:cs typeface="Times New Roman" panose="02020603050405020304" pitchFamily="18" charset="0"/>
              </a:rPr>
              <a:t>affı kanunu </a:t>
            </a:r>
            <a:r>
              <a:rPr lang="tr-TR" sz="2200" dirty="0">
                <a:latin typeface="Times New Roman" panose="02020603050405020304" pitchFamily="18" charset="0"/>
                <a:cs typeface="Times New Roman" panose="02020603050405020304" pitchFamily="18" charset="0"/>
              </a:rPr>
              <a:t>çıkmadan tekrar memurluğa dönülemez.</a:t>
            </a:r>
          </a:p>
          <a:p>
            <a:pPr>
              <a:lnSpc>
                <a:spcPct val="150000"/>
              </a:lnSpc>
            </a:pPr>
            <a:endParaRPr lang="tr-TR" sz="2200" b="1" dirty="0">
              <a:latin typeface="Times New Roman" panose="02020603050405020304" pitchFamily="18" charset="0"/>
              <a:cs typeface="Times New Roman" panose="02020603050405020304" pitchFamily="18" charset="0"/>
            </a:endParaRPr>
          </a:p>
          <a:p>
            <a:pPr>
              <a:lnSpc>
                <a:spcPct val="150000"/>
              </a:lnSpc>
            </a:pPr>
            <a:r>
              <a:rPr lang="tr-TR" sz="2200" b="1" dirty="0">
                <a:latin typeface="Times New Roman" panose="02020603050405020304" pitchFamily="18" charset="0"/>
                <a:cs typeface="Times New Roman" panose="02020603050405020304" pitchFamily="18" charset="0"/>
              </a:rPr>
              <a:t>Fiil/Haller:</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İdeolojik veya siyasi amaçlarla kurumların huzur, sükun ve çalışma düzenini bozmak, boykot, işgal, </a:t>
            </a:r>
            <a:r>
              <a:rPr lang="tr-TR" dirty="0">
                <a:latin typeface="Times New Roman" panose="02020603050405020304" pitchFamily="18" charset="0"/>
                <a:cs typeface="Times New Roman" panose="02020603050405020304" pitchFamily="18" charset="0"/>
                <a:hlinkClick r:id="rId3"/>
              </a:rPr>
              <a:t>kamu hizmetlerinin yürütülmesini engelleme</a:t>
            </a:r>
            <a:r>
              <a:rPr lang="tr-TR" dirty="0">
                <a:latin typeface="Times New Roman" panose="02020603050405020304" pitchFamily="18" charset="0"/>
                <a:cs typeface="Times New Roman" panose="02020603050405020304" pitchFamily="18" charset="0"/>
              </a:rPr>
              <a:t>, işi yavaşlatma ve grev gibi eylemlere katılmak veya bu amaçlarla toplu olarak göreve gelmemek, bunları tahrik ve teşvik etmek veya yardımda bulunmak.</a:t>
            </a:r>
          </a:p>
          <a:p>
            <a:pPr marL="342900" indent="-342900" algn="just">
              <a:buFont typeface="Wingdings" panose="05000000000000000000" pitchFamily="2" charset="2"/>
              <a:buChar char="Ø"/>
            </a:pPr>
            <a:endParaRPr lang="tr-TR" sz="22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Yasaklanmış her türlü yayını veya siyasi veya ideolojik amaçlı bildiri, afiş, pankart, bant ve benzerlerini basmak, çoğaltmak, dağıtmak veya bunları kurumların herhangi bir yerine asmak veya teşhir etmek.</a:t>
            </a:r>
          </a:p>
          <a:p>
            <a:pPr>
              <a:lnSpc>
                <a:spcPct val="150000"/>
              </a:lnSpc>
            </a:pPr>
            <a:endParaRPr lang="tr-TR" sz="22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Siyasi partiye girmek.</a:t>
            </a:r>
          </a:p>
        </p:txBody>
      </p:sp>
      <p:sp>
        <p:nvSpPr>
          <p:cNvPr id="6" name="Slayt Numarası Yer Tutucusu 5"/>
          <p:cNvSpPr>
            <a:spLocks noGrp="1"/>
          </p:cNvSpPr>
          <p:nvPr>
            <p:ph type="sldNum" sz="quarter" idx="12"/>
          </p:nvPr>
        </p:nvSpPr>
        <p:spPr/>
        <p:txBody>
          <a:bodyPr/>
          <a:lstStyle/>
          <a:p>
            <a:fld id="{CB128D57-B316-4463-B201-8600E317F84F}" type="slidenum">
              <a:rPr lang="tr-TR" smtClean="0"/>
              <a:t>39</a:t>
            </a:fld>
            <a:endParaRPr lang="tr-TR"/>
          </a:p>
        </p:txBody>
      </p:sp>
    </p:spTree>
    <p:extLst>
      <p:ext uri="{BB962C8B-B14F-4D97-AF65-F5344CB8AC3E}">
        <p14:creationId xmlns:p14="http://schemas.microsoft.com/office/powerpoint/2010/main" val="578419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165749" y="288486"/>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HUKUKU  </a:t>
            </a:r>
            <a:endParaRPr lang="tr-TR" sz="2800" b="1" dirty="0">
              <a:latin typeface="Times New Roman" panose="02020603050405020304" pitchFamily="18" charset="0"/>
              <a:cs typeface="Times New Roman" panose="02020603050405020304" pitchFamily="18" charset="0"/>
            </a:endParaRPr>
          </a:p>
        </p:txBody>
      </p:sp>
      <p:sp>
        <p:nvSpPr>
          <p:cNvPr id="8" name="Alt Başlık 2"/>
          <p:cNvSpPr txBox="1">
            <a:spLocks/>
          </p:cNvSpPr>
          <p:nvPr/>
        </p:nvSpPr>
        <p:spPr>
          <a:xfrm>
            <a:off x="755780" y="1798606"/>
            <a:ext cx="10598020" cy="4630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p:txBody>
      </p:sp>
      <p:sp>
        <p:nvSpPr>
          <p:cNvPr id="6" name="Dikdörtgen 5"/>
          <p:cNvSpPr/>
          <p:nvPr/>
        </p:nvSpPr>
        <p:spPr>
          <a:xfrm>
            <a:off x="1091681" y="1901242"/>
            <a:ext cx="10077061" cy="4472699"/>
          </a:xfrm>
          <a:prstGeom prst="rect">
            <a:avLst/>
          </a:prstGeom>
        </p:spPr>
        <p:txBody>
          <a:bodyPr wrap="square">
            <a:spAutoFit/>
          </a:bodyPr>
          <a:lstStyle/>
          <a:p>
            <a:pPr algn="just">
              <a:lnSpc>
                <a:spcPct val="107000"/>
              </a:lnSpc>
              <a:spcAft>
                <a:spcPts val="1800"/>
              </a:spcAft>
            </a:pPr>
            <a:r>
              <a:rPr lang="tr-TR" sz="3600" b="1" dirty="0" smtClean="0">
                <a:latin typeface="Times New Roman" panose="02020603050405020304" pitchFamily="18" charset="0"/>
                <a:ea typeface="Calibri" panose="020F0502020204030204" pitchFamily="34" charset="0"/>
                <a:cs typeface="Times New Roman" panose="02020603050405020304" pitchFamily="18" charset="0"/>
              </a:rPr>
              <a:t>Disiplin </a:t>
            </a:r>
            <a:r>
              <a:rPr lang="tr-TR" sz="3600" b="1" dirty="0">
                <a:latin typeface="Times New Roman" panose="02020603050405020304" pitchFamily="18" charset="0"/>
                <a:ea typeface="Calibri" panose="020F0502020204030204" pitchFamily="34" charset="0"/>
                <a:cs typeface="Times New Roman" panose="02020603050405020304" pitchFamily="18" charset="0"/>
              </a:rPr>
              <a:t>uygulamaları, </a:t>
            </a:r>
            <a:r>
              <a:rPr lang="tr-TR" sz="3600" dirty="0">
                <a:latin typeface="Times New Roman" panose="02020603050405020304" pitchFamily="18" charset="0"/>
                <a:ea typeface="Calibri" panose="020F0502020204030204" pitchFamily="34" charset="0"/>
                <a:cs typeface="Times New Roman" panose="02020603050405020304" pitchFamily="18" charset="0"/>
              </a:rPr>
              <a:t>Devlet organizasyonu içinde düzenin sağlanması ve korunması, memurun görevine bağlanması, hizmetlerin en etkin ve verimli bir şekilde yürütülmesi için kullanılır</a:t>
            </a:r>
            <a:r>
              <a:rPr lang="tr-TR" sz="36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tr-TR" sz="3600" dirty="0" smtClean="0">
                <a:latin typeface="Times New Roman" panose="02020603050405020304" pitchFamily="18" charset="0"/>
                <a:ea typeface="Calibri" panose="020F0502020204030204" pitchFamily="34" charset="0"/>
                <a:cs typeface="Times New Roman" panose="02020603050405020304" pitchFamily="18" charset="0"/>
              </a:rPr>
              <a:t>Disiplin </a:t>
            </a:r>
            <a:r>
              <a:rPr lang="tr-TR" sz="3600" dirty="0">
                <a:latin typeface="Times New Roman" panose="02020603050405020304" pitchFamily="18" charset="0"/>
                <a:ea typeface="Calibri" panose="020F0502020204030204" pitchFamily="34" charset="0"/>
                <a:cs typeface="Times New Roman" panose="02020603050405020304" pitchFamily="18" charset="0"/>
              </a:rPr>
              <a:t>uygulamalarının nihai hedefi, sağlanan düzen sayesinde verimli bir çalışma ortamının ve nihai olarak da kamu yararının sağlanmasıdır. </a:t>
            </a:r>
          </a:p>
        </p:txBody>
      </p:sp>
      <p:sp>
        <p:nvSpPr>
          <p:cNvPr id="7" name="Slayt Numarası Yer Tutucusu 6"/>
          <p:cNvSpPr>
            <a:spLocks noGrp="1"/>
          </p:cNvSpPr>
          <p:nvPr>
            <p:ph type="sldNum" sz="quarter" idx="12"/>
          </p:nvPr>
        </p:nvSpPr>
        <p:spPr/>
        <p:txBody>
          <a:bodyPr/>
          <a:lstStyle/>
          <a:p>
            <a:fld id="{CB128D57-B316-4463-B201-8600E317F84F}" type="slidenum">
              <a:rPr lang="tr-TR" smtClean="0"/>
              <a:t>4</a:t>
            </a:fld>
            <a:endParaRPr lang="tr-TR"/>
          </a:p>
        </p:txBody>
      </p:sp>
    </p:spTree>
    <p:extLst>
      <p:ext uri="{BB962C8B-B14F-4D97-AF65-F5344CB8AC3E}">
        <p14:creationId xmlns:p14="http://schemas.microsoft.com/office/powerpoint/2010/main" val="14949974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DEVLET MEMURLUĞUNDAN ÇIKARMA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90653" y="1779062"/>
            <a:ext cx="11526299" cy="466281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Özürsüz olarak  </a:t>
            </a:r>
            <a:r>
              <a:rPr lang="tr-TR" b="1" dirty="0">
                <a:solidFill>
                  <a:schemeClr val="accent1">
                    <a:lumMod val="75000"/>
                  </a:schemeClr>
                </a:solidFill>
                <a:latin typeface="Times New Roman" panose="02020603050405020304" pitchFamily="18" charset="0"/>
                <a:cs typeface="Times New Roman" panose="02020603050405020304" pitchFamily="18" charset="0"/>
              </a:rPr>
              <a:t>bir yılda toplam 20 gün </a:t>
            </a:r>
            <a:r>
              <a:rPr lang="tr-TR" dirty="0">
                <a:latin typeface="Times New Roman" panose="02020603050405020304" pitchFamily="18" charset="0"/>
                <a:cs typeface="Times New Roman" panose="02020603050405020304" pitchFamily="18" charset="0"/>
              </a:rPr>
              <a:t>göreve gelmemek.</a:t>
            </a: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tr-TR" dirty="0"/>
              <a:t> </a:t>
            </a:r>
            <a:r>
              <a:rPr lang="tr-TR" b="1" dirty="0">
                <a:solidFill>
                  <a:schemeClr val="accent1">
                    <a:lumMod val="75000"/>
                  </a:schemeClr>
                </a:solidFill>
                <a:latin typeface="Times New Roman" panose="02020603050405020304" pitchFamily="18" charset="0"/>
                <a:cs typeface="Times New Roman" panose="02020603050405020304" pitchFamily="18" charset="0"/>
              </a:rPr>
              <a:t>Savaş, olağanüstü hal veya genel afetlere ilişkin konularda </a:t>
            </a:r>
            <a:r>
              <a:rPr lang="tr-TR" dirty="0">
                <a:latin typeface="Times New Roman" panose="02020603050405020304" pitchFamily="18" charset="0"/>
                <a:cs typeface="Times New Roman" panose="02020603050405020304" pitchFamily="18" charset="0"/>
              </a:rPr>
              <a:t>amirlerin verdiği görev veya emirleri yapmamak.</a:t>
            </a: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tr-TR" b="1" dirty="0">
                <a:solidFill>
                  <a:schemeClr val="accent1">
                    <a:lumMod val="75000"/>
                  </a:schemeClr>
                </a:solidFill>
                <a:latin typeface="Times New Roman" panose="02020603050405020304" pitchFamily="18" charset="0"/>
                <a:cs typeface="Times New Roman" panose="02020603050405020304" pitchFamily="18" charset="0"/>
              </a:rPr>
              <a:t>Amirlerine, maiyetindekilere</a:t>
            </a:r>
            <a:r>
              <a:rPr lang="tr-TR" dirty="0">
                <a:latin typeface="Times New Roman" panose="02020603050405020304" pitchFamily="18" charset="0"/>
                <a:cs typeface="Times New Roman" panose="02020603050405020304" pitchFamily="18" charset="0"/>
              </a:rPr>
              <a:t> ve </a:t>
            </a:r>
            <a:r>
              <a:rPr lang="tr-TR" b="1" u="sng" dirty="0">
                <a:solidFill>
                  <a:schemeClr val="accent1">
                    <a:lumMod val="75000"/>
                  </a:schemeClr>
                </a:solidFill>
                <a:latin typeface="Times New Roman" panose="02020603050405020304" pitchFamily="18" charset="0"/>
                <a:cs typeface="Times New Roman" panose="02020603050405020304" pitchFamily="18" charset="0"/>
              </a:rPr>
              <a:t>iş sahiplerine </a:t>
            </a:r>
            <a:r>
              <a:rPr lang="tr-TR" dirty="0">
                <a:latin typeface="Times New Roman" panose="02020603050405020304" pitchFamily="18" charset="0"/>
                <a:cs typeface="Times New Roman" panose="02020603050405020304" pitchFamily="18" charset="0"/>
              </a:rPr>
              <a:t>fiili tecavüzde bulunmak. </a:t>
            </a: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p:txBody>
      </p:sp>
      <p:sp>
        <p:nvSpPr>
          <p:cNvPr id="7" name="Yuvarlatılmış Dikdörtgen 6"/>
          <p:cNvSpPr/>
          <p:nvPr/>
        </p:nvSpPr>
        <p:spPr>
          <a:xfrm>
            <a:off x="490653" y="5279722"/>
            <a:ext cx="10470995" cy="5625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İş Arkadaşlarına fiili tecavüzde bulunmak memurluktan çıkartılmayı gerekir mi? </a:t>
            </a:r>
          </a:p>
        </p:txBody>
      </p:sp>
      <p:sp>
        <p:nvSpPr>
          <p:cNvPr id="9" name="Yuvarlatılmış Dikdörtgen 8"/>
          <p:cNvSpPr/>
          <p:nvPr/>
        </p:nvSpPr>
        <p:spPr>
          <a:xfrm>
            <a:off x="490654" y="4299126"/>
            <a:ext cx="10470995" cy="5625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 İTMEK» eylemi fiili tecavüz değildir. Çünkü öngörülen ceza ile fiil arasında adil bir denge bulunmamaktadır.</a:t>
            </a:r>
          </a:p>
        </p:txBody>
      </p:sp>
      <p:sp>
        <p:nvSpPr>
          <p:cNvPr id="6" name="Slayt Numarası Yer Tutucusu 5"/>
          <p:cNvSpPr>
            <a:spLocks noGrp="1"/>
          </p:cNvSpPr>
          <p:nvPr>
            <p:ph type="sldNum" sz="quarter" idx="12"/>
          </p:nvPr>
        </p:nvSpPr>
        <p:spPr/>
        <p:txBody>
          <a:bodyPr/>
          <a:lstStyle/>
          <a:p>
            <a:fld id="{CB128D57-B316-4463-B201-8600E317F84F}" type="slidenum">
              <a:rPr lang="tr-TR" smtClean="0"/>
              <a:t>40</a:t>
            </a:fld>
            <a:endParaRPr lang="tr-TR"/>
          </a:p>
        </p:txBody>
      </p:sp>
    </p:spTree>
    <p:extLst>
      <p:ext uri="{BB962C8B-B14F-4D97-AF65-F5344CB8AC3E}">
        <p14:creationId xmlns:p14="http://schemas.microsoft.com/office/powerpoint/2010/main" val="3484883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DEVLET MEMURLUĞUNDAN ÇIKARMA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289931" y="1795028"/>
            <a:ext cx="11812859" cy="426270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Memurluk sıfatı ile bağdaşmayacak nitelik ve derecede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yüz kızartıcı </a:t>
            </a:r>
            <a:r>
              <a:rPr lang="tr-TR" sz="2000" dirty="0">
                <a:latin typeface="Times New Roman" panose="02020603050405020304" pitchFamily="18" charset="0"/>
                <a:cs typeface="Times New Roman" panose="02020603050405020304" pitchFamily="18" charset="0"/>
              </a:rPr>
              <a:t>ve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utanç verici hareketlerde </a:t>
            </a:r>
            <a:r>
              <a:rPr lang="tr-TR" sz="2000" dirty="0">
                <a:latin typeface="Times New Roman" panose="02020603050405020304" pitchFamily="18" charset="0"/>
                <a:cs typeface="Times New Roman" panose="02020603050405020304" pitchFamily="18" charset="0"/>
              </a:rPr>
              <a:t>bulunmak.</a:t>
            </a:r>
          </a:p>
          <a:p>
            <a:pPr>
              <a:lnSpc>
                <a:spcPct val="150000"/>
              </a:lnSpc>
            </a:pPr>
            <a:endParaRPr lang="tr-TR" dirty="0" smtClean="0">
              <a:latin typeface="Times New Roman" panose="02020603050405020304" pitchFamily="18" charset="0"/>
              <a:cs typeface="Times New Roman" panose="02020603050405020304" pitchFamily="18" charset="0"/>
            </a:endParaRPr>
          </a:p>
          <a:p>
            <a:pPr>
              <a:lnSpc>
                <a:spcPct val="150000"/>
              </a:lnSpc>
            </a:pPr>
            <a:endParaRPr lang="tr-TR" dirty="0">
              <a:latin typeface="Times New Roman" panose="02020603050405020304" pitchFamily="18" charset="0"/>
              <a:cs typeface="Times New Roman" panose="02020603050405020304" pitchFamily="18" charset="0"/>
            </a:endParaRPr>
          </a:p>
          <a:p>
            <a:pPr>
              <a:lnSpc>
                <a:spcPct val="150000"/>
              </a:lnSpc>
            </a:pP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nb-NO" sz="2000" b="1" dirty="0">
                <a:solidFill>
                  <a:schemeClr val="accent1">
                    <a:lumMod val="75000"/>
                  </a:schemeClr>
                </a:solidFill>
                <a:latin typeface="Times New Roman" panose="02020603050405020304" pitchFamily="18" charset="0"/>
                <a:cs typeface="Times New Roman" panose="02020603050405020304" pitchFamily="18" charset="0"/>
              </a:rPr>
              <a:t>Yetki almadan </a:t>
            </a:r>
            <a:r>
              <a:rPr lang="nb-NO" sz="2000" dirty="0">
                <a:latin typeface="Times New Roman" panose="02020603050405020304" pitchFamily="18" charset="0"/>
                <a:cs typeface="Times New Roman" panose="02020603050405020304" pitchFamily="18" charset="0"/>
              </a:rPr>
              <a:t>gizli bilgileri açıklamak</a:t>
            </a:r>
            <a:r>
              <a:rPr lang="tr-TR" sz="2000" dirty="0">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Siyasi ve ideolojik eylemlerden arananları görev mahallinde gizlemek.</a:t>
            </a:r>
          </a:p>
          <a:p>
            <a:pPr marL="285750" indent="-285750" algn="just">
              <a:lnSpc>
                <a:spcPct val="150000"/>
              </a:lnSpc>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Yurt dışında Devletin itibarını düşürecek veya görev haysiyetini zedeleyecek tutum ve davranışlarda bulunmak.</a:t>
            </a:r>
          </a:p>
          <a:p>
            <a:pPr marL="285750" indent="-285750" algn="just">
              <a:lnSpc>
                <a:spcPct val="150000"/>
              </a:lnSpc>
              <a:buFont typeface="Wingdings" panose="05000000000000000000" pitchFamily="2" charset="2"/>
              <a:buChar char="Ø"/>
            </a:pPr>
            <a:r>
              <a:rPr lang="tr-TR" sz="2000" dirty="0">
                <a:solidFill>
                  <a:srgbClr val="000000"/>
                </a:solidFill>
                <a:latin typeface="Arial" panose="020B0604020202020204" pitchFamily="34" charset="0"/>
              </a:rPr>
              <a:t> </a:t>
            </a:r>
            <a:r>
              <a:rPr lang="tr-TR" sz="2000" dirty="0">
                <a:latin typeface="Times New Roman" panose="02020603050405020304" pitchFamily="18" charset="0"/>
                <a:cs typeface="Times New Roman" panose="02020603050405020304" pitchFamily="18" charset="0"/>
              </a:rPr>
              <a:t>5816 sayılı Atatürk Aleyhine İşlenen Suçlar Hakkındaki Kanuna aykırı fiilleri işlemek.</a:t>
            </a:r>
          </a:p>
          <a:p>
            <a:pPr marL="28575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Terör örgütleriyle eylem birliği içerisinde olmak, bu örgütlere yardım etmek, kamu imkan ve kaynaklarını bu örgütleri desteklemeye yönelik kullanmak ya da kullandırmak, bu örgütlerin propagandasını yapmak.</a:t>
            </a:r>
            <a:endParaRPr lang="tr-TR" dirty="0">
              <a:latin typeface="Times New Roman" panose="02020603050405020304" pitchFamily="18" charset="0"/>
              <a:cs typeface="Times New Roman" panose="02020603050405020304" pitchFamily="18" charset="0"/>
            </a:endParaRPr>
          </a:p>
        </p:txBody>
      </p:sp>
      <p:sp>
        <p:nvSpPr>
          <p:cNvPr id="7" name="Yuvarlatılmış Dikdörtgen 6"/>
          <p:cNvSpPr/>
          <p:nvPr/>
        </p:nvSpPr>
        <p:spPr>
          <a:xfrm>
            <a:off x="390294" y="2609923"/>
            <a:ext cx="11370180" cy="8160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Zimmet, irtikâp, rüşvet, hırsızlık, dolandırıcılık, sahtecilik, kaçakçılık, güveni kötüye kullanma, hileli iflas, ihaleye fesat karıştırma, cinsel taciz, uyuşturucu satmak, </a:t>
            </a:r>
          </a:p>
        </p:txBody>
      </p:sp>
      <p:sp>
        <p:nvSpPr>
          <p:cNvPr id="6" name="Slayt Numarası Yer Tutucusu 5"/>
          <p:cNvSpPr>
            <a:spLocks noGrp="1"/>
          </p:cNvSpPr>
          <p:nvPr>
            <p:ph type="sldNum" sz="quarter" idx="12"/>
          </p:nvPr>
        </p:nvSpPr>
        <p:spPr/>
        <p:txBody>
          <a:bodyPr/>
          <a:lstStyle/>
          <a:p>
            <a:fld id="{CB128D57-B316-4463-B201-8600E317F84F}" type="slidenum">
              <a:rPr lang="tr-TR" smtClean="0"/>
              <a:t>41</a:t>
            </a:fld>
            <a:endParaRPr lang="tr-TR"/>
          </a:p>
        </p:txBody>
      </p:sp>
    </p:spTree>
    <p:extLst>
      <p:ext uri="{BB962C8B-B14F-4D97-AF65-F5344CB8AC3E}">
        <p14:creationId xmlns:p14="http://schemas.microsoft.com/office/powerpoint/2010/main" val="795976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4. DİSİPLİN SORUŞTURMASI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80483" y="2024480"/>
            <a:ext cx="11431035" cy="3316742"/>
          </a:xfrm>
          <a:prstGeom prst="rect">
            <a:avLst/>
          </a:prstGeom>
          <a:noFill/>
        </p:spPr>
        <p:txBody>
          <a:bodyPr wrap="square" rtlCol="0">
            <a:spAutoFit/>
          </a:bodyPr>
          <a:lstStyle/>
          <a:p>
            <a:pPr algn="just">
              <a:lnSpc>
                <a:spcPct val="150000"/>
              </a:lnSpc>
            </a:pPr>
            <a:r>
              <a:rPr lang="tr-TR" sz="3600" b="1" dirty="0">
                <a:latin typeface="Times New Roman" panose="02020603050405020304" pitchFamily="18" charset="0"/>
                <a:cs typeface="Times New Roman" panose="02020603050405020304" pitchFamily="18" charset="0"/>
              </a:rPr>
              <a:t>Disiplin soruşturması,</a:t>
            </a:r>
            <a:r>
              <a:rPr lang="tr-TR" sz="3600" dirty="0">
                <a:latin typeface="Times New Roman" panose="02020603050405020304" pitchFamily="18" charset="0"/>
                <a:cs typeface="Times New Roman" panose="02020603050405020304" pitchFamily="18" charset="0"/>
              </a:rPr>
              <a:t> bozulduğu varsayılan kısmi düzenin yeniden tesis edilmesi için disiplin suçuna konu eylemin cezalandırılması amacıyla yapılan, kendine özgü işleyiş ve özelliklere sahip olan </a:t>
            </a:r>
            <a:r>
              <a:rPr lang="tr-TR" sz="3600" u="sng" dirty="0">
                <a:latin typeface="Times New Roman" panose="02020603050405020304" pitchFamily="18" charset="0"/>
                <a:cs typeface="Times New Roman" panose="02020603050405020304" pitchFamily="18" charset="0"/>
              </a:rPr>
              <a:t>bir inceleme ve araştırma faaliyetidir.</a:t>
            </a:r>
          </a:p>
        </p:txBody>
      </p:sp>
      <p:sp>
        <p:nvSpPr>
          <p:cNvPr id="6" name="Slayt Numarası Yer Tutucusu 5"/>
          <p:cNvSpPr>
            <a:spLocks noGrp="1"/>
          </p:cNvSpPr>
          <p:nvPr>
            <p:ph type="sldNum" sz="quarter" idx="12"/>
          </p:nvPr>
        </p:nvSpPr>
        <p:spPr/>
        <p:txBody>
          <a:bodyPr/>
          <a:lstStyle/>
          <a:p>
            <a:fld id="{CB128D57-B316-4463-B201-8600E317F84F}" type="slidenum">
              <a:rPr lang="tr-TR" smtClean="0"/>
              <a:t>42</a:t>
            </a:fld>
            <a:endParaRPr lang="tr-TR"/>
          </a:p>
        </p:txBody>
      </p:sp>
    </p:spTree>
    <p:extLst>
      <p:ext uri="{BB962C8B-B14F-4D97-AF65-F5344CB8AC3E}">
        <p14:creationId xmlns:p14="http://schemas.microsoft.com/office/powerpoint/2010/main" val="2035004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SORUŞTURMASI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99144" y="2166780"/>
            <a:ext cx="11393714" cy="4462760"/>
          </a:xfrm>
          <a:prstGeom prst="rect">
            <a:avLst/>
          </a:prstGeom>
          <a:noFill/>
        </p:spPr>
        <p:txBody>
          <a:bodyPr wrap="square" rtlCol="0">
            <a:spAutoFit/>
          </a:bodyPr>
          <a:lstStyle/>
          <a:p>
            <a:pPr algn="just"/>
            <a:r>
              <a:rPr lang="tr-TR" sz="3200" dirty="0">
                <a:latin typeface="Times New Roman" panose="02020603050405020304" pitchFamily="18" charset="0"/>
                <a:cs typeface="Times New Roman" panose="02020603050405020304" pitchFamily="18" charset="0"/>
              </a:rPr>
              <a:t>Disiplin soruşturması, soruş­turulan ile eylem arasındaki ilişkiyi gösteren lehe ve aleyhe deliller toplanarak, eylemin KİM tarafından, NEREDE, NE ZAMAN, NASIL ve NE ŞE­KİLDE</a:t>
            </a:r>
            <a:r>
              <a:rPr lang="tr-TR" sz="3200" dirty="0">
                <a:solidFill>
                  <a:schemeClr val="accent1">
                    <a:lumMod val="75000"/>
                  </a:schemeClr>
                </a:solidFill>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işlendiğinin somut ve hukuken kabul edilebilir deliller ile şüpheye yer vermeyecek açıklıkta ortaya koymak amacıyla yapılır.</a:t>
            </a:r>
          </a:p>
          <a:p>
            <a:pPr algn="just"/>
            <a:r>
              <a:rPr lang="tr-TR" sz="3200" dirty="0">
                <a:latin typeface="Times New Roman" panose="02020603050405020304" pitchFamily="18" charset="0"/>
                <a:cs typeface="Times New Roman" panose="02020603050405020304" pitchFamily="18" charset="0"/>
              </a:rPr>
              <a:t> </a:t>
            </a:r>
          </a:p>
          <a:p>
            <a:pPr algn="just"/>
            <a:r>
              <a:rPr lang="tr-TR" sz="3200" dirty="0">
                <a:latin typeface="Times New Roman" panose="02020603050405020304" pitchFamily="18" charset="0"/>
                <a:cs typeface="Times New Roman" panose="02020603050405020304" pitchFamily="18" charset="0"/>
              </a:rPr>
              <a:t>Delil serbestisi ilkesi geçerlidir, </a:t>
            </a:r>
            <a:r>
              <a:rPr lang="tr-TR" sz="3200" b="1" u="sng" dirty="0">
                <a:latin typeface="Times New Roman" panose="02020603050405020304" pitchFamily="18" charset="0"/>
                <a:cs typeface="Times New Roman" panose="02020603050405020304" pitchFamily="18" charset="0"/>
              </a:rPr>
              <a:t>hukuka uygun elde edilen </a:t>
            </a:r>
            <a:r>
              <a:rPr lang="tr-TR" sz="3200" dirty="0">
                <a:latin typeface="Times New Roman" panose="02020603050405020304" pitchFamily="18" charset="0"/>
                <a:cs typeface="Times New Roman" panose="02020603050405020304" pitchFamily="18" charset="0"/>
              </a:rPr>
              <a:t>her türlü delil kullanılabilmektedir.</a:t>
            </a:r>
          </a:p>
          <a:p>
            <a:pPr algn="just"/>
            <a:endParaRPr lang="tr-TR" sz="2800"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43</a:t>
            </a:fld>
            <a:endParaRPr lang="tr-TR"/>
          </a:p>
        </p:txBody>
      </p:sp>
    </p:spTree>
    <p:extLst>
      <p:ext uri="{BB962C8B-B14F-4D97-AF65-F5344CB8AC3E}">
        <p14:creationId xmlns:p14="http://schemas.microsoft.com/office/powerpoint/2010/main" val="1423604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SORUŞTURMASI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805170" y="1747566"/>
            <a:ext cx="11273452" cy="4832092"/>
          </a:xfrm>
          <a:prstGeom prst="rect">
            <a:avLst/>
          </a:prstGeom>
          <a:noFill/>
        </p:spPr>
        <p:txBody>
          <a:bodyPr wrap="square" rtlCol="0">
            <a:spAutoFit/>
          </a:bodyPr>
          <a:lstStyle/>
          <a:p>
            <a:pPr marL="342900" indent="-342900">
              <a:buFont typeface="Wingdings" panose="05000000000000000000" pitchFamily="2" charset="2"/>
              <a:buChar char="§"/>
            </a:pP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amiri </a:t>
            </a:r>
            <a:r>
              <a:rPr lang="tr-TR" sz="2800" dirty="0">
                <a:latin typeface="Times New Roman" panose="02020603050405020304" pitchFamily="18" charset="0"/>
                <a:cs typeface="Times New Roman" panose="02020603050405020304" pitchFamily="18" charset="0"/>
              </a:rPr>
              <a:t>başlatır.</a:t>
            </a:r>
          </a:p>
          <a:p>
            <a:pPr marL="342900" indent="-342900">
              <a:buFont typeface="Wingdings" panose="05000000000000000000" pitchFamily="2" charset="2"/>
              <a:buChar char="§"/>
            </a:pPr>
            <a:endParaRPr lang="tr-TR"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Soruşturma yapılmadan </a:t>
            </a:r>
            <a:r>
              <a:rPr lang="tr-TR" sz="2800" b="1" dirty="0">
                <a:solidFill>
                  <a:schemeClr val="accent1">
                    <a:lumMod val="75000"/>
                  </a:schemeClr>
                </a:solidFill>
                <a:latin typeface="Times New Roman" panose="02020603050405020304" pitchFamily="18" charset="0"/>
                <a:cs typeface="Times New Roman" panose="02020603050405020304" pitchFamily="18" charset="0"/>
              </a:rPr>
              <a:t>sadece savunma alınarak </a:t>
            </a:r>
            <a:r>
              <a:rPr lang="tr-TR" sz="2800" dirty="0">
                <a:latin typeface="Times New Roman" panose="02020603050405020304" pitchFamily="18" charset="0"/>
                <a:cs typeface="Times New Roman" panose="02020603050405020304" pitchFamily="18" charset="0"/>
              </a:rPr>
              <a:t>ceza verilemez.</a:t>
            </a:r>
          </a:p>
          <a:p>
            <a:pPr marL="342900" indent="-342900">
              <a:buFont typeface="Wingdings" panose="05000000000000000000" pitchFamily="2" charset="2"/>
              <a:buChar char="§"/>
            </a:pPr>
            <a:endParaRPr lang="tr-TR"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Soruşturmanın her aşamasında </a:t>
            </a:r>
            <a:r>
              <a:rPr lang="tr-TR" sz="2800" b="1" dirty="0">
                <a:solidFill>
                  <a:schemeClr val="accent1">
                    <a:lumMod val="75000"/>
                  </a:schemeClr>
                </a:solidFill>
                <a:latin typeface="Times New Roman" panose="02020603050405020304" pitchFamily="18" charset="0"/>
                <a:cs typeface="Times New Roman" panose="02020603050405020304" pitchFamily="18" charset="0"/>
              </a:rPr>
              <a:t>GİZLİLİK ESASTIR.</a:t>
            </a:r>
          </a:p>
          <a:p>
            <a:pPr marL="342900" indent="-342900">
              <a:buFont typeface="Wingdings" panose="05000000000000000000" pitchFamily="2" charset="2"/>
              <a:buChar char="§"/>
            </a:pPr>
            <a:endParaRPr lang="tr-TR" sz="28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800" b="1" dirty="0">
                <a:solidFill>
                  <a:schemeClr val="accent1">
                    <a:lumMod val="75000"/>
                  </a:schemeClr>
                </a:solidFill>
                <a:latin typeface="Times New Roman" panose="02020603050405020304" pitchFamily="18" charset="0"/>
                <a:cs typeface="Times New Roman" panose="02020603050405020304" pitchFamily="18" charset="0"/>
              </a:rPr>
              <a:t>Emekliye ayrılan, istifa eden/çekilmiş sayılan, kurum değiştiren, başka bir eylemi nedeniyle memurluktan çıkartılanlar </a:t>
            </a:r>
            <a:r>
              <a:rPr lang="tr-TR" sz="2800" dirty="0">
                <a:latin typeface="Times New Roman" panose="02020603050405020304" pitchFamily="18" charset="0"/>
                <a:cs typeface="Times New Roman" panose="02020603050405020304" pitchFamily="18" charset="0"/>
              </a:rPr>
              <a:t>hakkında yapılabilir.</a:t>
            </a:r>
          </a:p>
          <a:p>
            <a:endParaRPr lang="tr-TR" sz="28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800" b="1" dirty="0">
                <a:solidFill>
                  <a:schemeClr val="accent1">
                    <a:lumMod val="75000"/>
                  </a:schemeClr>
                </a:solidFill>
                <a:latin typeface="Times New Roman" panose="02020603050405020304" pitchFamily="18" charset="0"/>
                <a:cs typeface="Times New Roman" panose="02020603050405020304" pitchFamily="18" charset="0"/>
              </a:rPr>
              <a:t>Vefat durumunda </a:t>
            </a:r>
            <a:r>
              <a:rPr lang="tr-TR" sz="2800" dirty="0">
                <a:latin typeface="Times New Roman" panose="02020603050405020304" pitchFamily="18" charset="0"/>
                <a:cs typeface="Times New Roman" panose="02020603050405020304" pitchFamily="18" charset="0"/>
              </a:rPr>
              <a:t>soruşturma işlemi kaldırılır, ceza verilmiş ise uygulanmaz.</a:t>
            </a:r>
          </a:p>
        </p:txBody>
      </p:sp>
      <p:sp>
        <p:nvSpPr>
          <p:cNvPr id="6" name="Slayt Numarası Yer Tutucusu 5"/>
          <p:cNvSpPr>
            <a:spLocks noGrp="1"/>
          </p:cNvSpPr>
          <p:nvPr>
            <p:ph type="sldNum" sz="quarter" idx="12"/>
          </p:nvPr>
        </p:nvSpPr>
        <p:spPr/>
        <p:txBody>
          <a:bodyPr/>
          <a:lstStyle/>
          <a:p>
            <a:fld id="{CB128D57-B316-4463-B201-8600E317F84F}" type="slidenum">
              <a:rPr lang="tr-TR" smtClean="0"/>
              <a:t>44</a:t>
            </a:fld>
            <a:endParaRPr lang="tr-TR"/>
          </a:p>
        </p:txBody>
      </p:sp>
    </p:spTree>
    <p:extLst>
      <p:ext uri="{BB962C8B-B14F-4D97-AF65-F5344CB8AC3E}">
        <p14:creationId xmlns:p14="http://schemas.microsoft.com/office/powerpoint/2010/main" val="25425684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SORUŞTURMASININ AŞAMALARI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212297" y="1688285"/>
            <a:ext cx="4590288" cy="4893647"/>
          </a:xfrm>
          <a:prstGeom prst="rect">
            <a:avLst/>
          </a:prstGeom>
          <a:noFill/>
        </p:spPr>
        <p:txBody>
          <a:bodyPr wrap="square" rtlCol="0">
            <a:spAutoFit/>
          </a:bodyPr>
          <a:lstStyle/>
          <a:p>
            <a:pPr marL="457200" indent="-457200">
              <a:lnSpc>
                <a:spcPct val="150000"/>
              </a:lnSpc>
              <a:buFont typeface="+mj-lt"/>
              <a:buAutoNum type="arabicParenR"/>
            </a:pPr>
            <a:r>
              <a:rPr lang="tr-TR" sz="2400" dirty="0">
                <a:latin typeface="Times New Roman" panose="02020603050405020304" pitchFamily="18" charset="0"/>
                <a:cs typeface="Times New Roman" panose="02020603050405020304" pitchFamily="18" charset="0"/>
              </a:rPr>
              <a:t>Olayın öğrenilmesi</a:t>
            </a:r>
          </a:p>
          <a:p>
            <a:pPr marL="457200" indent="-457200">
              <a:buFont typeface="+mj-lt"/>
              <a:buAutoNum type="arabicParenR"/>
            </a:pPr>
            <a:r>
              <a:rPr lang="tr-TR" sz="2400" dirty="0">
                <a:latin typeface="Times New Roman" panose="02020603050405020304" pitchFamily="18" charset="0"/>
                <a:cs typeface="Times New Roman" panose="02020603050405020304" pitchFamily="18" charset="0"/>
              </a:rPr>
              <a:t>Müfettiş/Muhakkik tayini </a:t>
            </a:r>
            <a:r>
              <a:rPr lang="tr-TR" sz="2400" i="1" dirty="0">
                <a:solidFill>
                  <a:schemeClr val="accent1">
                    <a:lumMod val="75000"/>
                  </a:schemeClr>
                </a:solidFill>
                <a:latin typeface="Times New Roman" panose="02020603050405020304" pitchFamily="18" charset="0"/>
                <a:cs typeface="Times New Roman" panose="02020603050405020304" pitchFamily="18" charset="0"/>
              </a:rPr>
              <a:t>(Soruşturma emrinde şikayetçi, fail, </a:t>
            </a:r>
            <a:r>
              <a:rPr lang="tr-TR" sz="2400" i="1" dirty="0" err="1">
                <a:solidFill>
                  <a:schemeClr val="accent1">
                    <a:lumMod val="75000"/>
                  </a:schemeClr>
                </a:solidFill>
                <a:latin typeface="Times New Roman" panose="02020603050405020304" pitchFamily="18" charset="0"/>
                <a:cs typeface="Times New Roman" panose="02020603050405020304" pitchFamily="18" charset="0"/>
              </a:rPr>
              <a:t>fiil,tarihi</a:t>
            </a:r>
            <a:r>
              <a:rPr lang="tr-TR" sz="2400" i="1" dirty="0">
                <a:solidFill>
                  <a:schemeClr val="accent1">
                    <a:lumMod val="75000"/>
                  </a:schemeClr>
                </a:solidFill>
                <a:latin typeface="Times New Roman" panose="02020603050405020304" pitchFamily="18" charset="0"/>
                <a:cs typeface="Times New Roman" panose="02020603050405020304" pitchFamily="18" charset="0"/>
              </a:rPr>
              <a:t>, yeri açık yazılmalı)</a:t>
            </a:r>
          </a:p>
          <a:p>
            <a:pPr marL="457200" indent="-457200">
              <a:lnSpc>
                <a:spcPct val="150000"/>
              </a:lnSpc>
              <a:buFont typeface="+mj-lt"/>
              <a:buAutoNum type="arabicParenR"/>
            </a:pPr>
            <a:r>
              <a:rPr lang="tr-TR" sz="2400" dirty="0">
                <a:latin typeface="Times New Roman" panose="02020603050405020304" pitchFamily="18" charset="0"/>
                <a:cs typeface="Times New Roman" panose="02020603050405020304" pitchFamily="18" charset="0"/>
              </a:rPr>
              <a:t>Soruşturmaya başlama/inceleme</a:t>
            </a:r>
          </a:p>
          <a:p>
            <a:pPr marL="447675" indent="-447675">
              <a:lnSpc>
                <a:spcPct val="150000"/>
              </a:lnSpc>
              <a:buFont typeface="+mj-lt"/>
              <a:buAutoNum type="arabicParenR"/>
            </a:pPr>
            <a:r>
              <a:rPr lang="tr-TR" sz="2400" dirty="0">
                <a:latin typeface="Times New Roman" panose="02020603050405020304" pitchFamily="18" charset="0"/>
                <a:cs typeface="Times New Roman" panose="02020603050405020304" pitchFamily="18" charset="0"/>
              </a:rPr>
              <a:t>Raporunun düzenlenmesi</a:t>
            </a:r>
          </a:p>
          <a:p>
            <a:pPr marL="457200" indent="-457200">
              <a:lnSpc>
                <a:spcPct val="150000"/>
              </a:lnSpc>
              <a:buFont typeface="+mj-lt"/>
              <a:buAutoNum type="arabicParenR"/>
            </a:pPr>
            <a:r>
              <a:rPr lang="tr-TR" sz="2400" dirty="0">
                <a:latin typeface="Times New Roman" panose="02020603050405020304" pitchFamily="18" charset="0"/>
                <a:cs typeface="Times New Roman" panose="02020603050405020304" pitchFamily="18" charset="0"/>
              </a:rPr>
              <a:t>Raporun teslimi </a:t>
            </a:r>
          </a:p>
          <a:p>
            <a:pPr marL="457200" indent="-457200">
              <a:lnSpc>
                <a:spcPct val="150000"/>
              </a:lnSpc>
              <a:buFont typeface="+mj-lt"/>
              <a:buAutoNum type="arabicParenR"/>
            </a:pPr>
            <a:r>
              <a:rPr lang="tr-TR" sz="2400" dirty="0">
                <a:latin typeface="Times New Roman" panose="02020603050405020304" pitchFamily="18" charset="0"/>
                <a:cs typeface="Times New Roman" panose="02020603050405020304" pitchFamily="18" charset="0"/>
              </a:rPr>
              <a:t>Savunma istenmesi</a:t>
            </a:r>
          </a:p>
          <a:p>
            <a:pPr marL="457200" indent="-457200">
              <a:lnSpc>
                <a:spcPct val="150000"/>
              </a:lnSpc>
              <a:buFont typeface="+mj-lt"/>
              <a:buAutoNum type="arabicParenR"/>
            </a:pPr>
            <a:r>
              <a:rPr lang="tr-TR" sz="2400" dirty="0">
                <a:latin typeface="Times New Roman" panose="02020603050405020304" pitchFamily="18" charset="0"/>
                <a:cs typeface="Times New Roman" panose="02020603050405020304" pitchFamily="18" charset="0"/>
              </a:rPr>
              <a:t>Savunmanın teslimi</a:t>
            </a:r>
          </a:p>
        </p:txBody>
      </p:sp>
      <p:sp>
        <p:nvSpPr>
          <p:cNvPr id="6" name="Yuvarlatılmış Dikdörtgen 5"/>
          <p:cNvSpPr/>
          <p:nvPr/>
        </p:nvSpPr>
        <p:spPr>
          <a:xfrm>
            <a:off x="4992624" y="1730135"/>
            <a:ext cx="7017668" cy="2313964"/>
          </a:xfrm>
          <a:prstGeom prst="roundRect">
            <a:avLst/>
          </a:prstGeom>
          <a:solidFill>
            <a:schemeClr val="bg1">
              <a:lumMod val="95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600"/>
              </a:spcAft>
            </a:pPr>
            <a:r>
              <a:rPr lang="tr-TR" b="1" dirty="0">
                <a:latin typeface="Times New Roman" panose="02020603050405020304" pitchFamily="18" charset="0"/>
                <a:cs typeface="Times New Roman" panose="02020603050405020304" pitchFamily="18" charset="0"/>
              </a:rPr>
              <a:t>MUHAKKİK;</a:t>
            </a:r>
          </a:p>
          <a:p>
            <a:pPr marL="285750" indent="-285750">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Hiyerarşik olarak </a:t>
            </a:r>
            <a:r>
              <a:rPr lang="tr-TR" b="1" dirty="0">
                <a:latin typeface="Times New Roman" panose="02020603050405020304" pitchFamily="18" charset="0"/>
                <a:cs typeface="Times New Roman" panose="02020603050405020304" pitchFamily="18" charset="0"/>
              </a:rPr>
              <a:t>alt seviyede OLAMAZ</a:t>
            </a:r>
            <a:r>
              <a:rPr lang="tr-TR"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tr-TR" b="1" dirty="0">
                <a:latin typeface="Times New Roman" panose="02020603050405020304" pitchFamily="18" charset="0"/>
                <a:cs typeface="Times New Roman" panose="02020603050405020304" pitchFamily="18" charset="0"/>
              </a:rPr>
              <a:t>Evrak İnceleme/Bilgi –Belge Toplama/Tanık Dinleme/İfade/Keşif</a:t>
            </a: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Savunma </a:t>
            </a:r>
            <a:r>
              <a:rPr lang="tr-TR" b="1" dirty="0">
                <a:latin typeface="Times New Roman" panose="02020603050405020304" pitchFamily="18" charset="0"/>
                <a:cs typeface="Times New Roman" panose="02020603050405020304" pitchFamily="18" charset="0"/>
              </a:rPr>
              <a:t>ALAMAZ/ </a:t>
            </a:r>
            <a:r>
              <a:rPr lang="tr-TR" dirty="0">
                <a:latin typeface="Times New Roman" panose="02020603050405020304" pitchFamily="18" charset="0"/>
                <a:cs typeface="Times New Roman" panose="02020603050405020304" pitchFamily="18" charset="0"/>
              </a:rPr>
              <a:t>Ceza</a:t>
            </a:r>
            <a:r>
              <a:rPr lang="tr-TR" b="1" dirty="0">
                <a:latin typeface="Times New Roman" panose="02020603050405020304" pitchFamily="18" charset="0"/>
                <a:cs typeface="Times New Roman" panose="02020603050405020304" pitchFamily="18" charset="0"/>
              </a:rPr>
              <a:t> VEREMEZ.</a:t>
            </a:r>
          </a:p>
          <a:p>
            <a:pPr marL="285750" indent="-285750"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Disipline aykırı </a:t>
            </a:r>
            <a:r>
              <a:rPr lang="tr-TR" u="sng" dirty="0">
                <a:latin typeface="Times New Roman" panose="02020603050405020304" pitchFamily="18" charset="0"/>
                <a:cs typeface="Times New Roman" panose="02020603050405020304" pitchFamily="18" charset="0"/>
              </a:rPr>
              <a:t>yeni bir fiil tespit </a:t>
            </a:r>
            <a:r>
              <a:rPr lang="tr-TR" dirty="0">
                <a:latin typeface="Times New Roman" panose="02020603050405020304" pitchFamily="18" charset="0"/>
                <a:cs typeface="Times New Roman" panose="02020603050405020304" pitchFamily="18" charset="0"/>
              </a:rPr>
              <a:t>ederse </a:t>
            </a:r>
            <a:r>
              <a:rPr lang="tr-TR" b="1" dirty="0">
                <a:latin typeface="Times New Roman" panose="02020603050405020304" pitchFamily="18" charset="0"/>
                <a:cs typeface="Times New Roman" panose="02020603050405020304" pitchFamily="18" charset="0"/>
              </a:rPr>
              <a:t>kendiliğinden soruşturma YAPAMAZ.</a:t>
            </a:r>
          </a:p>
          <a:p>
            <a:pPr marL="285750" indent="-285750"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Gerekmesi halinde, </a:t>
            </a:r>
            <a:r>
              <a:rPr lang="tr-TR" b="1" dirty="0">
                <a:latin typeface="Times New Roman" panose="02020603050405020304" pitchFamily="18" charset="0"/>
                <a:cs typeface="Times New Roman" panose="02020603050405020304" pitchFamily="18" charset="0"/>
              </a:rPr>
              <a:t>savcılığa suç duyurusunda bulunabilir .</a:t>
            </a:r>
          </a:p>
          <a:p>
            <a:pPr marL="1262063" indent="-1262063"/>
            <a:r>
              <a:rPr lang="tr-TR" dirty="0">
                <a:latin typeface="Times New Roman" panose="02020603050405020304" pitchFamily="18" charset="0"/>
                <a:cs typeface="Times New Roman" panose="02020603050405020304" pitchFamily="18" charset="0"/>
              </a:rPr>
              <a:t> </a:t>
            </a:r>
            <a:endParaRPr lang="tr-TR" dirty="0"/>
          </a:p>
        </p:txBody>
      </p:sp>
      <p:sp>
        <p:nvSpPr>
          <p:cNvPr id="12" name="Yuvarlatılmış Dikdörtgen 11"/>
          <p:cNvSpPr/>
          <p:nvPr/>
        </p:nvSpPr>
        <p:spPr>
          <a:xfrm>
            <a:off x="4992624" y="4208994"/>
            <a:ext cx="7017668" cy="2295331"/>
          </a:xfrm>
          <a:prstGeom prst="roundRect">
            <a:avLst/>
          </a:prstGeom>
          <a:solidFill>
            <a:schemeClr val="bg1">
              <a:lumMod val="95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spcAft>
                <a:spcPts val="600"/>
              </a:spcAft>
            </a:pPr>
            <a:r>
              <a:rPr lang="tr-TR" b="1" dirty="0">
                <a:latin typeface="Times New Roman" panose="02020603050405020304" pitchFamily="18" charset="0"/>
                <a:cs typeface="Times New Roman" panose="02020603050405020304" pitchFamily="18" charset="0"/>
              </a:rPr>
              <a:t> RAPOR</a:t>
            </a:r>
            <a:r>
              <a:rPr lang="tr-TR" dirty="0">
                <a:latin typeface="Times New Roman" panose="02020603050405020304" pitchFamily="18" charset="0"/>
                <a:cs typeface="Times New Roman" panose="02020603050405020304" pitchFamily="18" charset="0"/>
              </a:rPr>
              <a:t>; </a:t>
            </a:r>
          </a:p>
          <a:p>
            <a:r>
              <a:rPr lang="tr-TR" b="1" dirty="0">
                <a:latin typeface="Times New Roman" panose="02020603050405020304" pitchFamily="18" charset="0"/>
                <a:cs typeface="Times New Roman" panose="02020603050405020304" pitchFamily="18" charset="0"/>
              </a:rPr>
              <a:t> 1- Giriş Bilgileri</a:t>
            </a:r>
          </a:p>
          <a:p>
            <a:r>
              <a:rPr lang="tr-TR" b="1" dirty="0">
                <a:latin typeface="Times New Roman" panose="02020603050405020304" pitchFamily="18" charset="0"/>
                <a:cs typeface="Times New Roman" panose="02020603050405020304" pitchFamily="18" charset="0"/>
              </a:rPr>
              <a:t> 2- Maddi Delil ve Belgeler</a:t>
            </a:r>
          </a:p>
          <a:p>
            <a:r>
              <a:rPr lang="tr-TR" b="1" dirty="0">
                <a:latin typeface="Times New Roman" panose="02020603050405020304" pitchFamily="18" charset="0"/>
                <a:cs typeface="Times New Roman" panose="02020603050405020304" pitchFamily="18" charset="0"/>
              </a:rPr>
              <a:t> 3- Konuya İlişkin Mevzuat</a:t>
            </a:r>
          </a:p>
          <a:p>
            <a:r>
              <a:rPr lang="tr-TR" b="1" dirty="0">
                <a:latin typeface="Times New Roman" panose="02020603050405020304" pitchFamily="18" charset="0"/>
                <a:cs typeface="Times New Roman" panose="02020603050405020304" pitchFamily="18" charset="0"/>
              </a:rPr>
              <a:t> 4- Değerlendirme ve Kanaat</a:t>
            </a:r>
          </a:p>
          <a:p>
            <a:pPr marL="285750" indent="-285750">
              <a:buFont typeface="Wingdings" panose="05000000000000000000" pitchFamily="2" charset="2"/>
              <a:buChar char="ü"/>
            </a:pPr>
            <a:r>
              <a:rPr lang="tr-TR" b="1" dirty="0">
                <a:latin typeface="Times New Roman" panose="02020603050405020304" pitchFamily="18" charset="0"/>
                <a:cs typeface="Times New Roman" panose="02020603050405020304" pitchFamily="18" charset="0"/>
              </a:rPr>
              <a:t> Diğer Bölümler (</a:t>
            </a:r>
            <a:r>
              <a:rPr lang="tr-TR" dirty="0">
                <a:latin typeface="Times New Roman" panose="02020603050405020304" pitchFamily="18" charset="0"/>
                <a:cs typeface="Times New Roman" panose="02020603050405020304" pitchFamily="18" charset="0"/>
              </a:rPr>
              <a:t>İhtiyaç halinde</a:t>
            </a:r>
            <a:r>
              <a:rPr lang="tr-TR" b="1" dirty="0">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Belgelerin asıl/onaylı örnekleri dosyaya eklenir.</a:t>
            </a:r>
          </a:p>
        </p:txBody>
      </p:sp>
      <p:sp>
        <p:nvSpPr>
          <p:cNvPr id="7" name="Slayt Numarası Yer Tutucusu 6"/>
          <p:cNvSpPr>
            <a:spLocks noGrp="1"/>
          </p:cNvSpPr>
          <p:nvPr>
            <p:ph type="sldNum" sz="quarter" idx="12"/>
          </p:nvPr>
        </p:nvSpPr>
        <p:spPr>
          <a:xfrm>
            <a:off x="8610599" y="6504325"/>
            <a:ext cx="2743200" cy="365125"/>
          </a:xfrm>
        </p:spPr>
        <p:txBody>
          <a:bodyPr/>
          <a:lstStyle/>
          <a:p>
            <a:fld id="{CB128D57-B316-4463-B201-8600E317F84F}" type="slidenum">
              <a:rPr lang="tr-TR" smtClean="0"/>
              <a:t>45</a:t>
            </a:fld>
            <a:endParaRPr lang="tr-TR" dirty="0"/>
          </a:p>
        </p:txBody>
      </p:sp>
    </p:spTree>
    <p:extLst>
      <p:ext uri="{BB962C8B-B14F-4D97-AF65-F5344CB8AC3E}">
        <p14:creationId xmlns:p14="http://schemas.microsoft.com/office/powerpoint/2010/main" val="2642391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EMİR TÜRLERİ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CB128D57-B316-4463-B201-8600E317F84F}" type="slidenum">
              <a:rPr lang="tr-TR" smtClean="0"/>
              <a:t>46</a:t>
            </a:fld>
            <a:endParaRPr lang="tr-TR"/>
          </a:p>
        </p:txBody>
      </p:sp>
      <p:sp>
        <p:nvSpPr>
          <p:cNvPr id="11" name="Metin kutusu 10"/>
          <p:cNvSpPr txBox="1"/>
          <p:nvPr/>
        </p:nvSpPr>
        <p:spPr>
          <a:xfrm>
            <a:off x="495492" y="1889511"/>
            <a:ext cx="11525524" cy="4785926"/>
          </a:xfrm>
          <a:prstGeom prst="rect">
            <a:avLst/>
          </a:prstGeom>
          <a:noFill/>
        </p:spPr>
        <p:txBody>
          <a:bodyPr wrap="square" rtlCol="0">
            <a:spAutoFit/>
          </a:bodyPr>
          <a:lstStyle/>
          <a:p>
            <a:pPr>
              <a:spcAft>
                <a:spcPts val="600"/>
              </a:spcAft>
            </a:pPr>
            <a:r>
              <a:rPr lang="tr-TR" sz="2800" b="1" dirty="0" smtClean="0">
                <a:latin typeface="Times New Roman" panose="02020603050405020304" pitchFamily="18" charset="0"/>
                <a:cs typeface="Times New Roman" panose="02020603050405020304" pitchFamily="18" charset="0"/>
              </a:rPr>
              <a:t>   1-</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İNCELEME EMRİ </a:t>
            </a:r>
          </a:p>
          <a:p>
            <a:pPr>
              <a:spcAft>
                <a:spcPts val="600"/>
              </a:spcAft>
            </a:pPr>
            <a:r>
              <a:rPr lang="tr-TR" sz="2800" b="1" dirty="0" smtClean="0">
                <a:latin typeface="Times New Roman" panose="02020603050405020304" pitchFamily="18" charset="0"/>
                <a:cs typeface="Times New Roman" panose="02020603050405020304" pitchFamily="18" charset="0"/>
              </a:rPr>
              <a:t>   2-</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İNCELEME GEREKİRYOR İSE 657 DMK HÜKÜMLERİNE GÖRE        DİSİPLİN SORUŞTURMASI YAPMA EMRİ</a:t>
            </a:r>
          </a:p>
          <a:p>
            <a:pPr>
              <a:spcAft>
                <a:spcPts val="1800"/>
              </a:spcAft>
            </a:pPr>
            <a:r>
              <a:rPr lang="tr-TR" sz="2800" b="1" dirty="0" smtClean="0">
                <a:latin typeface="Times New Roman" panose="02020603050405020304" pitchFamily="18" charset="0"/>
                <a:cs typeface="Times New Roman" panose="02020603050405020304" pitchFamily="18" charset="0"/>
              </a:rPr>
              <a:t>   3-</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657 DMK HÜKÜMLERİNE GÖRE DİSİPLİN SORUŞTURMASI YAPMA </a:t>
            </a:r>
            <a:r>
              <a:rPr lang="tr-TR" sz="2800" dirty="0" smtClean="0">
                <a:latin typeface="Times New Roman" panose="02020603050405020304" pitchFamily="18" charset="0"/>
                <a:cs typeface="Times New Roman" panose="02020603050405020304" pitchFamily="18" charset="0"/>
              </a:rPr>
              <a:t>EMRİ</a:t>
            </a:r>
            <a:endParaRPr lang="tr-TR" sz="2800" dirty="0">
              <a:latin typeface="Times New Roman" panose="02020603050405020304" pitchFamily="18" charset="0"/>
              <a:cs typeface="Times New Roman" panose="02020603050405020304" pitchFamily="18" charset="0"/>
            </a:endParaRPr>
          </a:p>
          <a:p>
            <a:pPr algn="just"/>
            <a:r>
              <a:rPr lang="tr-TR" sz="2800" i="1" dirty="0" smtClean="0">
                <a:latin typeface="Times New Roman" panose="02020603050405020304" pitchFamily="18" charset="0"/>
                <a:cs typeface="Times New Roman" panose="02020603050405020304" pitchFamily="18" charset="0"/>
              </a:rPr>
              <a:t>   SADECE </a:t>
            </a:r>
            <a:r>
              <a:rPr lang="tr-TR" sz="2800" i="1" dirty="0">
                <a:latin typeface="Times New Roman" panose="02020603050405020304" pitchFamily="18" charset="0"/>
                <a:cs typeface="Times New Roman" panose="02020603050405020304" pitchFamily="18" charset="0"/>
              </a:rPr>
              <a:t>İNCELEME EMRİ VERİLMİŞ İSE </a:t>
            </a:r>
            <a:r>
              <a:rPr lang="tr-TR" sz="2800" b="1" i="1" dirty="0">
                <a:latin typeface="Times New Roman" panose="02020603050405020304" pitchFamily="18" charset="0"/>
                <a:cs typeface="Times New Roman" panose="02020603050405020304" pitchFamily="18" charset="0"/>
              </a:rPr>
              <a:t>DEVLET MEMURLUĞUNDAN ÇIKARMA CEZASI GEREKTİREN FİİLLERDE 6 AY</a:t>
            </a:r>
            <a:r>
              <a:rPr lang="tr-TR" sz="2800" i="1" dirty="0">
                <a:latin typeface="Times New Roman" panose="02020603050405020304" pitchFamily="18" charset="0"/>
                <a:cs typeface="Times New Roman" panose="02020603050405020304" pitchFamily="18" charset="0"/>
              </a:rPr>
              <a:t>, </a:t>
            </a:r>
            <a:r>
              <a:rPr lang="tr-TR" sz="2800" b="1" i="1" dirty="0">
                <a:latin typeface="Times New Roman" panose="02020603050405020304" pitchFamily="18" charset="0"/>
                <a:cs typeface="Times New Roman" panose="02020603050405020304" pitchFamily="18" charset="0"/>
              </a:rPr>
              <a:t>DİĞER FİİLLERDE 1 AY İÇERSİNDE SORUŞTURMAYA DÖNÜŞTÜRÜLMESİ GEREKİR</a:t>
            </a:r>
            <a:r>
              <a:rPr lang="tr-TR" sz="2800" i="1" dirty="0">
                <a:latin typeface="Times New Roman" panose="02020603050405020304" pitchFamily="18" charset="0"/>
                <a:cs typeface="Times New Roman" panose="02020603050405020304" pitchFamily="18" charset="0"/>
              </a:rPr>
              <a:t>. AKSİ HALDE SORUŞTURMA AÇMA YETKİSİ ZAMANAŞIMINA UĞRAR</a:t>
            </a:r>
            <a:r>
              <a:rPr lang="tr-TR" sz="2800" i="1" dirty="0" smtClean="0">
                <a:latin typeface="Times New Roman" panose="02020603050405020304" pitchFamily="18" charset="0"/>
                <a:cs typeface="Times New Roman" panose="02020603050405020304" pitchFamily="18" charset="0"/>
              </a:rPr>
              <a:t>.</a:t>
            </a:r>
            <a:endParaRPr lang="tr-TR"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0101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SORUŞTURMASI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Dikdörtgen 6"/>
          <p:cNvSpPr/>
          <p:nvPr/>
        </p:nvSpPr>
        <p:spPr>
          <a:xfrm>
            <a:off x="545955" y="2113478"/>
            <a:ext cx="11040162" cy="3718967"/>
          </a:xfrm>
          <a:prstGeom prst="rect">
            <a:avLst/>
          </a:prstGeom>
        </p:spPr>
        <p:txBody>
          <a:bodyPr wrap="square">
            <a:spAutoFit/>
          </a:bodyPr>
          <a:lstStyle/>
          <a:p>
            <a:pPr marL="804545" indent="-457200" algn="just" fontAlgn="base">
              <a:spcBef>
                <a:spcPts val="650"/>
              </a:spcBef>
              <a:spcAft>
                <a:spcPts val="0"/>
              </a:spcAft>
              <a:buFont typeface="Arial" panose="020B0604020202020204" pitchFamily="34" charset="0"/>
              <a:buChar char="•"/>
            </a:pPr>
            <a:r>
              <a:rPr lang="tr-TR" sz="3200" dirty="0">
                <a:latin typeface="Times New Roman" panose="02020603050405020304" pitchFamily="18" charset="0"/>
                <a:ea typeface="Times New Roman" panose="02020603050405020304" pitchFamily="18" charset="0"/>
                <a:cs typeface="Book Antiqua" panose="02040602050305030304" pitchFamily="18" charset="0"/>
              </a:rPr>
              <a:t>Soruşturmacı maddi gerçeği ortaya çıkarmakla yükümlü olduğu için soruşturulanın lehine ve aleyhine olan bütün delilleri toplamalıdır.</a:t>
            </a:r>
            <a:endParaRPr lang="tr-TR" sz="3200" dirty="0">
              <a:latin typeface="Times New Roman" panose="02020603050405020304" pitchFamily="18" charset="0"/>
              <a:ea typeface="Times New Roman" panose="02020603050405020304" pitchFamily="18" charset="0"/>
            </a:endParaRPr>
          </a:p>
          <a:p>
            <a:pPr marL="347345" algn="just" fontAlgn="base">
              <a:spcBef>
                <a:spcPts val="650"/>
              </a:spcBef>
              <a:spcAft>
                <a:spcPts val="0"/>
              </a:spcAft>
            </a:pPr>
            <a:r>
              <a:rPr lang="tr-TR" sz="3200" dirty="0">
                <a:latin typeface="Times New Roman" panose="02020603050405020304" pitchFamily="18" charset="0"/>
                <a:ea typeface="Times New Roman" panose="02020603050405020304" pitchFamily="18" charset="0"/>
                <a:cs typeface="Book Antiqua" panose="02040602050305030304" pitchFamily="18" charset="0"/>
              </a:rPr>
              <a:t> </a:t>
            </a:r>
            <a:endParaRPr lang="tr-TR" sz="3200" dirty="0">
              <a:latin typeface="Times New Roman" panose="02020603050405020304" pitchFamily="18" charset="0"/>
              <a:ea typeface="Times New Roman" panose="02020603050405020304" pitchFamily="18" charset="0"/>
            </a:endParaRPr>
          </a:p>
          <a:p>
            <a:pPr marL="804545" indent="-457200" algn="just" fontAlgn="base">
              <a:spcBef>
                <a:spcPts val="650"/>
              </a:spcBef>
              <a:spcAft>
                <a:spcPts val="0"/>
              </a:spcAft>
              <a:buFont typeface="Arial" panose="020B0604020202020204" pitchFamily="34" charset="0"/>
              <a:buChar char="•"/>
            </a:pPr>
            <a:r>
              <a:rPr lang="tr-TR" sz="3200" dirty="0">
                <a:latin typeface="Times New Roman" panose="02020603050405020304" pitchFamily="18" charset="0"/>
                <a:ea typeface="Times New Roman" panose="02020603050405020304" pitchFamily="18" charset="0"/>
                <a:cs typeface="Book Antiqua" panose="02040602050305030304" pitchFamily="18" charset="0"/>
              </a:rPr>
              <a:t>Ayrıca deliller sadece eylemin var­lığı ya da yokluğuna ilişkin olmamalı, </a:t>
            </a:r>
            <a:r>
              <a:rPr lang="tr-TR" sz="3200" b="1" u="sng" dirty="0">
                <a:latin typeface="Times New Roman" panose="02020603050405020304" pitchFamily="18" charset="0"/>
                <a:ea typeface="Times New Roman" panose="02020603050405020304" pitchFamily="18" charset="0"/>
                <a:cs typeface="Book Antiqua" panose="02040602050305030304" pitchFamily="18" charset="0"/>
              </a:rPr>
              <a:t>cezayı azaltan veya kaldıran nedenlere ilişkin </a:t>
            </a:r>
            <a:r>
              <a:rPr lang="tr-TR" sz="3200" dirty="0">
                <a:latin typeface="Times New Roman" panose="02020603050405020304" pitchFamily="18" charset="0"/>
                <a:ea typeface="Times New Roman" panose="02020603050405020304" pitchFamily="18" charset="0"/>
                <a:cs typeface="Book Antiqua" panose="02040602050305030304" pitchFamily="18" charset="0"/>
              </a:rPr>
              <a:t>deliller de toplanmalıdır.</a:t>
            </a:r>
            <a:endParaRPr lang="tr-TR" sz="3200" dirty="0">
              <a:effectLst/>
              <a:latin typeface="Times New Roman" panose="02020603050405020304" pitchFamily="18" charset="0"/>
              <a:ea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47</a:t>
            </a:fld>
            <a:endParaRPr lang="tr-TR"/>
          </a:p>
        </p:txBody>
      </p:sp>
    </p:spTree>
    <p:extLst>
      <p:ext uri="{BB962C8B-B14F-4D97-AF65-F5344CB8AC3E}">
        <p14:creationId xmlns:p14="http://schemas.microsoft.com/office/powerpoint/2010/main" val="1416196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SORUŞTURMASI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Dikdörtgen 6"/>
          <p:cNvSpPr/>
          <p:nvPr/>
        </p:nvSpPr>
        <p:spPr>
          <a:xfrm>
            <a:off x="569887" y="2147886"/>
            <a:ext cx="11038532" cy="3352200"/>
          </a:xfrm>
          <a:prstGeom prst="rect">
            <a:avLst/>
          </a:prstGeom>
        </p:spPr>
        <p:txBody>
          <a:bodyPr wrap="square">
            <a:spAutoFit/>
          </a:bodyPr>
          <a:lstStyle/>
          <a:p>
            <a:pPr marL="804545" indent="-457200" algn="just" fontAlgn="base">
              <a:spcBef>
                <a:spcPts val="650"/>
              </a:spcBef>
              <a:spcAft>
                <a:spcPts val="1200"/>
              </a:spcAft>
              <a:buFont typeface="Arial" panose="020B0604020202020204" pitchFamily="34" charset="0"/>
              <a:buChar char="•"/>
            </a:pPr>
            <a:r>
              <a:rPr lang="tr-TR" sz="2800" b="1" dirty="0">
                <a:latin typeface="Times New Roman" panose="02020603050405020304" pitchFamily="18" charset="0"/>
                <a:cs typeface="Times New Roman" panose="02020603050405020304" pitchFamily="18" charset="0"/>
              </a:rPr>
              <a:t>Sosyal medya üzerinden delil toplarken </a:t>
            </a:r>
            <a:r>
              <a:rPr lang="tr-TR" sz="2800" dirty="0">
                <a:latin typeface="Times New Roman" panose="02020603050405020304" pitchFamily="18" charset="0"/>
                <a:cs typeface="Times New Roman" panose="02020603050405020304" pitchFamily="18" charset="0"/>
              </a:rPr>
              <a:t>ikili bir ayrım yapılmalı­dır. Eğer veri kişi tarafından </a:t>
            </a:r>
            <a:r>
              <a:rPr lang="tr-TR" sz="2800" b="1" dirty="0">
                <a:latin typeface="Times New Roman" panose="02020603050405020304" pitchFamily="18" charset="0"/>
                <a:cs typeface="Times New Roman" panose="02020603050405020304" pitchFamily="18" charset="0"/>
              </a:rPr>
              <a:t>gizlenmemiş</a:t>
            </a:r>
            <a:r>
              <a:rPr lang="tr-TR" sz="2800" dirty="0">
                <a:latin typeface="Times New Roman" panose="02020603050405020304" pitchFamily="18" charset="0"/>
                <a:cs typeface="Times New Roman" panose="02020603050405020304" pitchFamily="18" charset="0"/>
              </a:rPr>
              <a:t> veya kişi, herkesin görebi­leceği bir şekilde paylaşım yapmış ise bu durumda bir mahkeme veya merciin iznine gerek olmadan delil kullanılabilmektedir. </a:t>
            </a:r>
          </a:p>
          <a:p>
            <a:pPr marL="804545" indent="-457200" algn="just" fontAlgn="base">
              <a:spcBef>
                <a:spcPts val="650"/>
              </a:spcBef>
              <a:buFont typeface="Arial" panose="020B0604020202020204" pitchFamily="34" charset="0"/>
              <a:buChar char="•"/>
            </a:pPr>
            <a:r>
              <a:rPr lang="tr-TR" sz="2800" b="1" dirty="0" smtClean="0">
                <a:latin typeface="Times New Roman" panose="02020603050405020304" pitchFamily="18" charset="0"/>
                <a:cs typeface="Times New Roman" panose="02020603050405020304" pitchFamily="18" charset="0"/>
              </a:rPr>
              <a:t> Ancak </a:t>
            </a:r>
            <a:r>
              <a:rPr lang="tr-TR" sz="2800" b="1" dirty="0">
                <a:latin typeface="Times New Roman" panose="02020603050405020304" pitchFamily="18" charset="0"/>
                <a:cs typeface="Times New Roman" panose="02020603050405020304" pitchFamily="18" charset="0"/>
              </a:rPr>
              <a:t>veri gizlenmiş </a:t>
            </a:r>
            <a:r>
              <a:rPr lang="tr-TR" sz="2800" dirty="0">
                <a:latin typeface="Times New Roman" panose="02020603050405020304" pitchFamily="18" charset="0"/>
                <a:cs typeface="Times New Roman" panose="02020603050405020304" pitchFamily="18" charset="0"/>
              </a:rPr>
              <a:t>veya bazı kişilere açık olsa bile herkese karşı açık olarak paylaşılmamış ise bu durumda veri </a:t>
            </a:r>
            <a:r>
              <a:rPr lang="tr-TR" sz="2800" b="1" dirty="0">
                <a:latin typeface="Times New Roman" panose="02020603050405020304" pitchFamily="18" charset="0"/>
                <a:cs typeface="Times New Roman" panose="02020603050405020304" pitchFamily="18" charset="0"/>
              </a:rPr>
              <a:t>özel hayatın gizliliği kapsamında</a:t>
            </a:r>
            <a:r>
              <a:rPr lang="tr-TR" sz="2800" dirty="0">
                <a:latin typeface="Times New Roman" panose="02020603050405020304" pitchFamily="18" charset="0"/>
                <a:cs typeface="Times New Roman" panose="02020603050405020304" pitchFamily="18" charset="0"/>
              </a:rPr>
              <a:t> değerlendirilmelidir</a:t>
            </a:r>
            <a:r>
              <a:rPr lang="tr-TR" sz="2800" dirty="0" smtClean="0">
                <a:latin typeface="Times New Roman" panose="02020603050405020304" pitchFamily="18" charset="0"/>
                <a:cs typeface="Times New Roman" panose="02020603050405020304" pitchFamily="18" charset="0"/>
              </a:rPr>
              <a:t>.</a:t>
            </a:r>
            <a:endParaRPr lang="tr-TR" sz="2800"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48</a:t>
            </a:fld>
            <a:endParaRPr lang="tr-TR"/>
          </a:p>
        </p:txBody>
      </p:sp>
    </p:spTree>
    <p:extLst>
      <p:ext uri="{BB962C8B-B14F-4D97-AF65-F5344CB8AC3E}">
        <p14:creationId xmlns:p14="http://schemas.microsoft.com/office/powerpoint/2010/main" val="1501340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İFADE ALMA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80459" y="1603388"/>
            <a:ext cx="9888764" cy="120032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İfade alınırken </a:t>
            </a:r>
            <a:r>
              <a:rPr lang="tr-TR" sz="2400" b="1" dirty="0">
                <a:latin typeface="Times New Roman" panose="02020603050405020304" pitchFamily="18" charset="0"/>
                <a:cs typeface="Times New Roman" panose="02020603050405020304" pitchFamily="18" charset="0"/>
              </a:rPr>
              <a:t>sırasıyla</a:t>
            </a:r>
            <a:r>
              <a:rPr lang="tr-TR" sz="2400" dirty="0">
                <a:latin typeface="Times New Roman" panose="02020603050405020304" pitchFamily="18" charset="0"/>
                <a:cs typeface="Times New Roman" panose="02020603050405020304" pitchFamily="18" charset="0"/>
              </a:rPr>
              <a:t> </a:t>
            </a:r>
            <a:r>
              <a:rPr lang="tr-TR" sz="2400" dirty="0">
                <a:solidFill>
                  <a:schemeClr val="accent1">
                    <a:lumMod val="75000"/>
                  </a:schemeClr>
                </a:solidFill>
                <a:latin typeface="Times New Roman" panose="02020603050405020304" pitchFamily="18" charset="0"/>
                <a:cs typeface="Times New Roman" panose="02020603050405020304" pitchFamily="18" charset="0"/>
              </a:rPr>
              <a:t>şikayetçi, tanık, şüpheli </a:t>
            </a:r>
            <a:r>
              <a:rPr lang="tr-TR" sz="2400" dirty="0">
                <a:latin typeface="Times New Roman" panose="02020603050405020304" pitchFamily="18" charset="0"/>
                <a:cs typeface="Times New Roman" panose="02020603050405020304" pitchFamily="18" charset="0"/>
              </a:rPr>
              <a:t>ifadeleri tek tek alınmalıdır.</a:t>
            </a:r>
          </a:p>
          <a:p>
            <a:pPr marL="342900" indent="-342900">
              <a:lnSpc>
                <a:spcPct val="150000"/>
              </a:lnSpc>
              <a:buFont typeface="Wingdings" panose="05000000000000000000" pitchFamily="2" charset="2"/>
              <a:buChar char="Ø"/>
            </a:pPr>
            <a:r>
              <a:rPr lang="tr-TR" sz="2400" dirty="0">
                <a:solidFill>
                  <a:schemeClr val="accent1">
                    <a:lumMod val="75000"/>
                  </a:schemeClr>
                </a:solidFill>
                <a:latin typeface="Times New Roman" panose="02020603050405020304" pitchFamily="18" charset="0"/>
                <a:cs typeface="Times New Roman" panose="02020603050405020304" pitchFamily="18" charset="0"/>
              </a:rPr>
              <a:t>Şüphelinin</a:t>
            </a:r>
            <a:r>
              <a:rPr lang="tr-TR" sz="2400" dirty="0">
                <a:latin typeface="Times New Roman" panose="02020603050405020304" pitchFamily="18" charset="0"/>
                <a:cs typeface="Times New Roman" panose="02020603050405020304" pitchFamily="18" charset="0"/>
              </a:rPr>
              <a:t> ifadesi alınırken; </a:t>
            </a:r>
            <a:endParaRPr lang="tr-TR" sz="2000"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345544" y="5911522"/>
            <a:ext cx="11734944" cy="461665"/>
          </a:xfrm>
          <a:prstGeom prst="rect">
            <a:avLst/>
          </a:prstGeom>
          <a:noFill/>
        </p:spPr>
        <p:txBody>
          <a:bodyPr wrap="square" rtlCol="0">
            <a:spAutoFit/>
          </a:bodyPr>
          <a:lstStyle/>
          <a:p>
            <a:pPr marL="285750" indent="-28575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Alınan tüm beyanlar </a:t>
            </a:r>
            <a:r>
              <a:rPr lang="tr-TR" sz="2400" dirty="0">
                <a:solidFill>
                  <a:schemeClr val="accent1">
                    <a:lumMod val="75000"/>
                  </a:schemeClr>
                </a:solidFill>
                <a:latin typeface="Times New Roman" panose="02020603050405020304" pitchFamily="18" charset="0"/>
                <a:cs typeface="Times New Roman" panose="02020603050405020304" pitchFamily="18" charset="0"/>
              </a:rPr>
              <a:t>yazılı</a:t>
            </a:r>
            <a:r>
              <a:rPr lang="tr-TR" sz="2400" dirty="0">
                <a:latin typeface="Times New Roman" panose="02020603050405020304" pitchFamily="18" charset="0"/>
                <a:cs typeface="Times New Roman" panose="02020603050405020304" pitchFamily="18" charset="0"/>
              </a:rPr>
              <a:t> olarak ifadeyi </a:t>
            </a:r>
            <a:r>
              <a:rPr lang="tr-TR" sz="2400" dirty="0">
                <a:solidFill>
                  <a:schemeClr val="accent1">
                    <a:lumMod val="75000"/>
                  </a:schemeClr>
                </a:solidFill>
                <a:latin typeface="Times New Roman" panose="02020603050405020304" pitchFamily="18" charset="0"/>
                <a:cs typeface="Times New Roman" panose="02020603050405020304" pitchFamily="18" charset="0"/>
              </a:rPr>
              <a:t>alan, veren ve varsa yazıcının </a:t>
            </a:r>
            <a:r>
              <a:rPr lang="tr-TR" sz="2400" dirty="0">
                <a:latin typeface="Times New Roman" panose="02020603050405020304" pitchFamily="18" charset="0"/>
                <a:cs typeface="Times New Roman" panose="02020603050405020304" pitchFamily="18" charset="0"/>
              </a:rPr>
              <a:t>imzalaması gerekir.</a:t>
            </a:r>
          </a:p>
        </p:txBody>
      </p:sp>
      <p:sp>
        <p:nvSpPr>
          <p:cNvPr id="11" name="Metin kutusu 10"/>
          <p:cNvSpPr txBox="1"/>
          <p:nvPr/>
        </p:nvSpPr>
        <p:spPr>
          <a:xfrm>
            <a:off x="480459" y="3376655"/>
            <a:ext cx="10827743" cy="461665"/>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Alınan ifadeler </a:t>
            </a:r>
            <a:r>
              <a:rPr lang="tr-TR" sz="2400" dirty="0">
                <a:solidFill>
                  <a:schemeClr val="accent1">
                    <a:lumMod val="75000"/>
                  </a:schemeClr>
                </a:solidFill>
                <a:latin typeface="Times New Roman" panose="02020603050405020304" pitchFamily="18" charset="0"/>
                <a:cs typeface="Times New Roman" panose="02020603050405020304" pitchFamily="18" charset="0"/>
              </a:rPr>
              <a:t>tutanağa</a:t>
            </a:r>
            <a:r>
              <a:rPr lang="tr-TR" sz="2400" dirty="0">
                <a:latin typeface="Times New Roman" panose="02020603050405020304" pitchFamily="18" charset="0"/>
                <a:cs typeface="Times New Roman" panose="02020603050405020304" pitchFamily="18" charset="0"/>
              </a:rPr>
              <a:t> bağlanır.                         </a:t>
            </a:r>
          </a:p>
        </p:txBody>
      </p:sp>
      <p:sp>
        <p:nvSpPr>
          <p:cNvPr id="13" name="Metin kutusu 12"/>
          <p:cNvSpPr txBox="1"/>
          <p:nvPr/>
        </p:nvSpPr>
        <p:spPr>
          <a:xfrm>
            <a:off x="4448955" y="2323519"/>
            <a:ext cx="5627660" cy="1015663"/>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Kendisine </a:t>
            </a:r>
            <a:r>
              <a:rPr lang="tr-TR" sz="2000" dirty="0" err="1">
                <a:latin typeface="Times New Roman" panose="02020603050405020304" pitchFamily="18" charset="0"/>
                <a:cs typeface="Times New Roman" panose="02020603050405020304" pitchFamily="18" charset="0"/>
              </a:rPr>
              <a:t>isnad</a:t>
            </a:r>
            <a:r>
              <a:rPr lang="tr-TR" sz="2000" dirty="0">
                <a:latin typeface="Times New Roman" panose="02020603050405020304" pitchFamily="18" charset="0"/>
                <a:cs typeface="Times New Roman" panose="02020603050405020304" pitchFamily="18" charset="0"/>
              </a:rPr>
              <a:t> edilen fiil ve hal anlatılır,</a:t>
            </a:r>
          </a:p>
          <a:p>
            <a:r>
              <a:rPr lang="tr-TR" sz="2000" dirty="0">
                <a:latin typeface="Times New Roman" panose="02020603050405020304" pitchFamily="18" charset="0"/>
                <a:cs typeface="Times New Roman" panose="02020603050405020304" pitchFamily="18" charset="0"/>
              </a:rPr>
              <a:t>Açıklamada bulunması istenir,</a:t>
            </a:r>
          </a:p>
          <a:p>
            <a:r>
              <a:rPr lang="tr-TR" sz="2000" dirty="0">
                <a:latin typeface="Times New Roman" panose="02020603050405020304" pitchFamily="18" charset="0"/>
                <a:cs typeface="Times New Roman" panose="02020603050405020304" pitchFamily="18" charset="0"/>
              </a:rPr>
              <a:t>Lehine olan hususları açıklaması imkanı sağlanır.</a:t>
            </a:r>
          </a:p>
        </p:txBody>
      </p:sp>
      <p:sp>
        <p:nvSpPr>
          <p:cNvPr id="14" name="Metin kutusu 13"/>
          <p:cNvSpPr txBox="1"/>
          <p:nvPr/>
        </p:nvSpPr>
        <p:spPr>
          <a:xfrm>
            <a:off x="3217367" y="4059313"/>
            <a:ext cx="8090835"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İfade alma işleminin yapıldığı </a:t>
            </a:r>
            <a:r>
              <a:rPr lang="tr-TR" sz="2000" b="1" dirty="0">
                <a:latin typeface="Times New Roman" panose="02020603050405020304" pitchFamily="18" charset="0"/>
                <a:cs typeface="Times New Roman" panose="02020603050405020304" pitchFamily="18" charset="0"/>
              </a:rPr>
              <a:t>yer ve tarih</a:t>
            </a:r>
            <a:r>
              <a:rPr lang="tr-TR" sz="20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Hazır bulunanların </a:t>
            </a:r>
            <a:r>
              <a:rPr lang="tr-TR" sz="2000" b="1" dirty="0">
                <a:latin typeface="Times New Roman" panose="02020603050405020304" pitchFamily="18" charset="0"/>
                <a:cs typeface="Times New Roman" panose="02020603050405020304" pitchFamily="18" charset="0"/>
              </a:rPr>
              <a:t>isim ve sıfatları</a:t>
            </a:r>
            <a:r>
              <a:rPr lang="tr-TR" sz="20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İfade verenin </a:t>
            </a:r>
            <a:r>
              <a:rPr lang="tr-TR" sz="2000" b="1" dirty="0">
                <a:latin typeface="Times New Roman" panose="02020603050405020304" pitchFamily="18" charset="0"/>
                <a:cs typeface="Times New Roman" panose="02020603050405020304" pitchFamily="18" charset="0"/>
              </a:rPr>
              <a:t>açık kimliği</a:t>
            </a:r>
            <a:r>
              <a:rPr lang="tr-TR" sz="20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Tutanak içeriğinin ifade veren tarafından </a:t>
            </a:r>
            <a:r>
              <a:rPr lang="tr-TR" sz="2000" b="1" dirty="0">
                <a:latin typeface="Times New Roman" panose="02020603050405020304" pitchFamily="18" charset="0"/>
                <a:cs typeface="Times New Roman" panose="02020603050405020304" pitchFamily="18" charset="0"/>
              </a:rPr>
              <a:t>okunduğu ve imzalandığı</a:t>
            </a:r>
            <a:r>
              <a:rPr lang="tr-TR" sz="20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İfade ve imzadan </a:t>
            </a:r>
            <a:r>
              <a:rPr lang="tr-TR" sz="2000" b="1" dirty="0">
                <a:latin typeface="Times New Roman" panose="02020603050405020304" pitchFamily="18" charset="0"/>
                <a:cs typeface="Times New Roman" panose="02020603050405020304" pitchFamily="18" charset="0"/>
              </a:rPr>
              <a:t>imtina etmesi </a:t>
            </a:r>
            <a:r>
              <a:rPr lang="tr-TR" sz="2000" dirty="0">
                <a:latin typeface="Times New Roman" panose="02020603050405020304" pitchFamily="18" charset="0"/>
                <a:cs typeface="Times New Roman" panose="02020603050405020304" pitchFamily="18" charset="0"/>
              </a:rPr>
              <a:t>halinde bunun nedenleri,</a:t>
            </a:r>
          </a:p>
        </p:txBody>
      </p:sp>
      <p:sp>
        <p:nvSpPr>
          <p:cNvPr id="10" name="Dikdörtgen 9"/>
          <p:cNvSpPr/>
          <p:nvPr/>
        </p:nvSpPr>
        <p:spPr>
          <a:xfrm>
            <a:off x="480459" y="4489478"/>
            <a:ext cx="1909882" cy="646331"/>
          </a:xfrm>
          <a:prstGeom prst="rect">
            <a:avLst/>
          </a:prstGeom>
        </p:spPr>
        <p:txBody>
          <a:bodyPr wrap="none">
            <a:spAutoFit/>
          </a:bodyPr>
          <a:lstStyle/>
          <a:p>
            <a:pPr marL="342900" indent="-342900">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Tutanakta; </a:t>
            </a:r>
          </a:p>
        </p:txBody>
      </p:sp>
      <p:sp>
        <p:nvSpPr>
          <p:cNvPr id="15" name="Sağ Ayraç 14"/>
          <p:cNvSpPr/>
          <p:nvPr/>
        </p:nvSpPr>
        <p:spPr>
          <a:xfrm>
            <a:off x="2390341" y="4193710"/>
            <a:ext cx="263752" cy="1362453"/>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p>
        </p:txBody>
      </p:sp>
      <p:sp>
        <p:nvSpPr>
          <p:cNvPr id="6" name="Slayt Numarası Yer Tutucusu 5"/>
          <p:cNvSpPr>
            <a:spLocks noGrp="1"/>
          </p:cNvSpPr>
          <p:nvPr>
            <p:ph type="sldNum" sz="quarter" idx="12"/>
          </p:nvPr>
        </p:nvSpPr>
        <p:spPr>
          <a:xfrm>
            <a:off x="10607162" y="6384339"/>
            <a:ext cx="701040" cy="365125"/>
          </a:xfrm>
        </p:spPr>
        <p:txBody>
          <a:bodyPr/>
          <a:lstStyle/>
          <a:p>
            <a:fld id="{CB128D57-B316-4463-B201-8600E317F84F}" type="slidenum">
              <a:rPr lang="tr-TR" smtClean="0"/>
              <a:t>49</a:t>
            </a:fld>
            <a:endParaRPr lang="tr-TR" dirty="0"/>
          </a:p>
        </p:txBody>
      </p:sp>
    </p:spTree>
    <p:extLst>
      <p:ext uri="{BB962C8B-B14F-4D97-AF65-F5344CB8AC3E}">
        <p14:creationId xmlns:p14="http://schemas.microsoft.com/office/powerpoint/2010/main" val="3896499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253426"/>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a:t>
            </a:r>
          </a:p>
        </p:txBody>
      </p:sp>
      <p:sp>
        <p:nvSpPr>
          <p:cNvPr id="6" name="İçerik Yer Tutucusu 5"/>
          <p:cNvSpPr>
            <a:spLocks noGrp="1"/>
          </p:cNvSpPr>
          <p:nvPr>
            <p:ph idx="1"/>
          </p:nvPr>
        </p:nvSpPr>
        <p:spPr>
          <a:xfrm>
            <a:off x="838200" y="1825625"/>
            <a:ext cx="10515600" cy="4713720"/>
          </a:xfrm>
        </p:spPr>
        <p:txBody>
          <a:bodyPr>
            <a:noAutofit/>
          </a:bodyPr>
          <a:lstStyle/>
          <a:p>
            <a:pPr marL="0" indent="0" algn="just">
              <a:lnSpc>
                <a:spcPts val="2900"/>
              </a:lnSpc>
              <a:buNone/>
            </a:pPr>
            <a:endParaRPr lang="tr-TR" sz="2400" dirty="0">
              <a:latin typeface="Times New Roman" panose="02020603050405020304" pitchFamily="18" charset="0"/>
              <a:cs typeface="Times New Roman" panose="02020603050405020304" pitchFamily="18" charset="0"/>
            </a:endParaRPr>
          </a:p>
          <a:p>
            <a:pPr>
              <a:lnSpc>
                <a:spcPts val="3600"/>
              </a:lnSpc>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p:txBody>
      </p:sp>
      <p:sp>
        <p:nvSpPr>
          <p:cNvPr id="7" name="Dikdörtgen 6"/>
          <p:cNvSpPr/>
          <p:nvPr/>
        </p:nvSpPr>
        <p:spPr>
          <a:xfrm>
            <a:off x="838200" y="2128129"/>
            <a:ext cx="10591800" cy="3582519"/>
          </a:xfrm>
          <a:prstGeom prst="rect">
            <a:avLst/>
          </a:prstGeom>
        </p:spPr>
        <p:txBody>
          <a:bodyPr wrap="square">
            <a:spAutoFit/>
          </a:bodyPr>
          <a:lstStyle/>
          <a:p>
            <a:pPr algn="just">
              <a:lnSpc>
                <a:spcPct val="90000"/>
              </a:lnSpc>
              <a:defRPr/>
            </a:pPr>
            <a:r>
              <a:rPr lang="tr-TR" altLang="tr-TR" sz="3600" dirty="0" smtClean="0">
                <a:latin typeface="Times New Roman" panose="02020603050405020304" pitchFamily="18" charset="0"/>
                <a:cs typeface="Times New Roman" panose="02020603050405020304" pitchFamily="18" charset="0"/>
              </a:rPr>
              <a:t>Kamu </a:t>
            </a:r>
            <a:r>
              <a:rPr lang="tr-TR" altLang="tr-TR" sz="3600" dirty="0">
                <a:latin typeface="Times New Roman" panose="02020603050405020304" pitchFamily="18" charset="0"/>
                <a:cs typeface="Times New Roman" panose="02020603050405020304" pitchFamily="18" charset="0"/>
              </a:rPr>
              <a:t>hizmeti ve görevlerinin sağlıklı, düzenli ve zamanında gereği gibi yerine getirilmesini sağlamak için mevzuatın kamu görevlilerine emrettiği ödev ve sorumlulukların yerine getirilmesinde kusurlu davranılması halinde, eylemin niteliğine ve ağırlığına göre uygulanan idari yaptırımlara  </a:t>
            </a:r>
            <a:r>
              <a:rPr lang="tr-TR" altLang="tr-TR" sz="3600" b="1" dirty="0">
                <a:latin typeface="Times New Roman" panose="02020603050405020304" pitchFamily="18" charset="0"/>
                <a:cs typeface="Times New Roman" panose="02020603050405020304" pitchFamily="18" charset="0"/>
              </a:rPr>
              <a:t>“disiplin cezası”, </a:t>
            </a:r>
            <a:r>
              <a:rPr lang="tr-TR" altLang="tr-TR" sz="3600" dirty="0">
                <a:latin typeface="Times New Roman" panose="02020603050405020304" pitchFamily="18" charset="0"/>
                <a:cs typeface="Times New Roman" panose="02020603050405020304" pitchFamily="18" charset="0"/>
              </a:rPr>
              <a:t>denilir. </a:t>
            </a:r>
          </a:p>
        </p:txBody>
      </p:sp>
      <p:sp>
        <p:nvSpPr>
          <p:cNvPr id="8" name="Slayt Numarası Yer Tutucusu 7"/>
          <p:cNvSpPr>
            <a:spLocks noGrp="1"/>
          </p:cNvSpPr>
          <p:nvPr>
            <p:ph type="sldNum" sz="quarter" idx="12"/>
          </p:nvPr>
        </p:nvSpPr>
        <p:spPr/>
        <p:txBody>
          <a:bodyPr/>
          <a:lstStyle/>
          <a:p>
            <a:fld id="{CB128D57-B316-4463-B201-8600E317F84F}" type="slidenum">
              <a:rPr lang="tr-TR" smtClean="0"/>
              <a:t>5</a:t>
            </a:fld>
            <a:endParaRPr lang="tr-TR"/>
          </a:p>
        </p:txBody>
      </p:sp>
    </p:spTree>
    <p:extLst>
      <p:ext uri="{BB962C8B-B14F-4D97-AF65-F5344CB8AC3E}">
        <p14:creationId xmlns:p14="http://schemas.microsoft.com/office/powerpoint/2010/main" val="30949444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CB128D57-B316-4463-B201-8600E317F84F}" type="slidenum">
              <a:rPr lang="tr-TR" smtClean="0"/>
              <a:t>50</a:t>
            </a:fld>
            <a:endParaRPr lang="tr-TR"/>
          </a:p>
        </p:txBody>
      </p:sp>
      <p:sp>
        <p:nvSpPr>
          <p:cNvPr id="8" name="Dikdörtgen 7"/>
          <p:cNvSpPr/>
          <p:nvPr/>
        </p:nvSpPr>
        <p:spPr>
          <a:xfrm>
            <a:off x="910290" y="2122175"/>
            <a:ext cx="10616664" cy="3683444"/>
          </a:xfrm>
          <a:prstGeom prst="rect">
            <a:avLst/>
          </a:prstGeom>
        </p:spPr>
        <p:txBody>
          <a:bodyPr wrap="square">
            <a:spAutoFit/>
          </a:bodyPr>
          <a:lstStyle/>
          <a:p>
            <a:pPr marL="457200" indent="-457200" algn="just">
              <a:lnSpc>
                <a:spcPct val="115000"/>
              </a:lnSpc>
              <a:spcAft>
                <a:spcPts val="1200"/>
              </a:spcAf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Öncelikle ihbarcı veya şikayetçi ile görüşülerek dilekçenin ve dilekçedeki imzanın kendisine ait olup olmadığı belirlenmelidir.</a:t>
            </a:r>
            <a:endParaRPr lang="tr-TR" sz="2800" dirty="0">
              <a:latin typeface="Times New Roman" panose="02020603050405020304" pitchFamily="18" charset="0"/>
              <a:cs typeface="Times New Roman" panose="02020603050405020304" pitchFamily="18" charset="0"/>
            </a:endParaRPr>
          </a:p>
          <a:p>
            <a:pPr marL="457200" indent="-457200" algn="just">
              <a:lnSpc>
                <a:spcPct val="115000"/>
              </a:lnSpc>
              <a:spcAft>
                <a:spcPts val="0"/>
              </a:spcAf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Muhakkik, şikayetçi sahte kimlikli olmasına karşın şikayet konularının incelemeye değer görülmesi halinde, aynı konu ve kişilerle ilgili herhangi bir soruşturma yapılıp yapılmadığının araştırılmalıdır varsa soruşturma yapılmayıp durum soruşturma onayı veren Makama bildirilmesi gerekmektedir.</a:t>
            </a:r>
            <a:endParaRPr lang="tr-TR"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Unvan 4"/>
          <p:cNvSpPr txBox="1">
            <a:spLocks/>
          </p:cNvSpPr>
          <p:nvPr/>
        </p:nvSpPr>
        <p:spPr>
          <a:xfrm>
            <a:off x="1675053" y="355698"/>
            <a:ext cx="10853831" cy="972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600" b="1" dirty="0">
                <a:solidFill>
                  <a:schemeClr val="accent1">
                    <a:lumMod val="75000"/>
                  </a:schemeClr>
                </a:solidFill>
                <a:latin typeface="Times New Roman" panose="02020603050405020304" pitchFamily="18" charset="0"/>
                <a:cs typeface="Times New Roman" panose="02020603050405020304" pitchFamily="18" charset="0"/>
              </a:rPr>
              <a:t>SORUŞTURMA YAPILIRKEN DİKKAT EDİLECEK HUSUSLAR</a:t>
            </a:r>
          </a:p>
        </p:txBody>
      </p:sp>
    </p:spTree>
    <p:extLst>
      <p:ext uri="{BB962C8B-B14F-4D97-AF65-F5344CB8AC3E}">
        <p14:creationId xmlns:p14="http://schemas.microsoft.com/office/powerpoint/2010/main" val="21161871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CB128D57-B316-4463-B201-8600E317F84F}" type="slidenum">
              <a:rPr lang="tr-TR" smtClean="0"/>
              <a:t>51</a:t>
            </a:fld>
            <a:endParaRPr lang="tr-TR"/>
          </a:p>
        </p:txBody>
      </p:sp>
      <p:sp>
        <p:nvSpPr>
          <p:cNvPr id="8" name="Dikdörtgen 7"/>
          <p:cNvSpPr/>
          <p:nvPr/>
        </p:nvSpPr>
        <p:spPr>
          <a:xfrm>
            <a:off x="626751" y="1824750"/>
            <a:ext cx="11033471" cy="4985980"/>
          </a:xfrm>
          <a:prstGeom prst="rect">
            <a:avLst/>
          </a:prstGeom>
        </p:spPr>
        <p:txBody>
          <a:bodyPr wrap="square">
            <a:spAutoFit/>
          </a:bodyPr>
          <a:lstStyle/>
          <a:p>
            <a:pPr marL="457200" indent="-457200" algn="just">
              <a:spcAft>
                <a:spcPts val="1200"/>
              </a:spcAf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Daha önce bir soruşturma yapılmış ve disiplin cezası verilmesine gerek görülmediği şeklinde rapor düzenlenmesine rağmen, 2 yıllık genel zamanaşımı süresi içerisinde soruşturmanın seyrini değiştirecek yeni bir bilgi belge veya tanığın çıkması halinde bu yeni bilgilere dayanılarak verilecek </a:t>
            </a: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yeni bir emirle soruşturmaların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yapılmasında bir engel bulunmamaktadır.</a:t>
            </a:r>
          </a:p>
          <a:p>
            <a:pPr marL="457200" indent="-457200" algn="jus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Fiil zamanaşımına uğramış veya af kapsamında kalmış ve adli bir yönü yok ise konu, soruşturma emrini veren </a:t>
            </a:r>
            <a:r>
              <a:rPr lang="tr-TR" sz="2800" dirty="0" err="1">
                <a:latin typeface="Times New Roman" panose="02020603050405020304" pitchFamily="18" charset="0"/>
                <a:ea typeface="Times New Roman" panose="02020603050405020304" pitchFamily="18" charset="0"/>
                <a:cs typeface="Times New Roman" panose="02020603050405020304" pitchFamily="18" charset="0"/>
              </a:rPr>
              <a:t>Makam’a</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bildirilir. Disiplin yönünden zamanaşımına uğramış olsa bile olayda ceza muhakemesini ve idari tedbirleri gerektiren hususlar var ise soruşturma yapılıp raporda fiilin zamanaşımına uğradığı belirtilir. </a:t>
            </a:r>
          </a:p>
        </p:txBody>
      </p:sp>
      <p:sp>
        <p:nvSpPr>
          <p:cNvPr id="11" name="Unvan 4"/>
          <p:cNvSpPr txBox="1">
            <a:spLocks/>
          </p:cNvSpPr>
          <p:nvPr/>
        </p:nvSpPr>
        <p:spPr>
          <a:xfrm>
            <a:off x="2082721" y="332558"/>
            <a:ext cx="9916773" cy="972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600" b="1" dirty="0">
                <a:solidFill>
                  <a:schemeClr val="accent1">
                    <a:lumMod val="75000"/>
                  </a:schemeClr>
                </a:solidFill>
                <a:latin typeface="Times New Roman" panose="02020603050405020304" pitchFamily="18" charset="0"/>
                <a:cs typeface="Times New Roman" panose="02020603050405020304" pitchFamily="18" charset="0"/>
              </a:rPr>
              <a:t>SORUŞTURMA YAPILIRKEN DİKKAT EDİLECEK HUSUSLAR</a:t>
            </a:r>
          </a:p>
        </p:txBody>
      </p:sp>
    </p:spTree>
    <p:extLst>
      <p:ext uri="{BB962C8B-B14F-4D97-AF65-F5344CB8AC3E}">
        <p14:creationId xmlns:p14="http://schemas.microsoft.com/office/powerpoint/2010/main" val="26500116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CB128D57-B316-4463-B201-8600E317F84F}" type="slidenum">
              <a:rPr lang="tr-TR" smtClean="0"/>
              <a:t>52</a:t>
            </a:fld>
            <a:endParaRPr lang="tr-TR"/>
          </a:p>
        </p:txBody>
      </p:sp>
      <p:sp>
        <p:nvSpPr>
          <p:cNvPr id="8" name="Dikdörtgen 7"/>
          <p:cNvSpPr/>
          <p:nvPr/>
        </p:nvSpPr>
        <p:spPr>
          <a:xfrm>
            <a:off x="579265" y="2024480"/>
            <a:ext cx="11033471" cy="4124206"/>
          </a:xfrm>
          <a:prstGeom prst="rect">
            <a:avLst/>
          </a:prstGeom>
        </p:spPr>
        <p:txBody>
          <a:bodyPr wrap="square">
            <a:spAutoFit/>
          </a:bodyPr>
          <a:lstStyle/>
          <a:p>
            <a:pPr marL="457200" indent="-457200" algn="just">
              <a:spcAft>
                <a:spcPts val="1200"/>
              </a:spcAf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Muhakkik</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ilgili personeli, olaya veya eyleme karışan diğer şahısları tespit etmeli, konuyla ilgili olarak bakılabilecek evrakı belirlemeli ve gereken kişilerin ifadesini almalı, konuya veya eyleme tanık olanların bilgisine başvurmalıdır.</a:t>
            </a:r>
          </a:p>
          <a:p>
            <a:pPr marL="457200" indent="-457200" algn="just">
              <a:spcAft>
                <a:spcPts val="1200"/>
              </a:spcAf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Soruşturma konusu para veya para hükmündeki evrak ve senetler, ambar ile resmi araç ve gereçler üzerinde sayım yapılarak eksiklik veya fazlalıklar tespit edilmeli ve bu durum bir tutanağa bağlanmalıdır. Suç delili teşkil edebilecek özel veya resmi evraka el konulmalı, idare amirine onaylı suretleri verilmelidir.</a:t>
            </a:r>
            <a:r>
              <a:rPr lang="tr-TR" dirty="0"/>
              <a:t> </a:t>
            </a:r>
          </a:p>
        </p:txBody>
      </p:sp>
      <p:sp>
        <p:nvSpPr>
          <p:cNvPr id="9" name="Unvan 4"/>
          <p:cNvSpPr>
            <a:spLocks noGrp="1"/>
          </p:cNvSpPr>
          <p:nvPr>
            <p:ph type="title"/>
          </p:nvPr>
        </p:nvSpPr>
        <p:spPr>
          <a:xfrm>
            <a:off x="2050637" y="394712"/>
            <a:ext cx="10013026" cy="972535"/>
          </a:xfrm>
        </p:spPr>
        <p:txBody>
          <a:bodyPr>
            <a:normAutofit/>
          </a:bodyPr>
          <a:lstStyle/>
          <a:p>
            <a:pPr algn="ctr"/>
            <a:r>
              <a:rPr lang="tr-TR" sz="2600" b="1" dirty="0">
                <a:solidFill>
                  <a:schemeClr val="accent1">
                    <a:lumMod val="75000"/>
                  </a:schemeClr>
                </a:solidFill>
                <a:latin typeface="Times New Roman" panose="02020603050405020304" pitchFamily="18" charset="0"/>
                <a:cs typeface="Times New Roman" panose="02020603050405020304" pitchFamily="18" charset="0"/>
              </a:rPr>
              <a:t>SORUŞTURMA YAPILIRKEN DİKKAT EDİLECEK HUSUSLAR</a:t>
            </a:r>
          </a:p>
        </p:txBody>
      </p:sp>
    </p:spTree>
    <p:extLst>
      <p:ext uri="{BB962C8B-B14F-4D97-AF65-F5344CB8AC3E}">
        <p14:creationId xmlns:p14="http://schemas.microsoft.com/office/powerpoint/2010/main" val="22946968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CB128D57-B316-4463-B201-8600E317F84F}" type="slidenum">
              <a:rPr lang="tr-TR" smtClean="0"/>
              <a:t>53</a:t>
            </a:fld>
            <a:endParaRPr lang="tr-TR"/>
          </a:p>
        </p:txBody>
      </p:sp>
      <p:sp>
        <p:nvSpPr>
          <p:cNvPr id="8" name="Dikdörtgen 7"/>
          <p:cNvSpPr/>
          <p:nvPr/>
        </p:nvSpPr>
        <p:spPr>
          <a:xfrm>
            <a:off x="428437" y="1765101"/>
            <a:ext cx="11600166" cy="4832092"/>
          </a:xfrm>
          <a:prstGeom prst="rect">
            <a:avLst/>
          </a:prstGeom>
        </p:spPr>
        <p:txBody>
          <a:bodyPr wrap="square">
            <a:spAutoFit/>
          </a:bodyPr>
          <a:lstStyle/>
          <a:p>
            <a:pPr marL="457200" indent="-457200" algn="jus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Susma hakkı, “isnat edilen suç hakkında açıklamada bulunmamayı” kapsamaktadır; kişi, “kimliğe ilişkin soruları doğru olarak cevaplandırmak zorundadır.” </a:t>
            </a:r>
          </a:p>
          <a:p>
            <a:pPr marL="457200" indent="-457200" algn="jus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İfadenin, yüz yüze alınması asıl olmakla birlikte  makul bir süre verilmek suretiyle yazıyla da istenebilir. </a:t>
            </a: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Muhakkikler</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zorunluluk hallerinde ihbarcı veya şikayetçilerle tanıkların ifadelerini, görevlendirecekleri naipler aracılığıyla ve istinabe suretiyle alabilirler. </a:t>
            </a:r>
          </a:p>
          <a:p>
            <a:pPr marL="457200" indent="-457200" algn="jus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Soruşturulan kamu görevlisi, savunmasında kendi iddialarını destekleyecek bilgi ve belgelerin araştırılmasını, gösterdiği tanıkların dinlenilmesini isteyebilir. Soruşturmacı keşif yapabilir ve bilirkişiden yararlanabilir. </a:t>
            </a:r>
          </a:p>
        </p:txBody>
      </p:sp>
      <p:sp>
        <p:nvSpPr>
          <p:cNvPr id="11" name="Unvan 4"/>
          <p:cNvSpPr txBox="1">
            <a:spLocks/>
          </p:cNvSpPr>
          <p:nvPr/>
        </p:nvSpPr>
        <p:spPr>
          <a:xfrm>
            <a:off x="2187410" y="368556"/>
            <a:ext cx="9841193" cy="972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600" b="1" dirty="0">
                <a:solidFill>
                  <a:schemeClr val="accent1">
                    <a:lumMod val="75000"/>
                  </a:schemeClr>
                </a:solidFill>
                <a:latin typeface="Times New Roman" panose="02020603050405020304" pitchFamily="18" charset="0"/>
                <a:cs typeface="Times New Roman" panose="02020603050405020304" pitchFamily="18" charset="0"/>
              </a:rPr>
              <a:t>SORUŞTURMA YAPILIRKEN DİKKAT EDİLECEK HUSUSLAR</a:t>
            </a:r>
          </a:p>
        </p:txBody>
      </p:sp>
    </p:spTree>
    <p:extLst>
      <p:ext uri="{BB962C8B-B14F-4D97-AF65-F5344CB8AC3E}">
        <p14:creationId xmlns:p14="http://schemas.microsoft.com/office/powerpoint/2010/main" val="696361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CB128D57-B316-4463-B201-8600E317F84F}" type="slidenum">
              <a:rPr lang="tr-TR" smtClean="0"/>
              <a:t>54</a:t>
            </a:fld>
            <a:endParaRPr lang="tr-TR"/>
          </a:p>
        </p:txBody>
      </p:sp>
      <p:sp>
        <p:nvSpPr>
          <p:cNvPr id="8" name="Dikdörtgen 7"/>
          <p:cNvSpPr/>
          <p:nvPr/>
        </p:nvSpPr>
        <p:spPr>
          <a:xfrm>
            <a:off x="428437" y="2584611"/>
            <a:ext cx="11600166" cy="2677656"/>
          </a:xfrm>
          <a:prstGeom prst="rect">
            <a:avLst/>
          </a:prstGeom>
        </p:spPr>
        <p:txBody>
          <a:bodyPr wrap="square">
            <a:spAutoFit/>
          </a:bodyPr>
          <a:lstStyle/>
          <a:p>
            <a:pPr marL="457200" indent="-457200" algn="just">
              <a:buFont typeface="Arial" panose="020B0604020202020204" pitchFamily="34" charset="0"/>
              <a:buChar char="•"/>
            </a:pP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YAPILAN SORUŞTURMA SONUCUNDA, FİİLİN SUBÜTA ERDİĞİNİN YANİ İŞLENDİĞİNİN, HER TÜRLÜ ŞÜPHEDEN UZAK, SOMUT,  KESİN VE İNANDIRICI DELİLLERLE ORTAYA KONULMASI GEREKİR. </a:t>
            </a:r>
          </a:p>
          <a:p>
            <a:pPr marL="457200" indent="-457200" algn="just">
              <a:buFont typeface="Arial" panose="020B0604020202020204" pitchFamily="34" charset="0"/>
              <a:buChar char="•"/>
            </a:pP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VARSAYIMA DAYALI, YETERSİZ DELİLLE DİSİPLİN CEZASI </a:t>
            </a:r>
            <a:r>
              <a:rPr lang="tr-TR" sz="2800" smtClean="0">
                <a:latin typeface="Times New Roman" panose="02020603050405020304" pitchFamily="18" charset="0"/>
                <a:ea typeface="Times New Roman" panose="02020603050405020304" pitchFamily="18" charset="0"/>
                <a:cs typeface="Times New Roman" panose="02020603050405020304" pitchFamily="18" charset="0"/>
              </a:rPr>
              <a:t>TEKLİFİNDE BULUNULMAMALIDIR</a:t>
            </a: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tr-TR"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Unvan 4"/>
          <p:cNvSpPr txBox="1">
            <a:spLocks/>
          </p:cNvSpPr>
          <p:nvPr/>
        </p:nvSpPr>
        <p:spPr>
          <a:xfrm>
            <a:off x="2187410" y="368556"/>
            <a:ext cx="9841193" cy="972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600" b="1" dirty="0">
                <a:solidFill>
                  <a:schemeClr val="accent1">
                    <a:lumMod val="75000"/>
                  </a:schemeClr>
                </a:solidFill>
                <a:latin typeface="Times New Roman" panose="02020603050405020304" pitchFamily="18" charset="0"/>
                <a:cs typeface="Times New Roman" panose="02020603050405020304" pitchFamily="18" charset="0"/>
              </a:rPr>
              <a:t>SORUŞTURMA YAPILIRKEN DİKKAT EDİLECEK HUSUSLAR</a:t>
            </a:r>
          </a:p>
        </p:txBody>
      </p:sp>
    </p:spTree>
    <p:extLst>
      <p:ext uri="{BB962C8B-B14F-4D97-AF65-F5344CB8AC3E}">
        <p14:creationId xmlns:p14="http://schemas.microsoft.com/office/powerpoint/2010/main" val="8925453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429293"/>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SORUŞTURMA RAPORU</a:t>
            </a:r>
          </a:p>
        </p:txBody>
      </p:sp>
      <p:sp>
        <p:nvSpPr>
          <p:cNvPr id="6" name="Slayt Numarası Yer Tutucusu 5"/>
          <p:cNvSpPr>
            <a:spLocks noGrp="1"/>
          </p:cNvSpPr>
          <p:nvPr>
            <p:ph type="sldNum" sz="quarter" idx="12"/>
          </p:nvPr>
        </p:nvSpPr>
        <p:spPr/>
        <p:txBody>
          <a:bodyPr/>
          <a:lstStyle/>
          <a:p>
            <a:fld id="{CB128D57-B316-4463-B201-8600E317F84F}" type="slidenum">
              <a:rPr lang="tr-TR" smtClean="0"/>
              <a:t>55</a:t>
            </a:fld>
            <a:endParaRPr lang="tr-TR"/>
          </a:p>
        </p:txBody>
      </p:sp>
      <p:sp>
        <p:nvSpPr>
          <p:cNvPr id="7" name="Dikdörtgen 6"/>
          <p:cNvSpPr/>
          <p:nvPr/>
        </p:nvSpPr>
        <p:spPr>
          <a:xfrm>
            <a:off x="957424" y="2939846"/>
            <a:ext cx="10616664" cy="1547475"/>
          </a:xfrm>
          <a:prstGeom prst="rect">
            <a:avLst/>
          </a:prstGeom>
        </p:spPr>
        <p:txBody>
          <a:bodyPr wrap="square">
            <a:spAutoFit/>
          </a:bodyPr>
          <a:lstStyle/>
          <a:p>
            <a:pPr algn="just">
              <a:lnSpc>
                <a:spcPct val="115000"/>
              </a:lnSpc>
              <a:spcAft>
                <a:spcPts val="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MUHAKKİK DÜZENLEYECEĞİ RAPORDA, DİSİPLİN CEZASI YANINDA </a:t>
            </a:r>
            <a:r>
              <a:rPr lang="tr-TR" sz="2800" b="1" u="sng" dirty="0">
                <a:latin typeface="Times New Roman" panose="02020603050405020304" pitchFamily="18" charset="0"/>
                <a:ea typeface="Times New Roman" panose="02020603050405020304" pitchFamily="18" charset="0"/>
                <a:cs typeface="Times New Roman" panose="02020603050405020304" pitchFamily="18" charset="0"/>
              </a:rPr>
              <a:t>ADLİ, İDARİ VEYA MALİ TEDBİRLER ÖNERMEYE YETKİLİDİRLER.</a:t>
            </a:r>
            <a:endParaRPr lang="tr-TR" sz="2800" b="1"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6329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SORUŞTURMA RAPORU</a:t>
            </a:r>
          </a:p>
        </p:txBody>
      </p:sp>
      <p:sp>
        <p:nvSpPr>
          <p:cNvPr id="6" name="Slayt Numarası Yer Tutucusu 5"/>
          <p:cNvSpPr>
            <a:spLocks noGrp="1"/>
          </p:cNvSpPr>
          <p:nvPr>
            <p:ph type="sldNum" sz="quarter" idx="12"/>
          </p:nvPr>
        </p:nvSpPr>
        <p:spPr/>
        <p:txBody>
          <a:bodyPr/>
          <a:lstStyle/>
          <a:p>
            <a:fld id="{CB128D57-B316-4463-B201-8600E317F84F}" type="slidenum">
              <a:rPr lang="tr-TR" smtClean="0"/>
              <a:t>56</a:t>
            </a:fld>
            <a:endParaRPr lang="tr-TR"/>
          </a:p>
        </p:txBody>
      </p:sp>
      <p:sp>
        <p:nvSpPr>
          <p:cNvPr id="8" name="Dikdörtgen 7"/>
          <p:cNvSpPr/>
          <p:nvPr/>
        </p:nvSpPr>
        <p:spPr>
          <a:xfrm>
            <a:off x="728744" y="2296266"/>
            <a:ext cx="10489384" cy="3539430"/>
          </a:xfrm>
          <a:prstGeom prst="rect">
            <a:avLst/>
          </a:prstGeom>
        </p:spPr>
        <p:txBody>
          <a:bodyPr wrap="square">
            <a:spAutoFit/>
          </a:bodyPr>
          <a:lstStyle/>
          <a:p>
            <a:pPr algn="just"/>
            <a:r>
              <a:rPr lang="tr-TR" altLang="tr-TR" sz="3200" b="1" i="1" u="sng" dirty="0">
                <a:latin typeface="Times New Roman" panose="02020603050405020304" pitchFamily="18" charset="0"/>
                <a:cs typeface="Times New Roman" panose="02020603050405020304" pitchFamily="18" charset="0"/>
              </a:rPr>
              <a:t>Raporda yer değişikliği teklif edilecek ise</a:t>
            </a:r>
            <a:r>
              <a:rPr lang="tr-TR" altLang="tr-TR" sz="3200" i="1" dirty="0">
                <a:latin typeface="Times New Roman" panose="02020603050405020304" pitchFamily="18" charset="0"/>
                <a:cs typeface="Times New Roman" panose="02020603050405020304" pitchFamily="18" charset="0"/>
              </a:rPr>
              <a:t> iki ceza verildiği değerlendirilmesini önlemek </a:t>
            </a:r>
            <a:r>
              <a:rPr lang="tr-TR" altLang="tr-TR" sz="3200" i="1" dirty="0" smtClean="0">
                <a:latin typeface="Times New Roman" panose="02020603050405020304" pitchFamily="18" charset="0"/>
                <a:cs typeface="Times New Roman" panose="02020603050405020304" pitchFamily="18" charset="0"/>
              </a:rPr>
              <a:t>amacıyla, </a:t>
            </a:r>
            <a:r>
              <a:rPr lang="tr-TR" sz="3200" i="1" dirty="0" smtClean="0">
                <a:latin typeface="Times New Roman" panose="02020603050405020304" pitchFamily="18" charset="0"/>
                <a:cs typeface="Times New Roman" panose="02020603050405020304" pitchFamily="18" charset="0"/>
              </a:rPr>
              <a:t>ceza </a:t>
            </a:r>
            <a:r>
              <a:rPr lang="tr-TR" sz="3200" i="1" dirty="0">
                <a:latin typeface="Times New Roman" panose="02020603050405020304" pitchFamily="18" charset="0"/>
                <a:cs typeface="Times New Roman" panose="02020603050405020304" pitchFamily="18" charset="0"/>
              </a:rPr>
              <a:t>verilen fiilin, </a:t>
            </a:r>
            <a:r>
              <a:rPr lang="tr-TR" sz="3200" i="1" u="sng" dirty="0">
                <a:latin typeface="Times New Roman" panose="02020603050405020304" pitchFamily="18" charset="0"/>
                <a:cs typeface="Times New Roman" panose="02020603050405020304" pitchFamily="18" charset="0"/>
              </a:rPr>
              <a:t>kişinin bulunduğu yerde görevine devam etmesi halinde kamu hizmeti ve görevlerinin sağlıklı, düzenli ve zamanında gereği gibi yerine getirilmesinde ve personelin hiyerarşik düzen içerisinde uyumlu çalışmasında ne gibi sakıncalar</a:t>
            </a:r>
            <a:r>
              <a:rPr lang="tr-TR" sz="3200" i="1" dirty="0">
                <a:latin typeface="Times New Roman" panose="02020603050405020304" pitchFamily="18" charset="0"/>
                <a:cs typeface="Times New Roman" panose="02020603050405020304" pitchFamily="18" charset="0"/>
              </a:rPr>
              <a:t> doğuracağı açıklanması uygun olacaktır.</a:t>
            </a:r>
            <a:endParaRPr lang="tr-TR" sz="3200" dirty="0"/>
          </a:p>
        </p:txBody>
      </p:sp>
    </p:spTree>
    <p:extLst>
      <p:ext uri="{BB962C8B-B14F-4D97-AF65-F5344CB8AC3E}">
        <p14:creationId xmlns:p14="http://schemas.microsoft.com/office/powerpoint/2010/main" val="11936761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5. 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93486" y="1825625"/>
            <a:ext cx="11299372" cy="1200329"/>
          </a:xfrm>
          <a:prstGeom prst="rect">
            <a:avLst/>
          </a:prstGeom>
          <a:noFill/>
        </p:spPr>
        <p:txBody>
          <a:bodyPr wrap="square" rtlCol="0">
            <a:spAutoFit/>
          </a:bodyPr>
          <a:lstStyle/>
          <a:p>
            <a:pPr>
              <a:lnSpc>
                <a:spcPct val="150000"/>
              </a:lnSpc>
            </a:pPr>
            <a:endParaRPr lang="tr-TR" sz="2400" dirty="0">
              <a:latin typeface="Times New Roman" panose="02020603050405020304" pitchFamily="18" charset="0"/>
              <a:cs typeface="Times New Roman" panose="02020603050405020304" pitchFamily="18" charset="0"/>
            </a:endParaRPr>
          </a:p>
          <a:p>
            <a:pPr>
              <a:lnSpc>
                <a:spcPct val="150000"/>
              </a:lnSpc>
            </a:pPr>
            <a:r>
              <a:rPr lang="tr-TR" sz="2400" dirty="0">
                <a:latin typeface="Times New Roman" panose="02020603050405020304" pitchFamily="18" charset="0"/>
                <a:cs typeface="Times New Roman" panose="02020603050405020304" pitchFamily="18" charset="0"/>
              </a:rPr>
              <a:t>                                                    </a:t>
            </a:r>
          </a:p>
        </p:txBody>
      </p:sp>
      <p:sp>
        <p:nvSpPr>
          <p:cNvPr id="7" name="Metin kutusu 6"/>
          <p:cNvSpPr txBox="1"/>
          <p:nvPr/>
        </p:nvSpPr>
        <p:spPr>
          <a:xfrm>
            <a:off x="304520" y="1925515"/>
            <a:ext cx="11771926" cy="4154984"/>
          </a:xfrm>
          <a:prstGeom prst="rect">
            <a:avLst/>
          </a:prstGeom>
          <a:noFill/>
        </p:spPr>
        <p:txBody>
          <a:bodyPr wrap="square" rtlCol="0">
            <a:spAutoFit/>
          </a:bodyPr>
          <a:lstStyle/>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Uyarma + Kınama + Aylıktan Kesme</a:t>
            </a:r>
          </a:p>
          <a:p>
            <a:pPr marL="285750" indent="-285750">
              <a:buFont typeface="Wingdings" panose="05000000000000000000" pitchFamily="2" charset="2"/>
              <a:buChar char="§"/>
            </a:pPr>
            <a:endParaRPr lang="tr-TR"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Kademe İlerlemesinin Durdurulması         İlgili Disiplin Kurulu Kararı</a:t>
            </a:r>
          </a:p>
          <a:p>
            <a:endParaRPr lang="tr-TR" sz="2200" dirty="0" smtClean="0">
              <a:latin typeface="Times New Roman" panose="02020603050405020304" pitchFamily="18" charset="0"/>
              <a:cs typeface="Times New Roman" panose="02020603050405020304" pitchFamily="18" charset="0"/>
            </a:endParaRPr>
          </a:p>
          <a:p>
            <a:endParaRPr lang="tr-TR" sz="22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smtClean="0">
                <a:latin typeface="Times New Roman" panose="02020603050405020304" pitchFamily="18" charset="0"/>
                <a:cs typeface="Times New Roman" panose="02020603050405020304" pitchFamily="18" charset="0"/>
              </a:rPr>
              <a:t>Devlet </a:t>
            </a:r>
            <a:r>
              <a:rPr lang="tr-TR" sz="2200" dirty="0">
                <a:latin typeface="Times New Roman" panose="02020603050405020304" pitchFamily="18" charset="0"/>
                <a:cs typeface="Times New Roman" panose="02020603050405020304" pitchFamily="18" charset="0"/>
              </a:rPr>
              <a:t>Memurluğundan Çıkarma</a:t>
            </a:r>
          </a:p>
          <a:p>
            <a:endParaRPr lang="tr-TR" sz="2200" dirty="0">
              <a:latin typeface="Times New Roman" panose="02020603050405020304" pitchFamily="18" charset="0"/>
              <a:cs typeface="Times New Roman" panose="02020603050405020304" pitchFamily="18" charset="0"/>
            </a:endParaRPr>
          </a:p>
          <a:p>
            <a:endParaRPr lang="tr-TR" sz="2200" dirty="0" smtClean="0">
              <a:latin typeface="Times New Roman" panose="02020603050405020304" pitchFamily="18" charset="0"/>
              <a:cs typeface="Times New Roman" panose="02020603050405020304" pitchFamily="18" charset="0"/>
            </a:endParaRPr>
          </a:p>
          <a:p>
            <a:endParaRPr lang="tr-TR"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Disiplin cezaları, </a:t>
            </a:r>
            <a:r>
              <a:rPr lang="tr-TR" sz="2200" b="1" dirty="0">
                <a:latin typeface="Times New Roman" panose="02020603050405020304" pitchFamily="18" charset="0"/>
                <a:cs typeface="Times New Roman" panose="02020603050405020304" pitchFamily="18" charset="0"/>
              </a:rPr>
              <a:t>özlük dosyasına </a:t>
            </a:r>
            <a:r>
              <a:rPr lang="tr-TR" sz="2200" dirty="0">
                <a:latin typeface="Times New Roman" panose="02020603050405020304" pitchFamily="18" charset="0"/>
                <a:cs typeface="Times New Roman" panose="02020603050405020304" pitchFamily="18" charset="0"/>
              </a:rPr>
              <a:t>işlenir.</a:t>
            </a:r>
          </a:p>
          <a:p>
            <a:pPr marL="285750" indent="-285750">
              <a:buFont typeface="Wingdings" panose="05000000000000000000" pitchFamily="2" charset="2"/>
              <a:buChar char="§"/>
            </a:pPr>
            <a:endParaRPr lang="tr-TR"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Verildiği tarihte hüküm ifade eder ve </a:t>
            </a:r>
            <a:r>
              <a:rPr lang="tr-TR" sz="2200" b="1" dirty="0">
                <a:latin typeface="Times New Roman" panose="02020603050405020304" pitchFamily="18" charset="0"/>
                <a:cs typeface="Times New Roman" panose="02020603050405020304" pitchFamily="18" charset="0"/>
              </a:rPr>
              <a:t>derhal uygulanır</a:t>
            </a:r>
            <a:r>
              <a:rPr lang="tr-TR" sz="2200" dirty="0">
                <a:latin typeface="Times New Roman" panose="02020603050405020304" pitchFamily="18" charset="0"/>
                <a:cs typeface="Times New Roman" panose="02020603050405020304" pitchFamily="18" charset="0"/>
              </a:rPr>
              <a:t> (Aylıktan kesme takip eden ay başında)</a:t>
            </a:r>
            <a:r>
              <a:rPr lang="tr-TR" dirty="0"/>
              <a:t>.</a:t>
            </a:r>
          </a:p>
        </p:txBody>
      </p:sp>
      <p:sp>
        <p:nvSpPr>
          <p:cNvPr id="10" name="Yuvarlatılmış Dikdörtgen 9"/>
          <p:cNvSpPr/>
          <p:nvPr/>
        </p:nvSpPr>
        <p:spPr>
          <a:xfrm>
            <a:off x="5463233" y="1825625"/>
            <a:ext cx="2256529" cy="6001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200" b="1" dirty="0">
                <a:solidFill>
                  <a:schemeClr val="accent1">
                    <a:lumMod val="75000"/>
                  </a:schemeClr>
                </a:solidFill>
                <a:latin typeface="Times New Roman" panose="02020603050405020304" pitchFamily="18" charset="0"/>
                <a:cs typeface="Times New Roman" panose="02020603050405020304" pitchFamily="18" charset="0"/>
              </a:rPr>
              <a:t>Disiplin Amiri</a:t>
            </a:r>
          </a:p>
        </p:txBody>
      </p:sp>
      <p:sp>
        <p:nvSpPr>
          <p:cNvPr id="14" name="Yuvarlatılmış Dikdörtgen 13"/>
          <p:cNvSpPr/>
          <p:nvPr/>
        </p:nvSpPr>
        <p:spPr>
          <a:xfrm>
            <a:off x="9074786" y="2068934"/>
            <a:ext cx="2859866" cy="1656195"/>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v"/>
            </a:pPr>
            <a:r>
              <a:rPr lang="tr-TR" sz="2000" b="1" dirty="0">
                <a:solidFill>
                  <a:schemeClr val="accent1">
                    <a:lumMod val="75000"/>
                  </a:schemeClr>
                </a:solidFill>
                <a:latin typeface="Times New Roman" panose="02020603050405020304" pitchFamily="18" charset="0"/>
                <a:cs typeface="Times New Roman" panose="02020603050405020304" pitchFamily="18" charset="0"/>
              </a:rPr>
              <a:t>Atamaya Yetkili  Amir</a:t>
            </a:r>
          </a:p>
          <a:p>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tr-TR" sz="2000" dirty="0">
                <a:solidFill>
                  <a:schemeClr val="accent1">
                    <a:lumMod val="75000"/>
                  </a:schemeClr>
                </a:solidFill>
                <a:latin typeface="Times New Roman" panose="02020603050405020304" pitchFamily="18" charset="0"/>
                <a:cs typeface="Times New Roman" panose="02020603050405020304" pitchFamily="18" charset="0"/>
              </a:rPr>
              <a:t>İl </a:t>
            </a:r>
            <a:r>
              <a:rPr lang="tr-TR" sz="2000" dirty="0" err="1">
                <a:solidFill>
                  <a:schemeClr val="accent1">
                    <a:lumMod val="75000"/>
                  </a:schemeClr>
                </a:solidFill>
                <a:latin typeface="Times New Roman" panose="02020603050405020304" pitchFamily="18" charset="0"/>
                <a:cs typeface="Times New Roman" panose="02020603050405020304" pitchFamily="18" charset="0"/>
              </a:rPr>
              <a:t>Dis</a:t>
            </a:r>
            <a:r>
              <a:rPr lang="tr-TR" sz="2000" dirty="0">
                <a:solidFill>
                  <a:schemeClr val="accent1">
                    <a:lumMod val="75000"/>
                  </a:schemeClr>
                </a:solidFill>
                <a:latin typeface="Times New Roman" panose="02020603050405020304" pitchFamily="18" charset="0"/>
                <a:cs typeface="Times New Roman" panose="02020603050405020304" pitchFamily="18" charset="0"/>
              </a:rPr>
              <a:t>. </a:t>
            </a:r>
            <a:r>
              <a:rPr lang="tr-TR" sz="2000" dirty="0" err="1">
                <a:solidFill>
                  <a:schemeClr val="accent1">
                    <a:lumMod val="75000"/>
                  </a:schemeClr>
                </a:solidFill>
                <a:latin typeface="Times New Roman" panose="02020603050405020304" pitchFamily="18" charset="0"/>
                <a:cs typeface="Times New Roman" panose="02020603050405020304" pitchFamily="18" charset="0"/>
              </a:rPr>
              <a:t>Krl</a:t>
            </a:r>
            <a:r>
              <a:rPr lang="tr-TR" sz="2000" dirty="0">
                <a:solidFill>
                  <a:schemeClr val="accent1">
                    <a:lumMod val="75000"/>
                  </a:schemeClr>
                </a:solidFill>
                <a:latin typeface="Times New Roman" panose="02020603050405020304" pitchFamily="18" charset="0"/>
                <a:cs typeface="Times New Roman" panose="02020603050405020304" pitchFamily="18" charset="0"/>
              </a:rPr>
              <a:t>. </a:t>
            </a:r>
            <a:r>
              <a:rPr lang="tr-TR" sz="2000" dirty="0" err="1">
                <a:solidFill>
                  <a:schemeClr val="accent1">
                    <a:lumMod val="75000"/>
                  </a:schemeClr>
                </a:solidFill>
                <a:latin typeface="Times New Roman" panose="02020603050405020304" pitchFamily="18" charset="0"/>
                <a:cs typeface="Times New Roman" panose="02020603050405020304" pitchFamily="18" charset="0"/>
              </a:rPr>
              <a:t>Kr</a:t>
            </a:r>
            <a:r>
              <a:rPr lang="tr-TR" sz="2000" dirty="0">
                <a:solidFill>
                  <a:schemeClr val="accent1">
                    <a:lumMod val="75000"/>
                  </a:schemeClr>
                </a:solidFill>
                <a:latin typeface="Times New Roman" panose="02020603050405020304" pitchFamily="18" charset="0"/>
                <a:cs typeface="Times New Roman" panose="02020603050405020304" pitchFamily="18" charset="0"/>
              </a:rPr>
              <a:t>. dayanan hallerde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Vali</a:t>
            </a:r>
          </a:p>
        </p:txBody>
      </p:sp>
      <p:sp>
        <p:nvSpPr>
          <p:cNvPr id="17" name="Yuvarlatılmış Dikdörtgen 16"/>
          <p:cNvSpPr/>
          <p:nvPr/>
        </p:nvSpPr>
        <p:spPr>
          <a:xfrm>
            <a:off x="5463234" y="3553097"/>
            <a:ext cx="2256529" cy="7066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200" b="1" dirty="0">
                <a:solidFill>
                  <a:schemeClr val="accent1">
                    <a:lumMod val="75000"/>
                  </a:schemeClr>
                </a:solidFill>
                <a:latin typeface="Times New Roman" panose="02020603050405020304" pitchFamily="18" charset="0"/>
                <a:cs typeface="Times New Roman" panose="02020603050405020304" pitchFamily="18" charset="0"/>
              </a:rPr>
              <a:t>Yüksek Disiplin Kurulu</a:t>
            </a:r>
          </a:p>
        </p:txBody>
      </p:sp>
      <p:sp>
        <p:nvSpPr>
          <p:cNvPr id="6" name="Slayt Numarası Yer Tutucusu 5"/>
          <p:cNvSpPr>
            <a:spLocks noGrp="1"/>
          </p:cNvSpPr>
          <p:nvPr>
            <p:ph type="sldNum" sz="quarter" idx="12"/>
          </p:nvPr>
        </p:nvSpPr>
        <p:spPr/>
        <p:txBody>
          <a:bodyPr/>
          <a:lstStyle/>
          <a:p>
            <a:fld id="{CB128D57-B316-4463-B201-8600E317F84F}" type="slidenum">
              <a:rPr lang="tr-TR" smtClean="0"/>
              <a:t>57</a:t>
            </a:fld>
            <a:endParaRPr lang="tr-TR"/>
          </a:p>
        </p:txBody>
      </p:sp>
      <p:sp>
        <p:nvSpPr>
          <p:cNvPr id="18" name="Sağ Ok 17"/>
          <p:cNvSpPr/>
          <p:nvPr/>
        </p:nvSpPr>
        <p:spPr>
          <a:xfrm>
            <a:off x="4872966" y="3790866"/>
            <a:ext cx="432989" cy="130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Sağ Ok 18"/>
          <p:cNvSpPr/>
          <p:nvPr/>
        </p:nvSpPr>
        <p:spPr>
          <a:xfrm>
            <a:off x="4940564" y="2782758"/>
            <a:ext cx="297792" cy="100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a:off x="4954435" y="2117454"/>
            <a:ext cx="297792" cy="100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ağ Ok 15"/>
          <p:cNvSpPr/>
          <p:nvPr/>
        </p:nvSpPr>
        <p:spPr>
          <a:xfrm>
            <a:off x="8682511" y="2782758"/>
            <a:ext cx="297792" cy="100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717528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93486" y="1825625"/>
            <a:ext cx="11299372" cy="4893647"/>
          </a:xfrm>
          <a:prstGeom prst="rect">
            <a:avLst/>
          </a:prstGeom>
          <a:noFill/>
        </p:spPr>
        <p:txBody>
          <a:bodyPr wrap="square" rtlCol="0">
            <a:spAutoFit/>
          </a:bodyPr>
          <a:lstStyle/>
          <a:p>
            <a:pPr marL="285750" indent="-285750">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Soruşturma raporu öneri ni­teliğindedir, disiplin amiri bakımından bağlayıcı değildir.</a:t>
            </a:r>
          </a:p>
          <a:p>
            <a:endParaRPr lang="tr-TR"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Disiplin amiri, </a:t>
            </a:r>
            <a:r>
              <a:rPr lang="tr-TR" sz="2200" b="1" dirty="0">
                <a:latin typeface="Times New Roman" panose="02020603050405020304" pitchFamily="18" charset="0"/>
                <a:cs typeface="Times New Roman" panose="02020603050405020304" pitchFamily="18" charset="0"/>
              </a:rPr>
              <a:t>teklif edilen cezayı veya alt ceza verebilir veya ceza vermeyebilir</a:t>
            </a:r>
            <a:r>
              <a:rPr lang="tr-TR" sz="2200" dirty="0">
                <a:latin typeface="Times New Roman" panose="02020603050405020304" pitchFamily="18" charset="0"/>
                <a:cs typeface="Times New Roman" panose="02020603050405020304" pitchFamily="18" charset="0"/>
              </a:rPr>
              <a:t> </a:t>
            </a:r>
            <a:r>
              <a:rPr lang="tr-TR" sz="2200" dirty="0">
                <a:solidFill>
                  <a:schemeClr val="accent1">
                    <a:lumMod val="75000"/>
                  </a:schemeClr>
                </a:solidFill>
                <a:latin typeface="Times New Roman" panose="02020603050405020304" pitchFamily="18" charset="0"/>
                <a:cs typeface="Times New Roman" panose="02020603050405020304" pitchFamily="18" charset="0"/>
              </a:rPr>
              <a:t>(Takdir Yetkisi/Gerekçeli)</a:t>
            </a:r>
            <a:r>
              <a:rPr lang="tr-TR" sz="22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endParaRPr lang="tr-TR"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Verilen kararda, cezaya esas </a:t>
            </a:r>
            <a:r>
              <a:rPr lang="tr-TR" sz="2200" b="1" dirty="0">
                <a:latin typeface="Times New Roman" panose="02020603050405020304" pitchFamily="18" charset="0"/>
                <a:cs typeface="Times New Roman" panose="02020603050405020304" pitchFamily="18" charset="0"/>
              </a:rPr>
              <a:t>eylem</a:t>
            </a:r>
            <a:r>
              <a:rPr lang="tr-TR" sz="2200" dirty="0">
                <a:latin typeface="Times New Roman" panose="02020603050405020304" pitchFamily="18" charset="0"/>
                <a:cs typeface="Times New Roman" panose="02020603050405020304" pitchFamily="18" charset="0"/>
              </a:rPr>
              <a:t>, UYGULANAN </a:t>
            </a:r>
            <a:r>
              <a:rPr lang="tr-TR" sz="2200" b="1" dirty="0">
                <a:latin typeface="Times New Roman" panose="02020603050405020304" pitchFamily="18" charset="0"/>
                <a:cs typeface="Times New Roman" panose="02020603050405020304" pitchFamily="18" charset="0"/>
              </a:rPr>
              <a:t>KANUN, MADDE VE BENDİ, </a:t>
            </a:r>
            <a:r>
              <a:rPr lang="tr-TR" sz="2200" dirty="0">
                <a:latin typeface="Times New Roman" panose="02020603050405020304" pitchFamily="18" charset="0"/>
                <a:cs typeface="Times New Roman" panose="02020603050405020304" pitchFamily="18" charset="0"/>
              </a:rPr>
              <a:t>başvurulacak </a:t>
            </a:r>
            <a:r>
              <a:rPr lang="tr-TR" sz="2200" b="1" dirty="0">
                <a:latin typeface="Times New Roman" panose="02020603050405020304" pitchFamily="18" charset="0"/>
                <a:cs typeface="Times New Roman" panose="02020603050405020304" pitchFamily="18" charset="0"/>
              </a:rPr>
              <a:t>yasal yollar ve süreler</a:t>
            </a:r>
            <a:r>
              <a:rPr lang="tr-TR" sz="2200" dirty="0">
                <a:latin typeface="Times New Roman" panose="02020603050405020304" pitchFamily="18" charset="0"/>
                <a:cs typeface="Times New Roman" panose="02020603050405020304" pitchFamily="18" charset="0"/>
              </a:rPr>
              <a:t> belirtilir.</a:t>
            </a:r>
          </a:p>
          <a:p>
            <a:endParaRPr lang="tr-TR"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smtClean="0">
                <a:latin typeface="Times New Roman" panose="02020603050405020304" pitchFamily="18" charset="0"/>
                <a:cs typeface="Times New Roman" panose="02020603050405020304" pitchFamily="18" charset="0"/>
              </a:rPr>
              <a:t>Soruşturma </a:t>
            </a:r>
            <a:r>
              <a:rPr lang="tr-TR" sz="2200" dirty="0">
                <a:latin typeface="Times New Roman" panose="02020603050405020304" pitchFamily="18" charset="0"/>
                <a:cs typeface="Times New Roman" panose="02020603050405020304" pitchFamily="18" charset="0"/>
              </a:rPr>
              <a:t>dosyaları mahalli personel hariç özlük dosyasına konulmak üzere Personel Genel Müdürlüğüne iletilir.</a:t>
            </a:r>
          </a:p>
          <a:p>
            <a:endParaRPr lang="tr-TR"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b="1" dirty="0">
                <a:latin typeface="Times New Roman" panose="02020603050405020304" pitchFamily="18" charset="0"/>
                <a:cs typeface="Times New Roman" panose="02020603050405020304" pitchFamily="18" charset="0"/>
              </a:rPr>
              <a:t>Adaylık süresi içerisinde </a:t>
            </a:r>
            <a:r>
              <a:rPr lang="tr-TR" sz="2200" dirty="0">
                <a:latin typeface="Times New Roman" panose="02020603050405020304" pitchFamily="18" charset="0"/>
                <a:cs typeface="Times New Roman" panose="02020603050405020304" pitchFamily="18" charset="0"/>
              </a:rPr>
              <a:t>aylıktan kesme veya </a:t>
            </a:r>
            <a:r>
              <a:rPr lang="tr-TR" sz="2200" dirty="0" err="1">
                <a:latin typeface="Times New Roman" panose="02020603050405020304" pitchFamily="18" charset="0"/>
                <a:cs typeface="Times New Roman" panose="02020603050405020304" pitchFamily="18" charset="0"/>
              </a:rPr>
              <a:t>kad</a:t>
            </a:r>
            <a:r>
              <a:rPr lang="tr-TR" sz="2200" dirty="0">
                <a:latin typeface="Times New Roman" panose="02020603050405020304" pitchFamily="18" charset="0"/>
                <a:cs typeface="Times New Roman" panose="02020603050405020304" pitchFamily="18" charset="0"/>
              </a:rPr>
              <a:t>. iler. dur. cezası alanlar, disiplin amirinin teklifi atamaya yetkili amirin onayı ile ilişikleri kesilir </a:t>
            </a:r>
            <a:r>
              <a:rPr lang="tr-TR" sz="2200" dirty="0">
                <a:solidFill>
                  <a:schemeClr val="accent1">
                    <a:lumMod val="75000"/>
                  </a:schemeClr>
                </a:solidFill>
                <a:latin typeface="Times New Roman" panose="02020603050405020304" pitchFamily="18" charset="0"/>
                <a:cs typeface="Times New Roman" panose="02020603050405020304" pitchFamily="18" charset="0"/>
              </a:rPr>
              <a:t>(Bağlı Yetki)</a:t>
            </a:r>
            <a:r>
              <a:rPr lang="tr-TR" sz="2200" dirty="0">
                <a:latin typeface="Times New Roman" panose="02020603050405020304" pitchFamily="18" charset="0"/>
                <a:cs typeface="Times New Roman" panose="02020603050405020304" pitchFamily="18" charset="0"/>
              </a:rPr>
              <a:t>.</a:t>
            </a:r>
          </a:p>
          <a:p>
            <a:endParaRPr lang="tr-TR" sz="2200"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58</a:t>
            </a:fld>
            <a:endParaRPr lang="tr-TR"/>
          </a:p>
        </p:txBody>
      </p:sp>
    </p:spTree>
    <p:extLst>
      <p:ext uri="{BB962C8B-B14F-4D97-AF65-F5344CB8AC3E}">
        <p14:creationId xmlns:p14="http://schemas.microsoft.com/office/powerpoint/2010/main" val="25648847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626751" y="2566116"/>
            <a:ext cx="11299372" cy="3236784"/>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SAVUNMA ALINDIKTAN SONRA YAPILAN DEĞERLENDİRME SONUCUNDA, SAVUNMA İSTEM YAZISINDA BELİRTİLEN BENT VE ALT BENTTEN FARKLI BİR BENT VE ALT BENTTEN CEZA VERİLECEK İSE BU YENİ </a:t>
            </a:r>
            <a:r>
              <a:rPr lang="tr-TR" sz="2800" dirty="0" smtClean="0">
                <a:latin typeface="Times New Roman" panose="02020603050405020304" pitchFamily="18" charset="0"/>
                <a:cs typeface="Times New Roman" panose="02020603050405020304" pitchFamily="18" charset="0"/>
              </a:rPr>
              <a:t>DURAMA </a:t>
            </a:r>
            <a:r>
              <a:rPr lang="tr-TR" sz="2800" dirty="0">
                <a:latin typeface="Times New Roman" panose="02020603050405020304" pitchFamily="18" charset="0"/>
                <a:cs typeface="Times New Roman" panose="02020603050405020304" pitchFamily="18" charset="0"/>
              </a:rPr>
              <a:t>GÖRE SAVUNMA İSTENMESİ GEREKİR. </a:t>
            </a:r>
          </a:p>
          <a:p>
            <a:pPr algn="just">
              <a:spcBef>
                <a:spcPts val="1000"/>
              </a:spcBef>
            </a:pPr>
            <a:r>
              <a:rPr lang="tr-TR" sz="2800" dirty="0">
                <a:latin typeface="Times New Roman" panose="02020603050405020304" pitchFamily="18" charset="0"/>
                <a:cs typeface="Times New Roman" panose="02020603050405020304" pitchFamily="18" charset="0"/>
              </a:rPr>
              <a:t>YENİ SAVUNMA İSTEM YAZISINDA DEĞERLENDİRİLEN YENİ BENT VE ALT BENT BELİRTİLMELİDİR.</a:t>
            </a:r>
          </a:p>
        </p:txBody>
      </p:sp>
      <p:sp>
        <p:nvSpPr>
          <p:cNvPr id="6" name="Slayt Numarası Yer Tutucusu 5"/>
          <p:cNvSpPr>
            <a:spLocks noGrp="1"/>
          </p:cNvSpPr>
          <p:nvPr>
            <p:ph type="sldNum" sz="quarter" idx="12"/>
          </p:nvPr>
        </p:nvSpPr>
        <p:spPr/>
        <p:txBody>
          <a:bodyPr/>
          <a:lstStyle/>
          <a:p>
            <a:fld id="{CB128D57-B316-4463-B201-8600E317F84F}" type="slidenum">
              <a:rPr lang="tr-TR" smtClean="0"/>
              <a:t>59</a:t>
            </a:fld>
            <a:endParaRPr lang="tr-TR"/>
          </a:p>
        </p:txBody>
      </p:sp>
    </p:spTree>
    <p:extLst>
      <p:ext uri="{BB962C8B-B14F-4D97-AF65-F5344CB8AC3E}">
        <p14:creationId xmlns:p14="http://schemas.microsoft.com/office/powerpoint/2010/main" val="1353903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918411" y="3215036"/>
            <a:ext cx="10703766" cy="1585049"/>
          </a:xfrm>
          <a:prstGeom prst="rect">
            <a:avLst/>
          </a:prstGeom>
        </p:spPr>
        <p:txBody>
          <a:bodyPr wrap="square">
            <a:spAutoFit/>
          </a:bodyPr>
          <a:lstStyle/>
          <a:p>
            <a:pPr>
              <a:spcAft>
                <a:spcPts val="3000"/>
              </a:spcAft>
            </a:pPr>
            <a:r>
              <a:rPr lang="tr-TR" sz="3600" dirty="0">
                <a:latin typeface="Times New Roman" panose="02020603050405020304" pitchFamily="18" charset="0"/>
                <a:cs typeface="Times New Roman" panose="02020603050405020304" pitchFamily="18" charset="0"/>
              </a:rPr>
              <a:t>‘‘ Uymayı beceremeyen, komuta etmeyi de beceremez.’’</a:t>
            </a:r>
          </a:p>
          <a:p>
            <a:r>
              <a:rPr lang="tr-TR" sz="3600" b="1" dirty="0">
                <a:latin typeface="Times New Roman" panose="02020603050405020304" pitchFamily="18" charset="0"/>
                <a:cs typeface="Times New Roman" panose="02020603050405020304" pitchFamily="18" charset="0"/>
              </a:rPr>
              <a:t>                                                   Benjamin Franklin</a:t>
            </a:r>
            <a:endParaRPr lang="tr-TR" altLang="tr-TR" sz="3600" dirty="0">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CB128D57-B316-4463-B201-8600E317F84F}" type="slidenum">
              <a:rPr lang="tr-TR" smtClean="0"/>
              <a:t>6</a:t>
            </a:fld>
            <a:endParaRPr lang="tr-TR"/>
          </a:p>
        </p:txBody>
      </p:sp>
    </p:spTree>
    <p:extLst>
      <p:ext uri="{BB962C8B-B14F-4D97-AF65-F5344CB8AC3E}">
        <p14:creationId xmlns:p14="http://schemas.microsoft.com/office/powerpoint/2010/main" val="33676849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626751" y="2221997"/>
            <a:ext cx="11299372" cy="3693319"/>
          </a:xfrm>
          <a:prstGeom prst="rect">
            <a:avLst/>
          </a:prstGeom>
          <a:noFill/>
        </p:spPr>
        <p:txBody>
          <a:bodyPr wrap="square" rtlCol="0">
            <a:spAutoFit/>
          </a:bodyPr>
          <a:lstStyle/>
          <a:p>
            <a:pPr algn="just"/>
            <a:r>
              <a:rPr lang="tr-TR" sz="3200" dirty="0">
                <a:latin typeface="Times New Roman" panose="02020603050405020304" pitchFamily="18" charset="0"/>
                <a:cs typeface="Times New Roman" panose="02020603050405020304" pitchFamily="18" charset="0"/>
              </a:rPr>
              <a:t>Ceza muhakemesiyle eş zamanlı olarak yürütülen disiplin soruşturmalarında, kişi hakkında  ceza makamları tarafından hakkında herhangi bir hüküm kurulmadığı sürece masumiyet karinesi bakımından, rapor ve ceza yazılarında veya gerekçelerde kullanılan dilde bireye cezai sorumluluk yüklenmemelidir. </a:t>
            </a:r>
          </a:p>
          <a:p>
            <a:pPr algn="just">
              <a:spcBef>
                <a:spcPts val="1200"/>
              </a:spcBef>
            </a:pPr>
            <a:r>
              <a:rPr lang="tr-TR" sz="3200" u="sng" dirty="0">
                <a:latin typeface="Times New Roman" panose="02020603050405020304" pitchFamily="18" charset="0"/>
                <a:cs typeface="Times New Roman" panose="02020603050405020304" pitchFamily="18" charset="0"/>
              </a:rPr>
              <a:t>Yani; </a:t>
            </a:r>
            <a:r>
              <a:rPr lang="tr-TR" sz="3200" b="1" u="sng" dirty="0">
                <a:latin typeface="Times New Roman" panose="02020603050405020304" pitchFamily="18" charset="0"/>
                <a:cs typeface="Times New Roman" panose="02020603050405020304" pitchFamily="18" charset="0"/>
              </a:rPr>
              <a:t>«suçlu»</a:t>
            </a:r>
            <a:r>
              <a:rPr lang="tr-TR" sz="3200" u="sng" dirty="0">
                <a:latin typeface="Times New Roman" panose="02020603050405020304" pitchFamily="18" charset="0"/>
                <a:cs typeface="Times New Roman" panose="02020603050405020304" pitchFamily="18" charset="0"/>
              </a:rPr>
              <a:t>, </a:t>
            </a:r>
            <a:r>
              <a:rPr lang="tr-TR" sz="3200" b="1" u="sng" dirty="0">
                <a:latin typeface="Times New Roman" panose="02020603050405020304" pitchFamily="18" charset="0"/>
                <a:cs typeface="Times New Roman" panose="02020603050405020304" pitchFamily="18" charset="0"/>
              </a:rPr>
              <a:t>«işlediği suç»</a:t>
            </a:r>
            <a:r>
              <a:rPr lang="tr-TR" sz="3200" u="sng" dirty="0">
                <a:latin typeface="Times New Roman" panose="02020603050405020304" pitchFamily="18" charset="0"/>
                <a:cs typeface="Times New Roman" panose="02020603050405020304" pitchFamily="18" charset="0"/>
              </a:rPr>
              <a:t> gibi ceza hukuku kavramları kullanılmamalıdır.</a:t>
            </a:r>
          </a:p>
        </p:txBody>
      </p:sp>
      <p:sp>
        <p:nvSpPr>
          <p:cNvPr id="6" name="Slayt Numarası Yer Tutucusu 5"/>
          <p:cNvSpPr>
            <a:spLocks noGrp="1"/>
          </p:cNvSpPr>
          <p:nvPr>
            <p:ph type="sldNum" sz="quarter" idx="12"/>
          </p:nvPr>
        </p:nvSpPr>
        <p:spPr/>
        <p:txBody>
          <a:bodyPr/>
          <a:lstStyle/>
          <a:p>
            <a:fld id="{CB128D57-B316-4463-B201-8600E317F84F}" type="slidenum">
              <a:rPr lang="tr-TR" smtClean="0"/>
              <a:t>60</a:t>
            </a:fld>
            <a:endParaRPr lang="tr-TR"/>
          </a:p>
        </p:txBody>
      </p:sp>
    </p:spTree>
    <p:extLst>
      <p:ext uri="{BB962C8B-B14F-4D97-AF65-F5344CB8AC3E}">
        <p14:creationId xmlns:p14="http://schemas.microsoft.com/office/powerpoint/2010/main" val="39920214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626751" y="2830962"/>
            <a:ext cx="11299372" cy="2062103"/>
          </a:xfrm>
          <a:prstGeom prst="rect">
            <a:avLst/>
          </a:prstGeom>
          <a:noFill/>
        </p:spPr>
        <p:txBody>
          <a:bodyPr wrap="square" rtlCol="0">
            <a:spAutoFit/>
          </a:bodyPr>
          <a:lstStyle/>
          <a:p>
            <a:pPr algn="just"/>
            <a:r>
              <a:rPr lang="tr-TR" sz="3200" dirty="0">
                <a:latin typeface="Times New Roman" panose="02020603050405020304" pitchFamily="18" charset="0"/>
                <a:cs typeface="Times New Roman" panose="02020603050405020304" pitchFamily="18" charset="0"/>
              </a:rPr>
              <a:t>İdari makamların kendi görev sınırlarını aşarak ceza hukuku yönüyle </a:t>
            </a:r>
            <a:r>
              <a:rPr lang="tr-TR" sz="3200" b="1" dirty="0">
                <a:latin typeface="Times New Roman" panose="02020603050405020304" pitchFamily="18" charset="0"/>
                <a:cs typeface="Times New Roman" panose="02020603050405020304" pitchFamily="18" charset="0"/>
              </a:rPr>
              <a:t>kişiyi suçlu ilan etmesi</a:t>
            </a:r>
            <a:r>
              <a:rPr lang="tr-TR" sz="3200" dirty="0">
                <a:latin typeface="Times New Roman" panose="02020603050405020304" pitchFamily="18" charset="0"/>
                <a:cs typeface="Times New Roman" panose="02020603050405020304" pitchFamily="18" charset="0"/>
              </a:rPr>
              <a:t> veya bu bağlamda birtakım </a:t>
            </a:r>
            <a:r>
              <a:rPr lang="tr-TR" sz="3200" b="1" dirty="0">
                <a:latin typeface="Times New Roman" panose="02020603050405020304" pitchFamily="18" charset="0"/>
                <a:cs typeface="Times New Roman" panose="02020603050405020304" pitchFamily="18" charset="0"/>
              </a:rPr>
              <a:t>çıkarımlarda bulunması</a:t>
            </a:r>
            <a:r>
              <a:rPr lang="tr-TR" sz="3200" dirty="0">
                <a:latin typeface="Times New Roman" panose="02020603050405020304" pitchFamily="18" charset="0"/>
                <a:cs typeface="Times New Roman" panose="02020603050405020304" pitchFamily="18" charset="0"/>
              </a:rPr>
              <a:t> masumiyet karinesinin ihlaline yol açabilir.</a:t>
            </a:r>
          </a:p>
        </p:txBody>
      </p:sp>
      <p:sp>
        <p:nvSpPr>
          <p:cNvPr id="6" name="Slayt Numarası Yer Tutucusu 5"/>
          <p:cNvSpPr>
            <a:spLocks noGrp="1"/>
          </p:cNvSpPr>
          <p:nvPr>
            <p:ph type="sldNum" sz="quarter" idx="12"/>
          </p:nvPr>
        </p:nvSpPr>
        <p:spPr/>
        <p:txBody>
          <a:bodyPr/>
          <a:lstStyle/>
          <a:p>
            <a:fld id="{CB128D57-B316-4463-B201-8600E317F84F}" type="slidenum">
              <a:rPr lang="tr-TR" smtClean="0"/>
              <a:t>61</a:t>
            </a:fld>
            <a:endParaRPr lang="tr-TR"/>
          </a:p>
        </p:txBody>
      </p:sp>
    </p:spTree>
    <p:extLst>
      <p:ext uri="{BB962C8B-B14F-4D97-AF65-F5344CB8AC3E}">
        <p14:creationId xmlns:p14="http://schemas.microsoft.com/office/powerpoint/2010/main" val="4105065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300957"/>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38539" y="2024480"/>
            <a:ext cx="11156430" cy="4401205"/>
          </a:xfrm>
          <a:prstGeom prst="rect">
            <a:avLst/>
          </a:prstGeom>
          <a:noFill/>
        </p:spPr>
        <p:txBody>
          <a:bodyPr wrap="square" rtlCol="0">
            <a:spAutoFit/>
          </a:bodyPr>
          <a:lstStyle/>
          <a:p>
            <a:pPr algn="just"/>
            <a:r>
              <a:rPr lang="tr-TR" sz="2800" u="sng" dirty="0">
                <a:latin typeface="Times New Roman" panose="02020603050405020304" pitchFamily="18" charset="0"/>
                <a:cs typeface="Times New Roman" panose="02020603050405020304" pitchFamily="18" charset="0"/>
              </a:rPr>
              <a:t>Takipsizlik kararının disiplin cezası işleminin tesisinden önce idarenin bilgisine girmesine rağmen</a:t>
            </a:r>
            <a:r>
              <a:rPr lang="tr-TR" sz="2800" dirty="0">
                <a:latin typeface="Times New Roman" panose="02020603050405020304" pitchFamily="18" charset="0"/>
                <a:cs typeface="Times New Roman" panose="02020603050405020304" pitchFamily="18" charset="0"/>
              </a:rPr>
              <a:t> davacı hakkında Emniyet Teşkilatı Disiplin Tüzüğünün 8/6. maddesi kapsamında "dolandırıcılık" fiili nedeniyle meslekten çıkarılma cezasının verildiği, bu durumun </a:t>
            </a:r>
            <a:r>
              <a:rPr lang="tr-TR" sz="2800" b="1" u="sng" dirty="0">
                <a:latin typeface="Times New Roman" panose="02020603050405020304" pitchFamily="18" charset="0"/>
                <a:cs typeface="Times New Roman" panose="02020603050405020304" pitchFamily="18" charset="0"/>
              </a:rPr>
              <a:t>davacının dolandırıcılık suçunu işlediği algısının oluşmasına,</a:t>
            </a:r>
            <a:r>
              <a:rPr lang="tr-TR" sz="2800" dirty="0">
                <a:latin typeface="Times New Roman" panose="02020603050405020304" pitchFamily="18" charset="0"/>
                <a:cs typeface="Times New Roman" panose="02020603050405020304" pitchFamily="18" charset="0"/>
              </a:rPr>
              <a:t> dolayısıyla kişilik haklarının zedelenmesine sebebiyet verildiği, </a:t>
            </a:r>
            <a:r>
              <a:rPr lang="tr-TR" sz="2800" b="1" dirty="0">
                <a:latin typeface="Times New Roman" panose="02020603050405020304" pitchFamily="18" charset="0"/>
                <a:cs typeface="Times New Roman" panose="02020603050405020304" pitchFamily="18" charset="0"/>
              </a:rPr>
              <a:t>hiçbir yargı kararına dayanılmaksızın davacının eyleminin dolandırıcılık olarak nitelendirilmesinde </a:t>
            </a:r>
            <a:r>
              <a:rPr lang="tr-TR" sz="2800" dirty="0">
                <a:latin typeface="Times New Roman" panose="02020603050405020304" pitchFamily="18" charset="0"/>
                <a:cs typeface="Times New Roman" panose="02020603050405020304" pitchFamily="18" charset="0"/>
              </a:rPr>
              <a:t>idarenin ağır hizmet kusurunun bulunduğu hakkında </a:t>
            </a:r>
          </a:p>
          <a:p>
            <a:pPr algn="just"/>
            <a:r>
              <a:rPr lang="tr-TR" sz="2800" dirty="0">
                <a:latin typeface="Times New Roman" panose="02020603050405020304" pitchFamily="18" charset="0"/>
                <a:cs typeface="Times New Roman" panose="02020603050405020304" pitchFamily="18" charset="0"/>
              </a:rPr>
              <a:t>(T.C. D A N I Ş T A Y Beşinci Daire Esas No : 2016/16425 Karar No : 2018/15974).</a:t>
            </a:r>
          </a:p>
        </p:txBody>
      </p:sp>
      <p:sp>
        <p:nvSpPr>
          <p:cNvPr id="6" name="Slayt Numarası Yer Tutucusu 5"/>
          <p:cNvSpPr>
            <a:spLocks noGrp="1"/>
          </p:cNvSpPr>
          <p:nvPr>
            <p:ph type="sldNum" sz="quarter" idx="12"/>
          </p:nvPr>
        </p:nvSpPr>
        <p:spPr/>
        <p:txBody>
          <a:bodyPr/>
          <a:lstStyle/>
          <a:p>
            <a:fld id="{CB128D57-B316-4463-B201-8600E317F84F}" type="slidenum">
              <a:rPr lang="tr-TR" smtClean="0"/>
              <a:t>62</a:t>
            </a:fld>
            <a:endParaRPr lang="tr-TR"/>
          </a:p>
        </p:txBody>
      </p:sp>
    </p:spTree>
    <p:extLst>
      <p:ext uri="{BB962C8B-B14F-4D97-AF65-F5344CB8AC3E}">
        <p14:creationId xmlns:p14="http://schemas.microsoft.com/office/powerpoint/2010/main" val="33899624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Metin kutusu 9"/>
          <p:cNvSpPr txBox="1"/>
          <p:nvPr/>
        </p:nvSpPr>
        <p:spPr>
          <a:xfrm>
            <a:off x="1159355" y="1730613"/>
            <a:ext cx="366029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b="1" dirty="0">
                <a:latin typeface="Times New Roman" panose="02020603050405020304" pitchFamily="18" charset="0"/>
                <a:cs typeface="Times New Roman" panose="02020603050405020304" pitchFamily="18" charset="0"/>
              </a:rPr>
              <a:t>Soruşturmanın Tamamlandığı Gün</a:t>
            </a:r>
          </a:p>
        </p:txBody>
      </p:sp>
      <p:sp>
        <p:nvSpPr>
          <p:cNvPr id="13" name="Metin kutusu 12"/>
          <p:cNvSpPr txBox="1"/>
          <p:nvPr/>
        </p:nvSpPr>
        <p:spPr>
          <a:xfrm rot="16200000">
            <a:off x="770242" y="4083504"/>
            <a:ext cx="2679859"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Soruşturma Süreci</a:t>
            </a:r>
          </a:p>
        </p:txBody>
      </p:sp>
      <p:sp>
        <p:nvSpPr>
          <p:cNvPr id="14" name="Metin kutusu 13"/>
          <p:cNvSpPr txBox="1"/>
          <p:nvPr/>
        </p:nvSpPr>
        <p:spPr>
          <a:xfrm>
            <a:off x="2925190" y="2190591"/>
            <a:ext cx="177742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Uyarma</a:t>
            </a:r>
          </a:p>
          <a:p>
            <a:pPr marL="285750" indent="-285750">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Kınama</a:t>
            </a:r>
          </a:p>
          <a:p>
            <a:pPr marL="285750" indent="-285750">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Aylıktan Kesme</a:t>
            </a:r>
          </a:p>
        </p:txBody>
      </p:sp>
      <p:sp>
        <p:nvSpPr>
          <p:cNvPr id="15" name="Metin kutusu 14"/>
          <p:cNvSpPr txBox="1"/>
          <p:nvPr/>
        </p:nvSpPr>
        <p:spPr>
          <a:xfrm>
            <a:off x="2938731" y="3374325"/>
            <a:ext cx="1763881"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tr-TR" sz="1400" dirty="0">
                <a:latin typeface="Times New Roman" panose="02020603050405020304" pitchFamily="18" charset="0"/>
                <a:cs typeface="Times New Roman" panose="02020603050405020304" pitchFamily="18" charset="0"/>
              </a:rPr>
              <a:t>Kademe İlerlemesinin</a:t>
            </a:r>
          </a:p>
          <a:p>
            <a:pPr algn="ctr"/>
            <a:r>
              <a:rPr lang="tr-TR" sz="1400" dirty="0">
                <a:latin typeface="Times New Roman" panose="02020603050405020304" pitchFamily="18" charset="0"/>
                <a:cs typeface="Times New Roman" panose="02020603050405020304" pitchFamily="18" charset="0"/>
              </a:rPr>
              <a:t>Durdurulması</a:t>
            </a:r>
          </a:p>
        </p:txBody>
      </p:sp>
      <p:sp>
        <p:nvSpPr>
          <p:cNvPr id="16" name="Metin kutusu 15"/>
          <p:cNvSpPr txBox="1"/>
          <p:nvPr/>
        </p:nvSpPr>
        <p:spPr>
          <a:xfrm>
            <a:off x="5616077" y="2315207"/>
            <a:ext cx="227357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dirty="0">
                <a:latin typeface="Times New Roman" panose="02020603050405020304" pitchFamily="18" charset="0"/>
                <a:cs typeface="Times New Roman" panose="02020603050405020304" pitchFamily="18" charset="0"/>
              </a:rPr>
              <a:t>Disiplin Amiri </a:t>
            </a:r>
          </a:p>
          <a:p>
            <a:pPr algn="ctr"/>
            <a:r>
              <a:rPr lang="tr-TR" sz="1400" dirty="0">
                <a:latin typeface="Times New Roman" panose="02020603050405020304" pitchFamily="18" charset="0"/>
                <a:cs typeface="Times New Roman" panose="02020603050405020304" pitchFamily="18" charset="0"/>
              </a:rPr>
              <a:t>Karar ve Tebliğ Süreleri</a:t>
            </a:r>
          </a:p>
        </p:txBody>
      </p:sp>
      <p:sp>
        <p:nvSpPr>
          <p:cNvPr id="17" name="Metin kutusu 16"/>
          <p:cNvSpPr txBox="1"/>
          <p:nvPr/>
        </p:nvSpPr>
        <p:spPr>
          <a:xfrm>
            <a:off x="5616079" y="3337786"/>
            <a:ext cx="227357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dirty="0">
                <a:latin typeface="Times New Roman" panose="02020603050405020304" pitchFamily="18" charset="0"/>
                <a:cs typeface="Times New Roman" panose="02020603050405020304" pitchFamily="18" charset="0"/>
              </a:rPr>
              <a:t>Dosyanın </a:t>
            </a:r>
            <a:r>
              <a:rPr lang="tr-TR" sz="1400" dirty="0" err="1">
                <a:latin typeface="Times New Roman" panose="02020603050405020304" pitchFamily="18" charset="0"/>
                <a:cs typeface="Times New Roman" panose="02020603050405020304" pitchFamily="18" charset="0"/>
              </a:rPr>
              <a:t>Yetk</a:t>
            </a:r>
            <a:r>
              <a:rPr lang="tr-TR" sz="1400" dirty="0">
                <a:latin typeface="Times New Roman" panose="02020603050405020304" pitchFamily="18" charset="0"/>
                <a:cs typeface="Times New Roman" panose="02020603050405020304" pitchFamily="18" charset="0"/>
              </a:rPr>
              <a:t>. </a:t>
            </a:r>
          </a:p>
          <a:p>
            <a:pPr algn="ctr"/>
            <a:r>
              <a:rPr lang="tr-TR" sz="1400" dirty="0" err="1">
                <a:latin typeface="Times New Roman" panose="02020603050405020304" pitchFamily="18" charset="0"/>
                <a:cs typeface="Times New Roman" panose="02020603050405020304" pitchFamily="18" charset="0"/>
              </a:rPr>
              <a:t>Dis</a:t>
            </a:r>
            <a:r>
              <a:rPr lang="tr-TR" sz="1400" dirty="0">
                <a:latin typeface="Times New Roman" panose="02020603050405020304" pitchFamily="18" charset="0"/>
                <a:cs typeface="Times New Roman" panose="02020603050405020304" pitchFamily="18" charset="0"/>
              </a:rPr>
              <a:t>. Kur. Tevdi</a:t>
            </a:r>
          </a:p>
        </p:txBody>
      </p:sp>
      <p:sp>
        <p:nvSpPr>
          <p:cNvPr id="19" name="Metin kutusu 18"/>
          <p:cNvSpPr txBox="1"/>
          <p:nvPr/>
        </p:nvSpPr>
        <p:spPr>
          <a:xfrm>
            <a:off x="5616079" y="4354600"/>
            <a:ext cx="2273570" cy="6155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dirty="0" err="1">
                <a:latin typeface="Times New Roman" panose="02020603050405020304" pitchFamily="18" charset="0"/>
                <a:cs typeface="Times New Roman" panose="02020603050405020304" pitchFamily="18" charset="0"/>
              </a:rPr>
              <a:t>Dis</a:t>
            </a:r>
            <a:r>
              <a:rPr lang="tr-TR" sz="1400" dirty="0">
                <a:latin typeface="Times New Roman" panose="02020603050405020304" pitchFamily="18" charset="0"/>
                <a:cs typeface="Times New Roman" panose="02020603050405020304" pitchFamily="18" charset="0"/>
              </a:rPr>
              <a:t>. Kur. </a:t>
            </a:r>
            <a:r>
              <a:rPr lang="tr-TR" sz="2000" b="1" dirty="0">
                <a:solidFill>
                  <a:srgbClr val="FF0000"/>
                </a:solidFill>
                <a:latin typeface="Times New Roman" panose="02020603050405020304" pitchFamily="18" charset="0"/>
                <a:cs typeface="Times New Roman" panose="02020603050405020304" pitchFamily="18" charset="0"/>
              </a:rPr>
              <a:t>30 GÜN </a:t>
            </a:r>
            <a:endParaRPr lang="tr-TR" sz="1400" b="1" dirty="0">
              <a:solidFill>
                <a:srgbClr val="FF0000"/>
              </a:solidFill>
              <a:latin typeface="Times New Roman" panose="02020603050405020304" pitchFamily="18" charset="0"/>
              <a:cs typeface="Times New Roman" panose="02020603050405020304" pitchFamily="18" charset="0"/>
            </a:endParaRPr>
          </a:p>
          <a:p>
            <a:pPr algn="ctr"/>
            <a:r>
              <a:rPr lang="tr-TR" sz="1400" dirty="0">
                <a:latin typeface="Times New Roman" panose="02020603050405020304" pitchFamily="18" charset="0"/>
                <a:cs typeface="Times New Roman" panose="02020603050405020304" pitchFamily="18" charset="0"/>
              </a:rPr>
              <a:t>İçinde Kararı</a:t>
            </a:r>
          </a:p>
        </p:txBody>
      </p:sp>
      <p:sp>
        <p:nvSpPr>
          <p:cNvPr id="20" name="Metin kutusu 19"/>
          <p:cNvSpPr txBox="1"/>
          <p:nvPr/>
        </p:nvSpPr>
        <p:spPr>
          <a:xfrm>
            <a:off x="2935824" y="5607570"/>
            <a:ext cx="178323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dirty="0">
                <a:latin typeface="Times New Roman" panose="02020603050405020304" pitchFamily="18" charset="0"/>
                <a:cs typeface="Times New Roman" panose="02020603050405020304" pitchFamily="18" charset="0"/>
              </a:rPr>
              <a:t>Devlet </a:t>
            </a:r>
          </a:p>
          <a:p>
            <a:pPr algn="ctr"/>
            <a:r>
              <a:rPr lang="tr-TR" sz="1400" dirty="0">
                <a:latin typeface="Times New Roman" panose="02020603050405020304" pitchFamily="18" charset="0"/>
                <a:cs typeface="Times New Roman" panose="02020603050405020304" pitchFamily="18" charset="0"/>
              </a:rPr>
              <a:t>Memurluğundan </a:t>
            </a:r>
          </a:p>
          <a:p>
            <a:pPr algn="ctr"/>
            <a:r>
              <a:rPr lang="tr-TR" sz="1400" dirty="0">
                <a:latin typeface="Times New Roman" panose="02020603050405020304" pitchFamily="18" charset="0"/>
                <a:cs typeface="Times New Roman" panose="02020603050405020304" pitchFamily="18" charset="0"/>
              </a:rPr>
              <a:t>Çıkarma</a:t>
            </a:r>
          </a:p>
        </p:txBody>
      </p:sp>
      <p:sp>
        <p:nvSpPr>
          <p:cNvPr id="21" name="Metin kutusu 20"/>
          <p:cNvSpPr txBox="1"/>
          <p:nvPr/>
        </p:nvSpPr>
        <p:spPr>
          <a:xfrm>
            <a:off x="5616078" y="5561402"/>
            <a:ext cx="2273571"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tr-TR" sz="1400" dirty="0">
                <a:latin typeface="Times New Roman" panose="02020603050405020304" pitchFamily="18" charset="0"/>
                <a:cs typeface="Times New Roman" panose="02020603050405020304" pitchFamily="18" charset="0"/>
              </a:rPr>
              <a:t>Yük. </a:t>
            </a:r>
            <a:r>
              <a:rPr lang="tr-TR" sz="1400" dirty="0" err="1">
                <a:latin typeface="Times New Roman" panose="02020603050405020304" pitchFamily="18" charset="0"/>
                <a:cs typeface="Times New Roman" panose="02020603050405020304" pitchFamily="18" charset="0"/>
              </a:rPr>
              <a:t>Dis</a:t>
            </a:r>
            <a:r>
              <a:rPr lang="tr-TR" sz="1400" dirty="0">
                <a:latin typeface="Times New Roman" panose="02020603050405020304" pitchFamily="18" charset="0"/>
                <a:cs typeface="Times New Roman" panose="02020603050405020304" pitchFamily="18" charset="0"/>
              </a:rPr>
              <a:t>. Kur. </a:t>
            </a:r>
          </a:p>
          <a:p>
            <a:pPr algn="ctr"/>
            <a:r>
              <a:rPr lang="tr-TR" sz="1400" dirty="0">
                <a:latin typeface="Times New Roman" panose="02020603050405020304" pitchFamily="18" charset="0"/>
                <a:cs typeface="Times New Roman" panose="02020603050405020304" pitchFamily="18" charset="0"/>
              </a:rPr>
              <a:t>Dosyanın </a:t>
            </a:r>
            <a:r>
              <a:rPr lang="tr-TR" sz="1400" dirty="0" err="1">
                <a:latin typeface="Times New Roman" panose="02020603050405020304" pitchFamily="18" charset="0"/>
                <a:cs typeface="Times New Roman" panose="02020603050405020304" pitchFamily="18" charset="0"/>
              </a:rPr>
              <a:t>Tevdinden</a:t>
            </a:r>
            <a:r>
              <a:rPr lang="tr-TR" sz="1400" dirty="0">
                <a:latin typeface="Times New Roman" panose="02020603050405020304" pitchFamily="18" charset="0"/>
                <a:cs typeface="Times New Roman" panose="02020603050405020304" pitchFamily="18" charset="0"/>
              </a:rPr>
              <a:t> İtibaren</a:t>
            </a:r>
          </a:p>
          <a:p>
            <a:pPr algn="ctr"/>
            <a:r>
              <a:rPr lang="tr-TR" sz="2000" b="1" dirty="0">
                <a:solidFill>
                  <a:srgbClr val="FF0000"/>
                </a:solidFill>
                <a:latin typeface="Times New Roman" panose="02020603050405020304" pitchFamily="18" charset="0"/>
                <a:cs typeface="Times New Roman" panose="02020603050405020304" pitchFamily="18" charset="0"/>
              </a:rPr>
              <a:t>6 AY </a:t>
            </a:r>
            <a:r>
              <a:rPr lang="tr-TR" sz="1400" dirty="0">
                <a:latin typeface="Times New Roman" panose="02020603050405020304" pitchFamily="18" charset="0"/>
                <a:cs typeface="Times New Roman" panose="02020603050405020304" pitchFamily="18" charset="0"/>
              </a:rPr>
              <a:t>içinde Kararı</a:t>
            </a:r>
          </a:p>
        </p:txBody>
      </p:sp>
      <p:sp>
        <p:nvSpPr>
          <p:cNvPr id="12" name="Yuvarlatılmış Dikdörtgen 11"/>
          <p:cNvSpPr/>
          <p:nvPr/>
        </p:nvSpPr>
        <p:spPr>
          <a:xfrm>
            <a:off x="2789513" y="2164606"/>
            <a:ext cx="45719" cy="4181628"/>
          </a:xfrm>
          <a:prstGeom prst="roundRect">
            <a:avLst/>
          </a:prstGeom>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25" name="Metin kutusu 24"/>
          <p:cNvSpPr txBox="1"/>
          <p:nvPr/>
        </p:nvSpPr>
        <p:spPr>
          <a:xfrm>
            <a:off x="4819652" y="2294002"/>
            <a:ext cx="639919" cy="584775"/>
          </a:xfrm>
          <a:prstGeom prst="rect">
            <a:avLst/>
          </a:prstGeom>
          <a:noFill/>
        </p:spPr>
        <p:txBody>
          <a:bodyPr wrap="none" rtlCol="0">
            <a:spAutoFit/>
          </a:bodyPr>
          <a:lstStyle/>
          <a:p>
            <a:pPr algn="ctr"/>
            <a:r>
              <a:rPr lang="tr-TR" sz="1600" b="1" dirty="0">
                <a:solidFill>
                  <a:srgbClr val="FF0000"/>
                </a:solidFill>
                <a:latin typeface="Times New Roman" panose="02020603050405020304" pitchFamily="18" charset="0"/>
                <a:cs typeface="Times New Roman" panose="02020603050405020304" pitchFamily="18" charset="0"/>
              </a:rPr>
              <a:t>15</a:t>
            </a:r>
          </a:p>
          <a:p>
            <a:pPr algn="ctr"/>
            <a:r>
              <a:rPr lang="tr-TR" sz="1600" b="1" dirty="0">
                <a:solidFill>
                  <a:srgbClr val="FF0000"/>
                </a:solidFill>
                <a:latin typeface="Times New Roman" panose="02020603050405020304" pitchFamily="18" charset="0"/>
                <a:cs typeface="Times New Roman" panose="02020603050405020304" pitchFamily="18" charset="0"/>
              </a:rPr>
              <a:t>GÜN</a:t>
            </a:r>
          </a:p>
        </p:txBody>
      </p:sp>
      <p:sp>
        <p:nvSpPr>
          <p:cNvPr id="29" name="Metin kutusu 28"/>
          <p:cNvSpPr txBox="1"/>
          <p:nvPr/>
        </p:nvSpPr>
        <p:spPr>
          <a:xfrm>
            <a:off x="4819652" y="3312770"/>
            <a:ext cx="639919" cy="584775"/>
          </a:xfrm>
          <a:prstGeom prst="rect">
            <a:avLst/>
          </a:prstGeom>
          <a:noFill/>
        </p:spPr>
        <p:txBody>
          <a:bodyPr wrap="none" rtlCol="0">
            <a:spAutoFit/>
          </a:bodyPr>
          <a:lstStyle/>
          <a:p>
            <a:pPr algn="ctr"/>
            <a:r>
              <a:rPr lang="tr-TR" sz="1600" b="1" dirty="0">
                <a:solidFill>
                  <a:srgbClr val="FF0000"/>
                </a:solidFill>
                <a:latin typeface="Times New Roman" panose="02020603050405020304" pitchFamily="18" charset="0"/>
                <a:cs typeface="Times New Roman" panose="02020603050405020304" pitchFamily="18" charset="0"/>
              </a:rPr>
              <a:t>15</a:t>
            </a:r>
          </a:p>
          <a:p>
            <a:pPr algn="ctr"/>
            <a:r>
              <a:rPr lang="tr-TR" sz="1600" b="1" dirty="0">
                <a:solidFill>
                  <a:srgbClr val="FF0000"/>
                </a:solidFill>
                <a:latin typeface="Times New Roman" panose="02020603050405020304" pitchFamily="18" charset="0"/>
                <a:cs typeface="Times New Roman" panose="02020603050405020304" pitchFamily="18" charset="0"/>
              </a:rPr>
              <a:t>GÜN</a:t>
            </a:r>
          </a:p>
        </p:txBody>
      </p:sp>
      <p:sp>
        <p:nvSpPr>
          <p:cNvPr id="30" name="Aşağı Ok 29"/>
          <p:cNvSpPr/>
          <p:nvPr/>
        </p:nvSpPr>
        <p:spPr>
          <a:xfrm>
            <a:off x="6659601" y="3943722"/>
            <a:ext cx="186524" cy="370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p:cNvSpPr>
            <a:spLocks noGrp="1"/>
          </p:cNvSpPr>
          <p:nvPr>
            <p:ph type="sldNum" sz="quarter" idx="12"/>
          </p:nvPr>
        </p:nvSpPr>
        <p:spPr>
          <a:xfrm>
            <a:off x="8338821" y="6405396"/>
            <a:ext cx="2743200" cy="365125"/>
          </a:xfrm>
        </p:spPr>
        <p:txBody>
          <a:bodyPr/>
          <a:lstStyle/>
          <a:p>
            <a:fld id="{CB128D57-B316-4463-B201-8600E317F84F}" type="slidenum">
              <a:rPr lang="tr-TR" smtClean="0"/>
              <a:t>63</a:t>
            </a:fld>
            <a:endParaRPr lang="tr-TR" dirty="0"/>
          </a:p>
        </p:txBody>
      </p:sp>
    </p:spTree>
    <p:extLst>
      <p:ext uri="{BB962C8B-B14F-4D97-AF65-F5344CB8AC3E}">
        <p14:creationId xmlns:p14="http://schemas.microsoft.com/office/powerpoint/2010/main" val="17306769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468484" y="1952361"/>
            <a:ext cx="11570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Kademe İlerlemesinin Durdurulması Cezası İle İlgili Olarak</a:t>
            </a:r>
          </a:p>
        </p:txBody>
      </p:sp>
      <p:sp>
        <p:nvSpPr>
          <p:cNvPr id="10" name="Yuvarlatılmış Dikdörtgen 9"/>
          <p:cNvSpPr/>
          <p:nvPr/>
        </p:nvSpPr>
        <p:spPr>
          <a:xfrm>
            <a:off x="838203" y="3428511"/>
            <a:ext cx="3690272" cy="292783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KABUL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imes New Roman" panose="02020603050405020304" pitchFamily="18" charset="0"/>
                <a:cs typeface="Times New Roman" panose="02020603050405020304" pitchFamily="18" charset="0"/>
              </a:rPr>
              <a:t>Ceza Vermeye Yetkili Amir;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imes New Roman" panose="02020603050405020304" pitchFamily="18" charset="0"/>
                <a:cs typeface="Times New Roman" panose="02020603050405020304" pitchFamily="18" charset="0"/>
              </a:rPr>
              <a:t> </a:t>
            </a:r>
            <a:r>
              <a:rPr lang="tr-TR" dirty="0">
                <a:solidFill>
                  <a:schemeClr val="accent1">
                    <a:lumMod val="75000"/>
                  </a:schemeClr>
                </a:solidFill>
                <a:latin typeface="Times New Roman" panose="02020603050405020304" pitchFamily="18" charset="0"/>
                <a:cs typeface="Times New Roman" panose="02020603050405020304" pitchFamily="18" charset="0"/>
              </a:rPr>
              <a:t>Cezayı Verir</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imes New Roman" panose="02020603050405020304" pitchFamily="18" charset="0"/>
                <a:cs typeface="Times New Roman" panose="02020603050405020304" pitchFamily="18" charset="0"/>
              </a:rPr>
              <a:t>v</a:t>
            </a:r>
            <a:r>
              <a:rPr kumimoji="0" lang="tr-T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eya</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schemeClr val="accent1">
                    <a:lumMod val="75000"/>
                  </a:schemeClr>
                </a:solidFill>
                <a:latin typeface="Times New Roman" panose="02020603050405020304" pitchFamily="18" charset="0"/>
                <a:cs typeface="Times New Roman" panose="02020603050405020304" pitchFamily="18" charset="0"/>
              </a:rPr>
              <a:t>Gerekçesini belirtmek suretiyle reddeder.</a:t>
            </a:r>
            <a:endParaRPr kumimoji="0" lang="tr-TR" sz="1800" b="0"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cs typeface="Times New Roman" panose="02020603050405020304" pitchFamily="18" charset="0"/>
            </a:endParaRPr>
          </a:p>
        </p:txBody>
      </p:sp>
      <p:sp>
        <p:nvSpPr>
          <p:cNvPr id="11" name="Yuvarlatılmış Dikdörtgen 10"/>
          <p:cNvSpPr/>
          <p:nvPr/>
        </p:nvSpPr>
        <p:spPr>
          <a:xfrm>
            <a:off x="7531552" y="3428511"/>
            <a:ext cx="3690272" cy="2910254"/>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Ceza vermeye yetkili amirler 15 gün içerisinde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Başka bir ceza verebilir.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veya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Ceza verilmesine yer olmadığı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(Gerekçesi belirtilerek)</a:t>
            </a:r>
          </a:p>
        </p:txBody>
      </p:sp>
      <p:sp>
        <p:nvSpPr>
          <p:cNvPr id="13" name="Oval 12"/>
          <p:cNvSpPr/>
          <p:nvPr/>
        </p:nvSpPr>
        <p:spPr>
          <a:xfrm>
            <a:off x="4600280" y="2636189"/>
            <a:ext cx="2809188" cy="907111"/>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DİSİPLİN KURULU</a:t>
            </a:r>
          </a:p>
        </p:txBody>
      </p:sp>
      <p:sp>
        <p:nvSpPr>
          <p:cNvPr id="6" name="Slayt Numarası Yer Tutucusu 5"/>
          <p:cNvSpPr>
            <a:spLocks noGrp="1"/>
          </p:cNvSpPr>
          <p:nvPr>
            <p:ph type="sldNum" sz="quarter" idx="12"/>
          </p:nvPr>
        </p:nvSpPr>
        <p:spPr/>
        <p:txBody>
          <a:bodyPr/>
          <a:lstStyle/>
          <a:p>
            <a:fld id="{CB128D57-B316-4463-B201-8600E317F84F}" type="slidenum">
              <a:rPr lang="tr-TR" smtClean="0"/>
              <a:t>64</a:t>
            </a:fld>
            <a:endParaRPr lang="tr-TR"/>
          </a:p>
        </p:txBody>
      </p:sp>
    </p:spTree>
    <p:extLst>
      <p:ext uri="{BB962C8B-B14F-4D97-AF65-F5344CB8AC3E}">
        <p14:creationId xmlns:p14="http://schemas.microsoft.com/office/powerpoint/2010/main" val="39783980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621323" y="1709397"/>
            <a:ext cx="11570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Devlet Memurluğundan Çıkarma Cezası İle İlgili Olarak</a:t>
            </a:r>
          </a:p>
        </p:txBody>
      </p:sp>
      <p:sp>
        <p:nvSpPr>
          <p:cNvPr id="10" name="Yuvarlatılmış Dikdörtgen 9"/>
          <p:cNvSpPr/>
          <p:nvPr/>
        </p:nvSpPr>
        <p:spPr>
          <a:xfrm>
            <a:off x="4780656" y="3492593"/>
            <a:ext cx="3424644" cy="28209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KABUL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Ceza vermeye yetkili amir BAŞKA CEZA VEREMEZ.</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imes New Roman" panose="02020603050405020304" pitchFamily="18" charset="0"/>
                <a:cs typeface="Times New Roman" panose="02020603050405020304" pitchFamily="18" charset="0"/>
              </a:rPr>
              <a:t>Görevine son vermek için başka işlem tesisine gerek yoktur.</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Yuvarlatılmış Dikdörtgen 10"/>
          <p:cNvSpPr/>
          <p:nvPr/>
        </p:nvSpPr>
        <p:spPr>
          <a:xfrm>
            <a:off x="8522781" y="3482120"/>
            <a:ext cx="3235675" cy="2828192"/>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Ceza vermeye yetkili amirler</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imes New Roman" panose="02020603050405020304" pitchFamily="18" charset="0"/>
                <a:cs typeface="Times New Roman" panose="02020603050405020304" pitchFamily="18" charset="0"/>
              </a:rPr>
              <a:t>15 gün içerisinde </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Başka bir ceza verebilir.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veya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Ceza verilmesine yer olmadığı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(Gerekçesi belirtilerek)</a:t>
            </a:r>
          </a:p>
        </p:txBody>
      </p:sp>
      <p:sp>
        <p:nvSpPr>
          <p:cNvPr id="13" name="Oval 12"/>
          <p:cNvSpPr/>
          <p:nvPr/>
        </p:nvSpPr>
        <p:spPr>
          <a:xfrm>
            <a:off x="4948605" y="2451627"/>
            <a:ext cx="3428564" cy="82890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YÜKSEK</a:t>
            </a:r>
            <a:r>
              <a:rPr kumimoji="0" lang="tr-TR" sz="2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DİSİPLİN KURULU</a:t>
            </a:r>
          </a:p>
        </p:txBody>
      </p:sp>
      <p:sp>
        <p:nvSpPr>
          <p:cNvPr id="6" name="Yuvarlatılmış Dikdörtgen 5"/>
          <p:cNvSpPr/>
          <p:nvPr/>
        </p:nvSpPr>
        <p:spPr>
          <a:xfrm>
            <a:off x="496764" y="2284650"/>
            <a:ext cx="3385771" cy="13004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a:latin typeface="Times New Roman" panose="02020603050405020304" pitchFamily="18" charset="0"/>
                <a:cs typeface="Times New Roman" panose="02020603050405020304" pitchFamily="18" charset="0"/>
              </a:rPr>
              <a:t>Savunma alındıktan sonra AMİR </a:t>
            </a:r>
            <a:r>
              <a:rPr lang="tr-TR" sz="1600" b="1" dirty="0">
                <a:latin typeface="Times New Roman" panose="02020603050405020304" pitchFamily="18" charset="0"/>
                <a:cs typeface="Times New Roman" panose="02020603050405020304" pitchFamily="18" charset="0"/>
              </a:rPr>
              <a:t>ceza verilmesi gerektiği kanaatine varırsa bu </a:t>
            </a:r>
            <a:r>
              <a:rPr lang="tr-TR" b="1" u="sng" dirty="0">
                <a:latin typeface="Times New Roman" panose="02020603050405020304" pitchFamily="18" charset="0"/>
                <a:cs typeface="Times New Roman" panose="02020603050405020304" pitchFamily="18" charset="0"/>
              </a:rPr>
              <a:t>kanaatini üst yazıda belirtmek suretiyle</a:t>
            </a:r>
          </a:p>
        </p:txBody>
      </p:sp>
      <p:sp>
        <p:nvSpPr>
          <p:cNvPr id="8" name="Sağ Ok 7"/>
          <p:cNvSpPr/>
          <p:nvPr/>
        </p:nvSpPr>
        <p:spPr>
          <a:xfrm>
            <a:off x="4053254" y="2769975"/>
            <a:ext cx="604739" cy="254579"/>
          </a:xfrm>
          <a:prstGeom prst="rightArrow">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layt Numarası Yer Tutucusu 6"/>
          <p:cNvSpPr>
            <a:spLocks noGrp="1"/>
          </p:cNvSpPr>
          <p:nvPr>
            <p:ph type="sldNum" sz="quarter" idx="12"/>
          </p:nvPr>
        </p:nvSpPr>
        <p:spPr/>
        <p:txBody>
          <a:bodyPr/>
          <a:lstStyle/>
          <a:p>
            <a:fld id="{CB128D57-B316-4463-B201-8600E317F84F}" type="slidenum">
              <a:rPr lang="tr-TR" smtClean="0"/>
              <a:t>65</a:t>
            </a:fld>
            <a:endParaRPr lang="tr-TR"/>
          </a:p>
        </p:txBody>
      </p:sp>
    </p:spTree>
    <p:extLst>
      <p:ext uri="{BB962C8B-B14F-4D97-AF65-F5344CB8AC3E}">
        <p14:creationId xmlns:p14="http://schemas.microsoft.com/office/powerpoint/2010/main" val="27818755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6. DİSİPLİN CEZASINA KARŞI BAŞVURU YOLU (İTİRAZ)</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594997" y="2183133"/>
            <a:ext cx="11299372" cy="1200329"/>
          </a:xfrm>
          <a:prstGeom prst="rect">
            <a:avLst/>
          </a:prstGeom>
          <a:noFill/>
        </p:spPr>
        <p:txBody>
          <a:bodyPr wrap="square" rtlCol="0">
            <a:spAutoFit/>
          </a:bodyPr>
          <a:lstStyle/>
          <a:p>
            <a:pPr>
              <a:lnSpc>
                <a:spcPct val="150000"/>
              </a:lnSpc>
            </a:pPr>
            <a:endParaRPr lang="tr-TR" sz="2400" dirty="0">
              <a:latin typeface="Times New Roman" panose="02020603050405020304" pitchFamily="18" charset="0"/>
              <a:cs typeface="Times New Roman" panose="02020603050405020304" pitchFamily="18" charset="0"/>
            </a:endParaRPr>
          </a:p>
          <a:p>
            <a:pPr>
              <a:lnSpc>
                <a:spcPct val="150000"/>
              </a:lnSpc>
            </a:pPr>
            <a:r>
              <a:rPr lang="tr-TR" sz="2400" dirty="0">
                <a:latin typeface="Times New Roman" panose="02020603050405020304" pitchFamily="18" charset="0"/>
                <a:cs typeface="Times New Roman" panose="02020603050405020304" pitchFamily="18" charset="0"/>
              </a:rPr>
              <a:t>                                                    </a:t>
            </a:r>
          </a:p>
        </p:txBody>
      </p:sp>
      <p:sp>
        <p:nvSpPr>
          <p:cNvPr id="10" name="Yuvarlatılmış Dikdörtgen 9"/>
          <p:cNvSpPr/>
          <p:nvPr/>
        </p:nvSpPr>
        <p:spPr>
          <a:xfrm>
            <a:off x="257209" y="1854475"/>
            <a:ext cx="5885962" cy="46599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latin typeface="Times New Roman" panose="02020603050405020304" pitchFamily="18" charset="0"/>
                <a:cs typeface="Times New Roman" panose="02020603050405020304" pitchFamily="18" charset="0"/>
              </a:rPr>
              <a:t>Uyarma, Kınama, Aylıktan Kesme</a:t>
            </a:r>
          </a:p>
        </p:txBody>
      </p:sp>
      <p:sp>
        <p:nvSpPr>
          <p:cNvPr id="12" name="Yuvarlatılmış Dikdörtgen 11"/>
          <p:cNvSpPr/>
          <p:nvPr/>
        </p:nvSpPr>
        <p:spPr>
          <a:xfrm>
            <a:off x="7876749" y="1858871"/>
            <a:ext cx="3510504" cy="457200"/>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latin typeface="Times New Roman" panose="02020603050405020304" pitchFamily="18" charset="0"/>
                <a:cs typeface="Times New Roman" panose="02020603050405020304" pitchFamily="18" charset="0"/>
              </a:rPr>
              <a:t>Disiplin Kuruluna</a:t>
            </a:r>
          </a:p>
        </p:txBody>
      </p:sp>
      <p:sp>
        <p:nvSpPr>
          <p:cNvPr id="13" name="Yuvarlatılmış Dikdörtgen 12"/>
          <p:cNvSpPr/>
          <p:nvPr/>
        </p:nvSpPr>
        <p:spPr>
          <a:xfrm>
            <a:off x="265318" y="2696199"/>
            <a:ext cx="5885962" cy="440493"/>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latin typeface="Times New Roman" panose="02020603050405020304" pitchFamily="18" charset="0"/>
                <a:cs typeface="Times New Roman" panose="02020603050405020304" pitchFamily="18" charset="0"/>
              </a:rPr>
              <a:t>Kademe İlerlemesinin Durdurulması</a:t>
            </a:r>
          </a:p>
        </p:txBody>
      </p:sp>
      <p:sp>
        <p:nvSpPr>
          <p:cNvPr id="15" name="Yuvarlatılmış Dikdörtgen 14"/>
          <p:cNvSpPr/>
          <p:nvPr/>
        </p:nvSpPr>
        <p:spPr>
          <a:xfrm>
            <a:off x="7860879" y="2728467"/>
            <a:ext cx="3492920" cy="457200"/>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latin typeface="Times New Roman" panose="02020603050405020304" pitchFamily="18" charset="0"/>
                <a:cs typeface="Times New Roman" panose="02020603050405020304" pitchFamily="18" charset="0"/>
              </a:rPr>
              <a:t>Yüksek Disiplin Kuruluna</a:t>
            </a:r>
          </a:p>
        </p:txBody>
      </p:sp>
      <p:sp>
        <p:nvSpPr>
          <p:cNvPr id="23" name="Dikdörtgen 22"/>
          <p:cNvSpPr/>
          <p:nvPr/>
        </p:nvSpPr>
        <p:spPr>
          <a:xfrm>
            <a:off x="6286246" y="1826605"/>
            <a:ext cx="1455537" cy="1412553"/>
          </a:xfrm>
          <a:prstGeom prst="rect">
            <a:avLst/>
          </a:prstGeom>
          <a:solidFill>
            <a:schemeClr val="accent6">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000" dirty="0" smtClean="0">
                <a:latin typeface="Times New Roman" panose="02020603050405020304" pitchFamily="18" charset="0"/>
                <a:cs typeface="Times New Roman" panose="02020603050405020304" pitchFamily="18" charset="0"/>
              </a:rPr>
              <a:t>Kararın </a:t>
            </a:r>
            <a:r>
              <a:rPr lang="tr-TR" sz="2000" dirty="0">
                <a:latin typeface="Times New Roman" panose="02020603050405020304" pitchFamily="18" charset="0"/>
                <a:cs typeface="Times New Roman" panose="02020603050405020304" pitchFamily="18" charset="0"/>
              </a:rPr>
              <a:t>Tebliğinden itibaren </a:t>
            </a:r>
            <a:endParaRPr lang="tr-TR" sz="2000" dirty="0" smtClean="0">
              <a:latin typeface="Times New Roman" panose="02020603050405020304" pitchFamily="18" charset="0"/>
              <a:cs typeface="Times New Roman" panose="02020603050405020304" pitchFamily="18" charset="0"/>
            </a:endParaRPr>
          </a:p>
          <a:p>
            <a:pPr algn="ctr"/>
            <a:r>
              <a:rPr lang="tr-TR" sz="2000" b="1" dirty="0" smtClean="0">
                <a:latin typeface="Times New Roman" panose="02020603050405020304" pitchFamily="18" charset="0"/>
                <a:cs typeface="Times New Roman" panose="02020603050405020304" pitchFamily="18" charset="0"/>
              </a:rPr>
              <a:t>7 GÜN</a:t>
            </a:r>
            <a:endParaRPr lang="tr-TR" sz="2000" b="1" dirty="0">
              <a:latin typeface="Times New Roman" panose="02020603050405020304" pitchFamily="18" charset="0"/>
              <a:cs typeface="Times New Roman" panose="02020603050405020304" pitchFamily="18" charset="0"/>
            </a:endParaRPr>
          </a:p>
        </p:txBody>
      </p:sp>
      <p:sp>
        <p:nvSpPr>
          <p:cNvPr id="24" name="Metin kutusu 23"/>
          <p:cNvSpPr txBox="1"/>
          <p:nvPr/>
        </p:nvSpPr>
        <p:spPr>
          <a:xfrm>
            <a:off x="132851" y="3707724"/>
            <a:ext cx="6068173" cy="2923877"/>
          </a:xfrm>
          <a:prstGeom prst="rect">
            <a:avLst/>
          </a:prstGeom>
          <a:noFill/>
        </p:spPr>
        <p:txBody>
          <a:bodyPr wrap="square" rtlCol="0">
            <a:spAutoFit/>
          </a:bodyPr>
          <a:lstStyle/>
          <a:p>
            <a:pPr marL="285750" indent="-285750">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Kurul kararları, karar tarihinden itibaren 7 gün içinde gerekçeli yazılır ve 7 gün içinde de tebliğ edilir</a:t>
            </a:r>
          </a:p>
          <a:p>
            <a:endParaRPr lang="tr-TR"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Süresi içinde itiraz edilmezse ceza kesinleşir.</a:t>
            </a: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İtiraz merci belirlenirken verilen ceza esas alınır.</a:t>
            </a: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60 gün içerisinde de idari yargıda dava açılabilir.</a:t>
            </a:r>
          </a:p>
          <a:p>
            <a:endParaRPr lang="tr-TR" sz="2200" dirty="0">
              <a:latin typeface="Times New Roman" panose="02020603050405020304" pitchFamily="18" charset="0"/>
              <a:cs typeface="Times New Roman" panose="02020603050405020304" pitchFamily="18" charset="0"/>
            </a:endParaRPr>
          </a:p>
        </p:txBody>
      </p:sp>
      <p:sp>
        <p:nvSpPr>
          <p:cNvPr id="25" name="Yuvarlatılmış Dikdörtgen 24"/>
          <p:cNvSpPr/>
          <p:nvPr/>
        </p:nvSpPr>
        <p:spPr>
          <a:xfrm>
            <a:off x="6286246" y="4422098"/>
            <a:ext cx="5836281" cy="2008938"/>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tr-TR" sz="2200" dirty="0">
              <a:latin typeface="Times New Roman" panose="02020603050405020304" pitchFamily="18" charset="0"/>
              <a:cs typeface="Times New Roman" panose="02020603050405020304" pitchFamily="18" charset="0"/>
            </a:endParaRPr>
          </a:p>
          <a:p>
            <a:pPr algn="ctr"/>
            <a:endParaRPr lang="tr-TR" sz="2200" dirty="0" smtClean="0">
              <a:latin typeface="Times New Roman" panose="02020603050405020304" pitchFamily="18" charset="0"/>
              <a:cs typeface="Times New Roman" panose="02020603050405020304" pitchFamily="18" charset="0"/>
            </a:endParaRPr>
          </a:p>
          <a:p>
            <a:pPr algn="ctr"/>
            <a:endParaRPr lang="tr-TR" sz="2200" dirty="0">
              <a:latin typeface="Times New Roman" panose="02020603050405020304" pitchFamily="18" charset="0"/>
              <a:cs typeface="Times New Roman" panose="02020603050405020304" pitchFamily="18" charset="0"/>
            </a:endParaRPr>
          </a:p>
          <a:p>
            <a:pPr algn="ctr"/>
            <a:endParaRPr lang="tr-TR" sz="2200" dirty="0">
              <a:latin typeface="Times New Roman" panose="02020603050405020304" pitchFamily="18" charset="0"/>
              <a:cs typeface="Times New Roman" panose="02020603050405020304" pitchFamily="18" charset="0"/>
            </a:endParaRPr>
          </a:p>
          <a:p>
            <a:pPr algn="ctr"/>
            <a:endParaRPr lang="tr-TR" sz="2200" dirty="0">
              <a:latin typeface="Times New Roman" panose="02020603050405020304" pitchFamily="18" charset="0"/>
              <a:cs typeface="Times New Roman" panose="02020603050405020304" pitchFamily="18" charset="0"/>
            </a:endParaRPr>
          </a:p>
          <a:p>
            <a:pPr algn="ctr"/>
            <a:endParaRPr lang="tr-TR" sz="2200" dirty="0">
              <a:latin typeface="Times New Roman" panose="02020603050405020304" pitchFamily="18" charset="0"/>
              <a:cs typeface="Times New Roman" panose="02020603050405020304" pitchFamily="18" charset="0"/>
            </a:endParaRPr>
          </a:p>
          <a:p>
            <a:pPr algn="ctr"/>
            <a:r>
              <a:rPr lang="tr-TR" sz="2200" dirty="0">
                <a:latin typeface="Times New Roman" panose="02020603050405020304" pitchFamily="18" charset="0"/>
                <a:cs typeface="Times New Roman" panose="02020603050405020304" pitchFamily="18" charset="0"/>
              </a:rPr>
              <a:t>İtirazın </a:t>
            </a:r>
            <a:r>
              <a:rPr lang="tr-TR" sz="2200" b="1" dirty="0">
                <a:latin typeface="Times New Roman" panose="02020603050405020304" pitchFamily="18" charset="0"/>
                <a:cs typeface="Times New Roman" panose="02020603050405020304" pitchFamily="18" charset="0"/>
              </a:rPr>
              <a:t>Kabulü</a:t>
            </a:r>
            <a:r>
              <a:rPr lang="tr-TR" sz="2200" dirty="0">
                <a:latin typeface="Times New Roman" panose="02020603050405020304" pitchFamily="18" charset="0"/>
                <a:cs typeface="Times New Roman" panose="02020603050405020304" pitchFamily="18" charset="0"/>
              </a:rPr>
              <a:t> Halinde</a:t>
            </a:r>
            <a:r>
              <a:rPr lang="tr-TR" sz="2000" dirty="0">
                <a:latin typeface="Times New Roman" panose="02020603050405020304" pitchFamily="18" charset="0"/>
                <a:cs typeface="Times New Roman" panose="02020603050405020304" pitchFamily="18" charset="0"/>
              </a:rPr>
              <a:t>;</a:t>
            </a:r>
          </a:p>
          <a:p>
            <a:pPr algn="ctr"/>
            <a:endParaRPr lang="tr-TR" sz="2000" dirty="0">
              <a:latin typeface="Times New Roman" panose="02020603050405020304" pitchFamily="18" charset="0"/>
              <a:cs typeface="Times New Roman" panose="02020603050405020304" pitchFamily="18" charset="0"/>
            </a:endParaRPr>
          </a:p>
          <a:p>
            <a:pPr algn="ctr">
              <a:spcAft>
                <a:spcPts val="600"/>
              </a:spcAft>
            </a:pPr>
            <a:r>
              <a:rPr lang="tr-TR" dirty="0">
                <a:latin typeface="Times New Roman" panose="02020603050405020304" pitchFamily="18" charset="0"/>
                <a:cs typeface="Times New Roman" panose="02020603050405020304" pitchFamily="18" charset="0"/>
              </a:rPr>
              <a:t>Uyarma, Kınama, </a:t>
            </a:r>
            <a:r>
              <a:rPr lang="tr-TR" dirty="0" err="1">
                <a:latin typeface="Times New Roman" panose="02020603050405020304" pitchFamily="18" charset="0"/>
                <a:cs typeface="Times New Roman" panose="02020603050405020304" pitchFamily="18" charset="0"/>
              </a:rPr>
              <a:t>Ayl</a:t>
            </a:r>
            <a:r>
              <a:rPr lang="tr-TR" dirty="0">
                <a:latin typeface="Times New Roman" panose="02020603050405020304" pitchFamily="18" charset="0"/>
                <a:cs typeface="Times New Roman" panose="02020603050405020304" pitchFamily="18" charset="0"/>
              </a:rPr>
              <a:t>. Kes.  </a:t>
            </a:r>
            <a:r>
              <a:rPr lang="tr-TR" dirty="0" err="1">
                <a:latin typeface="Times New Roman" panose="02020603050405020304" pitchFamily="18" charset="0"/>
                <a:cs typeface="Times New Roman" panose="02020603050405020304" pitchFamily="18" charset="0"/>
              </a:rPr>
              <a:t>Kad</a:t>
            </a:r>
            <a:r>
              <a:rPr lang="tr-TR" dirty="0">
                <a:latin typeface="Times New Roman" panose="02020603050405020304" pitchFamily="18" charset="0"/>
                <a:cs typeface="Times New Roman" panose="02020603050405020304" pitchFamily="18" charset="0"/>
              </a:rPr>
              <a:t>. İler. Dur. cezalarında   </a:t>
            </a:r>
            <a:r>
              <a:rPr lang="tr-TR" b="1" dirty="0">
                <a:latin typeface="Times New Roman" panose="02020603050405020304" pitchFamily="18" charset="0"/>
                <a:cs typeface="Times New Roman" panose="02020603050405020304" pitchFamily="18" charset="0"/>
              </a:rPr>
              <a:t>YETKİLİ</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AMİR; </a:t>
            </a:r>
            <a:r>
              <a:rPr lang="tr-TR" dirty="0">
                <a:latin typeface="Times New Roman" panose="02020603050405020304" pitchFamily="18" charset="0"/>
                <a:cs typeface="Times New Roman" panose="02020603050405020304" pitchFamily="18" charset="0"/>
              </a:rPr>
              <a:t>15 gün </a:t>
            </a:r>
            <a:r>
              <a:rPr lang="tr-TR" dirty="0" smtClean="0">
                <a:latin typeface="Times New Roman" panose="02020603050405020304" pitchFamily="18" charset="0"/>
                <a:cs typeface="Times New Roman" panose="02020603050405020304" pitchFamily="18" charset="0"/>
              </a:rPr>
              <a:t>içerisinde</a:t>
            </a:r>
            <a:endParaRPr lang="tr-TR" dirty="0">
              <a:latin typeface="Times New Roman" panose="02020603050405020304" pitchFamily="18" charset="0"/>
              <a:cs typeface="Times New Roman" panose="02020603050405020304" pitchFamily="18" charset="0"/>
            </a:endParaRPr>
          </a:p>
          <a:p>
            <a:pPr lvl="0">
              <a:spcAft>
                <a:spcPts val="600"/>
              </a:spcAft>
            </a:pPr>
            <a:r>
              <a:rPr lang="tr-TR" b="1" dirty="0">
                <a:solidFill>
                  <a:schemeClr val="accent1">
                    <a:lumMod val="75000"/>
                  </a:schemeClr>
                </a:solidFill>
                <a:latin typeface="Times New Roman" panose="02020603050405020304" pitchFamily="18" charset="0"/>
                <a:cs typeface="Times New Roman" panose="02020603050405020304" pitchFamily="18" charset="0"/>
              </a:rPr>
              <a:t>başka ceza verebilir</a:t>
            </a:r>
            <a:r>
              <a:rPr lang="tr-TR" dirty="0">
                <a:latin typeface="Times New Roman" panose="02020603050405020304" pitchFamily="18" charset="0"/>
                <a:cs typeface="Times New Roman" panose="02020603050405020304" pitchFamily="18" charset="0"/>
              </a:rPr>
              <a:t>/</a:t>
            </a:r>
            <a:r>
              <a:rPr lang="tr-TR" b="1" dirty="0">
                <a:solidFill>
                  <a:schemeClr val="accent1">
                    <a:lumMod val="75000"/>
                  </a:schemeClr>
                </a:solidFill>
                <a:latin typeface="Times New Roman" panose="02020603050405020304" pitchFamily="18" charset="0"/>
                <a:cs typeface="Times New Roman" panose="02020603050405020304" pitchFamily="18" charset="0"/>
              </a:rPr>
              <a:t>ceza verilmesine yer olmadığına karar verebilir</a:t>
            </a:r>
          </a:p>
          <a:p>
            <a:endParaRPr lang="tr-TR" sz="2000" dirty="0">
              <a:latin typeface="Times New Roman" panose="02020603050405020304" pitchFamily="18" charset="0"/>
              <a:cs typeface="Times New Roman" panose="02020603050405020304" pitchFamily="18" charset="0"/>
            </a:endParaRPr>
          </a:p>
          <a:p>
            <a:pPr algn="ctr"/>
            <a:endParaRPr lang="tr-TR" sz="2000" dirty="0">
              <a:latin typeface="Times New Roman" panose="02020603050405020304" pitchFamily="18" charset="0"/>
              <a:cs typeface="Times New Roman" panose="02020603050405020304" pitchFamily="18" charset="0"/>
            </a:endParaRPr>
          </a:p>
          <a:p>
            <a:pPr algn="ctr"/>
            <a:endParaRPr lang="tr-TR" sz="2000" dirty="0">
              <a:latin typeface="Times New Roman" panose="02020603050405020304" pitchFamily="18" charset="0"/>
              <a:cs typeface="Times New Roman" panose="02020603050405020304" pitchFamily="18" charset="0"/>
            </a:endParaRPr>
          </a:p>
          <a:p>
            <a:pPr algn="ctr"/>
            <a:endParaRPr lang="tr-TR" sz="2000" dirty="0">
              <a:latin typeface="Times New Roman" panose="02020603050405020304" pitchFamily="18" charset="0"/>
              <a:cs typeface="Times New Roman" panose="02020603050405020304" pitchFamily="18" charset="0"/>
            </a:endParaRPr>
          </a:p>
          <a:p>
            <a:pPr algn="ctr"/>
            <a:endParaRPr lang="tr-TR" sz="2000" dirty="0">
              <a:latin typeface="Times New Roman" panose="02020603050405020304" pitchFamily="18" charset="0"/>
              <a:cs typeface="Times New Roman" panose="02020603050405020304" pitchFamily="18" charset="0"/>
            </a:endParaRPr>
          </a:p>
          <a:p>
            <a:pPr algn="ctr"/>
            <a:endParaRPr lang="tr-TR" sz="2000" dirty="0">
              <a:latin typeface="Times New Roman" panose="02020603050405020304" pitchFamily="18" charset="0"/>
              <a:cs typeface="Times New Roman" panose="02020603050405020304" pitchFamily="18" charset="0"/>
            </a:endParaRPr>
          </a:p>
        </p:txBody>
      </p:sp>
      <p:sp>
        <p:nvSpPr>
          <p:cNvPr id="6" name="Oval 5"/>
          <p:cNvSpPr/>
          <p:nvPr/>
        </p:nvSpPr>
        <p:spPr>
          <a:xfrm>
            <a:off x="7700987" y="3542184"/>
            <a:ext cx="3812703" cy="709204"/>
          </a:xfrm>
          <a:prstGeom prst="ellipse">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a:latin typeface="Times New Roman" panose="02020603050405020304" pitchFamily="18" charset="0"/>
                <a:cs typeface="Times New Roman" panose="02020603050405020304" pitchFamily="18" charset="0"/>
              </a:rPr>
              <a:t>30 GÜN</a:t>
            </a:r>
            <a:r>
              <a:rPr lang="tr-TR" dirty="0">
                <a:latin typeface="Times New Roman" panose="02020603050405020304" pitchFamily="18" charset="0"/>
                <a:cs typeface="Times New Roman" panose="02020603050405020304" pitchFamily="18" charset="0"/>
              </a:rPr>
              <a:t> İÇİNDE KARAR </a:t>
            </a:r>
          </a:p>
        </p:txBody>
      </p:sp>
      <p:sp>
        <p:nvSpPr>
          <p:cNvPr id="7" name="Sol Ok 6"/>
          <p:cNvSpPr/>
          <p:nvPr/>
        </p:nvSpPr>
        <p:spPr>
          <a:xfrm>
            <a:off x="5914137" y="3843496"/>
            <a:ext cx="1546029" cy="222085"/>
          </a:xfrm>
          <a:prstGeom prst="lef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layt Numarası Yer Tutucusu 8"/>
          <p:cNvSpPr>
            <a:spLocks noGrp="1"/>
          </p:cNvSpPr>
          <p:nvPr>
            <p:ph type="sldNum" sz="quarter" idx="12"/>
          </p:nvPr>
        </p:nvSpPr>
        <p:spPr>
          <a:xfrm>
            <a:off x="10541248" y="6492875"/>
            <a:ext cx="701040" cy="365125"/>
          </a:xfrm>
        </p:spPr>
        <p:txBody>
          <a:bodyPr/>
          <a:lstStyle/>
          <a:p>
            <a:fld id="{CB128D57-B316-4463-B201-8600E317F84F}" type="slidenum">
              <a:rPr lang="tr-TR" smtClean="0"/>
              <a:t>66</a:t>
            </a:fld>
            <a:endParaRPr lang="tr-TR" dirty="0"/>
          </a:p>
        </p:txBody>
      </p:sp>
    </p:spTree>
    <p:extLst>
      <p:ext uri="{BB962C8B-B14F-4D97-AF65-F5344CB8AC3E}">
        <p14:creationId xmlns:p14="http://schemas.microsoft.com/office/powerpoint/2010/main" val="7134674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Unvan 4"/>
          <p:cNvSpPr>
            <a:spLocks noGrp="1"/>
          </p:cNvSpPr>
          <p:nvPr>
            <p:ph type="title"/>
          </p:nvPr>
        </p:nvSpPr>
        <p:spPr>
          <a:xfrm>
            <a:off x="3184388" y="491387"/>
            <a:ext cx="6737211" cy="640825"/>
          </a:xfrm>
        </p:spPr>
        <p:txBody>
          <a:bodyPr>
            <a:normAutofit/>
          </a:bodyPr>
          <a:lstStyle/>
          <a:p>
            <a:pPr algn="ctr" font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İNCELEME CETVELİ</a:t>
            </a:r>
          </a:p>
        </p:txBody>
      </p:sp>
      <p:graphicFrame>
        <p:nvGraphicFramePr>
          <p:cNvPr id="11" name="Tablo 10"/>
          <p:cNvGraphicFramePr>
            <a:graphicFrameLocks noGrp="1"/>
          </p:cNvGraphicFramePr>
          <p:nvPr>
            <p:extLst>
              <p:ext uri="{D42A27DB-BD31-4B8C-83A1-F6EECF244321}">
                <p14:modId xmlns:p14="http://schemas.microsoft.com/office/powerpoint/2010/main" val="2816893380"/>
              </p:ext>
            </p:extLst>
          </p:nvPr>
        </p:nvGraphicFramePr>
        <p:xfrm>
          <a:off x="156288" y="1644655"/>
          <a:ext cx="11879424" cy="5076820"/>
        </p:xfrm>
        <a:graphic>
          <a:graphicData uri="http://schemas.openxmlformats.org/drawingml/2006/table">
            <a:tbl>
              <a:tblPr>
                <a:tableStyleId>{5C22544A-7EE6-4342-B048-85BDC9FD1C3A}</a:tableStyleId>
              </a:tblPr>
              <a:tblGrid>
                <a:gridCol w="268439">
                  <a:extLst>
                    <a:ext uri="{9D8B030D-6E8A-4147-A177-3AD203B41FA5}">
                      <a16:colId xmlns:a16="http://schemas.microsoft.com/office/drawing/2014/main" val="1164444901"/>
                    </a:ext>
                  </a:extLst>
                </a:gridCol>
                <a:gridCol w="6350786">
                  <a:extLst>
                    <a:ext uri="{9D8B030D-6E8A-4147-A177-3AD203B41FA5}">
                      <a16:colId xmlns:a16="http://schemas.microsoft.com/office/drawing/2014/main" val="1569874240"/>
                    </a:ext>
                  </a:extLst>
                </a:gridCol>
                <a:gridCol w="1863850">
                  <a:extLst>
                    <a:ext uri="{9D8B030D-6E8A-4147-A177-3AD203B41FA5}">
                      <a16:colId xmlns:a16="http://schemas.microsoft.com/office/drawing/2014/main" val="2695774909"/>
                    </a:ext>
                  </a:extLst>
                </a:gridCol>
                <a:gridCol w="1863850">
                  <a:extLst>
                    <a:ext uri="{9D8B030D-6E8A-4147-A177-3AD203B41FA5}">
                      <a16:colId xmlns:a16="http://schemas.microsoft.com/office/drawing/2014/main" val="3657746159"/>
                    </a:ext>
                  </a:extLst>
                </a:gridCol>
                <a:gridCol w="1532499">
                  <a:extLst>
                    <a:ext uri="{9D8B030D-6E8A-4147-A177-3AD203B41FA5}">
                      <a16:colId xmlns:a16="http://schemas.microsoft.com/office/drawing/2014/main" val="890300671"/>
                    </a:ext>
                  </a:extLst>
                </a:gridCol>
              </a:tblGrid>
              <a:tr h="274089">
                <a:tc gridSpan="5">
                  <a:txBody>
                    <a:bodyPr/>
                    <a:lstStyle/>
                    <a:p>
                      <a:pPr algn="ctr" fontAlgn="ctr"/>
                      <a:r>
                        <a:rPr lang="tr-TR" sz="1800" b="1" dirty="0"/>
                        <a:t>… /08/2022 TARİHLİ … DİSİPLİN KURULU SORUŞTURMA DOSYALARI İNCELEME CETVELİ</a:t>
                      </a:r>
                      <a:endParaRPr lang="tr-TR" sz="18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43088971"/>
                  </a:ext>
                </a:extLst>
              </a:tr>
              <a:tr h="240396">
                <a:tc>
                  <a:txBody>
                    <a:bodyPr/>
                    <a:lstStyle/>
                    <a:p>
                      <a:pPr algn="ctr" fontAlgn="ctr"/>
                      <a:endParaRPr lang="tr-TR" sz="900" b="0" i="0" u="none" strike="noStrike">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b="1" u="none" strike="noStrike" dirty="0">
                          <a:effectLst/>
                        </a:rPr>
                        <a:t>SORULAR</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b="1" u="none" strike="noStrike" dirty="0">
                          <a:effectLst/>
                        </a:rPr>
                        <a:t>A….. S……</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b="1" u="none" strike="noStrike" dirty="0">
                          <a:effectLst/>
                        </a:rPr>
                        <a:t>Y….  S….</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b="1" u="none" strike="noStrike" dirty="0">
                          <a:effectLst/>
                        </a:rPr>
                        <a:t>M…. D……</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95840593"/>
                  </a:ext>
                </a:extLst>
              </a:tr>
              <a:tr h="269596">
                <a:tc>
                  <a:txBody>
                    <a:bodyPr/>
                    <a:lstStyle/>
                    <a:p>
                      <a:pPr algn="ctr" fontAlgn="ctr"/>
                      <a:r>
                        <a:rPr lang="tr-TR" sz="1600" b="1" u="none" strike="noStrike" dirty="0">
                          <a:effectLst/>
                        </a:rPr>
                        <a:t>1</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Soruşturma emri yetkili merci tarafından verilmiş mi?</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Kurum Müdürü </a:t>
                      </a:r>
                      <a:endParaRPr lang="tr-TR" sz="1600" b="0" i="1" u="none" strike="noStrike" dirty="0">
                        <a:solidFill>
                          <a:srgbClr val="FF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İl Müdürü</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Bölge Müdürü</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61125481"/>
                  </a:ext>
                </a:extLst>
              </a:tr>
              <a:tr h="269596">
                <a:tc>
                  <a:txBody>
                    <a:bodyPr/>
                    <a:lstStyle/>
                    <a:p>
                      <a:pPr algn="ctr" fontAlgn="ctr"/>
                      <a:r>
                        <a:rPr lang="tr-TR" sz="1600" b="1" u="none" strike="noStrike" dirty="0">
                          <a:effectLst/>
                        </a:rPr>
                        <a:t>2</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Fiil işlenme tarihi nedir?</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22.11.2021</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17.05.2022</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21231230"/>
                  </a:ext>
                </a:extLst>
              </a:tr>
              <a:tr h="240396">
                <a:tc rowSpan="2">
                  <a:txBody>
                    <a:bodyPr/>
                    <a:lstStyle/>
                    <a:p>
                      <a:pPr algn="ctr" fontAlgn="ctr"/>
                      <a:r>
                        <a:rPr lang="tr-TR" sz="1600" b="1" u="none" strike="noStrike" dirty="0">
                          <a:effectLst/>
                        </a:rPr>
                        <a:t>3</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l" fontAlgn="ctr"/>
                      <a:r>
                        <a:rPr lang="tr-TR" sz="1800" u="none" strike="noStrike" dirty="0">
                          <a:effectLst/>
                        </a:rPr>
                        <a:t>Soruşturma emri veren disiplin amirinin fiili öğrenme tarihi ve soruşturma onay tarihi nedir?</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24.11.2021</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20.05.2022</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272051283"/>
                  </a:ext>
                </a:extLst>
              </a:tr>
              <a:tr h="291993">
                <a:tc vMerge="1">
                  <a:txBody>
                    <a:bodyPr/>
                    <a:lstStyle/>
                    <a:p>
                      <a:endParaRPr lang="tr-TR"/>
                    </a:p>
                  </a:txBody>
                  <a:tcPr/>
                </a:tc>
                <a:tc vMerge="1">
                  <a:txBody>
                    <a:bodyPr/>
                    <a:lstStyle/>
                    <a:p>
                      <a:endParaRPr lang="tr-TR"/>
                    </a:p>
                  </a:txBody>
                  <a:tcPr/>
                </a:tc>
                <a:tc>
                  <a:txBody>
                    <a:bodyPr/>
                    <a:lstStyle/>
                    <a:p>
                      <a:pPr algn="ctr" fontAlgn="ctr"/>
                      <a:r>
                        <a:rPr lang="tr-TR" sz="1600" i="1" u="none" strike="noStrike" dirty="0">
                          <a:effectLst/>
                        </a:rPr>
                        <a:t>2.12.2021</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24.05.2022</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53636670"/>
                  </a:ext>
                </a:extLst>
              </a:tr>
              <a:tr h="532390">
                <a:tc>
                  <a:txBody>
                    <a:bodyPr/>
                    <a:lstStyle/>
                    <a:p>
                      <a:pPr algn="ctr" fontAlgn="ctr"/>
                      <a:r>
                        <a:rPr lang="tr-TR" sz="1600" b="1" u="none" strike="noStrike" dirty="0">
                          <a:effectLst/>
                        </a:rPr>
                        <a:t>4</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Soruşturma açma zaman aşımı var mı?  (1 ay)                             </a:t>
                      </a:r>
                      <a:r>
                        <a:rPr lang="tr-TR" sz="1800" u="none" strike="noStrike" dirty="0" smtClean="0">
                          <a:effectLst/>
                        </a:rPr>
                        <a:t> (</a:t>
                      </a:r>
                      <a:r>
                        <a:rPr lang="tr-TR" sz="1800" u="none" strike="noStrike" dirty="0">
                          <a:effectLst/>
                        </a:rPr>
                        <a:t>Devlet Memurluğundan Çıkarmada 6 ay)</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Hayır</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Hayır</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01837099"/>
                  </a:ext>
                </a:extLst>
              </a:tr>
              <a:tr h="269596">
                <a:tc>
                  <a:txBody>
                    <a:bodyPr/>
                    <a:lstStyle/>
                    <a:p>
                      <a:pPr algn="ctr" fontAlgn="ctr"/>
                      <a:r>
                        <a:rPr lang="tr-TR" sz="1600" b="1" u="none" strike="noStrike" dirty="0">
                          <a:effectLst/>
                        </a:rPr>
                        <a:t>5</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Genel zaman aşımı var mı?  (2 yıl)</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a:effectLst/>
                        </a:rPr>
                        <a:t>Hayır</a:t>
                      </a:r>
                      <a:endParaRPr lang="tr-TR" sz="1600" b="0" i="1" u="none" strike="noStrike">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Hayır</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31136818"/>
                  </a:ext>
                </a:extLst>
              </a:tr>
              <a:tr h="532390">
                <a:tc>
                  <a:txBody>
                    <a:bodyPr/>
                    <a:lstStyle/>
                    <a:p>
                      <a:pPr algn="ctr" fontAlgn="ctr"/>
                      <a:r>
                        <a:rPr lang="tr-TR" sz="1600" b="1" u="none" strike="noStrike" dirty="0">
                          <a:effectLst/>
                        </a:rPr>
                        <a:t>6</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Soruşturma emrinde, hakkında soruşturma yapılacaklar ve </a:t>
                      </a:r>
                      <a:r>
                        <a:rPr lang="tr-TR" sz="1800" u="none" strike="noStrike" dirty="0" err="1">
                          <a:effectLst/>
                        </a:rPr>
                        <a:t>isnad</a:t>
                      </a:r>
                      <a:r>
                        <a:rPr lang="tr-TR" sz="1800" u="none" strike="noStrike" dirty="0">
                          <a:effectLst/>
                        </a:rPr>
                        <a:t> edilen fiiller belirtilmiş mi?  </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a:effectLst/>
                        </a:rPr>
                        <a:t>Tutanaktaki konular denilmiş</a:t>
                      </a:r>
                      <a:endParaRPr lang="tr-TR" sz="1600" b="0" i="1" u="none" strike="noStrike">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Hayır</a:t>
                      </a:r>
                      <a:endParaRPr lang="tr-TR" sz="1600" b="0" i="1" u="none" strike="noStrike" dirty="0">
                        <a:solidFill>
                          <a:srgbClr val="FF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800590012"/>
                  </a:ext>
                </a:extLst>
              </a:tr>
              <a:tr h="707586">
                <a:tc>
                  <a:txBody>
                    <a:bodyPr/>
                    <a:lstStyle/>
                    <a:p>
                      <a:pPr algn="ctr" fontAlgn="ctr"/>
                      <a:r>
                        <a:rPr lang="tr-TR" sz="1600" b="1" u="none" strike="noStrike" dirty="0">
                          <a:effectLst/>
                        </a:rPr>
                        <a:t>7</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Soruşturmacı, soruşturma emri kapsamında kalmış mı?  </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Evet</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Kısmen Hayır (Diğer şikayet ile ilgili Olur alınmamış)</a:t>
                      </a:r>
                      <a:endParaRPr lang="tr-TR" sz="1600" b="0" i="1" u="none" strike="noStrike" dirty="0">
                        <a:solidFill>
                          <a:srgbClr val="FF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54352672"/>
                  </a:ext>
                </a:extLst>
              </a:tr>
              <a:tr h="532390">
                <a:tc>
                  <a:txBody>
                    <a:bodyPr/>
                    <a:lstStyle/>
                    <a:p>
                      <a:pPr algn="ctr" fontAlgn="ctr"/>
                      <a:r>
                        <a:rPr lang="tr-TR" sz="1600" b="1" u="none" strike="noStrike" dirty="0">
                          <a:effectLst/>
                        </a:rPr>
                        <a:t>8</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Rapor disiplin amirine (soruşturma emrini veren amir) teslimden sonra, disiplin amiri tarafından savunma alınmış mı?</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Evet</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a:effectLst/>
                        </a:rPr>
                        <a:t>Evet</a:t>
                      </a:r>
                      <a:endParaRPr lang="tr-TR" sz="1600" b="0" i="1" u="none" strike="noStrike">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84864560"/>
                  </a:ext>
                </a:extLst>
              </a:tr>
              <a:tr h="707586">
                <a:tc>
                  <a:txBody>
                    <a:bodyPr/>
                    <a:lstStyle/>
                    <a:p>
                      <a:pPr algn="ctr" fontAlgn="ctr"/>
                      <a:r>
                        <a:rPr lang="tr-TR" sz="1600" b="1" u="none" strike="noStrike" dirty="0">
                          <a:effectLst/>
                        </a:rPr>
                        <a:t>9</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Savunma istem yazısında, </a:t>
                      </a:r>
                      <a:r>
                        <a:rPr lang="tr-TR" sz="1800" u="none" strike="noStrike" dirty="0" err="1">
                          <a:effectLst/>
                        </a:rPr>
                        <a:t>isnad</a:t>
                      </a:r>
                      <a:r>
                        <a:rPr lang="tr-TR" sz="1800" u="none" strike="noStrike" dirty="0">
                          <a:effectLst/>
                        </a:rPr>
                        <a:t> edilen fiil ve hal, deliller ile bu eyleme uygulanacak ceza madde ve alt bendi belirtilmiş mi?   </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Fiil ve hal açıkça belirtilmemiş. Sadece bentler yazılmış.</a:t>
                      </a:r>
                      <a:endParaRPr lang="tr-TR" sz="1600" b="0" i="1" u="none" strike="noStrike" dirty="0">
                        <a:solidFill>
                          <a:srgbClr val="FF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Evet</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6603269"/>
                  </a:ext>
                </a:extLst>
              </a:tr>
            </a:tbl>
          </a:graphicData>
        </a:graphic>
      </p:graphicFrame>
      <p:sp>
        <p:nvSpPr>
          <p:cNvPr id="6" name="Slayt Numarası Yer Tutucusu 5"/>
          <p:cNvSpPr>
            <a:spLocks noGrp="1"/>
          </p:cNvSpPr>
          <p:nvPr>
            <p:ph type="sldNum" sz="quarter" idx="12"/>
          </p:nvPr>
        </p:nvSpPr>
        <p:spPr>
          <a:xfrm>
            <a:off x="10028291" y="6538912"/>
            <a:ext cx="701040" cy="365125"/>
          </a:xfrm>
        </p:spPr>
        <p:txBody>
          <a:bodyPr/>
          <a:lstStyle/>
          <a:p>
            <a:fld id="{CB128D57-B316-4463-B201-8600E317F84F}" type="slidenum">
              <a:rPr lang="tr-TR" smtClean="0"/>
              <a:t>67</a:t>
            </a:fld>
            <a:endParaRPr lang="tr-TR" dirty="0"/>
          </a:p>
        </p:txBody>
      </p:sp>
    </p:spTree>
    <p:extLst>
      <p:ext uri="{BB962C8B-B14F-4D97-AF65-F5344CB8AC3E}">
        <p14:creationId xmlns:p14="http://schemas.microsoft.com/office/powerpoint/2010/main" val="36838688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Unvan 4"/>
          <p:cNvSpPr>
            <a:spLocks noGrp="1"/>
          </p:cNvSpPr>
          <p:nvPr>
            <p:ph type="title"/>
          </p:nvPr>
        </p:nvSpPr>
        <p:spPr>
          <a:xfrm>
            <a:off x="2166976" y="298900"/>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İNCELEME CETVELİ</a:t>
            </a:r>
          </a:p>
        </p:txBody>
      </p:sp>
      <p:graphicFrame>
        <p:nvGraphicFramePr>
          <p:cNvPr id="6" name="Tablo 5"/>
          <p:cNvGraphicFramePr>
            <a:graphicFrameLocks noGrp="1"/>
          </p:cNvGraphicFramePr>
          <p:nvPr>
            <p:extLst>
              <p:ext uri="{D42A27DB-BD31-4B8C-83A1-F6EECF244321}">
                <p14:modId xmlns:p14="http://schemas.microsoft.com/office/powerpoint/2010/main" val="974022515"/>
              </p:ext>
            </p:extLst>
          </p:nvPr>
        </p:nvGraphicFramePr>
        <p:xfrm>
          <a:off x="283551" y="1721356"/>
          <a:ext cx="11775232" cy="5000119"/>
        </p:xfrm>
        <a:graphic>
          <a:graphicData uri="http://schemas.openxmlformats.org/drawingml/2006/table">
            <a:tbl>
              <a:tblPr>
                <a:tableStyleId>{5C22544A-7EE6-4342-B048-85BDC9FD1C3A}</a:tableStyleId>
              </a:tblPr>
              <a:tblGrid>
                <a:gridCol w="439301">
                  <a:extLst>
                    <a:ext uri="{9D8B030D-6E8A-4147-A177-3AD203B41FA5}">
                      <a16:colId xmlns:a16="http://schemas.microsoft.com/office/drawing/2014/main" val="2159208154"/>
                    </a:ext>
                  </a:extLst>
                </a:gridCol>
                <a:gridCol w="5890737">
                  <a:extLst>
                    <a:ext uri="{9D8B030D-6E8A-4147-A177-3AD203B41FA5}">
                      <a16:colId xmlns:a16="http://schemas.microsoft.com/office/drawing/2014/main" val="3337467566"/>
                    </a:ext>
                  </a:extLst>
                </a:gridCol>
                <a:gridCol w="1724312">
                  <a:extLst>
                    <a:ext uri="{9D8B030D-6E8A-4147-A177-3AD203B41FA5}">
                      <a16:colId xmlns:a16="http://schemas.microsoft.com/office/drawing/2014/main" val="204559829"/>
                    </a:ext>
                  </a:extLst>
                </a:gridCol>
                <a:gridCol w="2041948">
                  <a:extLst>
                    <a:ext uri="{9D8B030D-6E8A-4147-A177-3AD203B41FA5}">
                      <a16:colId xmlns:a16="http://schemas.microsoft.com/office/drawing/2014/main" val="2609829561"/>
                    </a:ext>
                  </a:extLst>
                </a:gridCol>
                <a:gridCol w="1678934">
                  <a:extLst>
                    <a:ext uri="{9D8B030D-6E8A-4147-A177-3AD203B41FA5}">
                      <a16:colId xmlns:a16="http://schemas.microsoft.com/office/drawing/2014/main" val="199527300"/>
                    </a:ext>
                  </a:extLst>
                </a:gridCol>
              </a:tblGrid>
              <a:tr h="638449">
                <a:tc>
                  <a:txBody>
                    <a:bodyPr/>
                    <a:lstStyle/>
                    <a:p>
                      <a:pPr algn="ctr" fontAlgn="ctr"/>
                      <a:r>
                        <a:rPr lang="tr-TR" sz="1800" b="1" u="none" strike="noStrike" dirty="0">
                          <a:effectLst/>
                        </a:rPr>
                        <a:t>10</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Savunma istem yazısında, en az 7 gün savunma süresi verilmiş mi?     </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Evet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a:effectLst/>
                        </a:rPr>
                        <a:t>Evet</a:t>
                      </a:r>
                      <a:endParaRPr lang="tr-TR" sz="1600" b="0" i="1" u="none" strike="noStrike">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54482686"/>
                  </a:ext>
                </a:extLst>
              </a:tr>
              <a:tr h="638449">
                <a:tc>
                  <a:txBody>
                    <a:bodyPr/>
                    <a:lstStyle/>
                    <a:p>
                      <a:pPr algn="ctr" fontAlgn="ctr"/>
                      <a:r>
                        <a:rPr lang="tr-TR" sz="1800" b="1" u="none" strike="noStrike" dirty="0">
                          <a:effectLst/>
                        </a:rPr>
                        <a:t>11</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Ceza yazısında, ceza verilen fiil ve hal ile ilgili maddesi ve alt bendi belirtilmiş mi?   </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Fiil ve hal açıkça belirtilmemiş</a:t>
                      </a:r>
                      <a:endParaRPr lang="tr-TR" sz="1600" b="0" i="1" u="none" strike="noStrike" dirty="0">
                        <a:solidFill>
                          <a:srgbClr val="FF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a:effectLst/>
                        </a:rPr>
                        <a:t>Sadece ceza madde/ bent belirtilmiş.</a:t>
                      </a:r>
                      <a:endParaRPr lang="tr-TR" sz="1600" b="0" i="1" u="none" strike="noStrike">
                        <a:solidFill>
                          <a:srgbClr val="C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54748537"/>
                  </a:ext>
                </a:extLst>
              </a:tr>
              <a:tr h="638449">
                <a:tc>
                  <a:txBody>
                    <a:bodyPr/>
                    <a:lstStyle/>
                    <a:p>
                      <a:pPr algn="ctr" fontAlgn="ctr"/>
                      <a:r>
                        <a:rPr lang="tr-TR" sz="1800" b="1" u="none" strike="noStrike" dirty="0">
                          <a:effectLst/>
                        </a:rPr>
                        <a:t>12</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Ceza yazısında, eğer tekerrür var ise doğru uygulanmış mı?</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29848197"/>
                  </a:ext>
                </a:extLst>
              </a:tr>
              <a:tr h="638449">
                <a:tc>
                  <a:txBody>
                    <a:bodyPr/>
                    <a:lstStyle/>
                    <a:p>
                      <a:pPr algn="ctr" fontAlgn="ctr"/>
                      <a:r>
                        <a:rPr lang="tr-TR" sz="1800" b="1" u="none" strike="noStrike" dirty="0">
                          <a:effectLst/>
                        </a:rPr>
                        <a:t>13</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Ceza yazısında, başvurulacak kanun yolları gösterilmiş mi?    </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Hayır</a:t>
                      </a:r>
                      <a:endParaRPr lang="tr-TR" sz="1600" b="0" i="1" u="none" strike="noStrike" dirty="0">
                        <a:solidFill>
                          <a:srgbClr val="FF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Evet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65123306"/>
                  </a:ext>
                </a:extLst>
              </a:tr>
              <a:tr h="638449">
                <a:tc>
                  <a:txBody>
                    <a:bodyPr/>
                    <a:lstStyle/>
                    <a:p>
                      <a:pPr algn="ctr" fontAlgn="ctr"/>
                      <a:r>
                        <a:rPr lang="tr-TR" sz="1800" b="1" u="none" strike="noStrike" dirty="0">
                          <a:effectLst/>
                        </a:rPr>
                        <a:t>14</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Muhakkik veya disiplin amiri olayın mağduru, tanığı veya tarafı mı?</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Müdür olayın tarafı durumunda</a:t>
                      </a:r>
                      <a:endParaRPr lang="tr-TR" sz="1600" b="0" i="1" u="none" strike="noStrike" dirty="0">
                        <a:solidFill>
                          <a:srgbClr val="FF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Hayır</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448176555"/>
                  </a:ext>
                </a:extLst>
              </a:tr>
              <a:tr h="638449">
                <a:tc>
                  <a:txBody>
                    <a:bodyPr/>
                    <a:lstStyle/>
                    <a:p>
                      <a:pPr algn="ctr" fontAlgn="ctr"/>
                      <a:r>
                        <a:rPr lang="tr-TR" sz="1800" b="1" u="none" strike="noStrike" dirty="0">
                          <a:effectLst/>
                        </a:rPr>
                        <a:t>15</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Mevcut delillere göre fiil sübuta ermiş mi?</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69936566"/>
                  </a:ext>
                </a:extLst>
              </a:tr>
              <a:tr h="638449">
                <a:tc>
                  <a:txBody>
                    <a:bodyPr/>
                    <a:lstStyle/>
                    <a:p>
                      <a:pPr algn="ctr" fontAlgn="ctr"/>
                      <a:r>
                        <a:rPr lang="tr-TR" sz="1800" b="1" u="none" strike="noStrike" dirty="0">
                          <a:effectLst/>
                        </a:rPr>
                        <a:t>16</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Fiilin hukuki nitelemesi doğru yapılıp doğru ceza (madde/alt </a:t>
                      </a:r>
                      <a:r>
                        <a:rPr lang="tr-TR" sz="1800" u="none" strike="noStrike" dirty="0" err="1">
                          <a:effectLst/>
                        </a:rPr>
                        <a:t>bend</a:t>
                      </a:r>
                      <a:r>
                        <a:rPr lang="tr-TR" sz="1800" u="none" strike="noStrike" dirty="0">
                          <a:effectLst/>
                        </a:rPr>
                        <a:t>) uygulanmış mı?</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894215480"/>
                  </a:ext>
                </a:extLst>
              </a:tr>
              <a:tr h="530976">
                <a:tc>
                  <a:txBody>
                    <a:bodyPr/>
                    <a:lstStyle/>
                    <a:p>
                      <a:pPr algn="ctr" fontAlgn="ctr"/>
                      <a:r>
                        <a:rPr lang="tr-TR" sz="1800" b="1" u="none" strike="noStrike" dirty="0">
                          <a:effectLst/>
                        </a:rPr>
                        <a:t>17</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İtiraz süresi içerisinde yapılmış mı?</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a:effectLst/>
                        </a:rPr>
                        <a:t>Evet</a:t>
                      </a:r>
                      <a:endParaRPr lang="tr-TR" sz="1600" b="0" i="1" u="none" strike="noStrike">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Evet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12547800"/>
                  </a:ext>
                </a:extLst>
              </a:tr>
            </a:tbl>
          </a:graphicData>
        </a:graphic>
      </p:graphicFrame>
      <p:sp>
        <p:nvSpPr>
          <p:cNvPr id="7" name="Slayt Numarası Yer Tutucusu 6"/>
          <p:cNvSpPr>
            <a:spLocks noGrp="1"/>
          </p:cNvSpPr>
          <p:nvPr>
            <p:ph type="sldNum" sz="quarter" idx="12"/>
          </p:nvPr>
        </p:nvSpPr>
        <p:spPr>
          <a:xfrm>
            <a:off x="9883326" y="6492875"/>
            <a:ext cx="701040" cy="365125"/>
          </a:xfrm>
        </p:spPr>
        <p:txBody>
          <a:bodyPr/>
          <a:lstStyle/>
          <a:p>
            <a:fld id="{CB128D57-B316-4463-B201-8600E317F84F}" type="slidenum">
              <a:rPr lang="tr-TR" smtClean="0"/>
              <a:t>68</a:t>
            </a:fld>
            <a:endParaRPr lang="tr-TR" dirty="0"/>
          </a:p>
        </p:txBody>
      </p:sp>
    </p:spTree>
    <p:extLst>
      <p:ext uri="{BB962C8B-B14F-4D97-AF65-F5344CB8AC3E}">
        <p14:creationId xmlns:p14="http://schemas.microsoft.com/office/powerpoint/2010/main" val="33183221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321942"/>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SÖZLEŞMELİ PERSONEL DİSİPLİN İŞLEMLERİ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383244" y="1658679"/>
            <a:ext cx="11431035" cy="4652556"/>
          </a:xfrm>
          <a:prstGeom prst="rect">
            <a:avLst/>
          </a:prstGeom>
          <a:noFill/>
        </p:spPr>
        <p:txBody>
          <a:bodyPr wrap="square" rtlCol="0">
            <a:spAutoFit/>
          </a:bodyPr>
          <a:lstStyle/>
          <a:p>
            <a:pPr algn="just">
              <a:spcAft>
                <a:spcPts val="1000"/>
              </a:spcAft>
            </a:pP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Sözleşmeli </a:t>
            </a:r>
            <a:r>
              <a:rPr lang="tr-TR" sz="3200" dirty="0">
                <a:latin typeface="Times New Roman" panose="02020603050405020304" pitchFamily="18" charset="0"/>
                <a:cs typeface="Times New Roman" panose="02020603050405020304" pitchFamily="18" charset="0"/>
              </a:rPr>
              <a:t>personelin görevden uzaklaştırılması ile disipline aykırı fiil ve hâllerin gerçekleşmesi durumunda bu personele verilmesi gereken disiplin cezaları, disiplin cezası vermeye yetkili merciler ve disiplin kurulları ile disipline dair diğer hususlar hakkında Devlet memurlarının tabi olduğu hükümler uygulanır. </a:t>
            </a:r>
            <a:endParaRPr lang="tr-TR" sz="3200" b="1" dirty="0">
              <a:latin typeface="Times New Roman" panose="02020603050405020304" pitchFamily="18" charset="0"/>
              <a:cs typeface="Times New Roman" panose="02020603050405020304" pitchFamily="18" charset="0"/>
            </a:endParaRPr>
          </a:p>
          <a:p>
            <a:pPr algn="just"/>
            <a:r>
              <a:rPr lang="tr-TR" sz="3200" b="1" dirty="0" smtClean="0">
                <a:latin typeface="Times New Roman" panose="02020603050405020304" pitchFamily="18" charset="0"/>
                <a:cs typeface="Times New Roman" panose="02020603050405020304" pitchFamily="18" charset="0"/>
              </a:rPr>
              <a:t>	Ancak</a:t>
            </a:r>
            <a:r>
              <a:rPr lang="tr-TR" sz="3200" b="1" dirty="0">
                <a:latin typeface="Times New Roman" panose="02020603050405020304" pitchFamily="18" charset="0"/>
                <a:cs typeface="Times New Roman" panose="02020603050405020304" pitchFamily="18" charset="0"/>
              </a:rPr>
              <a:t>, kademe ilerlemesinin durdurulması ve üstü ceza verilmesini gerektiren fiil ve hâllerde</a:t>
            </a:r>
            <a:r>
              <a:rPr lang="tr-TR" sz="3200" dirty="0">
                <a:latin typeface="Times New Roman" panose="02020603050405020304" pitchFamily="18" charset="0"/>
                <a:cs typeface="Times New Roman" panose="02020603050405020304" pitchFamily="18" charset="0"/>
              </a:rPr>
              <a:t> disiplin kurulunun kararı alınarak sözleşmeli personelin görevine atamaya yetkili amirin onayı ile </a:t>
            </a:r>
            <a:r>
              <a:rPr lang="tr-TR" sz="3200" b="1" dirty="0">
                <a:latin typeface="Times New Roman" panose="02020603050405020304" pitchFamily="18" charset="0"/>
                <a:cs typeface="Times New Roman" panose="02020603050405020304" pitchFamily="18" charset="0"/>
              </a:rPr>
              <a:t>son verilir</a:t>
            </a:r>
            <a:r>
              <a:rPr lang="tr-TR" sz="3200" dirty="0">
                <a:latin typeface="Times New Roman" panose="02020603050405020304" pitchFamily="18" charset="0"/>
                <a:cs typeface="Times New Roman" panose="02020603050405020304" pitchFamily="18" charset="0"/>
              </a:rPr>
              <a:t> (657 S. K. m.4/B son cümle).</a:t>
            </a:r>
          </a:p>
        </p:txBody>
      </p:sp>
      <p:sp>
        <p:nvSpPr>
          <p:cNvPr id="6" name="Slayt Numarası Yer Tutucusu 5"/>
          <p:cNvSpPr>
            <a:spLocks noGrp="1"/>
          </p:cNvSpPr>
          <p:nvPr>
            <p:ph type="sldNum" sz="quarter" idx="12"/>
          </p:nvPr>
        </p:nvSpPr>
        <p:spPr/>
        <p:txBody>
          <a:bodyPr/>
          <a:lstStyle/>
          <a:p>
            <a:fld id="{CB128D57-B316-4463-B201-8600E317F84F}" type="slidenum">
              <a:rPr lang="tr-TR" smtClean="0"/>
              <a:t>69</a:t>
            </a:fld>
            <a:endParaRPr lang="tr-TR"/>
          </a:p>
        </p:txBody>
      </p:sp>
    </p:spTree>
    <p:extLst>
      <p:ext uri="{BB962C8B-B14F-4D97-AF65-F5344CB8AC3E}">
        <p14:creationId xmlns:p14="http://schemas.microsoft.com/office/powerpoint/2010/main" val="3994459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463101" y="381167"/>
            <a:ext cx="9359931"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2. DİSİPLİN SUÇ VE CEZALARINA HAKİM İLKE VE KURALLAR</a:t>
            </a:r>
          </a:p>
        </p:txBody>
      </p:sp>
      <p:sp>
        <p:nvSpPr>
          <p:cNvPr id="6" name="İçerik Yer Tutucusu 5"/>
          <p:cNvSpPr>
            <a:spLocks noGrp="1"/>
          </p:cNvSpPr>
          <p:nvPr>
            <p:ph idx="1"/>
          </p:nvPr>
        </p:nvSpPr>
        <p:spPr>
          <a:xfrm>
            <a:off x="1512528" y="1812758"/>
            <a:ext cx="3916784" cy="4680116"/>
          </a:xfrm>
        </p:spPr>
        <p:txBody>
          <a:bodyPr>
            <a:noAutofit/>
          </a:bodyPr>
          <a:lstStyle/>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Kanunilik</a:t>
            </a:r>
          </a:p>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Savunma Hakkı</a:t>
            </a:r>
          </a:p>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Zamanaşımı</a:t>
            </a:r>
          </a:p>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Tekerrür</a:t>
            </a:r>
          </a:p>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Cezada İndirim</a:t>
            </a:r>
          </a:p>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Geri Alınamama</a:t>
            </a:r>
          </a:p>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Yetki Devri Yasağı</a:t>
            </a:r>
          </a:p>
        </p:txBody>
      </p:sp>
      <p:sp>
        <p:nvSpPr>
          <p:cNvPr id="7" name="Slayt Numarası Yer Tutucusu 6"/>
          <p:cNvSpPr>
            <a:spLocks noGrp="1"/>
          </p:cNvSpPr>
          <p:nvPr>
            <p:ph type="sldNum" sz="quarter" idx="12"/>
          </p:nvPr>
        </p:nvSpPr>
        <p:spPr/>
        <p:txBody>
          <a:bodyPr/>
          <a:lstStyle/>
          <a:p>
            <a:fld id="{CB128D57-B316-4463-B201-8600E317F84F}" type="slidenum">
              <a:rPr lang="tr-TR" smtClean="0"/>
              <a:t>7</a:t>
            </a:fld>
            <a:endParaRPr lang="tr-TR"/>
          </a:p>
        </p:txBody>
      </p:sp>
    </p:spTree>
    <p:extLst>
      <p:ext uri="{BB962C8B-B14F-4D97-AF65-F5344CB8AC3E}">
        <p14:creationId xmlns:p14="http://schemas.microsoft.com/office/powerpoint/2010/main" val="7739709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KURULU KARARI ÜZERİNE </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
            </a:r>
            <a:b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b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YAPILACAK </a:t>
            </a:r>
            <a:r>
              <a:rPr lang="tr-TR" sz="2800" b="1" dirty="0">
                <a:solidFill>
                  <a:schemeClr val="accent1">
                    <a:lumMod val="75000"/>
                  </a:schemeClr>
                </a:solidFill>
                <a:latin typeface="Times New Roman" panose="02020603050405020304" pitchFamily="18" charset="0"/>
                <a:cs typeface="Times New Roman" panose="02020603050405020304" pitchFamily="18" charset="0"/>
              </a:rPr>
              <a:t>İŞLEMLER</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446049" y="1919977"/>
            <a:ext cx="11435137" cy="3693319"/>
          </a:xfrm>
          <a:prstGeom prst="rect">
            <a:avLst/>
          </a:prstGeom>
          <a:noFill/>
        </p:spPr>
        <p:txBody>
          <a:bodyPr wrap="square" rtlCol="0">
            <a:spAutoFit/>
          </a:bodyPr>
          <a:lstStyle/>
          <a:p>
            <a:pPr algn="just">
              <a:spcAft>
                <a:spcPts val="1200"/>
              </a:spcAft>
            </a:pP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Disiplin </a:t>
            </a:r>
            <a:r>
              <a:rPr lang="tr-TR" sz="3200" dirty="0">
                <a:latin typeface="Times New Roman" panose="02020603050405020304" pitchFamily="18" charset="0"/>
                <a:cs typeface="Times New Roman" panose="02020603050405020304" pitchFamily="18" charset="0"/>
              </a:rPr>
              <a:t>Kurullarında kademe ilerlemesi teklifinin reddi veya diğer cezalarda itiraz kabul edilmesi halinde; usule ve fiilin hukuki nitelemesine ilişkin  gerekçeyle ise, yeniden disiplin işlemlerini tesis etmek mümkündür. </a:t>
            </a:r>
          </a:p>
          <a:p>
            <a:pPr algn="just"/>
            <a:r>
              <a:rPr lang="tr-TR" sz="3200" dirty="0">
                <a:latin typeface="Times New Roman" panose="02020603050405020304" pitchFamily="18" charset="0"/>
                <a:cs typeface="Times New Roman" panose="02020603050405020304" pitchFamily="18" charset="0"/>
              </a:rPr>
              <a:t>	Ancak, karar gerekçesine göre fiilin hukuki nitelemesi değişiyor ise bu yeni duruma göre </a:t>
            </a:r>
            <a:r>
              <a:rPr lang="tr-TR" sz="3200" b="1" dirty="0">
                <a:latin typeface="Times New Roman" panose="02020603050405020304" pitchFamily="18" charset="0"/>
                <a:cs typeface="Times New Roman" panose="02020603050405020304" pitchFamily="18" charset="0"/>
              </a:rPr>
              <a:t>YENİDEN SAVUNMA ALINMASI </a:t>
            </a:r>
            <a:r>
              <a:rPr lang="tr-TR" sz="3200" dirty="0">
                <a:latin typeface="Times New Roman" panose="02020603050405020304" pitchFamily="18" charset="0"/>
                <a:cs typeface="Times New Roman" panose="02020603050405020304" pitchFamily="18" charset="0"/>
              </a:rPr>
              <a:t>gerekir.</a:t>
            </a:r>
          </a:p>
        </p:txBody>
      </p:sp>
      <p:sp>
        <p:nvSpPr>
          <p:cNvPr id="6" name="Slayt Numarası Yer Tutucusu 5"/>
          <p:cNvSpPr>
            <a:spLocks noGrp="1"/>
          </p:cNvSpPr>
          <p:nvPr>
            <p:ph type="sldNum" sz="quarter" idx="12"/>
          </p:nvPr>
        </p:nvSpPr>
        <p:spPr/>
        <p:txBody>
          <a:bodyPr/>
          <a:lstStyle/>
          <a:p>
            <a:fld id="{CB128D57-B316-4463-B201-8600E317F84F}" type="slidenum">
              <a:rPr lang="tr-TR" smtClean="0"/>
              <a:t>70</a:t>
            </a:fld>
            <a:endParaRPr lang="tr-TR"/>
          </a:p>
        </p:txBody>
      </p:sp>
    </p:spTree>
    <p:extLst>
      <p:ext uri="{BB962C8B-B14F-4D97-AF65-F5344CB8AC3E}">
        <p14:creationId xmlns:p14="http://schemas.microsoft.com/office/powerpoint/2010/main" val="30362376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KURULU KARARI ÜZERİNE </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
            </a:r>
            <a:b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b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YAPILACAK </a:t>
            </a:r>
            <a:r>
              <a:rPr lang="tr-TR" sz="2800" b="1" dirty="0">
                <a:solidFill>
                  <a:schemeClr val="accent1">
                    <a:lumMod val="75000"/>
                  </a:schemeClr>
                </a:solidFill>
                <a:latin typeface="Times New Roman" panose="02020603050405020304" pitchFamily="18" charset="0"/>
                <a:cs typeface="Times New Roman" panose="02020603050405020304" pitchFamily="18" charset="0"/>
              </a:rPr>
              <a:t>İŞLEMLER</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450151" y="1919977"/>
            <a:ext cx="11431035" cy="3970318"/>
          </a:xfrm>
          <a:prstGeom prst="rect">
            <a:avLst/>
          </a:prstGeom>
          <a:noFill/>
        </p:spPr>
        <p:txBody>
          <a:bodyPr wrap="square" rtlCol="0">
            <a:spAutoFit/>
          </a:bodyPr>
          <a:lstStyle/>
          <a:p>
            <a:pPr marL="571500" indent="-571500" algn="just">
              <a:buFont typeface="Arial" panose="020B0604020202020204" pitchFamily="34" charset="0"/>
              <a:buChar char="•"/>
            </a:pPr>
            <a:r>
              <a:rPr lang="tr-TR" sz="3600" dirty="0" smtClean="0">
                <a:latin typeface="Times New Roman" panose="02020603050405020304" pitchFamily="18" charset="0"/>
                <a:cs typeface="Times New Roman" panose="02020603050405020304" pitchFamily="18" charset="0"/>
              </a:rPr>
              <a:t>      Disiplin </a:t>
            </a:r>
            <a:r>
              <a:rPr lang="tr-TR" sz="3600" dirty="0">
                <a:latin typeface="Times New Roman" panose="02020603050405020304" pitchFamily="18" charset="0"/>
                <a:cs typeface="Times New Roman" panose="02020603050405020304" pitchFamily="18" charset="0"/>
              </a:rPr>
              <a:t>Kurullarında geçmiş çalışmaları olumlu veya ödül ve başarı belgesi bulunduğundan bir alt ceza uygulanması gerekçesi ile teklif </a:t>
            </a:r>
            <a:r>
              <a:rPr lang="tr-TR" sz="3600" dirty="0" err="1">
                <a:latin typeface="Times New Roman" panose="02020603050405020304" pitchFamily="18" charset="0"/>
                <a:cs typeface="Times New Roman" panose="02020603050405020304" pitchFamily="18" charset="0"/>
              </a:rPr>
              <a:t>red</a:t>
            </a:r>
            <a:r>
              <a:rPr lang="tr-TR" sz="3600" dirty="0">
                <a:latin typeface="Times New Roman" panose="02020603050405020304" pitchFamily="18" charset="0"/>
                <a:cs typeface="Times New Roman" panose="02020603050405020304" pitchFamily="18" charset="0"/>
              </a:rPr>
              <a:t> veya itiraz kabul edilmiş ise; bu karar gereği alt ceza verilirken ana cezanın hukuki nitelemesi yapılıp bent ve alt bent belirtildikten sonra nihai olarak verilecek cezada bent ve alt bent belirtilmemesi gerekir. </a:t>
            </a:r>
          </a:p>
        </p:txBody>
      </p:sp>
      <p:sp>
        <p:nvSpPr>
          <p:cNvPr id="6" name="Slayt Numarası Yer Tutucusu 5"/>
          <p:cNvSpPr>
            <a:spLocks noGrp="1"/>
          </p:cNvSpPr>
          <p:nvPr>
            <p:ph type="sldNum" sz="quarter" idx="12"/>
          </p:nvPr>
        </p:nvSpPr>
        <p:spPr/>
        <p:txBody>
          <a:bodyPr/>
          <a:lstStyle/>
          <a:p>
            <a:fld id="{CB128D57-B316-4463-B201-8600E317F84F}" type="slidenum">
              <a:rPr lang="tr-TR" smtClean="0"/>
              <a:t>71</a:t>
            </a:fld>
            <a:endParaRPr lang="tr-TR"/>
          </a:p>
        </p:txBody>
      </p:sp>
    </p:spTree>
    <p:extLst>
      <p:ext uri="{BB962C8B-B14F-4D97-AF65-F5344CB8AC3E}">
        <p14:creationId xmlns:p14="http://schemas.microsoft.com/office/powerpoint/2010/main" val="8074075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MAHKEMELERİN İPTAL KARARI ÜZERİNE YAPILACAK İŞLEMLER</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530738" y="2192770"/>
            <a:ext cx="11431035" cy="3262432"/>
          </a:xfrm>
          <a:prstGeom prst="rect">
            <a:avLst/>
          </a:prstGeom>
          <a:noFill/>
        </p:spPr>
        <p:txBody>
          <a:bodyPr wrap="square" rtlCol="0">
            <a:spAutoFit/>
          </a:bodyPr>
          <a:lstStyle/>
          <a:p>
            <a:pPr algn="just">
              <a:spcAft>
                <a:spcPts val="1200"/>
              </a:spcAft>
            </a:pPr>
            <a:r>
              <a:rPr lang="tr-TR" sz="2800" dirty="0">
                <a:latin typeface="Times New Roman" panose="02020603050405020304" pitchFamily="18" charset="0"/>
                <a:cs typeface="Times New Roman" panose="02020603050405020304" pitchFamily="18" charset="0"/>
              </a:rPr>
              <a:t>       MAHKEMELERİN YENİDEN CEZA VERİLMESİNİ MÜMKÜN KILACAK USUL HATALARI, </a:t>
            </a:r>
            <a:r>
              <a:rPr lang="tr-TR" sz="2800" dirty="0" smtClean="0">
                <a:latin typeface="Times New Roman" panose="02020603050405020304" pitchFamily="18" charset="0"/>
                <a:cs typeface="Times New Roman" panose="02020603050405020304" pitchFamily="18" charset="0"/>
              </a:rPr>
              <a:t>HUKUKİ </a:t>
            </a:r>
            <a:r>
              <a:rPr lang="tr-TR" sz="2800" dirty="0">
                <a:latin typeface="Times New Roman" panose="02020603050405020304" pitchFamily="18" charset="0"/>
                <a:cs typeface="Times New Roman" panose="02020603050405020304" pitchFamily="18" charset="0"/>
              </a:rPr>
              <a:t>NİTELEME VE BENZERİ HATALAR SEBEBİYLE VERİLEN İPTAL KARARLARI ÜZERİNE</a:t>
            </a:r>
            <a:r>
              <a:rPr lang="tr-TR" sz="2800" dirty="0" smtClean="0">
                <a:latin typeface="Times New Roman" panose="02020603050405020304" pitchFamily="18" charset="0"/>
                <a:cs typeface="Times New Roman" panose="02020603050405020304" pitchFamily="18" charset="0"/>
              </a:rPr>
              <a:t>;</a:t>
            </a:r>
          </a:p>
          <a:p>
            <a:pPr algn="just"/>
            <a:r>
              <a:rPr lang="tr-TR" sz="2800" dirty="0" smtClean="0">
                <a:latin typeface="Times New Roman" panose="02020603050405020304" pitchFamily="18" charset="0"/>
                <a:cs typeface="Times New Roman" panose="02020603050405020304" pitchFamily="18" charset="0"/>
              </a:rPr>
              <a:t>      ZAMANAŞIMINA </a:t>
            </a:r>
            <a:r>
              <a:rPr lang="tr-TR" sz="2800" dirty="0">
                <a:latin typeface="Times New Roman" panose="02020603050405020304" pitchFamily="18" charset="0"/>
                <a:cs typeface="Times New Roman" panose="02020603050405020304" pitchFamily="18" charset="0"/>
              </a:rPr>
              <a:t>BAKILMAKSIZIN, HUKUKİ NİTELEMENİN DÜZELTİLMESİ, YENİDEN SORUŞTURMA YAPILMASI VE SAVUNMA ALINMASI SURETİYLE </a:t>
            </a:r>
            <a:r>
              <a:rPr lang="tr-TR" sz="2800" b="1" dirty="0">
                <a:latin typeface="Times New Roman" panose="02020603050405020304" pitchFamily="18" charset="0"/>
                <a:cs typeface="Times New Roman" panose="02020603050405020304" pitchFamily="18" charset="0"/>
              </a:rPr>
              <a:t>DİSİPLİN CEZASI İŞLEMİNİ YİNELEMEK MÜMKÜNDÜR.  </a:t>
            </a:r>
          </a:p>
        </p:txBody>
      </p:sp>
      <p:sp>
        <p:nvSpPr>
          <p:cNvPr id="6" name="Slayt Numarası Yer Tutucusu 5"/>
          <p:cNvSpPr>
            <a:spLocks noGrp="1"/>
          </p:cNvSpPr>
          <p:nvPr>
            <p:ph type="sldNum" sz="quarter" idx="12"/>
          </p:nvPr>
        </p:nvSpPr>
        <p:spPr/>
        <p:txBody>
          <a:bodyPr/>
          <a:lstStyle/>
          <a:p>
            <a:fld id="{CB128D57-B316-4463-B201-8600E317F84F}" type="slidenum">
              <a:rPr lang="tr-TR" smtClean="0"/>
              <a:t>72</a:t>
            </a:fld>
            <a:endParaRPr lang="tr-TR"/>
          </a:p>
        </p:txBody>
      </p:sp>
    </p:spTree>
    <p:extLst>
      <p:ext uri="{BB962C8B-B14F-4D97-AF65-F5344CB8AC3E}">
        <p14:creationId xmlns:p14="http://schemas.microsoft.com/office/powerpoint/2010/main" val="33213147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CEZALARIN ÖZLÜK DOSYASINDAN SİLİNMESİ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Yuvarlatılmış Dikdörtgen 9"/>
          <p:cNvSpPr/>
          <p:nvPr/>
        </p:nvSpPr>
        <p:spPr>
          <a:xfrm>
            <a:off x="257209" y="1935761"/>
            <a:ext cx="5026703" cy="4659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200" dirty="0">
                <a:latin typeface="Times New Roman" panose="02020603050405020304" pitchFamily="18" charset="0"/>
                <a:cs typeface="Times New Roman" panose="02020603050405020304" pitchFamily="18" charset="0"/>
              </a:rPr>
              <a:t>Uyarma, Kınama</a:t>
            </a:r>
          </a:p>
        </p:txBody>
      </p:sp>
      <p:sp>
        <p:nvSpPr>
          <p:cNvPr id="13" name="Yuvarlatılmış Dikdörtgen 12"/>
          <p:cNvSpPr/>
          <p:nvPr/>
        </p:nvSpPr>
        <p:spPr>
          <a:xfrm>
            <a:off x="257209" y="2802330"/>
            <a:ext cx="5026703" cy="458567"/>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200" dirty="0">
                <a:latin typeface="Times New Roman" panose="02020603050405020304" pitchFamily="18" charset="0"/>
                <a:cs typeface="Times New Roman" panose="02020603050405020304" pitchFamily="18" charset="0"/>
              </a:rPr>
              <a:t>Aylıktan Kesme, Kademe İler. Dur.</a:t>
            </a:r>
          </a:p>
        </p:txBody>
      </p:sp>
      <p:cxnSp>
        <p:nvCxnSpPr>
          <p:cNvPr id="9" name="Düz Ok Bağlayıcısı 8"/>
          <p:cNvCxnSpPr/>
          <p:nvPr/>
        </p:nvCxnSpPr>
        <p:spPr>
          <a:xfrm flipV="1">
            <a:off x="5389419" y="2205436"/>
            <a:ext cx="10553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V="1">
            <a:off x="5354382" y="3013580"/>
            <a:ext cx="1055342" cy="7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550268" y="2016401"/>
            <a:ext cx="1556239" cy="378070"/>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tr-TR" sz="2200" dirty="0">
                <a:latin typeface="Times New Roman" panose="02020603050405020304" pitchFamily="18" charset="0"/>
                <a:cs typeface="Times New Roman" panose="02020603050405020304" pitchFamily="18" charset="0"/>
              </a:rPr>
              <a:t>5 YIL</a:t>
            </a:r>
          </a:p>
        </p:txBody>
      </p:sp>
      <p:sp>
        <p:nvSpPr>
          <p:cNvPr id="22" name="Oval 21"/>
          <p:cNvSpPr/>
          <p:nvPr/>
        </p:nvSpPr>
        <p:spPr>
          <a:xfrm>
            <a:off x="6550269" y="2842578"/>
            <a:ext cx="1556238" cy="378070"/>
          </a:xfrm>
          <a:prstGeom prst="ellipse">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200" dirty="0">
                <a:latin typeface="Times New Roman" panose="02020603050405020304" pitchFamily="18" charset="0"/>
                <a:cs typeface="Times New Roman" panose="02020603050405020304" pitchFamily="18" charset="0"/>
              </a:rPr>
              <a:t>10 YIL</a:t>
            </a:r>
          </a:p>
        </p:txBody>
      </p:sp>
      <p:sp>
        <p:nvSpPr>
          <p:cNvPr id="19" name="Yuvarlatılmış Dikdörtgen 18"/>
          <p:cNvSpPr/>
          <p:nvPr/>
        </p:nvSpPr>
        <p:spPr>
          <a:xfrm>
            <a:off x="8774723" y="1995854"/>
            <a:ext cx="2646485" cy="1265043"/>
          </a:xfrm>
          <a:prstGeom prst="round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dirty="0">
                <a:solidFill>
                  <a:schemeClr val="dk1"/>
                </a:solidFill>
                <a:latin typeface="Times New Roman" panose="02020603050405020304" pitchFamily="18" charset="0"/>
                <a:cs typeface="Times New Roman" panose="02020603050405020304" pitchFamily="18" charset="0"/>
              </a:rPr>
              <a:t>Atamaya Yetkili Amir.</a:t>
            </a:r>
          </a:p>
        </p:txBody>
      </p:sp>
      <p:sp>
        <p:nvSpPr>
          <p:cNvPr id="14" name="Metin kutusu 13"/>
          <p:cNvSpPr txBox="1"/>
          <p:nvPr/>
        </p:nvSpPr>
        <p:spPr>
          <a:xfrm>
            <a:off x="626751" y="3709004"/>
            <a:ext cx="11299372" cy="2185214"/>
          </a:xfrm>
          <a:prstGeom prst="rect">
            <a:avLst/>
          </a:prstGeom>
          <a:noFill/>
        </p:spPr>
        <p:txBody>
          <a:bodyPr wrap="square" rtlCol="0">
            <a:spAutoFit/>
          </a:bodyPr>
          <a:lstStyle/>
          <a:p>
            <a:pPr marL="285750" indent="-285750" algn="just">
              <a:buFont typeface="Wingdings" panose="05000000000000000000" pitchFamily="2" charset="2"/>
              <a:buChar char="Ø"/>
            </a:pPr>
            <a:r>
              <a:rPr lang="tr-TR" sz="2200" dirty="0">
                <a:solidFill>
                  <a:schemeClr val="dk1"/>
                </a:solidFill>
                <a:latin typeface="Times New Roman" panose="02020603050405020304" pitchFamily="18" charset="0"/>
                <a:cs typeface="Times New Roman" panose="02020603050405020304" pitchFamily="18" charset="0"/>
              </a:rPr>
              <a:t>Memurun </a:t>
            </a:r>
            <a:r>
              <a:rPr lang="tr-TR" sz="2400" b="1" u="sng" dirty="0">
                <a:solidFill>
                  <a:schemeClr val="dk1"/>
                </a:solidFill>
                <a:latin typeface="Times New Roman" panose="02020603050405020304" pitchFamily="18" charset="0"/>
                <a:cs typeface="Times New Roman" panose="02020603050405020304" pitchFamily="18" charset="0"/>
              </a:rPr>
              <a:t>bu süreler içerisindeki</a:t>
            </a:r>
            <a:r>
              <a:rPr lang="tr-TR" sz="2400" u="sng" dirty="0">
                <a:solidFill>
                  <a:schemeClr val="dk1"/>
                </a:solidFill>
                <a:latin typeface="Times New Roman" panose="02020603050405020304" pitchFamily="18" charset="0"/>
                <a:cs typeface="Times New Roman" panose="02020603050405020304" pitchFamily="18" charset="0"/>
              </a:rPr>
              <a:t> davranışları, bu isteğini haklı kılacak nitelikte görülürse </a:t>
            </a:r>
            <a:r>
              <a:rPr lang="tr-TR" sz="2200" dirty="0">
                <a:solidFill>
                  <a:schemeClr val="dk1"/>
                </a:solidFill>
                <a:latin typeface="Times New Roman" panose="02020603050405020304" pitchFamily="18" charset="0"/>
                <a:cs typeface="Times New Roman" panose="02020603050405020304" pitchFamily="18" charset="0"/>
              </a:rPr>
              <a:t>karar verilerek </a:t>
            </a:r>
            <a:r>
              <a:rPr lang="tr-TR" sz="2200" b="1" dirty="0">
                <a:solidFill>
                  <a:schemeClr val="dk1"/>
                </a:solidFill>
                <a:latin typeface="Times New Roman" panose="02020603050405020304" pitchFamily="18" charset="0"/>
                <a:cs typeface="Times New Roman" panose="02020603050405020304" pitchFamily="18" charset="0"/>
              </a:rPr>
              <a:t>bu karar özlük dosyasına işlenir.</a:t>
            </a:r>
          </a:p>
          <a:p>
            <a:pPr marL="285750" indent="-285750" algn="just">
              <a:buFont typeface="Wingdings" panose="05000000000000000000" pitchFamily="2" charset="2"/>
              <a:buChar char="Ø"/>
            </a:pPr>
            <a:endParaRPr lang="tr-TR" sz="2200" dirty="0">
              <a:solidFill>
                <a:schemeClr val="dk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200" dirty="0">
                <a:solidFill>
                  <a:schemeClr val="dk1"/>
                </a:solidFill>
                <a:latin typeface="Times New Roman" panose="02020603050405020304" pitchFamily="18" charset="0"/>
                <a:cs typeface="Times New Roman" panose="02020603050405020304" pitchFamily="18" charset="0"/>
              </a:rPr>
              <a:t>Silinen cezaya ait evrak imha edilmeyecek.</a:t>
            </a:r>
          </a:p>
          <a:p>
            <a:pPr marL="285750" indent="-285750" algn="just">
              <a:buFont typeface="Wingdings" panose="05000000000000000000" pitchFamily="2" charset="2"/>
              <a:buChar char="Ø"/>
            </a:pPr>
            <a:endParaRPr lang="tr-TR" sz="2200" dirty="0">
              <a:solidFill>
                <a:schemeClr val="dk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200" b="1" dirty="0" err="1">
                <a:solidFill>
                  <a:schemeClr val="dk1"/>
                </a:solidFill>
                <a:latin typeface="Times New Roman" panose="02020603050405020304" pitchFamily="18" charset="0"/>
                <a:cs typeface="Times New Roman" panose="02020603050405020304" pitchFamily="18" charset="0"/>
              </a:rPr>
              <a:t>Kad</a:t>
            </a:r>
            <a:r>
              <a:rPr lang="tr-TR" sz="2200" b="1" dirty="0">
                <a:solidFill>
                  <a:schemeClr val="dk1"/>
                </a:solidFill>
                <a:latin typeface="Times New Roman" panose="02020603050405020304" pitchFamily="18" charset="0"/>
                <a:cs typeface="Times New Roman" panose="02020603050405020304" pitchFamily="18" charset="0"/>
              </a:rPr>
              <a:t>. İler. Dur. cezası için </a:t>
            </a:r>
            <a:r>
              <a:rPr lang="tr-TR" sz="2200" dirty="0">
                <a:solidFill>
                  <a:schemeClr val="dk1"/>
                </a:solidFill>
                <a:latin typeface="Times New Roman" panose="02020603050405020304" pitchFamily="18" charset="0"/>
                <a:cs typeface="Times New Roman" panose="02020603050405020304" pitchFamily="18" charset="0"/>
              </a:rPr>
              <a:t>disiplin kurulunun mütalaası alındıktan sonra karar verilir. </a:t>
            </a:r>
          </a:p>
        </p:txBody>
      </p:sp>
      <p:sp>
        <p:nvSpPr>
          <p:cNvPr id="6" name="Slayt Numarası Yer Tutucusu 5"/>
          <p:cNvSpPr>
            <a:spLocks noGrp="1"/>
          </p:cNvSpPr>
          <p:nvPr>
            <p:ph type="sldNum" sz="quarter" idx="12"/>
          </p:nvPr>
        </p:nvSpPr>
        <p:spPr/>
        <p:txBody>
          <a:bodyPr/>
          <a:lstStyle/>
          <a:p>
            <a:fld id="{CB128D57-B316-4463-B201-8600E317F84F}" type="slidenum">
              <a:rPr lang="tr-TR" smtClean="0"/>
              <a:t>73</a:t>
            </a:fld>
            <a:endParaRPr lang="tr-TR"/>
          </a:p>
        </p:txBody>
      </p:sp>
    </p:spTree>
    <p:extLst>
      <p:ext uri="{BB962C8B-B14F-4D97-AF65-F5344CB8AC3E}">
        <p14:creationId xmlns:p14="http://schemas.microsoft.com/office/powerpoint/2010/main" val="4900892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7. DİSİPLİN AMİRLERİ/KURULLARI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91589" y="1723145"/>
            <a:ext cx="11503639" cy="4755148"/>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Disiplin hükümlerini uygulanması bakımından (Devlet Memurları </a:t>
            </a:r>
            <a:r>
              <a:rPr lang="tr-TR" sz="2400" dirty="0" err="1">
                <a:latin typeface="Times New Roman" panose="02020603050405020304" pitchFamily="18" charset="0"/>
                <a:cs typeface="Times New Roman" panose="02020603050405020304" pitchFamily="18" charset="0"/>
              </a:rPr>
              <a:t>Dis</a:t>
            </a:r>
            <a:r>
              <a:rPr lang="tr-TR" sz="2400" dirty="0">
                <a:latin typeface="Times New Roman" panose="02020603050405020304" pitchFamily="18" charset="0"/>
                <a:cs typeface="Times New Roman" panose="02020603050405020304" pitchFamily="18" charset="0"/>
              </a:rPr>
              <a:t>. Yön. Md. 5);</a:t>
            </a:r>
          </a:p>
          <a:p>
            <a:pPr marL="800100" lvl="1" indent="-342900">
              <a:lnSpc>
                <a:spcPct val="150000"/>
              </a:lnSpc>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Cumhurbaşkanı,</a:t>
            </a:r>
            <a:r>
              <a:rPr lang="tr-TR" sz="2000" dirty="0">
                <a:latin typeface="Times New Roman" panose="02020603050405020304" pitchFamily="18" charset="0"/>
                <a:cs typeface="Times New Roman" panose="02020603050405020304" pitchFamily="18" charset="0"/>
              </a:rPr>
              <a:t> tüm kamu idarelerinde,</a:t>
            </a:r>
          </a:p>
          <a:p>
            <a:pPr marL="800100" lvl="1" indent="-342900">
              <a:lnSpc>
                <a:spcPct val="150000"/>
              </a:lnSpc>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Bakanlar</a:t>
            </a:r>
            <a:r>
              <a:rPr lang="tr-TR" sz="2000" b="1" dirty="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bakanlık teşkilatında,</a:t>
            </a:r>
          </a:p>
          <a:p>
            <a:pPr marL="800100" lvl="1" indent="-342900">
              <a:lnSpc>
                <a:spcPct val="150000"/>
              </a:lnSpc>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Üst yöneticiler, </a:t>
            </a:r>
            <a:r>
              <a:rPr lang="tr-TR" sz="2000" dirty="0">
                <a:latin typeface="Times New Roman" panose="02020603050405020304" pitchFamily="18" charset="0"/>
                <a:cs typeface="Times New Roman" panose="02020603050405020304" pitchFamily="18" charset="0"/>
              </a:rPr>
              <a:t>başında bulundukları kamu kurumlarında veya kendilerine bağlı birimlerde</a:t>
            </a:r>
            <a:r>
              <a:rPr lang="tr-TR" dirty="0">
                <a:latin typeface="Times New Roman" panose="02020603050405020304" pitchFamily="18" charset="0"/>
                <a:cs typeface="Times New Roman" panose="02020603050405020304" pitchFamily="18" charset="0"/>
              </a:rPr>
              <a:t>,</a:t>
            </a:r>
          </a:p>
          <a:p>
            <a:pPr marL="800100" lvl="1" indent="-342900">
              <a:lnSpc>
                <a:spcPct val="150000"/>
              </a:lnSpc>
              <a:buFont typeface="Wingdings" panose="05000000000000000000" pitchFamily="2" charset="2"/>
              <a:buChar char="Ø"/>
            </a:pPr>
            <a:r>
              <a:rPr lang="tr-TR" b="1" dirty="0">
                <a:solidFill>
                  <a:schemeClr val="accent1">
                    <a:lumMod val="75000"/>
                  </a:schemeClr>
                </a:solidFill>
                <a:latin typeface="Times New Roman" panose="02020603050405020304" pitchFamily="18" charset="0"/>
                <a:cs typeface="Times New Roman" panose="02020603050405020304" pitchFamily="18" charset="0"/>
              </a:rPr>
              <a:t>Bölge müdürleri, </a:t>
            </a:r>
            <a:r>
              <a:rPr lang="tr-TR" dirty="0">
                <a:latin typeface="Times New Roman" panose="02020603050405020304" pitchFamily="18" charset="0"/>
                <a:cs typeface="Times New Roman" panose="02020603050405020304" pitchFamily="18" charset="0"/>
              </a:rPr>
              <a:t>taşra teşkilatı bölge kuruluşlarında, </a:t>
            </a:r>
          </a:p>
          <a:p>
            <a:pPr marL="800100" lvl="1" indent="-342900">
              <a:lnSpc>
                <a:spcPct val="150000"/>
              </a:lnSpc>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Valiler,</a:t>
            </a:r>
            <a:r>
              <a:rPr lang="tr-TR" sz="2000" dirty="0">
                <a:latin typeface="Times New Roman" panose="02020603050405020304" pitchFamily="18" charset="0"/>
                <a:cs typeface="Times New Roman" panose="02020603050405020304" pitchFamily="18" charset="0"/>
              </a:rPr>
              <a:t> taşra teşkilatı il ve ilçe kuruluşlarında,</a:t>
            </a:r>
          </a:p>
          <a:p>
            <a:pPr marL="800100" lvl="1" indent="-342900">
              <a:lnSpc>
                <a:spcPct val="150000"/>
              </a:lnSpc>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Kaymakamlar,</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taşra teşkilatı ilçe kuruluşlarında,</a:t>
            </a:r>
          </a:p>
          <a:p>
            <a:pPr lvl="1">
              <a:lnSpc>
                <a:spcPct val="150000"/>
              </a:lnSpc>
            </a:pPr>
            <a:r>
              <a:rPr lang="tr-TR"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görevli bütün memurlar hakkında disiplin amirliği yetkisini haizdirler.</a:t>
            </a:r>
          </a:p>
          <a:p>
            <a:pPr marL="800100" lvl="1" indent="-342900">
              <a:lnSpc>
                <a:spcPct val="150000"/>
              </a:lnSpc>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Bölge kuruluşlarının merkezinin bulunduğu ilin Valisi</a:t>
            </a:r>
            <a:r>
              <a:rPr lang="tr-TR" sz="2000" dirty="0">
                <a:latin typeface="Times New Roman" panose="02020603050405020304" pitchFamily="18" charset="0"/>
                <a:cs typeface="Times New Roman" panose="02020603050405020304" pitchFamily="18" charset="0"/>
              </a:rPr>
              <a:t>, bölge müdürünün disiplin amiridir.</a:t>
            </a:r>
          </a:p>
          <a:p>
            <a:pPr marL="342900" indent="-342900">
              <a:lnSpc>
                <a:spcPct val="150000"/>
              </a:lnSpc>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Diğer disiplin amirleri </a:t>
            </a:r>
            <a:r>
              <a:rPr lang="tr-TR" sz="2000" u="sng" dirty="0">
                <a:solidFill>
                  <a:srgbClr val="0070C0"/>
                </a:solidFill>
                <a:latin typeface="Times New Roman" panose="02020603050405020304" pitchFamily="18" charset="0"/>
                <a:cs typeface="Times New Roman" panose="02020603050405020304" pitchFamily="18" charset="0"/>
              </a:rPr>
              <a:t>özel (kurumsal) </a:t>
            </a:r>
            <a:r>
              <a:rPr lang="tr-TR" sz="2000" u="sng" dirty="0">
                <a:latin typeface="Times New Roman" panose="02020603050405020304" pitchFamily="18" charset="0"/>
                <a:cs typeface="Times New Roman" panose="02020603050405020304" pitchFamily="18" charset="0"/>
                <a:hlinkClick r:id="rId3" action="ppaction://hlinkfile"/>
              </a:rPr>
              <a:t>y</a:t>
            </a:r>
            <a:r>
              <a:rPr lang="tr-TR" sz="2000" dirty="0">
                <a:latin typeface="Times New Roman" panose="02020603050405020304" pitchFamily="18" charset="0"/>
                <a:cs typeface="Times New Roman" panose="02020603050405020304" pitchFamily="18" charset="0"/>
                <a:hlinkClick r:id="rId3" action="ppaction://hlinkfile"/>
              </a:rPr>
              <a:t>önetmelikle</a:t>
            </a:r>
            <a:r>
              <a:rPr lang="tr-TR" sz="2000" dirty="0">
                <a:latin typeface="Times New Roman" panose="02020603050405020304" pitchFamily="18" charset="0"/>
                <a:cs typeface="Times New Roman" panose="02020603050405020304" pitchFamily="18" charset="0"/>
              </a:rPr>
              <a:t> belirlenir. </a:t>
            </a:r>
          </a:p>
        </p:txBody>
      </p:sp>
      <p:sp>
        <p:nvSpPr>
          <p:cNvPr id="6" name="Slayt Numarası Yer Tutucusu 5"/>
          <p:cNvSpPr>
            <a:spLocks noGrp="1"/>
          </p:cNvSpPr>
          <p:nvPr>
            <p:ph type="sldNum" sz="quarter" idx="12"/>
          </p:nvPr>
        </p:nvSpPr>
        <p:spPr/>
        <p:txBody>
          <a:bodyPr/>
          <a:lstStyle/>
          <a:p>
            <a:fld id="{CB128D57-B316-4463-B201-8600E317F84F}" type="slidenum">
              <a:rPr lang="tr-TR" smtClean="0"/>
              <a:t>74</a:t>
            </a:fld>
            <a:endParaRPr lang="tr-TR"/>
          </a:p>
        </p:txBody>
      </p:sp>
    </p:spTree>
    <p:extLst>
      <p:ext uri="{BB962C8B-B14F-4D97-AF65-F5344CB8AC3E}">
        <p14:creationId xmlns:p14="http://schemas.microsoft.com/office/powerpoint/2010/main" val="29060185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AMİRLERİ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227639" y="1723145"/>
            <a:ext cx="11756276" cy="707886"/>
          </a:xfrm>
          <a:prstGeom prst="rect">
            <a:avLst/>
          </a:prstGeom>
          <a:noFill/>
        </p:spPr>
        <p:txBody>
          <a:bodyPr wrap="square" rtlCol="0">
            <a:spAutoFit/>
          </a:bodyPr>
          <a:lstStyle/>
          <a:p>
            <a:pPr marL="342900" indent="-34290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Disiplin amirleri, disipline aykırı fiilleri öğrendikleri tarihten itibaren belirlenen sürede disiplin soruşturmasını başlatmak ve gerekli cezayı uygulayarak </a:t>
            </a:r>
            <a:r>
              <a:rPr lang="tr-TR" sz="2000" b="1" dirty="0">
                <a:latin typeface="Times New Roman" panose="02020603050405020304" pitchFamily="18" charset="0"/>
                <a:cs typeface="Times New Roman" panose="02020603050405020304" pitchFamily="18" charset="0"/>
              </a:rPr>
              <a:t>ceza verme zamanaşımını önlemek ZORUNDADIR.</a:t>
            </a:r>
          </a:p>
        </p:txBody>
      </p:sp>
      <p:sp>
        <p:nvSpPr>
          <p:cNvPr id="12" name="Metin kutusu 11"/>
          <p:cNvSpPr txBox="1"/>
          <p:nvPr/>
        </p:nvSpPr>
        <p:spPr>
          <a:xfrm>
            <a:off x="227639" y="3025924"/>
            <a:ext cx="2753686" cy="400110"/>
          </a:xfrm>
          <a:prstGeom prst="rect">
            <a:avLst/>
          </a:prstGeom>
          <a:noFill/>
        </p:spPr>
        <p:txBody>
          <a:bodyPr wrap="square" rtlCol="0">
            <a:spAutoFit/>
          </a:bodyPr>
          <a:lstStyle/>
          <a:p>
            <a:pPr marL="342900" indent="-342900">
              <a:buFont typeface="Wingdings" panose="05000000000000000000" pitchFamily="2" charset="2"/>
              <a:buChar char="§"/>
            </a:pPr>
            <a:r>
              <a:rPr lang="tr-TR" sz="2000" b="1" dirty="0">
                <a:latin typeface="Times New Roman" panose="02020603050405020304" pitchFamily="18" charset="0"/>
                <a:cs typeface="Times New Roman" panose="02020603050405020304" pitchFamily="18" charset="0"/>
              </a:rPr>
              <a:t>Yetkili disiplin amiri</a:t>
            </a:r>
            <a:endParaRPr lang="tr-TR" sz="2000"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217863" y="4239164"/>
            <a:ext cx="11756276" cy="2246769"/>
          </a:xfrm>
          <a:prstGeom prst="rect">
            <a:avLst/>
          </a:prstGeom>
          <a:noFill/>
        </p:spPr>
        <p:txBody>
          <a:bodyPr wrap="square" rtlCol="0">
            <a:spAutoFit/>
          </a:bodyPr>
          <a:lstStyle/>
          <a:p>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Cetvelde gösterilen disiplin amiri unvanını taşıyan kişi </a:t>
            </a:r>
            <a:r>
              <a:rPr lang="tr-TR" sz="2000" b="1" dirty="0">
                <a:latin typeface="Times New Roman" panose="02020603050405020304" pitchFamily="18" charset="0"/>
                <a:cs typeface="Times New Roman" panose="02020603050405020304" pitchFamily="18" charset="0"/>
              </a:rPr>
              <a:t>birden fazla ise</a:t>
            </a:r>
            <a:r>
              <a:rPr lang="tr-TR" sz="2000" dirty="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Yapılan iş bölümüne göre </a:t>
            </a:r>
            <a:r>
              <a:rPr lang="tr-TR" sz="2000" dirty="0">
                <a:latin typeface="Times New Roman" panose="02020603050405020304" pitchFamily="18" charset="0"/>
                <a:cs typeface="Times New Roman" panose="02020603050405020304" pitchFamily="18" charset="0"/>
              </a:rPr>
              <a:t>ilgili olan, (İl müdürlüğünde 3 il </a:t>
            </a:r>
            <a:r>
              <a:rPr lang="tr-TR" sz="2000" dirty="0" err="1">
                <a:latin typeface="Times New Roman" panose="02020603050405020304" pitchFamily="18" charset="0"/>
                <a:cs typeface="Times New Roman" panose="02020603050405020304" pitchFamily="18" charset="0"/>
              </a:rPr>
              <a:t>müd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yrd.</a:t>
            </a:r>
            <a:r>
              <a:rPr lang="tr-TR" sz="2000" dirty="0">
                <a:latin typeface="Times New Roman" panose="02020603050405020304" pitchFamily="18" charset="0"/>
                <a:cs typeface="Times New Roman" panose="02020603050405020304" pitchFamily="18" charset="0"/>
              </a:rPr>
              <a:t> var ise iş bölümüne göre memurun görev yaptığı bölüm sorumlusu olan il </a:t>
            </a:r>
            <a:r>
              <a:rPr lang="tr-TR" sz="2000" dirty="0" err="1">
                <a:latin typeface="Times New Roman" panose="02020603050405020304" pitchFamily="18" charset="0"/>
                <a:cs typeface="Times New Roman" panose="02020603050405020304" pitchFamily="18" charset="0"/>
              </a:rPr>
              <a:t>müd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yrd.</a:t>
            </a:r>
            <a:r>
              <a:rPr lang="tr-TR" sz="2000" dirty="0">
                <a:latin typeface="Times New Roman" panose="02020603050405020304" pitchFamily="18" charset="0"/>
                <a:cs typeface="Times New Roman" panose="02020603050405020304" pitchFamily="18" charset="0"/>
              </a:rPr>
              <a:t> Disiplin amiri yetkisini kullanır.)</a:t>
            </a:r>
          </a:p>
          <a:p>
            <a:pPr lvl="3"/>
            <a:endParaRPr lang="tr-TR" sz="20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İlgili birden fazla ise </a:t>
            </a:r>
            <a:r>
              <a:rPr lang="tr-TR" sz="2000" b="1" dirty="0">
                <a:latin typeface="Times New Roman" panose="02020603050405020304" pitchFamily="18" charset="0"/>
                <a:cs typeface="Times New Roman" panose="02020603050405020304" pitchFamily="18" charset="0"/>
              </a:rPr>
              <a:t>kıdemli olan </a:t>
            </a:r>
            <a:r>
              <a:rPr lang="tr-TR" sz="2000" dirty="0">
                <a:latin typeface="Times New Roman" panose="02020603050405020304" pitchFamily="18" charset="0"/>
                <a:cs typeface="Times New Roman" panose="02020603050405020304" pitchFamily="18" charset="0"/>
              </a:rPr>
              <a:t>disiplin amirliği yetkisini kullanır.</a:t>
            </a:r>
          </a:p>
        </p:txBody>
      </p:sp>
      <p:sp>
        <p:nvSpPr>
          <p:cNvPr id="16" name="Metin kutusu 15"/>
          <p:cNvSpPr txBox="1"/>
          <p:nvPr/>
        </p:nvSpPr>
        <p:spPr>
          <a:xfrm>
            <a:off x="4543425" y="2921777"/>
            <a:ext cx="6448425" cy="1323439"/>
          </a:xfrm>
          <a:prstGeom prst="rect">
            <a:avLst/>
          </a:prstGeom>
          <a:noFill/>
        </p:spPr>
        <p:txBody>
          <a:bodyPr wrap="square" rtlCol="0">
            <a:spAutoFit/>
          </a:bodyPr>
          <a:lstStyle/>
          <a:p>
            <a:pPr marL="342900" indent="-342900">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Doğal amirler </a:t>
            </a:r>
            <a:r>
              <a:rPr lang="tr-TR" sz="2000" dirty="0">
                <a:latin typeface="Times New Roman" panose="02020603050405020304" pitchFamily="18" charset="0"/>
                <a:cs typeface="Times New Roman" panose="02020603050405020304" pitchFamily="18" charset="0"/>
              </a:rPr>
              <a:t>(Genel Yönetmelikle belirtilen disiplin amirleri)</a:t>
            </a:r>
          </a:p>
          <a:p>
            <a:pPr marL="342900" indent="-342900">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Memurun fiili işlediği anda görevli olduğu yerdeki kurumsal yönetmelik ile belirlenen </a:t>
            </a:r>
            <a:r>
              <a:rPr lang="tr-TR" sz="2000" dirty="0">
                <a:latin typeface="Times New Roman" panose="02020603050405020304" pitchFamily="18" charset="0"/>
                <a:cs typeface="Times New Roman" panose="02020603050405020304" pitchFamily="18" charset="0"/>
              </a:rPr>
              <a:t>disiplin amiri</a:t>
            </a:r>
          </a:p>
        </p:txBody>
      </p:sp>
      <p:sp>
        <p:nvSpPr>
          <p:cNvPr id="17" name="Sağ Ok 16"/>
          <p:cNvSpPr/>
          <p:nvPr/>
        </p:nvSpPr>
        <p:spPr>
          <a:xfrm>
            <a:off x="3152775" y="3141737"/>
            <a:ext cx="1238250" cy="225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p:cNvSpPr>
            <a:spLocks noGrp="1"/>
          </p:cNvSpPr>
          <p:nvPr>
            <p:ph type="sldNum" sz="quarter" idx="12"/>
          </p:nvPr>
        </p:nvSpPr>
        <p:spPr/>
        <p:txBody>
          <a:bodyPr/>
          <a:lstStyle/>
          <a:p>
            <a:fld id="{CB128D57-B316-4463-B201-8600E317F84F}" type="slidenum">
              <a:rPr lang="tr-TR" smtClean="0"/>
              <a:t>75</a:t>
            </a:fld>
            <a:endParaRPr lang="tr-TR"/>
          </a:p>
        </p:txBody>
      </p:sp>
    </p:spTree>
    <p:extLst>
      <p:ext uri="{BB962C8B-B14F-4D97-AF65-F5344CB8AC3E}">
        <p14:creationId xmlns:p14="http://schemas.microsoft.com/office/powerpoint/2010/main" val="8534693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788921" y="387746"/>
            <a:ext cx="8564879" cy="915306"/>
          </a:xfrm>
        </p:spPr>
        <p:txBody>
          <a:bodyPr>
            <a:normAutofit/>
          </a:bodyPr>
          <a:lstStyle/>
          <a:p>
            <a:r>
              <a:rPr lang="tr-TR" sz="3200" b="1" dirty="0">
                <a:solidFill>
                  <a:schemeClr val="accent1">
                    <a:lumMod val="75000"/>
                  </a:schemeClr>
                </a:solidFill>
                <a:latin typeface="Times New Roman" panose="02020603050405020304" pitchFamily="18" charset="0"/>
                <a:cs typeface="Times New Roman" panose="02020603050405020304" pitchFamily="18" charset="0"/>
              </a:rPr>
              <a:t>DİSİPLİN AMİRİ OLMAYAN AMİRLER</a:t>
            </a:r>
            <a:endParaRPr lang="tr-TR" sz="3200" dirty="0">
              <a:solidFill>
                <a:schemeClr val="accent1">
                  <a:lumMod val="75000"/>
                </a:schemeClr>
              </a:solidFill>
            </a:endParaRPr>
          </a:p>
        </p:txBody>
      </p:sp>
      <p:sp>
        <p:nvSpPr>
          <p:cNvPr id="13" name="İçerik Yer Tutucusu 2"/>
          <p:cNvSpPr>
            <a:spLocks noGrp="1"/>
          </p:cNvSpPr>
          <p:nvPr>
            <p:ph idx="1"/>
          </p:nvPr>
        </p:nvSpPr>
        <p:spPr>
          <a:xfrm>
            <a:off x="838201" y="1661263"/>
            <a:ext cx="10515600" cy="4351338"/>
          </a:xfrm>
        </p:spPr>
        <p:txBody>
          <a:bodyPr/>
          <a:lstStyle/>
          <a:p>
            <a:pPr marL="0" indent="0">
              <a:buNone/>
            </a:pPr>
            <a:endParaRPr lang="tr-TR" b="1" dirty="0"/>
          </a:p>
          <a:p>
            <a:pPr marL="0" indent="0">
              <a:buNone/>
            </a:pPr>
            <a:r>
              <a:rPr lang="tr-TR" b="1" dirty="0">
                <a:latin typeface="Times New Roman" panose="02020603050405020304" pitchFamily="18" charset="0"/>
                <a:cs typeface="Times New Roman" panose="02020603050405020304" pitchFamily="18" charset="0"/>
              </a:rPr>
              <a:t>DEVLET MEMURLARI DİSİPLİN YÖNETMELİĞİ</a:t>
            </a:r>
          </a:p>
          <a:p>
            <a:pPr marL="0" indent="0">
              <a:spcAft>
                <a:spcPts val="1200"/>
              </a:spcAft>
              <a:buNone/>
            </a:pPr>
            <a:r>
              <a:rPr lang="tr-TR" b="1" dirty="0">
                <a:latin typeface="Times New Roman" panose="02020603050405020304" pitchFamily="18" charset="0"/>
                <a:cs typeface="Times New Roman" panose="02020603050405020304" pitchFamily="18" charset="0"/>
              </a:rPr>
              <a:t>Diğer amirler ile misyon şeflerinin yetkileri</a:t>
            </a:r>
            <a:endParaRPr lang="tr-TR" dirty="0">
              <a:latin typeface="Times New Roman" panose="02020603050405020304" pitchFamily="18" charset="0"/>
              <a:cs typeface="Times New Roman" panose="02020603050405020304" pitchFamily="18" charset="0"/>
            </a:endParaRPr>
          </a:p>
          <a:p>
            <a:pPr marL="0" indent="0" algn="just">
              <a:buNone/>
            </a:pPr>
            <a:r>
              <a:rPr lang="tr-TR" b="1" dirty="0">
                <a:latin typeface="Times New Roman" panose="02020603050405020304" pitchFamily="18" charset="0"/>
                <a:cs typeface="Times New Roman" panose="02020603050405020304" pitchFamily="18" charset="0"/>
              </a:rPr>
              <a:t>MADDE 6</a:t>
            </a:r>
            <a:r>
              <a:rPr lang="tr-TR" dirty="0">
                <a:latin typeface="Times New Roman" panose="02020603050405020304" pitchFamily="18" charset="0"/>
                <a:cs typeface="Times New Roman" panose="02020603050405020304" pitchFamily="18" charset="0"/>
              </a:rPr>
              <a:t>- (1) Disiplin amiri olarak tespit edilmeyen amirler, </a:t>
            </a:r>
            <a:r>
              <a:rPr lang="tr-TR" u="sng" dirty="0">
                <a:latin typeface="Times New Roman" panose="02020603050405020304" pitchFamily="18" charset="0"/>
                <a:cs typeface="Times New Roman" panose="02020603050405020304" pitchFamily="18" charset="0"/>
              </a:rPr>
              <a:t>kendilerine bağlı memurların disipline aykırı davranışları hakkında doğrudan ilgili disiplin amirlerine başvurabilir.</a:t>
            </a:r>
            <a:r>
              <a:rPr lang="tr-TR" dirty="0">
                <a:latin typeface="Times New Roman" panose="02020603050405020304" pitchFamily="18" charset="0"/>
                <a:cs typeface="Times New Roman" panose="02020603050405020304" pitchFamily="18" charset="0"/>
              </a:rPr>
              <a:t>  </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YANİ, KENDİLERİ DİSİPLİN İŞLEMİ TESİS EDEMEZLER.</a:t>
            </a:r>
          </a:p>
          <a:p>
            <a:endParaRPr lang="tr-TR" dirty="0"/>
          </a:p>
        </p:txBody>
      </p:sp>
      <p:sp>
        <p:nvSpPr>
          <p:cNvPr id="5" name="Slayt Numarası Yer Tutucusu 4"/>
          <p:cNvSpPr>
            <a:spLocks noGrp="1"/>
          </p:cNvSpPr>
          <p:nvPr>
            <p:ph type="sldNum" sz="quarter" idx="12"/>
          </p:nvPr>
        </p:nvSpPr>
        <p:spPr/>
        <p:txBody>
          <a:bodyPr/>
          <a:lstStyle/>
          <a:p>
            <a:fld id="{CB128D57-B316-4463-B201-8600E317F84F}" type="slidenum">
              <a:rPr lang="tr-TR" smtClean="0"/>
              <a:t>76</a:t>
            </a:fld>
            <a:endParaRPr lang="tr-TR"/>
          </a:p>
        </p:txBody>
      </p:sp>
    </p:spTree>
    <p:extLst>
      <p:ext uri="{BB962C8B-B14F-4D97-AF65-F5344CB8AC3E}">
        <p14:creationId xmlns:p14="http://schemas.microsoft.com/office/powerpoint/2010/main" val="38277577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KURULLARI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Metin kutusu 10"/>
          <p:cNvSpPr txBox="1"/>
          <p:nvPr/>
        </p:nvSpPr>
        <p:spPr>
          <a:xfrm>
            <a:off x="4235534" y="1690162"/>
            <a:ext cx="36083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DİSİPLİN KURULU</a:t>
            </a:r>
          </a:p>
        </p:txBody>
      </p:sp>
      <p:sp>
        <p:nvSpPr>
          <p:cNvPr id="16" name="Yuvarlatılmış Dikdörtgen 15"/>
          <p:cNvSpPr/>
          <p:nvPr/>
        </p:nvSpPr>
        <p:spPr>
          <a:xfrm>
            <a:off x="254976" y="2203347"/>
            <a:ext cx="3789486" cy="38185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tr-TR" b="1" dirty="0">
                <a:solidFill>
                  <a:srgbClr val="0070C0"/>
                </a:solidFill>
                <a:latin typeface="Times New Roman" panose="02020603050405020304" pitchFamily="18" charset="0"/>
                <a:cs typeface="Times New Roman" panose="02020603050405020304" pitchFamily="18" charset="0"/>
              </a:rPr>
              <a:t>BAKANLIK</a:t>
            </a: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r>
              <a:rPr lang="tr-TR" sz="1600" dirty="0">
                <a:solidFill>
                  <a:schemeClr val="tx1"/>
                </a:solidFill>
                <a:latin typeface="Times New Roman" panose="02020603050405020304" pitchFamily="18" charset="0"/>
                <a:cs typeface="Times New Roman" panose="02020603050405020304" pitchFamily="18" charset="0"/>
              </a:rPr>
              <a:t>Başkan ve üyeleri </a:t>
            </a:r>
            <a:r>
              <a:rPr lang="tr-TR" sz="1600" b="1" dirty="0">
                <a:solidFill>
                  <a:schemeClr val="tx1"/>
                </a:solidFill>
                <a:latin typeface="Times New Roman" panose="02020603050405020304" pitchFamily="18" charset="0"/>
                <a:cs typeface="Times New Roman" panose="02020603050405020304" pitchFamily="18" charset="0"/>
              </a:rPr>
              <a:t>BAKAN ONAYI </a:t>
            </a:r>
            <a:r>
              <a:rPr lang="tr-TR" sz="1600" dirty="0">
                <a:solidFill>
                  <a:schemeClr val="tx1"/>
                </a:solidFill>
                <a:latin typeface="Times New Roman" panose="02020603050405020304" pitchFamily="18" charset="0"/>
                <a:cs typeface="Times New Roman" panose="02020603050405020304" pitchFamily="18" charset="0"/>
              </a:rPr>
              <a:t>ile görevlendirilir.</a:t>
            </a:r>
          </a:p>
          <a:p>
            <a:endParaRPr lang="tr-TR" sz="1600" dirty="0">
              <a:solidFill>
                <a:schemeClr val="tx1"/>
              </a:solidFill>
              <a:latin typeface="Times New Roman" panose="02020603050405020304" pitchFamily="18" charset="0"/>
              <a:cs typeface="Times New Roman" panose="02020603050405020304" pitchFamily="18" charset="0"/>
            </a:endParaRPr>
          </a:p>
          <a:p>
            <a:r>
              <a:rPr lang="tr-TR" sz="1600" dirty="0">
                <a:solidFill>
                  <a:schemeClr val="tx1"/>
                </a:solidFill>
                <a:latin typeface="Times New Roman" panose="02020603050405020304" pitchFamily="18" charset="0"/>
                <a:cs typeface="Times New Roman" panose="02020603050405020304" pitchFamily="18" charset="0"/>
              </a:rPr>
              <a:t>1 Başkan + 4 Üye + Sendika Temsilcisi</a:t>
            </a:r>
          </a:p>
          <a:p>
            <a:r>
              <a:rPr lang="tr-TR" sz="1600" dirty="0">
                <a:solidFill>
                  <a:schemeClr val="tx1"/>
                </a:solidFill>
                <a:latin typeface="Times New Roman" panose="02020603050405020304" pitchFamily="18" charset="0"/>
                <a:cs typeface="Times New Roman" panose="02020603050405020304" pitchFamily="18" charset="0"/>
              </a:rPr>
              <a:t>                                  (Memur Üye ise)</a:t>
            </a:r>
          </a:p>
          <a:p>
            <a:r>
              <a:rPr lang="tr-TR" sz="1600" b="1" dirty="0">
                <a:solidFill>
                  <a:schemeClr val="tx1"/>
                </a:solidFill>
                <a:latin typeface="Times New Roman" panose="02020603050405020304" pitchFamily="18" charset="0"/>
                <a:cs typeface="Times New Roman" panose="02020603050405020304" pitchFamily="18" charset="0"/>
              </a:rPr>
              <a:t>Başkan:</a:t>
            </a:r>
            <a:r>
              <a:rPr lang="tr-TR" sz="1600" dirty="0">
                <a:solidFill>
                  <a:schemeClr val="tx1"/>
                </a:solidFill>
                <a:latin typeface="Times New Roman" panose="02020603050405020304" pitchFamily="18" charset="0"/>
                <a:cs typeface="Times New Roman" panose="02020603050405020304" pitchFamily="18" charset="0"/>
              </a:rPr>
              <a:t> En az Genel Müdür</a:t>
            </a:r>
          </a:p>
          <a:p>
            <a:r>
              <a:rPr lang="tr-TR" sz="1600" b="1" dirty="0">
                <a:solidFill>
                  <a:schemeClr val="tx1"/>
                </a:solidFill>
                <a:latin typeface="Times New Roman" panose="02020603050405020304" pitchFamily="18" charset="0"/>
                <a:cs typeface="Times New Roman" panose="02020603050405020304" pitchFamily="18" charset="0"/>
              </a:rPr>
              <a:t>Üye      :</a:t>
            </a:r>
            <a:r>
              <a:rPr lang="tr-TR" sz="1600" dirty="0">
                <a:solidFill>
                  <a:schemeClr val="tx1"/>
                </a:solidFill>
                <a:latin typeface="Times New Roman" panose="02020603050405020304" pitchFamily="18" charset="0"/>
                <a:cs typeface="Times New Roman" panose="02020603050405020304" pitchFamily="18" charset="0"/>
              </a:rPr>
              <a:t> Birim yöneticilerinin YRD.</a:t>
            </a:r>
          </a:p>
          <a:p>
            <a:r>
              <a:rPr lang="tr-TR" sz="1600" dirty="0">
                <a:solidFill>
                  <a:schemeClr val="tx1"/>
                </a:solidFill>
                <a:latin typeface="Times New Roman" panose="02020603050405020304" pitchFamily="18" charset="0"/>
                <a:cs typeface="Times New Roman" panose="02020603050405020304" pitchFamily="18" charset="0"/>
              </a:rPr>
              <a:t>                          yoksa</a:t>
            </a:r>
          </a:p>
          <a:p>
            <a:r>
              <a:rPr lang="tr-TR" sz="1600" dirty="0">
                <a:solidFill>
                  <a:schemeClr val="tx1"/>
                </a:solidFill>
                <a:latin typeface="Times New Roman" panose="02020603050405020304" pitchFamily="18" charset="0"/>
                <a:cs typeface="Times New Roman" panose="02020603050405020304" pitchFamily="18" charset="0"/>
              </a:rPr>
              <a:t>              Hizmet birimlerinde görev  yapan ve birim yöneticiliğine atanma   şartlarını taşıyanlar arasından </a:t>
            </a:r>
          </a:p>
          <a:p>
            <a:endParaRPr lang="tr-TR" sz="1600" dirty="0">
              <a:solidFill>
                <a:schemeClr val="tx1"/>
              </a:solidFill>
              <a:latin typeface="Times New Roman" panose="02020603050405020304" pitchFamily="18" charset="0"/>
              <a:cs typeface="Times New Roman" panose="02020603050405020304" pitchFamily="18" charset="0"/>
            </a:endParaRPr>
          </a:p>
          <a:p>
            <a:pPr>
              <a:spcAft>
                <a:spcPts val="600"/>
              </a:spcAft>
            </a:pPr>
            <a:r>
              <a:rPr lang="tr-TR" sz="1600" dirty="0">
                <a:solidFill>
                  <a:schemeClr val="tx1"/>
                </a:solidFill>
                <a:latin typeface="Times New Roman" panose="02020603050405020304" pitchFamily="18" charset="0"/>
                <a:cs typeface="Times New Roman" panose="02020603050405020304" pitchFamily="18" charset="0"/>
              </a:rPr>
              <a:t>     Öncelik; Hukuk, Personel, Teftiş</a:t>
            </a: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sz="1600"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p:txBody>
      </p:sp>
      <p:sp>
        <p:nvSpPr>
          <p:cNvPr id="17" name="Yuvarlatılmış Dikdörtgen 16"/>
          <p:cNvSpPr/>
          <p:nvPr/>
        </p:nvSpPr>
        <p:spPr>
          <a:xfrm>
            <a:off x="4193931" y="2254306"/>
            <a:ext cx="3938954" cy="37996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a:p>
            <a:endParaRPr lang="tr-TR" sz="1600" dirty="0" smtClean="0">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a:p>
            <a:pPr algn="ctr"/>
            <a:r>
              <a:rPr lang="tr-TR" b="1" dirty="0">
                <a:solidFill>
                  <a:schemeClr val="accent1">
                    <a:lumMod val="75000"/>
                  </a:schemeClr>
                </a:solidFill>
                <a:latin typeface="Times New Roman" panose="02020603050405020304" pitchFamily="18" charset="0"/>
                <a:cs typeface="Times New Roman" panose="02020603050405020304" pitchFamily="18" charset="0"/>
              </a:rPr>
              <a:t>İL</a:t>
            </a:r>
          </a:p>
          <a:p>
            <a:endParaRPr lang="tr-TR" sz="1600" dirty="0">
              <a:latin typeface="Times New Roman" panose="02020603050405020304" pitchFamily="18" charset="0"/>
              <a:cs typeface="Times New Roman" panose="02020603050405020304" pitchFamily="18" charset="0"/>
            </a:endParaRPr>
          </a:p>
          <a:p>
            <a:r>
              <a:rPr lang="tr-TR" sz="1600" dirty="0">
                <a:latin typeface="Times New Roman" panose="02020603050405020304" pitchFamily="18" charset="0"/>
                <a:cs typeface="Times New Roman" panose="02020603050405020304" pitchFamily="18" charset="0"/>
              </a:rPr>
              <a:t>Başkan ve üyelerini </a:t>
            </a:r>
            <a:r>
              <a:rPr lang="tr-TR" sz="1600" b="1" dirty="0">
                <a:latin typeface="Times New Roman" panose="02020603050405020304" pitchFamily="18" charset="0"/>
                <a:cs typeface="Times New Roman" panose="02020603050405020304" pitchFamily="18" charset="0"/>
              </a:rPr>
              <a:t>VALİ</a:t>
            </a:r>
            <a:r>
              <a:rPr lang="tr-TR" sz="1600" dirty="0">
                <a:latin typeface="Times New Roman" panose="02020603050405020304" pitchFamily="18" charset="0"/>
                <a:cs typeface="Times New Roman" panose="02020603050405020304" pitchFamily="18" charset="0"/>
              </a:rPr>
              <a:t> görevlendirir.</a:t>
            </a:r>
          </a:p>
          <a:p>
            <a:endParaRPr lang="tr-TR" sz="1600" dirty="0">
              <a:solidFill>
                <a:schemeClr val="tx1"/>
              </a:solidFill>
              <a:latin typeface="Times New Roman" panose="02020603050405020304" pitchFamily="18" charset="0"/>
              <a:cs typeface="Times New Roman" panose="02020603050405020304" pitchFamily="18" charset="0"/>
            </a:endParaRPr>
          </a:p>
          <a:p>
            <a:endParaRPr lang="tr-TR" sz="1600" dirty="0">
              <a:solidFill>
                <a:schemeClr val="tx1"/>
              </a:solidFill>
              <a:latin typeface="Times New Roman" panose="02020603050405020304" pitchFamily="18" charset="0"/>
              <a:cs typeface="Times New Roman" panose="02020603050405020304" pitchFamily="18" charset="0"/>
            </a:endParaRPr>
          </a:p>
          <a:p>
            <a:r>
              <a:rPr lang="tr-TR" sz="1600" dirty="0">
                <a:solidFill>
                  <a:schemeClr val="tx1"/>
                </a:solidFill>
                <a:latin typeface="Times New Roman" panose="02020603050405020304" pitchFamily="18" charset="0"/>
                <a:cs typeface="Times New Roman" panose="02020603050405020304" pitchFamily="18" charset="0"/>
              </a:rPr>
              <a:t>1 Başkan + 4 Üye + Sendika Temsilcisi</a:t>
            </a:r>
          </a:p>
          <a:p>
            <a:r>
              <a:rPr lang="tr-TR" sz="1600" dirty="0">
                <a:solidFill>
                  <a:schemeClr val="tx1"/>
                </a:solidFill>
                <a:latin typeface="Times New Roman" panose="02020603050405020304" pitchFamily="18" charset="0"/>
                <a:cs typeface="Times New Roman" panose="02020603050405020304" pitchFamily="18" charset="0"/>
              </a:rPr>
              <a:t>                                  (Memur Üye ise)</a:t>
            </a:r>
          </a:p>
          <a:p>
            <a:endParaRPr lang="tr-TR" sz="1600" dirty="0">
              <a:solidFill>
                <a:schemeClr val="tx1"/>
              </a:solidFill>
              <a:latin typeface="Times New Roman" panose="02020603050405020304" pitchFamily="18" charset="0"/>
              <a:cs typeface="Times New Roman" panose="02020603050405020304" pitchFamily="18" charset="0"/>
            </a:endParaRPr>
          </a:p>
          <a:p>
            <a:r>
              <a:rPr lang="tr-TR" sz="1600" b="1" dirty="0">
                <a:solidFill>
                  <a:schemeClr val="tx1"/>
                </a:solidFill>
                <a:latin typeface="Times New Roman" panose="02020603050405020304" pitchFamily="18" charset="0"/>
                <a:cs typeface="Times New Roman" panose="02020603050405020304" pitchFamily="18" charset="0"/>
              </a:rPr>
              <a:t>Başkan:</a:t>
            </a:r>
            <a:r>
              <a:rPr lang="tr-TR" sz="1600" dirty="0">
                <a:solidFill>
                  <a:schemeClr val="tx1"/>
                </a:solidFill>
                <a:latin typeface="Times New Roman" panose="02020603050405020304" pitchFamily="18" charset="0"/>
                <a:cs typeface="Times New Roman" panose="02020603050405020304" pitchFamily="18" charset="0"/>
              </a:rPr>
              <a:t> Vali Yardımcısı</a:t>
            </a:r>
          </a:p>
          <a:p>
            <a:r>
              <a:rPr lang="tr-TR" sz="1600" b="1" dirty="0">
                <a:solidFill>
                  <a:schemeClr val="tx1"/>
                </a:solidFill>
                <a:latin typeface="Times New Roman" panose="02020603050405020304" pitchFamily="18" charset="0"/>
                <a:cs typeface="Times New Roman" panose="02020603050405020304" pitchFamily="18" charset="0"/>
              </a:rPr>
              <a:t>Üye      :</a:t>
            </a:r>
            <a:r>
              <a:rPr lang="tr-TR" sz="1600" dirty="0">
                <a:solidFill>
                  <a:schemeClr val="tx1"/>
                </a:solidFill>
                <a:latin typeface="Times New Roman" panose="02020603050405020304" pitchFamily="18" charset="0"/>
                <a:cs typeface="Times New Roman" panose="02020603050405020304" pitchFamily="18" charset="0"/>
              </a:rPr>
              <a:t> İl Hukuk İşleri </a:t>
            </a:r>
            <a:r>
              <a:rPr lang="tr-TR" sz="1600" dirty="0" err="1">
                <a:solidFill>
                  <a:schemeClr val="tx1"/>
                </a:solidFill>
                <a:latin typeface="Times New Roman" panose="02020603050405020304" pitchFamily="18" charset="0"/>
                <a:cs typeface="Times New Roman" panose="02020603050405020304" pitchFamily="18" charset="0"/>
              </a:rPr>
              <a:t>Müd</a:t>
            </a:r>
            <a:r>
              <a:rPr lang="tr-TR" sz="1600" dirty="0">
                <a:solidFill>
                  <a:schemeClr val="tx1"/>
                </a:solidFill>
                <a:latin typeface="Times New Roman" panose="02020603050405020304" pitchFamily="18" charset="0"/>
                <a:cs typeface="Times New Roman" panose="02020603050405020304" pitchFamily="18" charset="0"/>
              </a:rPr>
              <a:t>./İl İdare Kurulu </a:t>
            </a:r>
            <a:r>
              <a:rPr lang="tr-TR" sz="1600" dirty="0" err="1">
                <a:solidFill>
                  <a:schemeClr val="tx1"/>
                </a:solidFill>
                <a:latin typeface="Times New Roman" panose="02020603050405020304" pitchFamily="18" charset="0"/>
                <a:cs typeface="Times New Roman" panose="02020603050405020304" pitchFamily="18" charset="0"/>
              </a:rPr>
              <a:t>Müd</a:t>
            </a:r>
            <a:r>
              <a:rPr lang="tr-TR" sz="1600" dirty="0">
                <a:solidFill>
                  <a:schemeClr val="tx1"/>
                </a:solidFill>
                <a:latin typeface="Times New Roman" panose="02020603050405020304" pitchFamily="18" charset="0"/>
                <a:cs typeface="Times New Roman" panose="02020603050405020304" pitchFamily="18" charset="0"/>
              </a:rPr>
              <a:t>. + 3 İl İdare Şube </a:t>
            </a:r>
            <a:r>
              <a:rPr lang="tr-TR" sz="1600" dirty="0" err="1">
                <a:solidFill>
                  <a:schemeClr val="tx1"/>
                </a:solidFill>
                <a:latin typeface="Times New Roman" panose="02020603050405020304" pitchFamily="18" charset="0"/>
                <a:cs typeface="Times New Roman" panose="02020603050405020304" pitchFamily="18" charset="0"/>
              </a:rPr>
              <a:t>Müd</a:t>
            </a:r>
            <a:r>
              <a:rPr lang="tr-TR" sz="1600" dirty="0">
                <a:solidFill>
                  <a:schemeClr val="tx1"/>
                </a:solidFill>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Müşterek Kuruldur.</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p:txBody>
      </p:sp>
      <p:sp>
        <p:nvSpPr>
          <p:cNvPr id="18" name="Yuvarlatılmış Dikdörtgen 17"/>
          <p:cNvSpPr/>
          <p:nvPr/>
        </p:nvSpPr>
        <p:spPr>
          <a:xfrm>
            <a:off x="8282354" y="2242330"/>
            <a:ext cx="3780692" cy="38116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tr-TR" b="1" dirty="0">
                <a:solidFill>
                  <a:schemeClr val="accent1">
                    <a:lumMod val="75000"/>
                  </a:schemeClr>
                </a:solidFill>
                <a:latin typeface="Times New Roman" panose="02020603050405020304" pitchFamily="18" charset="0"/>
                <a:cs typeface="Times New Roman" panose="02020603050405020304" pitchFamily="18" charset="0"/>
              </a:rPr>
              <a:t>BÖLGE</a:t>
            </a:r>
          </a:p>
          <a:p>
            <a:endParaRPr lang="tr-TR" sz="1600" dirty="0">
              <a:latin typeface="Times New Roman" panose="02020603050405020304" pitchFamily="18" charset="0"/>
              <a:cs typeface="Times New Roman" panose="02020603050405020304" pitchFamily="18" charset="0"/>
            </a:endParaRPr>
          </a:p>
          <a:p>
            <a:r>
              <a:rPr lang="tr-TR" sz="1600" dirty="0">
                <a:latin typeface="Times New Roman" panose="02020603050405020304" pitchFamily="18" charset="0"/>
                <a:cs typeface="Times New Roman" panose="02020603050405020304" pitchFamily="18" charset="0"/>
              </a:rPr>
              <a:t>Başkan ve üyeleri bölge kuruluşunun </a:t>
            </a:r>
            <a:r>
              <a:rPr lang="tr-TR" sz="1600" b="1" dirty="0">
                <a:latin typeface="Times New Roman" panose="02020603050405020304" pitchFamily="18" charset="0"/>
                <a:cs typeface="Times New Roman" panose="02020603050405020304" pitchFamily="18" charset="0"/>
              </a:rPr>
              <a:t>merkezinin bulunduğu ilin VALİSİ </a:t>
            </a:r>
            <a:r>
              <a:rPr lang="tr-TR" sz="1600" dirty="0">
                <a:latin typeface="Times New Roman" panose="02020603050405020304" pitchFamily="18" charset="0"/>
                <a:cs typeface="Times New Roman" panose="02020603050405020304" pitchFamily="18" charset="0"/>
              </a:rPr>
              <a:t>görevlendirir.</a:t>
            </a:r>
          </a:p>
          <a:p>
            <a:endParaRPr lang="tr-TR" dirty="0">
              <a:latin typeface="Times New Roman" panose="02020603050405020304" pitchFamily="18" charset="0"/>
              <a:cs typeface="Times New Roman" panose="02020603050405020304" pitchFamily="18" charset="0"/>
            </a:endParaRPr>
          </a:p>
          <a:p>
            <a:r>
              <a:rPr lang="tr-TR" sz="1600" dirty="0">
                <a:solidFill>
                  <a:schemeClr val="tx1"/>
                </a:solidFill>
                <a:latin typeface="Times New Roman" panose="02020603050405020304" pitchFamily="18" charset="0"/>
                <a:cs typeface="Times New Roman" panose="02020603050405020304" pitchFamily="18" charset="0"/>
              </a:rPr>
              <a:t>1 Başkan + 4 Üye + Sendika Temsilcisi</a:t>
            </a:r>
          </a:p>
          <a:p>
            <a:r>
              <a:rPr lang="tr-TR" dirty="0">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a:t>
            </a:r>
            <a:r>
              <a:rPr lang="tr-TR" sz="1600" dirty="0">
                <a:solidFill>
                  <a:schemeClr val="tx1"/>
                </a:solidFill>
                <a:latin typeface="Times New Roman" panose="02020603050405020304" pitchFamily="18" charset="0"/>
                <a:cs typeface="Times New Roman" panose="02020603050405020304" pitchFamily="18" charset="0"/>
              </a:rPr>
              <a:t>Memur Üye ise)</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sz="1600" b="1" dirty="0">
                <a:latin typeface="Times New Roman" panose="02020603050405020304" pitchFamily="18" charset="0"/>
                <a:cs typeface="Times New Roman" panose="02020603050405020304" pitchFamily="18" charset="0"/>
              </a:rPr>
              <a:t>Başkan: </a:t>
            </a:r>
            <a:r>
              <a:rPr lang="tr-TR" sz="1600" dirty="0">
                <a:latin typeface="Times New Roman" panose="02020603050405020304" pitchFamily="18" charset="0"/>
                <a:cs typeface="Times New Roman" panose="02020603050405020304" pitchFamily="18" charset="0"/>
              </a:rPr>
              <a:t>Vali Yardımcısı</a:t>
            </a:r>
          </a:p>
          <a:p>
            <a:r>
              <a:rPr lang="tr-TR" sz="1600" b="1" dirty="0">
                <a:latin typeface="Times New Roman" panose="02020603050405020304" pitchFamily="18" charset="0"/>
                <a:cs typeface="Times New Roman" panose="02020603050405020304" pitchFamily="18" charset="0"/>
              </a:rPr>
              <a:t>Üye      :</a:t>
            </a:r>
            <a:r>
              <a:rPr lang="tr-TR" sz="1600" dirty="0">
                <a:latin typeface="Times New Roman" panose="02020603050405020304" pitchFamily="18" charset="0"/>
                <a:cs typeface="Times New Roman" panose="02020603050405020304" pitchFamily="18" charset="0"/>
              </a:rPr>
              <a:t> Bölge </a:t>
            </a:r>
            <a:r>
              <a:rPr lang="tr-TR" sz="1600" dirty="0" err="1">
                <a:latin typeface="Times New Roman" panose="02020603050405020304" pitchFamily="18" charset="0"/>
                <a:cs typeface="Times New Roman" panose="02020603050405020304" pitchFamily="18" charset="0"/>
              </a:rPr>
              <a:t>Müd</a:t>
            </a:r>
            <a:r>
              <a:rPr lang="tr-TR" sz="1600" dirty="0">
                <a:latin typeface="Times New Roman" panose="02020603050405020304" pitchFamily="18" charset="0"/>
                <a:cs typeface="Times New Roman" panose="02020603050405020304" pitchFamily="18" charset="0"/>
              </a:rPr>
              <a:t>. + Bölge   Kuruluşunun 3 Yöneticisi</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86084" y="6211264"/>
            <a:ext cx="12154648"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 Döner sermayeli kuruluşlardaki memurların disiplin işlerinde, bu kuruluşların </a:t>
            </a:r>
            <a:r>
              <a:rPr lang="tr-TR" sz="1400" b="1" dirty="0">
                <a:latin typeface="Times New Roman" panose="02020603050405020304" pitchFamily="18" charset="0"/>
                <a:cs typeface="Times New Roman" panose="02020603050405020304" pitchFamily="18" charset="0"/>
              </a:rPr>
              <a:t>bağlı, ilgili veya ilişkili oldukları kamu idarelerindeki </a:t>
            </a:r>
            <a:r>
              <a:rPr lang="tr-TR" sz="1400" dirty="0">
                <a:latin typeface="Times New Roman" panose="02020603050405020304" pitchFamily="18" charset="0"/>
                <a:cs typeface="Times New Roman" panose="02020603050405020304" pitchFamily="18" charset="0"/>
              </a:rPr>
              <a:t>Disiplin Kurulları yetkilidir.</a:t>
            </a:r>
          </a:p>
        </p:txBody>
      </p:sp>
      <p:sp>
        <p:nvSpPr>
          <p:cNvPr id="6" name="Slayt Numarası Yer Tutucusu 5"/>
          <p:cNvSpPr>
            <a:spLocks noGrp="1"/>
          </p:cNvSpPr>
          <p:nvPr>
            <p:ph type="sldNum" sz="quarter" idx="12"/>
          </p:nvPr>
        </p:nvSpPr>
        <p:spPr>
          <a:xfrm>
            <a:off x="8610599" y="6397193"/>
            <a:ext cx="2743200" cy="365125"/>
          </a:xfrm>
        </p:spPr>
        <p:txBody>
          <a:bodyPr/>
          <a:lstStyle/>
          <a:p>
            <a:fld id="{CB128D57-B316-4463-B201-8600E317F84F}" type="slidenum">
              <a:rPr lang="tr-TR" smtClean="0"/>
              <a:t>77</a:t>
            </a:fld>
            <a:endParaRPr lang="tr-TR"/>
          </a:p>
        </p:txBody>
      </p:sp>
    </p:spTree>
    <p:extLst>
      <p:ext uri="{BB962C8B-B14F-4D97-AF65-F5344CB8AC3E}">
        <p14:creationId xmlns:p14="http://schemas.microsoft.com/office/powerpoint/2010/main" val="717111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KURULLARI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909640" y="1958827"/>
            <a:ext cx="11885324" cy="3730317"/>
          </a:xfrm>
          <a:prstGeom prst="rect">
            <a:avLst/>
          </a:prstGeom>
          <a:noFill/>
        </p:spPr>
        <p:txBody>
          <a:bodyPr wrap="square" rtlCol="0">
            <a:spAutoFit/>
          </a:bodyPr>
          <a:lstStyle/>
          <a:p>
            <a:pPr marL="285750" indent="-285750">
              <a:lnSpc>
                <a:spcPct val="150000"/>
              </a:lnSpc>
              <a:spcAft>
                <a:spcPts val="1800"/>
              </a:spcAf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Başkan ve üyelerin görev süresi </a:t>
            </a:r>
            <a:r>
              <a:rPr lang="tr-TR" sz="2000" b="1" dirty="0">
                <a:latin typeface="Times New Roman" panose="02020603050405020304" pitchFamily="18" charset="0"/>
                <a:cs typeface="Times New Roman" panose="02020603050405020304" pitchFamily="18" charset="0"/>
              </a:rPr>
              <a:t>3 YIL</a:t>
            </a:r>
            <a:r>
              <a:rPr lang="tr-TR" sz="2000" dirty="0">
                <a:latin typeface="Times New Roman" panose="02020603050405020304" pitchFamily="18" charset="0"/>
                <a:cs typeface="Times New Roman" panose="02020603050405020304" pitchFamily="18" charset="0"/>
              </a:rPr>
              <a:t>.</a:t>
            </a:r>
          </a:p>
          <a:p>
            <a:pPr marL="285750" indent="-285750">
              <a:lnSpc>
                <a:spcPct val="150000"/>
              </a:lnSpc>
              <a:spcAft>
                <a:spcPts val="18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Süresi </a:t>
            </a:r>
            <a:r>
              <a:rPr lang="tr-TR" sz="2000" dirty="0">
                <a:latin typeface="Times New Roman" panose="02020603050405020304" pitchFamily="18" charset="0"/>
                <a:cs typeface="Times New Roman" panose="02020603050405020304" pitchFamily="18" charset="0"/>
              </a:rPr>
              <a:t>dolanlar </a:t>
            </a:r>
            <a:r>
              <a:rPr lang="tr-TR" sz="2000" b="1" dirty="0">
                <a:latin typeface="Times New Roman" panose="02020603050405020304" pitchFamily="18" charset="0"/>
                <a:cs typeface="Times New Roman" panose="02020603050405020304" pitchFamily="18" charset="0"/>
              </a:rPr>
              <a:t>yeniden</a:t>
            </a:r>
            <a:r>
              <a:rPr lang="tr-TR" sz="2000" dirty="0">
                <a:latin typeface="Times New Roman" panose="02020603050405020304" pitchFamily="18" charset="0"/>
                <a:cs typeface="Times New Roman" panose="02020603050405020304" pitchFamily="18" charset="0"/>
              </a:rPr>
              <a:t> görevlendirilebilir.</a:t>
            </a:r>
          </a:p>
          <a:p>
            <a:pPr marL="285750" indent="-285750">
              <a:lnSpc>
                <a:spcPct val="150000"/>
              </a:lnSpc>
              <a:spcAft>
                <a:spcPts val="18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Aylıktan </a:t>
            </a:r>
            <a:r>
              <a:rPr lang="tr-TR" sz="2000" dirty="0">
                <a:latin typeface="Times New Roman" panose="02020603050405020304" pitchFamily="18" charset="0"/>
                <a:cs typeface="Times New Roman" panose="02020603050405020304" pitchFamily="18" charset="0"/>
              </a:rPr>
              <a:t>kesme cezası alanlar </a:t>
            </a:r>
            <a:r>
              <a:rPr lang="tr-TR" sz="2000" b="1" dirty="0">
                <a:latin typeface="Times New Roman" panose="02020603050405020304" pitchFamily="18" charset="0"/>
                <a:cs typeface="Times New Roman" panose="02020603050405020304" pitchFamily="18" charset="0"/>
              </a:rPr>
              <a:t>5 YIL</a:t>
            </a:r>
            <a:r>
              <a:rPr lang="tr-TR" sz="2000" dirty="0">
                <a:latin typeface="Times New Roman" panose="02020603050405020304" pitchFamily="18" charset="0"/>
                <a:cs typeface="Times New Roman" panose="02020603050405020304" pitchFamily="18" charset="0"/>
              </a:rPr>
              <a:t>, kademe ilerlemesi durdurulması cezası alanlar </a:t>
            </a:r>
            <a:r>
              <a:rPr lang="tr-TR" sz="2000" b="1" dirty="0">
                <a:latin typeface="Times New Roman" panose="02020603050405020304" pitchFamily="18" charset="0"/>
                <a:cs typeface="Times New Roman" panose="02020603050405020304" pitchFamily="18" charset="0"/>
              </a:rPr>
              <a:t>10 YIL </a:t>
            </a:r>
            <a:r>
              <a:rPr lang="tr-TR" sz="2000" dirty="0">
                <a:latin typeface="Times New Roman" panose="02020603050405020304" pitchFamily="18" charset="0"/>
                <a:cs typeface="Times New Roman" panose="02020603050405020304" pitchFamily="18" charset="0"/>
              </a:rPr>
              <a:t>boyunca görevlendirilemez.</a:t>
            </a:r>
          </a:p>
          <a:p>
            <a:pPr marL="285750" indent="-285750">
              <a:lnSpc>
                <a:spcPct val="150000"/>
              </a:lnSpc>
              <a:spcAft>
                <a:spcPts val="18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Hizmet </a:t>
            </a:r>
            <a:r>
              <a:rPr lang="tr-TR" sz="2000" dirty="0">
                <a:latin typeface="Times New Roman" panose="02020603050405020304" pitchFamily="18" charset="0"/>
                <a:cs typeface="Times New Roman" panose="02020603050405020304" pitchFamily="18" charset="0"/>
              </a:rPr>
              <a:t>birimlerinden </a:t>
            </a:r>
            <a:r>
              <a:rPr lang="tr-TR" sz="2000" b="1" dirty="0">
                <a:latin typeface="Times New Roman" panose="02020603050405020304" pitchFamily="18" charset="0"/>
                <a:cs typeface="Times New Roman" panose="02020603050405020304" pitchFamily="18" charset="0"/>
              </a:rPr>
              <a:t>birden fazla </a:t>
            </a:r>
            <a:r>
              <a:rPr lang="tr-TR" sz="2000" dirty="0">
                <a:latin typeface="Times New Roman" panose="02020603050405020304" pitchFamily="18" charset="0"/>
                <a:cs typeface="Times New Roman" panose="02020603050405020304" pitchFamily="18" charset="0"/>
              </a:rPr>
              <a:t>kişi üyeliğe görevlendirilmez.</a:t>
            </a:r>
          </a:p>
          <a:p>
            <a:pPr marL="285750" indent="-285750">
              <a:lnSpc>
                <a:spcPct val="150000"/>
              </a:lnSpc>
              <a:spcAft>
                <a:spcPts val="18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Üyelerin </a:t>
            </a:r>
            <a:r>
              <a:rPr lang="tr-TR" sz="2000" dirty="0">
                <a:latin typeface="Times New Roman" panose="02020603050405020304" pitchFamily="18" charset="0"/>
                <a:cs typeface="Times New Roman" panose="02020603050405020304" pitchFamily="18" charset="0"/>
              </a:rPr>
              <a:t>görev başında bulunmaması halinde </a:t>
            </a:r>
            <a:r>
              <a:rPr lang="tr-TR" sz="2000" b="1" dirty="0">
                <a:latin typeface="Times New Roman" panose="02020603050405020304" pitchFamily="18" charset="0"/>
                <a:cs typeface="Times New Roman" panose="02020603050405020304" pitchFamily="18" charset="0"/>
              </a:rPr>
              <a:t>Vekilleri </a:t>
            </a:r>
            <a:r>
              <a:rPr lang="tr-TR" sz="2000" dirty="0">
                <a:latin typeface="Times New Roman" panose="02020603050405020304" pitchFamily="18" charset="0"/>
                <a:cs typeface="Times New Roman" panose="02020603050405020304" pitchFamily="18" charset="0"/>
              </a:rPr>
              <a:t>katılır.</a:t>
            </a:r>
          </a:p>
        </p:txBody>
      </p:sp>
      <p:sp>
        <p:nvSpPr>
          <p:cNvPr id="6" name="Slayt Numarası Yer Tutucusu 5"/>
          <p:cNvSpPr>
            <a:spLocks noGrp="1"/>
          </p:cNvSpPr>
          <p:nvPr>
            <p:ph type="sldNum" sz="quarter" idx="12"/>
          </p:nvPr>
        </p:nvSpPr>
        <p:spPr/>
        <p:txBody>
          <a:bodyPr/>
          <a:lstStyle/>
          <a:p>
            <a:fld id="{CB128D57-B316-4463-B201-8600E317F84F}" type="slidenum">
              <a:rPr lang="tr-TR" smtClean="0"/>
              <a:t>78</a:t>
            </a:fld>
            <a:endParaRPr lang="tr-TR"/>
          </a:p>
        </p:txBody>
      </p:sp>
    </p:spTree>
    <p:extLst>
      <p:ext uri="{BB962C8B-B14F-4D97-AF65-F5344CB8AC3E}">
        <p14:creationId xmlns:p14="http://schemas.microsoft.com/office/powerpoint/2010/main" val="6348639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KURULLARI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477601" y="1649143"/>
            <a:ext cx="10339752" cy="553998"/>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tr-TR" sz="2000" b="1" dirty="0">
                <a:latin typeface="Times New Roman" panose="02020603050405020304" pitchFamily="18" charset="0"/>
                <a:cs typeface="Times New Roman" panose="02020603050405020304" pitchFamily="18" charset="0"/>
              </a:rPr>
              <a:t>Fiili işlediği sırada memurun görev yaptığı yerdeki </a:t>
            </a:r>
            <a:r>
              <a:rPr lang="tr-TR" sz="2000" dirty="0">
                <a:solidFill>
                  <a:srgbClr val="FF0000"/>
                </a:solidFill>
                <a:latin typeface="Times New Roman" panose="02020603050405020304" pitchFamily="18" charset="0"/>
                <a:cs typeface="Times New Roman" panose="02020603050405020304" pitchFamily="18" charset="0"/>
              </a:rPr>
              <a:t>DİSİPLİN KURULU </a:t>
            </a:r>
            <a:r>
              <a:rPr lang="tr-TR" sz="2000" dirty="0">
                <a:latin typeface="Times New Roman" panose="02020603050405020304" pitchFamily="18" charset="0"/>
                <a:cs typeface="Times New Roman" panose="02020603050405020304" pitchFamily="18" charset="0"/>
              </a:rPr>
              <a:t>yetkilidir.</a:t>
            </a:r>
          </a:p>
        </p:txBody>
      </p:sp>
      <p:sp>
        <p:nvSpPr>
          <p:cNvPr id="9" name="Metin kutusu 8"/>
          <p:cNvSpPr txBox="1"/>
          <p:nvPr/>
        </p:nvSpPr>
        <p:spPr>
          <a:xfrm>
            <a:off x="626751" y="2206624"/>
            <a:ext cx="11565249" cy="4103688"/>
          </a:xfrm>
          <a:prstGeom prst="rect">
            <a:avLst/>
          </a:prstGeom>
          <a:noFill/>
        </p:spPr>
        <p:txBody>
          <a:bodyPr wrap="square" rtlCol="0">
            <a:spAutoFit/>
          </a:bodyPr>
          <a:lstStyle/>
          <a:p>
            <a:pPr>
              <a:lnSpc>
                <a:spcPct val="150000"/>
              </a:lnSpc>
            </a:pPr>
            <a:r>
              <a:rPr lang="tr-TR" dirty="0">
                <a:latin typeface="Times New Roman" panose="02020603050405020304" pitchFamily="18" charset="0"/>
                <a:cs typeface="Times New Roman" panose="02020603050405020304" pitchFamily="18" charset="0"/>
              </a:rPr>
              <a:t>ANCAK;</a:t>
            </a:r>
          </a:p>
          <a:p>
            <a:pPr marL="285750" indent="-285750">
              <a:lnSpc>
                <a:spcPct val="150000"/>
              </a:lnSpc>
              <a:buFontTx/>
              <a:buChar char="-"/>
            </a:pPr>
            <a:r>
              <a:rPr lang="tr-TR" b="1" u="sng" dirty="0">
                <a:solidFill>
                  <a:schemeClr val="accent1">
                    <a:lumMod val="75000"/>
                  </a:schemeClr>
                </a:solidFill>
                <a:latin typeface="Times New Roman" panose="02020603050405020304" pitchFamily="18" charset="0"/>
                <a:cs typeface="Times New Roman" panose="02020603050405020304" pitchFamily="18" charset="0"/>
              </a:rPr>
              <a:t>Kademe ilerlemesi durdurulması cezası teklifini değerlendirme yönünden;</a:t>
            </a:r>
            <a:endParaRPr lang="tr-TR" b="1" u="sng" dirty="0">
              <a:latin typeface="Times New Roman" panose="02020603050405020304" pitchFamily="18" charset="0"/>
              <a:cs typeface="Times New Roman" panose="02020603050405020304" pitchFamily="18" charset="0"/>
            </a:endParaRPr>
          </a:p>
          <a:p>
            <a:pPr marL="265113" indent="-265113">
              <a:lnSpc>
                <a:spcPct val="200000"/>
              </a:lnSpc>
              <a:spcAft>
                <a:spcPts val="800"/>
              </a:spcAft>
            </a:pPr>
            <a:r>
              <a:rPr lang="tr-TR" sz="1600" dirty="0">
                <a:latin typeface="Times New Roman" panose="02020603050405020304" pitchFamily="18" charset="0"/>
                <a:cs typeface="Times New Roman" panose="02020603050405020304" pitchFamily="18" charset="0"/>
              </a:rPr>
              <a:t>1- </a:t>
            </a:r>
            <a:r>
              <a:rPr lang="tr-TR" dirty="0">
                <a:latin typeface="Times New Roman" panose="02020603050405020304" pitchFamily="18" charset="0"/>
                <a:cs typeface="Times New Roman" panose="02020603050405020304" pitchFamily="18" charset="0"/>
              </a:rPr>
              <a:t>Bakanlık Merkez Birimleri, Bakanlığa Doğrudan Bağlı Kuruluş Müdürlükleri için </a:t>
            </a:r>
            <a:r>
              <a:rPr lang="tr-TR" b="1" dirty="0">
                <a:latin typeface="Times New Roman" panose="02020603050405020304" pitchFamily="18" charset="0"/>
                <a:cs typeface="Times New Roman" panose="02020603050405020304" pitchFamily="18" charset="0"/>
              </a:rPr>
              <a:t>BAKANLIK DİSİPLİN KURULU,</a:t>
            </a:r>
          </a:p>
          <a:p>
            <a:pPr>
              <a:lnSpc>
                <a:spcPct val="200000"/>
              </a:lnSpc>
              <a:spcAft>
                <a:spcPts val="800"/>
              </a:spcAft>
            </a:pPr>
            <a:r>
              <a:rPr lang="tr-TR" dirty="0">
                <a:latin typeface="Times New Roman" panose="02020603050405020304" pitchFamily="18" charset="0"/>
                <a:cs typeface="Times New Roman" panose="02020603050405020304" pitchFamily="18" charset="0"/>
              </a:rPr>
              <a:t>2</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Ceza Bakan tarafından verilecek olması halinde </a:t>
            </a:r>
            <a:r>
              <a:rPr lang="tr-TR" b="1" dirty="0">
                <a:latin typeface="Times New Roman" panose="02020603050405020304" pitchFamily="18" charset="0"/>
                <a:cs typeface="Times New Roman" panose="02020603050405020304" pitchFamily="18" charset="0"/>
              </a:rPr>
              <a:t>BAKANLIK DİSİPLİN KURULU,</a:t>
            </a:r>
          </a:p>
          <a:p>
            <a:pPr>
              <a:lnSpc>
                <a:spcPct val="200000"/>
              </a:lnSpc>
              <a:spcAft>
                <a:spcPts val="800"/>
              </a:spcAft>
            </a:pPr>
            <a:r>
              <a:rPr lang="tr-TR" dirty="0">
                <a:latin typeface="Times New Roman" panose="02020603050405020304" pitchFamily="18" charset="0"/>
                <a:cs typeface="Times New Roman" panose="02020603050405020304" pitchFamily="18" charset="0"/>
              </a:rPr>
              <a:t>2</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Cumhurbaşkanınca atanmış olanlar (İl </a:t>
            </a:r>
            <a:r>
              <a:rPr lang="tr-TR" dirty="0" err="1">
                <a:latin typeface="Times New Roman" panose="02020603050405020304" pitchFamily="18" charset="0"/>
                <a:cs typeface="Times New Roman" panose="02020603050405020304" pitchFamily="18" charset="0"/>
              </a:rPr>
              <a:t>Müd</a:t>
            </a:r>
            <a:r>
              <a:rPr lang="tr-TR" dirty="0">
                <a:latin typeface="Times New Roman" panose="02020603050405020304" pitchFamily="18" charset="0"/>
                <a:cs typeface="Times New Roman" panose="02020603050405020304" pitchFamily="18" charset="0"/>
              </a:rPr>
              <a:t>., Bölge </a:t>
            </a:r>
            <a:r>
              <a:rPr lang="tr-TR" dirty="0" err="1">
                <a:latin typeface="Times New Roman" panose="02020603050405020304" pitchFamily="18" charset="0"/>
                <a:cs typeface="Times New Roman" panose="02020603050405020304" pitchFamily="18" charset="0"/>
              </a:rPr>
              <a:t>Müd</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BAKANLIK DİSİPLİN KURULU,</a:t>
            </a:r>
          </a:p>
          <a:p>
            <a:pPr>
              <a:lnSpc>
                <a:spcPct val="200000"/>
              </a:lnSpc>
              <a:spcAft>
                <a:spcPts val="800"/>
              </a:spcAft>
            </a:pPr>
            <a:r>
              <a:rPr lang="tr-TR" dirty="0">
                <a:latin typeface="Times New Roman" panose="02020603050405020304" pitchFamily="18" charset="0"/>
                <a:cs typeface="Times New Roman" panose="02020603050405020304" pitchFamily="18" charset="0"/>
              </a:rPr>
              <a:t>3- Valiliğe Bağlı Taşra Teşkilatı için </a:t>
            </a:r>
            <a:r>
              <a:rPr lang="tr-TR" b="1" dirty="0">
                <a:latin typeface="Times New Roman" panose="02020603050405020304" pitchFamily="18" charset="0"/>
                <a:cs typeface="Times New Roman" panose="02020603050405020304" pitchFamily="18" charset="0"/>
              </a:rPr>
              <a:t>İL DİSİPLİN KURULU,</a:t>
            </a:r>
          </a:p>
          <a:p>
            <a:pPr>
              <a:lnSpc>
                <a:spcPct val="200000"/>
              </a:lnSpc>
              <a:spcAft>
                <a:spcPts val="800"/>
              </a:spcAft>
            </a:pPr>
            <a:r>
              <a:rPr lang="tr-TR" dirty="0">
                <a:latin typeface="Times New Roman" panose="02020603050405020304" pitchFamily="18" charset="0"/>
                <a:cs typeface="Times New Roman" panose="02020603050405020304" pitchFamily="18" charset="0"/>
              </a:rPr>
              <a:t>4- Bölge Müdürlüğü için </a:t>
            </a:r>
            <a:r>
              <a:rPr lang="tr-TR" b="1" dirty="0">
                <a:latin typeface="Times New Roman" panose="02020603050405020304" pitchFamily="18" charset="0"/>
                <a:cs typeface="Times New Roman" panose="02020603050405020304" pitchFamily="18" charset="0"/>
              </a:rPr>
              <a:t>BÖLGE DİSİPLİN KURULU </a:t>
            </a:r>
            <a:r>
              <a:rPr lang="tr-TR" dirty="0">
                <a:latin typeface="Times New Roman" panose="02020603050405020304" pitchFamily="18" charset="0"/>
                <a:cs typeface="Times New Roman" panose="02020603050405020304" pitchFamily="18" charset="0"/>
              </a:rPr>
              <a:t>yetkilidir.                                                 </a:t>
            </a:r>
            <a:r>
              <a:rPr lang="tr-TR" sz="1600" dirty="0">
                <a:latin typeface="Times New Roman" panose="02020603050405020304" pitchFamily="18" charset="0"/>
                <a:cs typeface="Times New Roman" panose="02020603050405020304" pitchFamily="18" charset="0"/>
              </a:rPr>
              <a:t>                                 </a:t>
            </a:r>
            <a:endParaRPr lang="tr-TR" sz="1600" b="1"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79</a:t>
            </a:fld>
            <a:endParaRPr lang="tr-TR"/>
          </a:p>
        </p:txBody>
      </p:sp>
    </p:spTree>
    <p:extLst>
      <p:ext uri="{BB962C8B-B14F-4D97-AF65-F5344CB8AC3E}">
        <p14:creationId xmlns:p14="http://schemas.microsoft.com/office/powerpoint/2010/main" val="75604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000287" y="316207"/>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KANUNİLİK İLKESİ</a:t>
            </a:r>
          </a:p>
        </p:txBody>
      </p:sp>
      <p:sp>
        <p:nvSpPr>
          <p:cNvPr id="6" name="İçerik Yer Tutucusu 5"/>
          <p:cNvSpPr>
            <a:spLocks noGrp="1"/>
          </p:cNvSpPr>
          <p:nvPr>
            <p:ph idx="1"/>
          </p:nvPr>
        </p:nvSpPr>
        <p:spPr>
          <a:xfrm>
            <a:off x="1094874" y="1828800"/>
            <a:ext cx="10515600" cy="4141656"/>
          </a:xfrm>
        </p:spPr>
        <p:txBody>
          <a:bodyPr>
            <a:normAutofit/>
          </a:bodyPr>
          <a:lstStyle/>
          <a:p>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Disiplin </a:t>
            </a:r>
            <a:r>
              <a:rPr lang="tr-TR" sz="2400" b="1" dirty="0">
                <a:latin typeface="Times New Roman" panose="02020603050405020304" pitchFamily="18" charset="0"/>
                <a:cs typeface="Times New Roman" panose="02020603050405020304" pitchFamily="18" charset="0"/>
              </a:rPr>
              <a:t>cezaları </a:t>
            </a:r>
            <a:r>
              <a:rPr lang="tr-TR" sz="2400" dirty="0">
                <a:latin typeface="Times New Roman" panose="02020603050405020304" pitchFamily="18" charset="0"/>
                <a:cs typeface="Times New Roman" panose="02020603050405020304" pitchFamily="18" charset="0"/>
              </a:rPr>
              <a:t>için </a:t>
            </a:r>
            <a:r>
              <a:rPr lang="tr-TR" sz="2400" b="1" dirty="0">
                <a:latin typeface="Times New Roman" panose="02020603050405020304" pitchFamily="18" charset="0"/>
                <a:cs typeface="Times New Roman" panose="02020603050405020304" pitchFamily="18" charset="0"/>
              </a:rPr>
              <a:t>tam</a:t>
            </a:r>
            <a:r>
              <a:rPr lang="tr-TR" sz="2400" dirty="0">
                <a:latin typeface="Times New Roman" panose="02020603050405020304" pitchFamily="18" charset="0"/>
                <a:cs typeface="Times New Roman" panose="02020603050405020304" pitchFamily="18" charset="0"/>
              </a:rPr>
              <a:t> </a:t>
            </a:r>
          </a:p>
          <a:p>
            <a:pPr marL="0" indent="0">
              <a:buNone/>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 Disiplin</a:t>
            </a:r>
            <a:r>
              <a:rPr lang="tr-TR" sz="2400" b="1" dirty="0" smtClean="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suçları </a:t>
            </a:r>
            <a:r>
              <a:rPr lang="tr-TR" sz="2400" dirty="0">
                <a:latin typeface="Times New Roman" panose="02020603050405020304" pitchFamily="18" charset="0"/>
                <a:cs typeface="Times New Roman" panose="02020603050405020304" pitchFamily="18" charset="0"/>
              </a:rPr>
              <a:t>için bu </a:t>
            </a:r>
            <a:r>
              <a:rPr lang="tr-TR" sz="2400" b="1" dirty="0">
                <a:latin typeface="Times New Roman" panose="02020603050405020304" pitchFamily="18" charset="0"/>
                <a:cs typeface="Times New Roman" panose="02020603050405020304" pitchFamily="18" charset="0"/>
              </a:rPr>
              <a:t>ilkeden kısmen sapma </a:t>
            </a:r>
            <a:r>
              <a:rPr lang="tr-TR" sz="2400" dirty="0">
                <a:latin typeface="Times New Roman" panose="02020603050405020304" pitchFamily="18" charset="0"/>
                <a:cs typeface="Times New Roman" panose="02020603050405020304" pitchFamily="18" charset="0"/>
              </a:rPr>
              <a:t>bulunmaktadır.</a:t>
            </a:r>
          </a:p>
        </p:txBody>
      </p:sp>
      <p:sp>
        <p:nvSpPr>
          <p:cNvPr id="7" name="Aşağı Ok 6"/>
          <p:cNvSpPr/>
          <p:nvPr/>
        </p:nvSpPr>
        <p:spPr>
          <a:xfrm>
            <a:off x="4746947" y="3769112"/>
            <a:ext cx="412595" cy="687138"/>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094874" y="4540580"/>
            <a:ext cx="8129337" cy="1157693"/>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200" dirty="0">
                <a:ln w="0"/>
                <a:solidFill>
                  <a:schemeClr val="tx1"/>
                </a:solidFill>
                <a:latin typeface="Times New Roman" panose="02020603050405020304" pitchFamily="18" charset="0"/>
                <a:cs typeface="Times New Roman" panose="02020603050405020304" pitchFamily="18" charset="0"/>
              </a:rPr>
              <a:t>(657 s. K. m.125/4)  Torba suç </a:t>
            </a:r>
          </a:p>
          <a:p>
            <a:r>
              <a:rPr lang="tr-TR" sz="2200" dirty="0">
                <a:ln w="0"/>
                <a:solidFill>
                  <a:schemeClr val="tx1"/>
                </a:solidFill>
                <a:latin typeface="Times New Roman" panose="02020603050405020304" pitchFamily="18" charset="0"/>
                <a:cs typeface="Times New Roman" panose="02020603050405020304" pitchFamily="18" charset="0"/>
              </a:rPr>
              <a:t>Nitelik ve ağırlık itibariyle benzer eyleme aynı türden ceza verilmesi.</a:t>
            </a:r>
          </a:p>
        </p:txBody>
      </p:sp>
      <p:sp>
        <p:nvSpPr>
          <p:cNvPr id="9" name="Slayt Numarası Yer Tutucusu 8"/>
          <p:cNvSpPr>
            <a:spLocks noGrp="1"/>
          </p:cNvSpPr>
          <p:nvPr>
            <p:ph type="sldNum" sz="quarter" idx="12"/>
          </p:nvPr>
        </p:nvSpPr>
        <p:spPr/>
        <p:txBody>
          <a:bodyPr/>
          <a:lstStyle/>
          <a:p>
            <a:fld id="{CB128D57-B316-4463-B201-8600E317F84F}" type="slidenum">
              <a:rPr lang="tr-TR" smtClean="0"/>
              <a:t>8</a:t>
            </a:fld>
            <a:endParaRPr lang="tr-TR"/>
          </a:p>
        </p:txBody>
      </p:sp>
    </p:spTree>
    <p:extLst>
      <p:ext uri="{BB962C8B-B14F-4D97-AF65-F5344CB8AC3E}">
        <p14:creationId xmlns:p14="http://schemas.microsoft.com/office/powerpoint/2010/main" val="23071464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KURULLARI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701845" y="1723145"/>
            <a:ext cx="11787553" cy="4893647"/>
          </a:xfrm>
          <a:prstGeom prst="rect">
            <a:avLst/>
          </a:prstGeom>
          <a:noFill/>
        </p:spPr>
        <p:txBody>
          <a:bodyPr wrap="square" rtlCol="0">
            <a:spAutoFit/>
          </a:bodyPr>
          <a:lstStyle/>
          <a:p>
            <a:pPr marL="285750" indent="-285750">
              <a:lnSpc>
                <a:spcPct val="150000"/>
              </a:lnSpc>
              <a:buFontTx/>
              <a:buChar char="-"/>
            </a:pPr>
            <a:r>
              <a:rPr lang="tr-TR" b="1" u="sng" dirty="0">
                <a:solidFill>
                  <a:schemeClr val="accent1">
                    <a:lumMod val="75000"/>
                  </a:schemeClr>
                </a:solidFill>
                <a:latin typeface="Times New Roman" panose="02020603050405020304" pitchFamily="18" charset="0"/>
                <a:cs typeface="Times New Roman" panose="02020603050405020304" pitchFamily="18" charset="0"/>
              </a:rPr>
              <a:t>Uyarma, Kınama, Aylıktan Kesme cezalarına karşı yapılan İTİRAZLARI değerlendirme yönünden; </a:t>
            </a:r>
          </a:p>
          <a:p>
            <a:pPr>
              <a:lnSpc>
                <a:spcPct val="150000"/>
              </a:lnSpc>
            </a:pPr>
            <a:endParaRPr lang="tr-TR" sz="1600" b="1" u="sng" dirty="0">
              <a:solidFill>
                <a:schemeClr val="accent1">
                  <a:lumMod val="75000"/>
                </a:schemeClr>
              </a:solidFill>
              <a:latin typeface="Times New Roman" panose="02020603050405020304" pitchFamily="18" charset="0"/>
              <a:cs typeface="Times New Roman" panose="02020603050405020304" pitchFamily="18" charset="0"/>
            </a:endParaRPr>
          </a:p>
          <a:p>
            <a:pPr marL="265113" indent="-265113">
              <a:lnSpc>
                <a:spcPct val="150000"/>
              </a:lnSpc>
            </a:pPr>
            <a:r>
              <a:rPr lang="tr-TR" sz="1600" b="1" dirty="0">
                <a:latin typeface="Times New Roman" panose="02020603050405020304" pitchFamily="18" charset="0"/>
                <a:cs typeface="Times New Roman" panose="02020603050405020304" pitchFamily="18" charset="0"/>
              </a:rPr>
              <a:t>1- </a:t>
            </a:r>
            <a:r>
              <a:rPr lang="tr-TR" dirty="0">
                <a:latin typeface="Times New Roman" panose="02020603050405020304" pitchFamily="18" charset="0"/>
                <a:cs typeface="Times New Roman" panose="02020603050405020304" pitchFamily="18" charset="0"/>
              </a:rPr>
              <a:t>Bakanlığımız Merkez Birimlerince ve Bakanlığa Doğrudan Bağlı Kuruluş Müdürlüklerince verilen cezalara karşı   </a:t>
            </a:r>
            <a:r>
              <a:rPr lang="tr-TR" b="1" dirty="0">
                <a:latin typeface="Times New Roman" panose="02020603050405020304" pitchFamily="18" charset="0"/>
                <a:cs typeface="Times New Roman" panose="02020603050405020304" pitchFamily="18" charset="0"/>
              </a:rPr>
              <a:t>BAKANLIK DİSİPLİN KURULUNCA,</a:t>
            </a:r>
          </a:p>
          <a:p>
            <a:pPr>
              <a:lnSpc>
                <a:spcPct val="150000"/>
              </a:lnSpc>
            </a:pPr>
            <a:endParaRPr lang="tr-TR" sz="1600" b="1" dirty="0">
              <a:latin typeface="Times New Roman" panose="02020603050405020304" pitchFamily="18" charset="0"/>
              <a:cs typeface="Times New Roman" panose="02020603050405020304" pitchFamily="18" charset="0"/>
            </a:endParaRPr>
          </a:p>
          <a:p>
            <a:pPr>
              <a:lnSpc>
                <a:spcPct val="150000"/>
              </a:lnSpc>
            </a:pPr>
            <a:r>
              <a:rPr lang="tr-TR" sz="1600" b="1" dirty="0">
                <a:latin typeface="Times New Roman" panose="02020603050405020304" pitchFamily="18" charset="0"/>
                <a:cs typeface="Times New Roman" panose="02020603050405020304" pitchFamily="18" charset="0"/>
              </a:rPr>
              <a:t>2- </a:t>
            </a:r>
            <a:r>
              <a:rPr lang="tr-TR" dirty="0">
                <a:latin typeface="Times New Roman" panose="02020603050405020304" pitchFamily="18" charset="0"/>
                <a:cs typeface="Times New Roman" panose="02020603050405020304" pitchFamily="18" charset="0"/>
              </a:rPr>
              <a:t>Bakan tarafından doğrudan verilen cezalara karşı (merkez, taşra, bölge) </a:t>
            </a:r>
            <a:r>
              <a:rPr lang="tr-TR" b="1" dirty="0">
                <a:latin typeface="Times New Roman" panose="02020603050405020304" pitchFamily="18" charset="0"/>
                <a:cs typeface="Times New Roman" panose="02020603050405020304" pitchFamily="18" charset="0"/>
              </a:rPr>
              <a:t>BAKANLIK DİSİPLİN KURULUNCA,</a:t>
            </a:r>
          </a:p>
          <a:p>
            <a:pPr>
              <a:lnSpc>
                <a:spcPct val="150000"/>
              </a:lnSpc>
            </a:pPr>
            <a:endParaRPr lang="tr-TR" sz="1600" b="1" dirty="0">
              <a:latin typeface="Times New Roman" panose="02020603050405020304" pitchFamily="18" charset="0"/>
              <a:cs typeface="Times New Roman" panose="02020603050405020304" pitchFamily="18" charset="0"/>
            </a:endParaRPr>
          </a:p>
          <a:p>
            <a:pPr>
              <a:lnSpc>
                <a:spcPct val="150000"/>
              </a:lnSpc>
            </a:pPr>
            <a:r>
              <a:rPr lang="tr-TR" sz="1600" b="1" dirty="0">
                <a:latin typeface="Times New Roman" panose="02020603050405020304" pitchFamily="18" charset="0"/>
                <a:cs typeface="Times New Roman" panose="02020603050405020304" pitchFamily="18" charset="0"/>
              </a:rPr>
              <a:t>3- </a:t>
            </a:r>
            <a:r>
              <a:rPr lang="tr-TR" dirty="0">
                <a:latin typeface="Times New Roman" panose="02020603050405020304" pitchFamily="18" charset="0"/>
                <a:cs typeface="Times New Roman" panose="02020603050405020304" pitchFamily="18" charset="0"/>
              </a:rPr>
              <a:t>Bölge müdürüne Vali tarafından verilen cezalara karşı </a:t>
            </a:r>
            <a:r>
              <a:rPr lang="tr-TR" b="1" dirty="0">
                <a:latin typeface="Times New Roman" panose="02020603050405020304" pitchFamily="18" charset="0"/>
                <a:cs typeface="Times New Roman" panose="02020603050405020304" pitchFamily="18" charset="0"/>
              </a:rPr>
              <a:t>BAKANLIK DİSİPLİN KURULU,</a:t>
            </a:r>
          </a:p>
          <a:p>
            <a:pPr>
              <a:lnSpc>
                <a:spcPct val="150000"/>
              </a:lnSpc>
            </a:pPr>
            <a:endParaRPr lang="tr-TR" dirty="0">
              <a:latin typeface="Times New Roman" panose="02020603050405020304" pitchFamily="18" charset="0"/>
              <a:cs typeface="Times New Roman" panose="02020603050405020304" pitchFamily="18" charset="0"/>
            </a:endParaRPr>
          </a:p>
          <a:p>
            <a:pPr>
              <a:lnSpc>
                <a:spcPct val="150000"/>
              </a:lnSpc>
            </a:pPr>
            <a:r>
              <a:rPr lang="tr-TR" sz="1600" b="1" dirty="0">
                <a:latin typeface="Times New Roman" panose="02020603050405020304" pitchFamily="18" charset="0"/>
                <a:cs typeface="Times New Roman" panose="02020603050405020304" pitchFamily="18" charset="0"/>
              </a:rPr>
              <a:t>4- </a:t>
            </a:r>
            <a:r>
              <a:rPr lang="tr-TR" dirty="0">
                <a:latin typeface="Times New Roman" panose="02020603050405020304" pitchFamily="18" charset="0"/>
                <a:cs typeface="Times New Roman" panose="02020603050405020304" pitchFamily="18" charset="0"/>
              </a:rPr>
              <a:t>Valilik ve Valiliğe bağlı Taşra Teşkilatı Müdürlüklerince verilen cezalara karşı </a:t>
            </a:r>
            <a:r>
              <a:rPr lang="tr-TR" b="1" dirty="0">
                <a:latin typeface="Times New Roman" panose="02020603050405020304" pitchFamily="18" charset="0"/>
                <a:cs typeface="Times New Roman" panose="02020603050405020304" pitchFamily="18" charset="0"/>
              </a:rPr>
              <a:t>İL DİSİPLİN KURULUNCA,</a:t>
            </a:r>
          </a:p>
          <a:p>
            <a:pPr>
              <a:lnSpc>
                <a:spcPct val="150000"/>
              </a:lnSpc>
            </a:pPr>
            <a:endParaRPr lang="tr-TR" sz="1600" b="1" dirty="0">
              <a:latin typeface="Times New Roman" panose="02020603050405020304" pitchFamily="18" charset="0"/>
              <a:cs typeface="Times New Roman" panose="02020603050405020304" pitchFamily="18" charset="0"/>
            </a:endParaRPr>
          </a:p>
          <a:p>
            <a:pPr>
              <a:lnSpc>
                <a:spcPct val="150000"/>
              </a:lnSpc>
            </a:pPr>
            <a:r>
              <a:rPr lang="tr-TR" sz="1600" b="1" dirty="0">
                <a:latin typeface="Times New Roman" panose="02020603050405020304" pitchFamily="18" charset="0"/>
                <a:cs typeface="Times New Roman" panose="02020603050405020304" pitchFamily="18" charset="0"/>
              </a:rPr>
              <a:t>5- </a:t>
            </a:r>
            <a:r>
              <a:rPr lang="tr-TR" dirty="0">
                <a:latin typeface="Times New Roman" panose="02020603050405020304" pitchFamily="18" charset="0"/>
                <a:cs typeface="Times New Roman" panose="02020603050405020304" pitchFamily="18" charset="0"/>
              </a:rPr>
              <a:t>Bölge Müdürlüğünce verilen cezalara karşı </a:t>
            </a:r>
            <a:r>
              <a:rPr lang="tr-TR" b="1" dirty="0">
                <a:latin typeface="Times New Roman" panose="02020603050405020304" pitchFamily="18" charset="0"/>
                <a:cs typeface="Times New Roman" panose="02020603050405020304" pitchFamily="18" charset="0"/>
              </a:rPr>
              <a:t>BÖLGE DİSİPLİN KURULUNCA </a:t>
            </a:r>
            <a:r>
              <a:rPr lang="tr-TR" dirty="0">
                <a:latin typeface="Times New Roman" panose="02020603050405020304" pitchFamily="18" charset="0"/>
                <a:cs typeface="Times New Roman" panose="02020603050405020304" pitchFamily="18" charset="0"/>
              </a:rPr>
              <a:t>değerlendirme yapılır.</a:t>
            </a:r>
          </a:p>
        </p:txBody>
      </p:sp>
      <p:sp>
        <p:nvSpPr>
          <p:cNvPr id="6" name="Slayt Numarası Yer Tutucusu 5"/>
          <p:cNvSpPr>
            <a:spLocks noGrp="1"/>
          </p:cNvSpPr>
          <p:nvPr>
            <p:ph type="sldNum" sz="quarter" idx="12"/>
          </p:nvPr>
        </p:nvSpPr>
        <p:spPr/>
        <p:txBody>
          <a:bodyPr/>
          <a:lstStyle/>
          <a:p>
            <a:fld id="{CB128D57-B316-4463-B201-8600E317F84F}" type="slidenum">
              <a:rPr lang="tr-TR" smtClean="0"/>
              <a:t>80</a:t>
            </a:fld>
            <a:endParaRPr lang="tr-TR"/>
          </a:p>
        </p:txBody>
      </p:sp>
    </p:spTree>
    <p:extLst>
      <p:ext uri="{BB962C8B-B14F-4D97-AF65-F5344CB8AC3E}">
        <p14:creationId xmlns:p14="http://schemas.microsoft.com/office/powerpoint/2010/main" val="36138875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YÜKSEK DİSİPLİN KURULU</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882134" y="1991825"/>
            <a:ext cx="10691447" cy="4093428"/>
          </a:xfrm>
          <a:prstGeom prst="rect">
            <a:avLst/>
          </a:prstGeom>
          <a:noFill/>
        </p:spPr>
        <p:txBody>
          <a:bodyPr wrap="square" rtlCol="0">
            <a:spAutoFit/>
          </a:bodyPr>
          <a:lstStyle/>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Kamu idarelerinin </a:t>
            </a:r>
            <a:r>
              <a:rPr lang="tr-TR" sz="2000" b="1" dirty="0">
                <a:latin typeface="Times New Roman" panose="02020603050405020304" pitchFamily="18" charset="0"/>
                <a:cs typeface="Times New Roman" panose="02020603050405020304" pitchFamily="18" charset="0"/>
              </a:rPr>
              <a:t>MERKEZ TEŞKİLATINDA </a:t>
            </a:r>
            <a:r>
              <a:rPr lang="tr-TR" sz="2000" dirty="0">
                <a:latin typeface="Times New Roman" panose="02020603050405020304" pitchFamily="18" charset="0"/>
                <a:cs typeface="Times New Roman" panose="02020603050405020304" pitchFamily="18" charset="0"/>
              </a:rPr>
              <a:t>kurulur.</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1 Başkan + 4 Üye + Sendika Temsilcisi (Memur üye ise).</a:t>
            </a:r>
          </a:p>
          <a:p>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b="1" dirty="0">
                <a:latin typeface="Times New Roman" panose="02020603050405020304" pitchFamily="18" charset="0"/>
                <a:cs typeface="Times New Roman" panose="02020603050405020304" pitchFamily="18" charset="0"/>
              </a:rPr>
              <a:t>BAŞKAN:</a:t>
            </a:r>
            <a:r>
              <a:rPr lang="tr-TR" sz="2000" dirty="0">
                <a:latin typeface="Times New Roman" panose="02020603050405020304" pitchFamily="18" charset="0"/>
                <a:cs typeface="Times New Roman" panose="02020603050405020304" pitchFamily="18" charset="0"/>
              </a:rPr>
              <a:t> Bakanlıklarda </a:t>
            </a:r>
            <a:r>
              <a:rPr lang="tr-TR" sz="2000" b="1" dirty="0">
                <a:latin typeface="Times New Roman" panose="02020603050405020304" pitchFamily="18" charset="0"/>
                <a:cs typeface="Times New Roman" panose="02020603050405020304" pitchFamily="18" charset="0"/>
              </a:rPr>
              <a:t>BAKAN YARDIMCISI</a:t>
            </a:r>
            <a:r>
              <a:rPr lang="tr-TR" sz="2000" dirty="0">
                <a:latin typeface="Times New Roman" panose="02020603050405020304" pitchFamily="18" charset="0"/>
                <a:cs typeface="Times New Roman" panose="02020603050405020304" pitchFamily="18" charset="0"/>
              </a:rPr>
              <a:t>, Diğer kamu idarelerinde </a:t>
            </a:r>
            <a:r>
              <a:rPr lang="tr-TR" sz="2000" b="1" dirty="0">
                <a:latin typeface="Times New Roman" panose="02020603050405020304" pitchFamily="18" charset="0"/>
                <a:cs typeface="Times New Roman" panose="02020603050405020304" pitchFamily="18" charset="0"/>
              </a:rPr>
              <a:t>ÜST YÖNETİCİ</a:t>
            </a:r>
          </a:p>
          <a:p>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ÜYE</a:t>
            </a:r>
            <a:r>
              <a:rPr lang="tr-TR" sz="2000" dirty="0">
                <a:latin typeface="Times New Roman" panose="02020603050405020304" pitchFamily="18" charset="0"/>
                <a:cs typeface="Times New Roman" panose="02020603050405020304" pitchFamily="18" charset="0"/>
              </a:rPr>
              <a:t>        :  Hizmet Birimlerinin Başındaki </a:t>
            </a:r>
            <a:r>
              <a:rPr lang="tr-TR" sz="2000" b="1" dirty="0">
                <a:latin typeface="Times New Roman" panose="02020603050405020304" pitchFamily="18" charset="0"/>
                <a:cs typeface="Times New Roman" panose="02020603050405020304" pitchFamily="18" charset="0"/>
              </a:rPr>
              <a:t>YÖNETİCİLER</a:t>
            </a:r>
            <a:r>
              <a:rPr lang="tr-TR" sz="2000" dirty="0">
                <a:latin typeface="Times New Roman" panose="02020603050405020304" pitchFamily="18" charset="0"/>
                <a:cs typeface="Times New Roman" panose="02020603050405020304" pitchFamily="18" charset="0"/>
              </a:rPr>
              <a:t> (Hukuk, personel, teftiş-denetim öncelikli)</a:t>
            </a:r>
          </a:p>
          <a:p>
            <a:endParaRPr lang="tr-TR" sz="2000"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Bakanlık YDK başkan ve üyeleri </a:t>
            </a:r>
            <a:r>
              <a:rPr lang="tr-TR" sz="2000" b="1" dirty="0">
                <a:latin typeface="Times New Roman" panose="02020603050405020304" pitchFamily="18" charset="0"/>
                <a:cs typeface="Times New Roman" panose="02020603050405020304" pitchFamily="18" charset="0"/>
              </a:rPr>
              <a:t>BAKAN ONAYI </a:t>
            </a:r>
            <a:r>
              <a:rPr lang="tr-TR" sz="2000" dirty="0">
                <a:latin typeface="Times New Roman" panose="02020603050405020304" pitchFamily="18" charset="0"/>
                <a:cs typeface="Times New Roman" panose="02020603050405020304" pitchFamily="18" charset="0"/>
              </a:rPr>
              <a:t>ile görevlendirilir</a:t>
            </a:r>
            <a:r>
              <a:rPr lang="tr-TR" sz="2000" dirty="0" smtClean="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CB128D57-B316-4463-B201-8600E317F84F}" type="slidenum">
              <a:rPr lang="tr-TR" smtClean="0"/>
              <a:t>81</a:t>
            </a:fld>
            <a:endParaRPr lang="tr-TR"/>
          </a:p>
        </p:txBody>
      </p:sp>
    </p:spTree>
    <p:extLst>
      <p:ext uri="{BB962C8B-B14F-4D97-AF65-F5344CB8AC3E}">
        <p14:creationId xmlns:p14="http://schemas.microsoft.com/office/powerpoint/2010/main" val="15287656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281359" y="375598"/>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YÜKSEK DİSİPLİN KURULU</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840058" y="1888076"/>
            <a:ext cx="11351942" cy="4294574"/>
          </a:xfrm>
          <a:prstGeom prst="rect">
            <a:avLst/>
          </a:prstGeom>
          <a:noFill/>
        </p:spPr>
        <p:txBody>
          <a:bodyPr wrap="square" rtlCol="0">
            <a:spAutoFit/>
          </a:bodyPr>
          <a:lstStyle/>
          <a:p>
            <a:pPr marL="285750" indent="-285750">
              <a:lnSpc>
                <a:spcPct val="150000"/>
              </a:lnSpc>
              <a:spcAft>
                <a:spcPts val="2000"/>
              </a:spcAf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Başkan ve üyelerin görev süresi </a:t>
            </a:r>
            <a:r>
              <a:rPr lang="tr-TR" sz="2000" b="1" dirty="0">
                <a:latin typeface="Times New Roman" panose="02020603050405020304" pitchFamily="18" charset="0"/>
                <a:cs typeface="Times New Roman" panose="02020603050405020304" pitchFamily="18" charset="0"/>
              </a:rPr>
              <a:t>3 YIL</a:t>
            </a:r>
            <a:r>
              <a:rPr lang="tr-TR" sz="2000" dirty="0">
                <a:latin typeface="Times New Roman" panose="02020603050405020304" pitchFamily="18" charset="0"/>
                <a:cs typeface="Times New Roman" panose="02020603050405020304" pitchFamily="18" charset="0"/>
              </a:rPr>
              <a:t>.</a:t>
            </a:r>
          </a:p>
          <a:p>
            <a:pPr marL="285750" indent="-285750">
              <a:lnSpc>
                <a:spcPct val="150000"/>
              </a:lnSpc>
              <a:spcAft>
                <a:spcPts val="20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Süresi </a:t>
            </a:r>
            <a:r>
              <a:rPr lang="tr-TR" sz="2000" dirty="0">
                <a:latin typeface="Times New Roman" panose="02020603050405020304" pitchFamily="18" charset="0"/>
                <a:cs typeface="Times New Roman" panose="02020603050405020304" pitchFamily="18" charset="0"/>
              </a:rPr>
              <a:t>dolanlar </a:t>
            </a:r>
            <a:r>
              <a:rPr lang="tr-TR" sz="2000" b="1" dirty="0">
                <a:latin typeface="Times New Roman" panose="02020603050405020304" pitchFamily="18" charset="0"/>
                <a:cs typeface="Times New Roman" panose="02020603050405020304" pitchFamily="18" charset="0"/>
              </a:rPr>
              <a:t>yeniden</a:t>
            </a:r>
            <a:r>
              <a:rPr lang="tr-TR" sz="2000" dirty="0">
                <a:latin typeface="Times New Roman" panose="02020603050405020304" pitchFamily="18" charset="0"/>
                <a:cs typeface="Times New Roman" panose="02020603050405020304" pitchFamily="18" charset="0"/>
              </a:rPr>
              <a:t> görevlendirilebilir.</a:t>
            </a:r>
          </a:p>
          <a:p>
            <a:pPr marL="285750" indent="-285750">
              <a:lnSpc>
                <a:spcPct val="150000"/>
              </a:lnSpc>
              <a:spcAft>
                <a:spcPts val="20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Aylıktan </a:t>
            </a:r>
            <a:r>
              <a:rPr lang="tr-TR" sz="2000" dirty="0">
                <a:latin typeface="Times New Roman" panose="02020603050405020304" pitchFamily="18" charset="0"/>
                <a:cs typeface="Times New Roman" panose="02020603050405020304" pitchFamily="18" charset="0"/>
              </a:rPr>
              <a:t>kesme cezası alanlar </a:t>
            </a:r>
            <a:r>
              <a:rPr lang="tr-TR" sz="2000" b="1" dirty="0">
                <a:latin typeface="Times New Roman" panose="02020603050405020304" pitchFamily="18" charset="0"/>
                <a:cs typeface="Times New Roman" panose="02020603050405020304" pitchFamily="18" charset="0"/>
              </a:rPr>
              <a:t>5 YIL</a:t>
            </a:r>
            <a:r>
              <a:rPr lang="tr-TR" sz="2000" dirty="0">
                <a:latin typeface="Times New Roman" panose="02020603050405020304" pitchFamily="18" charset="0"/>
                <a:cs typeface="Times New Roman" panose="02020603050405020304" pitchFamily="18" charset="0"/>
              </a:rPr>
              <a:t>, kademe ilerlemesi durdurulması cezası alanlar </a:t>
            </a:r>
            <a:r>
              <a:rPr lang="tr-TR" sz="2000" b="1" dirty="0">
                <a:latin typeface="Times New Roman" panose="02020603050405020304" pitchFamily="18" charset="0"/>
                <a:cs typeface="Times New Roman" panose="02020603050405020304" pitchFamily="18" charset="0"/>
              </a:rPr>
              <a:t>10 YIL </a:t>
            </a:r>
            <a:r>
              <a:rPr lang="tr-TR" sz="2000" dirty="0">
                <a:latin typeface="Times New Roman" panose="02020603050405020304" pitchFamily="18" charset="0"/>
                <a:cs typeface="Times New Roman" panose="02020603050405020304" pitchFamily="18" charset="0"/>
              </a:rPr>
              <a:t>boyunca görevlendirilemez.</a:t>
            </a:r>
          </a:p>
          <a:p>
            <a:pPr marL="285750" indent="-285750">
              <a:lnSpc>
                <a:spcPct val="150000"/>
              </a:lnSpc>
              <a:spcAft>
                <a:spcPts val="20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Hizmet </a:t>
            </a:r>
            <a:r>
              <a:rPr lang="tr-TR" sz="2000" dirty="0">
                <a:latin typeface="Times New Roman" panose="02020603050405020304" pitchFamily="18" charset="0"/>
                <a:cs typeface="Times New Roman" panose="02020603050405020304" pitchFamily="18" charset="0"/>
              </a:rPr>
              <a:t>birimlerinden </a:t>
            </a:r>
            <a:r>
              <a:rPr lang="tr-TR" sz="2000" b="1" dirty="0">
                <a:latin typeface="Times New Roman" panose="02020603050405020304" pitchFamily="18" charset="0"/>
                <a:cs typeface="Times New Roman" panose="02020603050405020304" pitchFamily="18" charset="0"/>
              </a:rPr>
              <a:t>birden fazla </a:t>
            </a:r>
            <a:r>
              <a:rPr lang="tr-TR" sz="2000" dirty="0">
                <a:latin typeface="Times New Roman" panose="02020603050405020304" pitchFamily="18" charset="0"/>
                <a:cs typeface="Times New Roman" panose="02020603050405020304" pitchFamily="18" charset="0"/>
              </a:rPr>
              <a:t>kişi üyeliğe görevlendirilmez.</a:t>
            </a:r>
          </a:p>
          <a:p>
            <a:pPr marL="285750" indent="-285750">
              <a:lnSpc>
                <a:spcPct val="150000"/>
              </a:lnSpc>
              <a:spcAft>
                <a:spcPts val="20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Disiplin </a:t>
            </a:r>
            <a:r>
              <a:rPr lang="tr-TR" sz="2000" dirty="0">
                <a:latin typeface="Times New Roman" panose="02020603050405020304" pitchFamily="18" charset="0"/>
                <a:cs typeface="Times New Roman" panose="02020603050405020304" pitchFamily="18" charset="0"/>
              </a:rPr>
              <a:t>Kurulları ve/veya Yüksek Disiplin Kurullarının başkan veya üyelikleri </a:t>
            </a:r>
            <a:r>
              <a:rPr lang="tr-TR" sz="2000" b="1" dirty="0">
                <a:latin typeface="Times New Roman" panose="02020603050405020304" pitchFamily="18" charset="0"/>
                <a:cs typeface="Times New Roman" panose="02020603050405020304" pitchFamily="18" charset="0"/>
              </a:rPr>
              <a:t>AYNI KİŞİDE BİRLEŞEMEZ</a:t>
            </a:r>
            <a:r>
              <a:rPr lang="tr-TR" b="1" dirty="0">
                <a:latin typeface="Times New Roman" panose="02020603050405020304" pitchFamily="18" charset="0"/>
                <a:cs typeface="Times New Roman" panose="02020603050405020304" pitchFamily="18" charset="0"/>
              </a:rPr>
              <a:t>.</a:t>
            </a:r>
          </a:p>
        </p:txBody>
      </p:sp>
      <p:sp>
        <p:nvSpPr>
          <p:cNvPr id="7" name="Slayt Numarası Yer Tutucusu 6"/>
          <p:cNvSpPr>
            <a:spLocks noGrp="1"/>
          </p:cNvSpPr>
          <p:nvPr>
            <p:ph type="sldNum" sz="quarter" idx="12"/>
          </p:nvPr>
        </p:nvSpPr>
        <p:spPr/>
        <p:txBody>
          <a:bodyPr/>
          <a:lstStyle/>
          <a:p>
            <a:fld id="{CB128D57-B316-4463-B201-8600E317F84F}" type="slidenum">
              <a:rPr lang="tr-TR" smtClean="0"/>
              <a:t>82</a:t>
            </a:fld>
            <a:endParaRPr lang="tr-TR"/>
          </a:p>
        </p:txBody>
      </p:sp>
    </p:spTree>
    <p:extLst>
      <p:ext uri="{BB962C8B-B14F-4D97-AF65-F5344CB8AC3E}">
        <p14:creationId xmlns:p14="http://schemas.microsoft.com/office/powerpoint/2010/main" val="8765494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080218" y="310284"/>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YÜKSEK DİSİPLİN KURULU</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882252" y="1777986"/>
            <a:ext cx="10691447" cy="4555093"/>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GÖREVLERİ</a:t>
            </a:r>
          </a:p>
          <a:p>
            <a:endParaRPr lang="tr-TR" dirty="0">
              <a:latin typeface="Times New Roman" panose="02020603050405020304" pitchFamily="18" charset="0"/>
              <a:cs typeface="Times New Roman" panose="02020603050405020304" pitchFamily="18" charset="0"/>
            </a:endParaRPr>
          </a:p>
          <a:p>
            <a:r>
              <a:rPr lang="tr-TR" b="1" dirty="0">
                <a:solidFill>
                  <a:schemeClr val="accent1">
                    <a:lumMod val="75000"/>
                  </a:schemeClr>
                </a:solidFill>
                <a:latin typeface="Times New Roman" panose="02020603050405020304" pitchFamily="18" charset="0"/>
                <a:cs typeface="Times New Roman" panose="02020603050405020304" pitchFamily="18" charset="0"/>
              </a:rPr>
              <a:t>1- </a:t>
            </a:r>
            <a:r>
              <a:rPr lang="tr-TR" sz="2000" b="1" dirty="0">
                <a:solidFill>
                  <a:schemeClr val="accent1">
                    <a:lumMod val="75000"/>
                  </a:schemeClr>
                </a:solidFill>
                <a:latin typeface="Times New Roman" panose="02020603050405020304" pitchFamily="18" charset="0"/>
                <a:cs typeface="Times New Roman" panose="02020603050405020304" pitchFamily="18" charset="0"/>
              </a:rPr>
              <a:t>Amirlerin isteği üzerine Devlet memurluğundan çıkarma cezası vermek.</a:t>
            </a:r>
          </a:p>
          <a:p>
            <a:endParaRPr lang="tr-TR" b="1" dirty="0">
              <a:latin typeface="Times New Roman" panose="02020603050405020304" pitchFamily="18" charset="0"/>
              <a:cs typeface="Times New Roman" panose="02020603050405020304" pitchFamily="18" charset="0"/>
            </a:endParaRPr>
          </a:p>
          <a:p>
            <a:pPr algn="just"/>
            <a:r>
              <a:rPr lang="tr-TR" sz="1600" dirty="0">
                <a:latin typeface="Times New Roman" panose="02020603050405020304" pitchFamily="18" charset="0"/>
                <a:cs typeface="Times New Roman" panose="02020603050405020304" pitchFamily="18" charset="0"/>
              </a:rPr>
              <a:t>      - </a:t>
            </a:r>
            <a:r>
              <a:rPr lang="tr-TR" dirty="0">
                <a:latin typeface="Times New Roman" panose="02020603050405020304" pitchFamily="18" charset="0"/>
                <a:cs typeface="Times New Roman" panose="02020603050405020304" pitchFamily="18" charset="0"/>
              </a:rPr>
              <a:t>Bakanlığımız </a:t>
            </a:r>
            <a:r>
              <a:rPr lang="tr-TR" b="1" dirty="0">
                <a:latin typeface="Times New Roman" panose="02020603050405020304" pitchFamily="18" charset="0"/>
                <a:cs typeface="Times New Roman" panose="02020603050405020304" pitchFamily="18" charset="0"/>
              </a:rPr>
              <a:t>merkez, taşra, bölge, merkeze doğrudan bağlı taşra teşkilatı birimlerinde </a:t>
            </a:r>
            <a:r>
              <a:rPr lang="tr-TR" dirty="0">
                <a:latin typeface="Times New Roman" panose="02020603050405020304" pitchFamily="18" charset="0"/>
                <a:cs typeface="Times New Roman" panose="02020603050405020304" pitchFamily="18" charset="0"/>
              </a:rPr>
              <a:t>görevli memurlar için;</a:t>
            </a:r>
          </a:p>
          <a:p>
            <a:pPr algn="just"/>
            <a:r>
              <a:rPr lang="tr-TR"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BAKANLIK YÜKSEK DİSİPLİN KURULU </a:t>
            </a:r>
            <a:r>
              <a:rPr lang="tr-TR" dirty="0">
                <a:latin typeface="Times New Roman" panose="02020603050405020304" pitchFamily="18" charset="0"/>
                <a:cs typeface="Times New Roman" panose="02020603050405020304" pitchFamily="18" charset="0"/>
              </a:rPr>
              <a:t>yetkilidir. </a:t>
            </a:r>
          </a:p>
          <a:p>
            <a:pPr algn="just"/>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b="1" dirty="0">
                <a:solidFill>
                  <a:schemeClr val="accent1">
                    <a:lumMod val="75000"/>
                  </a:schemeClr>
                </a:solidFill>
                <a:latin typeface="Times New Roman" panose="02020603050405020304" pitchFamily="18" charset="0"/>
                <a:cs typeface="Times New Roman" panose="02020603050405020304" pitchFamily="18" charset="0"/>
              </a:rPr>
              <a:t>2- </a:t>
            </a:r>
            <a:r>
              <a:rPr lang="tr-TR" sz="2000" b="1" dirty="0">
                <a:solidFill>
                  <a:schemeClr val="accent1">
                    <a:lumMod val="75000"/>
                  </a:schemeClr>
                </a:solidFill>
                <a:latin typeface="Times New Roman" panose="02020603050405020304" pitchFamily="18" charset="0"/>
                <a:cs typeface="Times New Roman" panose="02020603050405020304" pitchFamily="18" charset="0"/>
              </a:rPr>
              <a:t>Kademe ilerlemesinin durdurulması cezasına karşı yapılan itirazları değerlendirmek</a:t>
            </a:r>
            <a:r>
              <a:rPr lang="tr-TR" sz="2000" dirty="0">
                <a:solidFill>
                  <a:schemeClr val="accent1">
                    <a:lumMod val="75000"/>
                  </a:schemeClr>
                </a:solidFill>
                <a:latin typeface="Times New Roman" panose="02020603050405020304" pitchFamily="18" charset="0"/>
                <a:cs typeface="Times New Roman" panose="02020603050405020304" pitchFamily="18" charset="0"/>
              </a:rPr>
              <a:t>.</a:t>
            </a:r>
          </a:p>
          <a:p>
            <a:endParaRPr lang="tr-TR" sz="16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tr-TR" sz="1600" dirty="0">
                <a:latin typeface="Times New Roman" panose="02020603050405020304" pitchFamily="18" charset="0"/>
                <a:cs typeface="Times New Roman" panose="02020603050405020304" pitchFamily="18" charset="0"/>
              </a:rPr>
              <a:t>    - </a:t>
            </a:r>
            <a:r>
              <a:rPr lang="tr-TR" dirty="0">
                <a:latin typeface="Times New Roman" panose="02020603050405020304" pitchFamily="18" charset="0"/>
                <a:cs typeface="Times New Roman" panose="02020603050405020304" pitchFamily="18" charset="0"/>
              </a:rPr>
              <a:t>Bakanlık Disiplin Kurulu, İl Disiplin Kurulu, Bölge Disiplin Kurulu’nda karara bağlanan kademe ilerlemesinin durdurulması cezasına yapılacak </a:t>
            </a:r>
            <a:r>
              <a:rPr lang="tr-TR" b="1" dirty="0">
                <a:latin typeface="Times New Roman" panose="02020603050405020304" pitchFamily="18" charset="0"/>
                <a:cs typeface="Times New Roman" panose="02020603050405020304" pitchFamily="18" charset="0"/>
              </a:rPr>
              <a:t>İTİRAZLAR;</a:t>
            </a:r>
          </a:p>
          <a:p>
            <a:pPr algn="just"/>
            <a:endParaRPr lang="tr-TR" b="1"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BAKANLIK YÜKSEK DİSİPLİN KURULUNCA </a:t>
            </a:r>
            <a:r>
              <a:rPr lang="tr-TR" dirty="0">
                <a:latin typeface="Times New Roman" panose="02020603050405020304" pitchFamily="18" charset="0"/>
                <a:cs typeface="Times New Roman" panose="02020603050405020304" pitchFamily="18" charset="0"/>
              </a:rPr>
              <a:t>karara bağlanır.</a:t>
            </a:r>
          </a:p>
          <a:p>
            <a:endParaRPr lang="tr-TR" dirty="0">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CB128D57-B316-4463-B201-8600E317F84F}" type="slidenum">
              <a:rPr lang="tr-TR" smtClean="0"/>
              <a:t>83</a:t>
            </a:fld>
            <a:endParaRPr lang="tr-TR"/>
          </a:p>
        </p:txBody>
      </p:sp>
    </p:spTree>
    <p:extLst>
      <p:ext uri="{BB962C8B-B14F-4D97-AF65-F5344CB8AC3E}">
        <p14:creationId xmlns:p14="http://schemas.microsoft.com/office/powerpoint/2010/main" val="38397987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186483" y="288454"/>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KURULLARIN GÖRÜŞME USULÜ </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522466" y="1658679"/>
            <a:ext cx="11561884" cy="5016758"/>
          </a:xfrm>
          <a:prstGeom prst="rect">
            <a:avLst/>
          </a:prstGeom>
          <a:noFill/>
        </p:spPr>
        <p:txBody>
          <a:bodyPr wrap="square" rtlCol="0">
            <a:spAutoFit/>
          </a:bodyPr>
          <a:lstStyle/>
          <a:p>
            <a:pPr marL="285750" indent="-285750" algn="just">
              <a:buFont typeface="Wingdings" panose="05000000000000000000" pitchFamily="2" charset="2"/>
              <a:buChar char="§"/>
            </a:pPr>
            <a:r>
              <a:rPr lang="tr-TR" sz="2000" b="1" dirty="0">
                <a:latin typeface="Times New Roman" panose="02020603050405020304" pitchFamily="18" charset="0"/>
                <a:cs typeface="Times New Roman" panose="02020603050405020304" pitchFamily="18" charset="0"/>
              </a:rPr>
              <a:t>Üç kişilik </a:t>
            </a:r>
            <a:r>
              <a:rPr lang="tr-TR" sz="2000" dirty="0">
                <a:latin typeface="Times New Roman" panose="02020603050405020304" pitchFamily="18" charset="0"/>
                <a:cs typeface="Times New Roman" panose="02020603050405020304" pitchFamily="18" charset="0"/>
              </a:rPr>
              <a:t>kurullar üye tam sayısıyla, üye sayısı </a:t>
            </a:r>
            <a:r>
              <a:rPr lang="tr-TR" sz="2000" b="1" dirty="0">
                <a:latin typeface="Times New Roman" panose="02020603050405020304" pitchFamily="18" charset="0"/>
                <a:cs typeface="Times New Roman" panose="02020603050405020304" pitchFamily="18" charset="0"/>
              </a:rPr>
              <a:t>üçten fazla </a:t>
            </a:r>
            <a:r>
              <a:rPr lang="tr-TR" sz="2000" dirty="0">
                <a:latin typeface="Times New Roman" panose="02020603050405020304" pitchFamily="18" charset="0"/>
                <a:cs typeface="Times New Roman" panose="02020603050405020304" pitchFamily="18" charset="0"/>
              </a:rPr>
              <a:t>olan kurullar salt çoğunlukla toplanır.</a:t>
            </a:r>
          </a:p>
          <a:p>
            <a:pPr marL="285750" indent="-28575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Başkan ve üyelerin görevleri başında bulunmamaları halinde kurullara </a:t>
            </a:r>
            <a:r>
              <a:rPr lang="tr-TR" sz="2000" b="1" u="sng" dirty="0">
                <a:latin typeface="Times New Roman" panose="02020603050405020304" pitchFamily="18" charset="0"/>
                <a:cs typeface="Times New Roman" panose="02020603050405020304" pitchFamily="18" charset="0"/>
              </a:rPr>
              <a:t>vekilleri</a:t>
            </a:r>
            <a:r>
              <a:rPr lang="tr-TR" sz="2000" u="sng" dirty="0">
                <a:latin typeface="Times New Roman" panose="02020603050405020304" pitchFamily="18" charset="0"/>
                <a:cs typeface="Times New Roman" panose="02020603050405020304" pitchFamily="18" charset="0"/>
              </a:rPr>
              <a:t> katılır.</a:t>
            </a:r>
          </a:p>
          <a:p>
            <a:pPr marL="285750" indent="-28575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Toplantıya katılmaması durumunda sendika temsilcisi toplantı yeter sayısında göz önünde bulundurulmaz.</a:t>
            </a:r>
          </a:p>
          <a:p>
            <a:pPr algn="just"/>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Başkan ve üyeler; </a:t>
            </a:r>
            <a:r>
              <a:rPr lang="tr-TR" sz="2000" b="1" dirty="0">
                <a:latin typeface="Times New Roman" panose="02020603050405020304" pitchFamily="18" charset="0"/>
                <a:cs typeface="Times New Roman" panose="02020603050405020304" pitchFamily="18" charset="0"/>
              </a:rPr>
              <a:t>kendilerine, eşlerine, üçüncü dereceye kadar kan ve kayın hısımlarına, disiplin cezası verilmesini teklif ettikleri, </a:t>
            </a:r>
            <a:r>
              <a:rPr lang="tr-TR" sz="2000" b="1" dirty="0" err="1">
                <a:latin typeface="Times New Roman" panose="02020603050405020304" pitchFamily="18" charset="0"/>
                <a:cs typeface="Times New Roman" panose="02020603050405020304" pitchFamily="18" charset="0"/>
              </a:rPr>
              <a:t>muhakkikliğini</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yaptıkları memurlara ait işlerle ilgili kurul toplantılarına katılamazlar.</a:t>
            </a:r>
          </a:p>
          <a:p>
            <a:pPr marL="285750" indent="-28575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Yukarıdaki nedenlerle toplantıya katılamayan üyeler, </a:t>
            </a:r>
            <a:r>
              <a:rPr lang="tr-TR" sz="2000" b="1" dirty="0">
                <a:latin typeface="Times New Roman" panose="02020603050405020304" pitchFamily="18" charset="0"/>
                <a:cs typeface="Times New Roman" panose="02020603050405020304" pitchFamily="18" charset="0"/>
              </a:rPr>
              <a:t>toplantı yeter sayısının tespitinde göz önünde bulundurulmaz.</a:t>
            </a:r>
          </a:p>
          <a:p>
            <a:pPr marL="285750" indent="-28575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Yukarıdaki nedenlerle toplantıya katılamayan başkanın yerine, </a:t>
            </a:r>
            <a:r>
              <a:rPr lang="tr-TR" sz="2000" b="1" dirty="0">
                <a:latin typeface="Times New Roman" panose="02020603050405020304" pitchFamily="18" charset="0"/>
                <a:cs typeface="Times New Roman" panose="02020603050405020304" pitchFamily="18" charset="0"/>
              </a:rPr>
              <a:t>başkanlık görevi hiyerarşik olarak en üst görevde bulunan üye, hiyerarşik olarak aynı düzeyde bulunan üye birden çok ise en kıdemli üye</a:t>
            </a:r>
            <a:r>
              <a:rPr lang="tr-TR" sz="2000" dirty="0">
                <a:latin typeface="Times New Roman" panose="02020603050405020304" pitchFamily="18" charset="0"/>
                <a:cs typeface="Times New Roman" panose="02020603050405020304" pitchFamily="18" charset="0"/>
              </a:rPr>
              <a:t> tarafından yürütülür.</a:t>
            </a:r>
          </a:p>
        </p:txBody>
      </p:sp>
      <p:sp>
        <p:nvSpPr>
          <p:cNvPr id="7" name="Slayt Numarası Yer Tutucusu 6"/>
          <p:cNvSpPr>
            <a:spLocks noGrp="1"/>
          </p:cNvSpPr>
          <p:nvPr>
            <p:ph type="sldNum" sz="quarter" idx="12"/>
          </p:nvPr>
        </p:nvSpPr>
        <p:spPr/>
        <p:txBody>
          <a:bodyPr/>
          <a:lstStyle/>
          <a:p>
            <a:fld id="{CB128D57-B316-4463-B201-8600E317F84F}" type="slidenum">
              <a:rPr lang="tr-TR" smtClean="0"/>
              <a:t>84</a:t>
            </a:fld>
            <a:endParaRPr lang="tr-TR"/>
          </a:p>
        </p:txBody>
      </p:sp>
    </p:spTree>
    <p:extLst>
      <p:ext uri="{BB962C8B-B14F-4D97-AF65-F5344CB8AC3E}">
        <p14:creationId xmlns:p14="http://schemas.microsoft.com/office/powerpoint/2010/main" val="25414913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953217" y="375598"/>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KURULLARIN GÖRÜŞME USULÜ </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609842" y="1852665"/>
            <a:ext cx="11582158" cy="4401205"/>
          </a:xfrm>
          <a:prstGeom prst="rect">
            <a:avLst/>
          </a:prstGeom>
          <a:noFill/>
        </p:spPr>
        <p:txBody>
          <a:bodyPr wrap="square" rtlCol="0">
            <a:spAutoFit/>
          </a:bodyPr>
          <a:lstStyle/>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Oylama </a:t>
            </a:r>
            <a:r>
              <a:rPr lang="tr-TR" sz="2000" b="1" dirty="0">
                <a:latin typeface="Times New Roman" panose="02020603050405020304" pitchFamily="18" charset="0"/>
                <a:cs typeface="Times New Roman" panose="02020603050405020304" pitchFamily="18" charset="0"/>
              </a:rPr>
              <a:t>açık oyla </a:t>
            </a:r>
            <a:r>
              <a:rPr lang="tr-TR" sz="2000" dirty="0">
                <a:latin typeface="Times New Roman" panose="02020603050405020304" pitchFamily="18" charset="0"/>
                <a:cs typeface="Times New Roman" panose="02020603050405020304" pitchFamily="18" charset="0"/>
              </a:rPr>
              <a:t>yapılır ve </a:t>
            </a:r>
            <a:r>
              <a:rPr lang="tr-TR" sz="2000" b="1" dirty="0">
                <a:latin typeface="Times New Roman" panose="02020603050405020304" pitchFamily="18" charset="0"/>
                <a:cs typeface="Times New Roman" panose="02020603050405020304" pitchFamily="18" charset="0"/>
              </a:rPr>
              <a:t>oy çokluğu </a:t>
            </a:r>
            <a:r>
              <a:rPr lang="tr-TR" sz="2000" dirty="0">
                <a:latin typeface="Times New Roman" panose="02020603050405020304" pitchFamily="18" charset="0"/>
                <a:cs typeface="Times New Roman" panose="02020603050405020304" pitchFamily="18" charset="0"/>
              </a:rPr>
              <a:t>ile karar verilir.</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Oylamada </a:t>
            </a:r>
            <a:r>
              <a:rPr lang="tr-TR" sz="2000" b="1" dirty="0">
                <a:latin typeface="Times New Roman" panose="02020603050405020304" pitchFamily="18" charset="0"/>
                <a:cs typeface="Times New Roman" panose="02020603050405020304" pitchFamily="18" charset="0"/>
              </a:rPr>
              <a:t>çekimser kalınamaz</a:t>
            </a:r>
            <a:r>
              <a:rPr lang="tr-TR" sz="20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Başkan oyunu en son kullanır.</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Oyların eşitliği halinde </a:t>
            </a:r>
            <a:r>
              <a:rPr lang="tr-TR" sz="2000" b="1" dirty="0">
                <a:latin typeface="Times New Roman" panose="02020603050405020304" pitchFamily="18" charset="0"/>
                <a:cs typeface="Times New Roman" panose="02020603050405020304" pitchFamily="18" charset="0"/>
              </a:rPr>
              <a:t>Başkanın bulunduğu tarafın </a:t>
            </a:r>
            <a:r>
              <a:rPr lang="tr-TR" sz="2000" dirty="0">
                <a:latin typeface="Times New Roman" panose="02020603050405020304" pitchFamily="18" charset="0"/>
                <a:cs typeface="Times New Roman" panose="02020603050405020304" pitchFamily="18" charset="0"/>
              </a:rPr>
              <a:t>oyu üstün sayılır.</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Karar, oylama tarihini izleyen </a:t>
            </a:r>
            <a:r>
              <a:rPr lang="tr-TR" sz="2000" b="1" dirty="0">
                <a:latin typeface="Times New Roman" panose="02020603050405020304" pitchFamily="18" charset="0"/>
                <a:cs typeface="Times New Roman" panose="02020603050405020304" pitchFamily="18" charset="0"/>
              </a:rPr>
              <a:t>7 gün içinde </a:t>
            </a:r>
            <a:r>
              <a:rPr lang="tr-TR" sz="2000" dirty="0">
                <a:latin typeface="Times New Roman" panose="02020603050405020304" pitchFamily="18" charset="0"/>
                <a:cs typeface="Times New Roman" panose="02020603050405020304" pitchFamily="18" charset="0"/>
              </a:rPr>
              <a:t>gerekçeli olarak  yazılır ve başkan ve üyeler tarafından imzalanır.</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Kararda; </a:t>
            </a:r>
            <a:r>
              <a:rPr lang="tr-TR" sz="2000" b="1" dirty="0">
                <a:latin typeface="Times New Roman" panose="02020603050405020304" pitchFamily="18" charset="0"/>
                <a:cs typeface="Times New Roman" panose="02020603050405020304" pitchFamily="18" charset="0"/>
              </a:rPr>
              <a:t>kararın gerekçesi</a:t>
            </a:r>
            <a:r>
              <a:rPr lang="tr-TR" sz="2000" dirty="0">
                <a:latin typeface="Times New Roman" panose="02020603050405020304" pitchFamily="18" charset="0"/>
                <a:cs typeface="Times New Roman" panose="02020603050405020304" pitchFamily="18" charset="0"/>
              </a:rPr>
              <a:t>, karara karşı </a:t>
            </a:r>
            <a:r>
              <a:rPr lang="tr-TR" sz="2000" b="1" dirty="0">
                <a:latin typeface="Times New Roman" panose="02020603050405020304" pitchFamily="18" charset="0"/>
                <a:cs typeface="Times New Roman" panose="02020603050405020304" pitchFamily="18" charset="0"/>
              </a:rPr>
              <a:t>başvuru yolları ve süresi</a:t>
            </a: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oy birliği oy çokluğu </a:t>
            </a:r>
            <a:r>
              <a:rPr lang="tr-TR" sz="2000" dirty="0">
                <a:latin typeface="Times New Roman" panose="02020603050405020304" pitchFamily="18" charset="0"/>
                <a:cs typeface="Times New Roman" panose="02020603050405020304" pitchFamily="18" charset="0"/>
              </a:rPr>
              <a:t>ile alındığı belirtilir.</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Kararda; </a:t>
            </a:r>
            <a:r>
              <a:rPr lang="tr-TR" sz="2000" b="1" dirty="0">
                <a:latin typeface="Times New Roman" panose="02020603050405020304" pitchFamily="18" charset="0"/>
                <a:cs typeface="Times New Roman" panose="02020603050405020304" pitchFamily="18" charset="0"/>
              </a:rPr>
              <a:t>karşı oy kullananların görüşlerine </a:t>
            </a:r>
            <a:r>
              <a:rPr lang="tr-TR" sz="2000" dirty="0">
                <a:latin typeface="Times New Roman" panose="02020603050405020304" pitchFamily="18" charset="0"/>
                <a:cs typeface="Times New Roman" panose="02020603050405020304" pitchFamily="18" charset="0"/>
              </a:rPr>
              <a:t>yer verilir.</a:t>
            </a:r>
          </a:p>
        </p:txBody>
      </p:sp>
      <p:sp>
        <p:nvSpPr>
          <p:cNvPr id="7" name="Slayt Numarası Yer Tutucusu 6"/>
          <p:cNvSpPr>
            <a:spLocks noGrp="1"/>
          </p:cNvSpPr>
          <p:nvPr>
            <p:ph type="sldNum" sz="quarter" idx="12"/>
          </p:nvPr>
        </p:nvSpPr>
        <p:spPr/>
        <p:txBody>
          <a:bodyPr/>
          <a:lstStyle/>
          <a:p>
            <a:fld id="{CB128D57-B316-4463-B201-8600E317F84F}" type="slidenum">
              <a:rPr lang="tr-TR" smtClean="0"/>
              <a:t>85</a:t>
            </a:fld>
            <a:endParaRPr lang="tr-TR"/>
          </a:p>
        </p:txBody>
      </p:sp>
    </p:spTree>
    <p:extLst>
      <p:ext uri="{BB962C8B-B14F-4D97-AF65-F5344CB8AC3E}">
        <p14:creationId xmlns:p14="http://schemas.microsoft.com/office/powerpoint/2010/main" val="32451346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369211"/>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8. GÖREVDEN UZAKLAŞTIRMA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461914" y="1793874"/>
            <a:ext cx="11730087" cy="1184940"/>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Kamu hizmetlerinin gerektirdiği hallerde, görevi başında kalmasında sakınca görülecek memurlar</a:t>
            </a:r>
            <a:r>
              <a:rPr lang="tr-TR" sz="2200" b="1" dirty="0">
                <a:latin typeface="Times New Roman" panose="02020603050405020304" pitchFamily="18" charset="0"/>
                <a:cs typeface="Times New Roman" panose="02020603050405020304" pitchFamily="18" charset="0"/>
              </a:rPr>
              <a:t>/sözleşmeli personel </a:t>
            </a:r>
            <a:r>
              <a:rPr lang="tr-TR" sz="2200" dirty="0">
                <a:latin typeface="Times New Roman" panose="02020603050405020304" pitchFamily="18" charset="0"/>
                <a:cs typeface="Times New Roman" panose="02020603050405020304" pitchFamily="18" charset="0"/>
              </a:rPr>
              <a:t>hakkında alınan </a:t>
            </a:r>
            <a:r>
              <a:rPr lang="tr-TR" sz="2200" b="1" dirty="0">
                <a:latin typeface="Times New Roman" panose="02020603050405020304" pitchFamily="18" charset="0"/>
                <a:cs typeface="Times New Roman" panose="02020603050405020304" pitchFamily="18" charset="0"/>
              </a:rPr>
              <a:t>ihtiyati</a:t>
            </a:r>
            <a:r>
              <a:rPr lang="tr-TR" sz="2200" dirty="0">
                <a:latin typeface="Times New Roman" panose="02020603050405020304" pitchFamily="18" charset="0"/>
                <a:cs typeface="Times New Roman" panose="02020603050405020304" pitchFamily="18" charset="0"/>
              </a:rPr>
              <a:t> bir tedbirdir.</a:t>
            </a: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Soruşturma </a:t>
            </a:r>
            <a:r>
              <a:rPr lang="tr-TR" sz="2200" b="1" dirty="0">
                <a:latin typeface="Times New Roman" panose="02020603050405020304" pitchFamily="18" charset="0"/>
                <a:cs typeface="Times New Roman" panose="02020603050405020304" pitchFamily="18" charset="0"/>
              </a:rPr>
              <a:t>öncesi/herhangi bir aşamasında/mahkemece ceza kovuşturması nedeniyle </a:t>
            </a:r>
            <a:r>
              <a:rPr lang="tr-TR" sz="2200" dirty="0">
                <a:latin typeface="Times New Roman" panose="02020603050405020304" pitchFamily="18" charset="0"/>
                <a:cs typeface="Times New Roman" panose="02020603050405020304" pitchFamily="18" charset="0"/>
              </a:rPr>
              <a:t>alınabilir.</a:t>
            </a:r>
          </a:p>
        </p:txBody>
      </p:sp>
      <p:sp>
        <p:nvSpPr>
          <p:cNvPr id="7" name="Yuvarlatılmış Dikdörtgen 6"/>
          <p:cNvSpPr/>
          <p:nvPr/>
        </p:nvSpPr>
        <p:spPr>
          <a:xfrm>
            <a:off x="1064526" y="3812614"/>
            <a:ext cx="4946735" cy="1567543"/>
          </a:xfrm>
          <a:prstGeom prst="round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Tx/>
              <a:buChar char="-"/>
            </a:pPr>
            <a:r>
              <a:rPr lang="tr-TR" dirty="0">
                <a:latin typeface="Times New Roman" panose="02020603050405020304" pitchFamily="18" charset="0"/>
                <a:cs typeface="Times New Roman" panose="02020603050405020304" pitchFamily="18" charset="0"/>
              </a:rPr>
              <a:t>Atamaya Yetkili Amirler</a:t>
            </a:r>
          </a:p>
          <a:p>
            <a:pPr marL="285750" indent="-285750">
              <a:buFontTx/>
              <a:buChar char="-"/>
            </a:pPr>
            <a:r>
              <a:rPr lang="tr-TR" dirty="0">
                <a:latin typeface="Times New Roman" panose="02020603050405020304" pitchFamily="18" charset="0"/>
                <a:cs typeface="Times New Roman" panose="02020603050405020304" pitchFamily="18" charset="0"/>
              </a:rPr>
              <a:t>Bakanlık/Gen. </a:t>
            </a:r>
            <a:r>
              <a:rPr lang="tr-TR" dirty="0" err="1">
                <a:latin typeface="Times New Roman" panose="02020603050405020304" pitchFamily="18" charset="0"/>
                <a:cs typeface="Times New Roman" panose="02020603050405020304" pitchFamily="18" charset="0"/>
              </a:rPr>
              <a:t>Müd</a:t>
            </a:r>
            <a:r>
              <a:rPr lang="tr-TR" dirty="0">
                <a:latin typeface="Times New Roman" panose="02020603050405020304" pitchFamily="18" charset="0"/>
                <a:cs typeface="Times New Roman" panose="02020603050405020304" pitchFamily="18" charset="0"/>
              </a:rPr>
              <a:t>. Müfettişleri</a:t>
            </a:r>
          </a:p>
          <a:p>
            <a:pPr marL="285750" indent="-285750">
              <a:buFontTx/>
              <a:buChar char="-"/>
            </a:pPr>
            <a:r>
              <a:rPr lang="tr-TR" dirty="0">
                <a:latin typeface="Times New Roman" panose="02020603050405020304" pitchFamily="18" charset="0"/>
                <a:cs typeface="Times New Roman" panose="02020603050405020304" pitchFamily="18" charset="0"/>
              </a:rPr>
              <a:t>İllerde Valiler</a:t>
            </a:r>
          </a:p>
          <a:p>
            <a:pPr marL="285750" indent="-285750">
              <a:buFontTx/>
              <a:buChar char="-"/>
            </a:pPr>
            <a:r>
              <a:rPr lang="tr-TR" dirty="0">
                <a:latin typeface="Times New Roman" panose="02020603050405020304" pitchFamily="18" charset="0"/>
                <a:cs typeface="Times New Roman" panose="02020603050405020304" pitchFamily="18" charset="0"/>
              </a:rPr>
              <a:t>İlçelerde Kaymakamlar</a:t>
            </a:r>
          </a:p>
        </p:txBody>
      </p:sp>
      <p:sp>
        <p:nvSpPr>
          <p:cNvPr id="8" name="Yuvarlatılmış Dikdörtgen 7"/>
          <p:cNvSpPr/>
          <p:nvPr/>
        </p:nvSpPr>
        <p:spPr>
          <a:xfrm>
            <a:off x="6326955" y="3838514"/>
            <a:ext cx="4869543" cy="1567543"/>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Tx/>
              <a:buChar char="-"/>
            </a:pPr>
            <a:r>
              <a:rPr lang="tr-TR" dirty="0">
                <a:latin typeface="Times New Roman" panose="02020603050405020304" pitchFamily="18" charset="0"/>
                <a:cs typeface="Times New Roman" panose="02020603050405020304" pitchFamily="18" charset="0"/>
              </a:rPr>
              <a:t>Atamaya Yetkili Amirler</a:t>
            </a:r>
          </a:p>
          <a:p>
            <a:pPr marL="285750" indent="-285750">
              <a:buFontTx/>
              <a:buChar char="-"/>
            </a:pPr>
            <a:r>
              <a:rPr lang="tr-TR" dirty="0">
                <a:latin typeface="Times New Roman" panose="02020603050405020304" pitchFamily="18" charset="0"/>
                <a:cs typeface="Times New Roman" panose="02020603050405020304" pitchFamily="18" charset="0"/>
              </a:rPr>
              <a:t>İllerde Valiler</a:t>
            </a:r>
          </a:p>
          <a:p>
            <a:pPr marL="285750" indent="-285750">
              <a:buFontTx/>
              <a:buChar char="-"/>
            </a:pPr>
            <a:r>
              <a:rPr lang="tr-TR" dirty="0">
                <a:latin typeface="Times New Roman" panose="02020603050405020304" pitchFamily="18" charset="0"/>
                <a:cs typeface="Times New Roman" panose="02020603050405020304" pitchFamily="18" charset="0"/>
              </a:rPr>
              <a:t>İlçelerde Kaymakamlar</a:t>
            </a:r>
          </a:p>
        </p:txBody>
      </p:sp>
      <p:sp>
        <p:nvSpPr>
          <p:cNvPr id="9" name="Yuvarlatılmış Dikdörtgen 8"/>
          <p:cNvSpPr/>
          <p:nvPr/>
        </p:nvSpPr>
        <p:spPr>
          <a:xfrm>
            <a:off x="1446831" y="3267623"/>
            <a:ext cx="4012442" cy="385485"/>
          </a:xfrm>
          <a:prstGeom prst="round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Times New Roman" panose="02020603050405020304" pitchFamily="18" charset="0"/>
                <a:cs typeface="Times New Roman" panose="02020603050405020304" pitchFamily="18" charset="0"/>
              </a:rPr>
              <a:t>TEDBİRİ ALMAYA YETKİLİLER</a:t>
            </a:r>
          </a:p>
        </p:txBody>
      </p:sp>
      <p:sp>
        <p:nvSpPr>
          <p:cNvPr id="10" name="Yuvarlatılmış Dikdörtgen 9"/>
          <p:cNvSpPr/>
          <p:nvPr/>
        </p:nvSpPr>
        <p:spPr>
          <a:xfrm>
            <a:off x="6751079" y="3311763"/>
            <a:ext cx="4120486" cy="385485"/>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Times New Roman" panose="02020603050405020304" pitchFamily="18" charset="0"/>
                <a:cs typeface="Times New Roman" panose="02020603050405020304" pitchFamily="18" charset="0"/>
              </a:rPr>
              <a:t>TEDBİRİ KALDIRMAYA YETKİLİLER</a:t>
            </a:r>
          </a:p>
        </p:txBody>
      </p:sp>
      <p:sp>
        <p:nvSpPr>
          <p:cNvPr id="18" name="Yuvarlatılmış Dikdörtgen 17"/>
          <p:cNvSpPr/>
          <p:nvPr/>
        </p:nvSpPr>
        <p:spPr>
          <a:xfrm>
            <a:off x="1767375" y="5775480"/>
            <a:ext cx="8916381" cy="554970"/>
          </a:xfrm>
          <a:prstGeom prst="round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tr-TR" b="1" dirty="0">
                <a:latin typeface="Times New Roman" panose="02020603050405020304" pitchFamily="18" charset="0"/>
                <a:cs typeface="Times New Roman" panose="02020603050405020304" pitchFamily="18" charset="0"/>
              </a:rPr>
              <a:t>Kovuşturma:</a:t>
            </a:r>
            <a:r>
              <a:rPr lang="tr-TR" dirty="0">
                <a:latin typeface="Times New Roman" panose="02020603050405020304" pitchFamily="18" charset="0"/>
                <a:cs typeface="Times New Roman" panose="02020603050405020304" pitchFamily="18" charset="0"/>
              </a:rPr>
              <a:t> İddianamenin kabulüyle başlayıp, hükmün kesinleşmesine kadar geçen evredir.</a:t>
            </a:r>
          </a:p>
        </p:txBody>
      </p:sp>
      <p:sp>
        <p:nvSpPr>
          <p:cNvPr id="11" name="Slayt Numarası Yer Tutucusu 10"/>
          <p:cNvSpPr>
            <a:spLocks noGrp="1"/>
          </p:cNvSpPr>
          <p:nvPr>
            <p:ph type="sldNum" sz="quarter" idx="12"/>
          </p:nvPr>
        </p:nvSpPr>
        <p:spPr/>
        <p:txBody>
          <a:bodyPr/>
          <a:lstStyle/>
          <a:p>
            <a:fld id="{CB128D57-B316-4463-B201-8600E317F84F}" type="slidenum">
              <a:rPr lang="tr-TR" smtClean="0"/>
              <a:t>86</a:t>
            </a:fld>
            <a:endParaRPr lang="tr-TR"/>
          </a:p>
        </p:txBody>
      </p:sp>
    </p:spTree>
    <p:extLst>
      <p:ext uri="{BB962C8B-B14F-4D97-AF65-F5344CB8AC3E}">
        <p14:creationId xmlns:p14="http://schemas.microsoft.com/office/powerpoint/2010/main" val="35930649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375598"/>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GÖREVDEN UZAKLAŞTIRMA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744716" y="1902254"/>
            <a:ext cx="11215359" cy="4524315"/>
          </a:xfrm>
          <a:prstGeom prst="rect">
            <a:avLst/>
          </a:prstGeom>
          <a:noFill/>
        </p:spPr>
        <p:txBody>
          <a:bodyPr wrap="square" rtlCol="0">
            <a:spAutoFit/>
          </a:bodyPr>
          <a:lstStyle/>
          <a:p>
            <a:pPr marL="342900" indent="-34290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Görevinden uzaklaştırılan  memurlar hakkında görevden uzaklaştırmayı izleyen </a:t>
            </a:r>
            <a:r>
              <a:rPr lang="tr-TR" sz="2000" b="1" dirty="0">
                <a:latin typeface="Times New Roman" panose="02020603050405020304" pitchFamily="18" charset="0"/>
                <a:cs typeface="Times New Roman" panose="02020603050405020304" pitchFamily="18" charset="0"/>
              </a:rPr>
              <a:t>10 iş günü içinde </a:t>
            </a:r>
            <a:r>
              <a:rPr lang="tr-TR" sz="2000" dirty="0">
                <a:latin typeface="Times New Roman" panose="02020603050405020304" pitchFamily="18" charset="0"/>
                <a:cs typeface="Times New Roman" panose="02020603050405020304" pitchFamily="18" charset="0"/>
              </a:rPr>
              <a:t>soruşturmaya başlanması şarttır.</a:t>
            </a:r>
          </a:p>
          <a:p>
            <a:pPr marL="342900" indent="-34290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Memur hakkında derhal soruşturmaya başlamayan, keyfi olarak veya garaz veya kini dolayısıyla bu tasarrufu yaptığı, yaptırılan soruşturma sonunda anlaşılan amirler, </a:t>
            </a:r>
            <a:r>
              <a:rPr lang="tr-TR" sz="2000" b="1" dirty="0">
                <a:latin typeface="Times New Roman" panose="02020603050405020304" pitchFamily="18" charset="0"/>
                <a:cs typeface="Times New Roman" panose="02020603050405020304" pitchFamily="18" charset="0"/>
              </a:rPr>
              <a:t>hukuki, mali ve cezai sorumluluğa tabidirler.</a:t>
            </a:r>
          </a:p>
          <a:p>
            <a:pPr algn="just"/>
            <a:endParaRPr lang="tr-TR" sz="20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Soruşturmaya konu eylemler, </a:t>
            </a:r>
            <a:r>
              <a:rPr lang="tr-TR" sz="2400" b="1" dirty="0">
                <a:latin typeface="Times New Roman" panose="02020603050405020304" pitchFamily="18" charset="0"/>
                <a:cs typeface="Times New Roman" panose="02020603050405020304" pitchFamily="18" charset="0"/>
              </a:rPr>
              <a:t>hizmetin devamına engel değilse</a:t>
            </a:r>
            <a:r>
              <a:rPr lang="tr-TR" sz="2400" dirty="0">
                <a:latin typeface="Times New Roman" panose="02020603050405020304" pitchFamily="18" charset="0"/>
                <a:cs typeface="Times New Roman" panose="02020603050405020304" pitchFamily="18" charset="0"/>
              </a:rPr>
              <a:t>; görevden uzaklaştırma tedbiri her zaman kaldırılabilir.</a:t>
            </a:r>
          </a:p>
          <a:p>
            <a:pPr marL="342900" indent="-34290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Disiplin soruşturması nedeniyle görevden uzaklaştırma tedbiri </a:t>
            </a:r>
            <a:r>
              <a:rPr lang="tr-TR" sz="2000" b="1" dirty="0">
                <a:latin typeface="Times New Roman" panose="02020603050405020304" pitchFamily="18" charset="0"/>
                <a:cs typeface="Times New Roman" panose="02020603050405020304" pitchFamily="18" charset="0"/>
              </a:rPr>
              <a:t>3 AYDAN fazla </a:t>
            </a:r>
            <a:r>
              <a:rPr lang="tr-TR" sz="2000" dirty="0">
                <a:latin typeface="Times New Roman" panose="02020603050405020304" pitchFamily="18" charset="0"/>
                <a:cs typeface="Times New Roman" panose="02020603050405020304" pitchFamily="18" charset="0"/>
              </a:rPr>
              <a:t>olamaz.</a:t>
            </a:r>
            <a:r>
              <a:rPr lang="tr-TR" dirty="0"/>
              <a:t> </a:t>
            </a: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Adli/cezai kovuşturma sebebiyle tedbir uygulanacaksa </a:t>
            </a:r>
            <a:r>
              <a:rPr lang="tr-TR" sz="2000" b="1" dirty="0">
                <a:latin typeface="Times New Roman" panose="02020603050405020304" pitchFamily="18" charset="0"/>
                <a:cs typeface="Times New Roman" panose="02020603050405020304" pitchFamily="18" charset="0"/>
              </a:rPr>
              <a:t>2 AYLIK süreler </a:t>
            </a:r>
            <a:r>
              <a:rPr lang="tr-TR" sz="2000" dirty="0">
                <a:latin typeface="Times New Roman" panose="02020603050405020304" pitchFamily="18" charset="0"/>
                <a:cs typeface="Times New Roman" panose="02020603050405020304" pitchFamily="18" charset="0"/>
              </a:rPr>
              <a:t>itibariyle gözden geçirilir.</a:t>
            </a:r>
          </a:p>
          <a:p>
            <a:pPr marL="342900" indent="-342900" algn="just">
              <a:buFont typeface="Wingdings" panose="05000000000000000000" pitchFamily="2" charset="2"/>
              <a:buChar char="§"/>
            </a:pPr>
            <a:endParaRPr lang="tr-TR" sz="2000" b="1" dirty="0">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CB128D57-B316-4463-B201-8600E317F84F}" type="slidenum">
              <a:rPr lang="tr-TR" smtClean="0"/>
              <a:t>87</a:t>
            </a:fld>
            <a:endParaRPr lang="tr-TR"/>
          </a:p>
        </p:txBody>
      </p:sp>
    </p:spTree>
    <p:extLst>
      <p:ext uri="{BB962C8B-B14F-4D97-AF65-F5344CB8AC3E}">
        <p14:creationId xmlns:p14="http://schemas.microsoft.com/office/powerpoint/2010/main" val="824066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36985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GÖREVDEN UZAKLAŞTIRMA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782444" y="1783893"/>
            <a:ext cx="11215359" cy="4708981"/>
          </a:xfrm>
          <a:prstGeom prst="rect">
            <a:avLst/>
          </a:prstGeom>
          <a:noFill/>
        </p:spPr>
        <p:txBody>
          <a:bodyPr wrap="square" rtlCol="0">
            <a:spAutoFit/>
          </a:bodyPr>
          <a:lstStyle/>
          <a:p>
            <a:pPr marL="342900" indent="-34290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Görevden uzaklaştırılan veya görevi ile ilgili olsun veya olmasın herhangi bir suçtan </a:t>
            </a:r>
            <a:r>
              <a:rPr lang="tr-TR" sz="2000" dirty="0">
                <a:solidFill>
                  <a:schemeClr val="accent1">
                    <a:lumMod val="75000"/>
                  </a:schemeClr>
                </a:solidFill>
                <a:latin typeface="Times New Roman" panose="02020603050405020304" pitchFamily="18" charset="0"/>
                <a:cs typeface="Times New Roman" panose="02020603050405020304" pitchFamily="18" charset="0"/>
              </a:rPr>
              <a:t>tutuklanan veya gözaltına alınanlara </a:t>
            </a:r>
            <a:r>
              <a:rPr lang="tr-TR" sz="2000" dirty="0">
                <a:latin typeface="Times New Roman" panose="02020603050405020304" pitchFamily="18" charset="0"/>
                <a:cs typeface="Times New Roman" panose="02020603050405020304" pitchFamily="18" charset="0"/>
              </a:rPr>
              <a:t>bu süre içinde </a:t>
            </a:r>
            <a:r>
              <a:rPr lang="tr-TR" sz="2000" b="1" dirty="0">
                <a:latin typeface="Times New Roman" panose="02020603050405020304" pitchFamily="18" charset="0"/>
                <a:cs typeface="Times New Roman" panose="02020603050405020304" pitchFamily="18" charset="0"/>
              </a:rPr>
              <a:t>aylıklarının üçte ikisi </a:t>
            </a:r>
            <a:r>
              <a:rPr lang="tr-TR" sz="2000" dirty="0">
                <a:latin typeface="Times New Roman" panose="02020603050405020304" pitchFamily="18" charset="0"/>
                <a:cs typeface="Times New Roman" panose="02020603050405020304" pitchFamily="18" charset="0"/>
              </a:rPr>
              <a:t>ödenir.</a:t>
            </a:r>
          </a:p>
          <a:p>
            <a:pPr marL="342900" indent="-342900">
              <a:buFont typeface="Wingdings" panose="05000000000000000000" pitchFamily="2" charset="2"/>
              <a:buChar char="§"/>
            </a:pPr>
            <a:endParaRPr lang="tr-TR"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Göreve iadesi halinde </a:t>
            </a:r>
            <a:r>
              <a:rPr lang="tr-TR" sz="2000" b="1" dirty="0">
                <a:latin typeface="Times New Roman" panose="02020603050405020304" pitchFamily="18" charset="0"/>
                <a:cs typeface="Times New Roman" panose="02020603050405020304" pitchFamily="18" charset="0"/>
              </a:rPr>
              <a:t>üçte birlik kesinti </a:t>
            </a:r>
            <a:r>
              <a:rPr lang="tr-TR" sz="2000" dirty="0">
                <a:latin typeface="Times New Roman" panose="02020603050405020304" pitchFamily="18" charset="0"/>
                <a:cs typeface="Times New Roman" panose="02020603050405020304" pitchFamily="18" charset="0"/>
              </a:rPr>
              <a:t>iade edilir. </a:t>
            </a:r>
          </a:p>
          <a:p>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Soruşturma veya yargılama sonunda yetkili mercilerce:</a:t>
            </a:r>
          </a:p>
          <a:p>
            <a:endParaRPr lang="tr-TR" sz="2000" dirty="0">
              <a:latin typeface="Times New Roman" panose="02020603050405020304" pitchFamily="18" charset="0"/>
              <a:cs typeface="Times New Roman" panose="02020603050405020304" pitchFamily="18" charset="0"/>
            </a:endParaRPr>
          </a:p>
          <a:p>
            <a:pPr>
              <a:lnSpc>
                <a:spcPct val="150000"/>
              </a:lnSpc>
            </a:pPr>
            <a:r>
              <a:rPr lang="tr-TR" sz="2000" dirty="0">
                <a:latin typeface="Times New Roman" panose="02020603050405020304" pitchFamily="18" charset="0"/>
                <a:cs typeface="Times New Roman" panose="02020603050405020304" pitchFamily="18" charset="0"/>
              </a:rPr>
              <a:t>       a) </a:t>
            </a:r>
            <a:r>
              <a:rPr lang="tr-TR" sz="2000" b="1" dirty="0">
                <a:latin typeface="Times New Roman" panose="02020603050405020304" pitchFamily="18" charset="0"/>
                <a:cs typeface="Times New Roman" panose="02020603050405020304" pitchFamily="18" charset="0"/>
              </a:rPr>
              <a:t>Memurluktan çıkarmadan başka </a:t>
            </a:r>
            <a:r>
              <a:rPr lang="tr-TR" sz="2000" dirty="0">
                <a:latin typeface="Times New Roman" panose="02020603050405020304" pitchFamily="18" charset="0"/>
                <a:cs typeface="Times New Roman" panose="02020603050405020304" pitchFamily="18" charset="0"/>
              </a:rPr>
              <a:t>bir disiplin cezası verilenler;</a:t>
            </a:r>
          </a:p>
          <a:p>
            <a:pPr>
              <a:lnSpc>
                <a:spcPct val="150000"/>
              </a:lnSpc>
            </a:pPr>
            <a:r>
              <a:rPr lang="tr-TR" sz="2000" dirty="0">
                <a:latin typeface="Times New Roman" panose="02020603050405020304" pitchFamily="18" charset="0"/>
                <a:cs typeface="Times New Roman" panose="02020603050405020304" pitchFamily="18" charset="0"/>
              </a:rPr>
              <a:t>       b) </a:t>
            </a:r>
            <a:r>
              <a:rPr lang="tr-TR" sz="2000" b="1" dirty="0">
                <a:latin typeface="Times New Roman" panose="02020603050405020304" pitchFamily="18" charset="0"/>
                <a:cs typeface="Times New Roman" panose="02020603050405020304" pitchFamily="18" charset="0"/>
              </a:rPr>
              <a:t>Yargılamanın </a:t>
            </a:r>
            <a:r>
              <a:rPr lang="tr-TR" sz="2000" b="1" dirty="0" err="1">
                <a:latin typeface="Times New Roman" panose="02020603050405020304" pitchFamily="18" charset="0"/>
                <a:cs typeface="Times New Roman" panose="02020603050405020304" pitchFamily="18" charset="0"/>
              </a:rPr>
              <a:t>men’ine</a:t>
            </a:r>
            <a:r>
              <a:rPr lang="tr-TR" sz="2000" b="1" dirty="0">
                <a:latin typeface="Times New Roman" panose="02020603050405020304" pitchFamily="18" charset="0"/>
                <a:cs typeface="Times New Roman" panose="02020603050405020304" pitchFamily="18" charset="0"/>
              </a:rPr>
              <a:t> veya </a:t>
            </a:r>
            <a:r>
              <a:rPr lang="tr-TR" sz="2000" b="1" dirty="0" err="1">
                <a:latin typeface="Times New Roman" panose="02020603050405020304" pitchFamily="18" charset="0"/>
                <a:cs typeface="Times New Roman" panose="02020603050405020304" pitchFamily="18" charset="0"/>
              </a:rPr>
              <a:t>bereatine</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karar verilenler;</a:t>
            </a:r>
          </a:p>
          <a:p>
            <a:pPr>
              <a:lnSpc>
                <a:spcPct val="150000"/>
              </a:lnSpc>
            </a:pPr>
            <a:r>
              <a:rPr lang="tr-TR" sz="2000" dirty="0">
                <a:latin typeface="Times New Roman" panose="02020603050405020304" pitchFamily="18" charset="0"/>
                <a:cs typeface="Times New Roman" panose="02020603050405020304" pitchFamily="18" charset="0"/>
              </a:rPr>
              <a:t>       c) Hükümden evvel haklarındaki kovuşturma </a:t>
            </a:r>
            <a:r>
              <a:rPr lang="tr-TR" sz="2000" b="1" dirty="0">
                <a:latin typeface="Times New Roman" panose="02020603050405020304" pitchFamily="18" charset="0"/>
                <a:cs typeface="Times New Roman" panose="02020603050405020304" pitchFamily="18" charset="0"/>
              </a:rPr>
              <a:t>genel af ile kaldırılanlar;</a:t>
            </a:r>
          </a:p>
          <a:p>
            <a:pPr marL="627063" indent="-627063">
              <a:spcAft>
                <a:spcPts val="1200"/>
              </a:spcAft>
            </a:pPr>
            <a:r>
              <a:rPr lang="tr-TR" sz="2000" dirty="0">
                <a:latin typeface="Times New Roman" panose="02020603050405020304" pitchFamily="18" charset="0"/>
                <a:cs typeface="Times New Roman" panose="02020603050405020304" pitchFamily="18" charset="0"/>
              </a:rPr>
              <a:t>       ç) Görevlerine ve memurluklarına ilişkin olsun veya olmasın </a:t>
            </a:r>
            <a:r>
              <a:rPr lang="tr-TR" sz="2000" b="1" dirty="0">
                <a:latin typeface="Times New Roman" panose="02020603050405020304" pitchFamily="18" charset="0"/>
                <a:cs typeface="Times New Roman" panose="02020603050405020304" pitchFamily="18" charset="0"/>
              </a:rPr>
              <a:t>memurluğa engel olmayacak bir ceza ile hükümlü olup cezası ertelenenler;</a:t>
            </a:r>
          </a:p>
          <a:p>
            <a:r>
              <a:rPr lang="tr-TR" sz="2000" dirty="0">
                <a:latin typeface="Times New Roman" panose="02020603050405020304" pitchFamily="18" charset="0"/>
                <a:cs typeface="Times New Roman" panose="02020603050405020304" pitchFamily="18" charset="0"/>
              </a:rPr>
              <a:t>    Hakkındaki görevden uzaklaştırma tedbiri kaldırılır.</a:t>
            </a:r>
          </a:p>
        </p:txBody>
      </p:sp>
      <p:sp>
        <p:nvSpPr>
          <p:cNvPr id="7" name="Slayt Numarası Yer Tutucusu 6"/>
          <p:cNvSpPr>
            <a:spLocks noGrp="1"/>
          </p:cNvSpPr>
          <p:nvPr>
            <p:ph type="sldNum" sz="quarter" idx="12"/>
          </p:nvPr>
        </p:nvSpPr>
        <p:spPr/>
        <p:txBody>
          <a:bodyPr/>
          <a:lstStyle/>
          <a:p>
            <a:fld id="{CB128D57-B316-4463-B201-8600E317F84F}" type="slidenum">
              <a:rPr lang="tr-TR" smtClean="0"/>
              <a:t>88</a:t>
            </a:fld>
            <a:endParaRPr lang="tr-TR"/>
          </a:p>
        </p:txBody>
      </p:sp>
    </p:spTree>
    <p:extLst>
      <p:ext uri="{BB962C8B-B14F-4D97-AF65-F5344CB8AC3E}">
        <p14:creationId xmlns:p14="http://schemas.microsoft.com/office/powerpoint/2010/main" val="6809797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1"/>
          <p:cNvSpPr>
            <a:spLocks noGrp="1"/>
          </p:cNvSpPr>
          <p:nvPr>
            <p:ph type="title"/>
          </p:nvPr>
        </p:nvSpPr>
        <p:spPr>
          <a:xfrm>
            <a:off x="3300761" y="431234"/>
            <a:ext cx="6955442" cy="873459"/>
          </a:xfrm>
        </p:spPr>
        <p:txBody>
          <a:bodyPr>
            <a:normAutofit/>
          </a:bodyPr>
          <a:lstStyle/>
          <a:p>
            <a:pPr algn="ctr"/>
            <a:r>
              <a:rPr lang="tr-TR" sz="3200" b="1" dirty="0">
                <a:solidFill>
                  <a:schemeClr val="accent1">
                    <a:lumMod val="75000"/>
                  </a:schemeClr>
                </a:solidFill>
                <a:latin typeface="Times New Roman" panose="02020603050405020304" pitchFamily="18" charset="0"/>
                <a:cs typeface="Times New Roman" panose="02020603050405020304" pitchFamily="18" charset="0"/>
              </a:rPr>
              <a:t>EMSAL YARGI KARARLARI-1</a:t>
            </a:r>
          </a:p>
        </p:txBody>
      </p:sp>
      <p:sp>
        <p:nvSpPr>
          <p:cNvPr id="9" name="İçerik Yer Tutucusu 2"/>
          <p:cNvSpPr>
            <a:spLocks noGrp="1"/>
          </p:cNvSpPr>
          <p:nvPr>
            <p:ph idx="1"/>
          </p:nvPr>
        </p:nvSpPr>
        <p:spPr>
          <a:xfrm>
            <a:off x="838200" y="1871197"/>
            <a:ext cx="10515600" cy="4351338"/>
          </a:xfrm>
        </p:spPr>
        <p:txBody>
          <a:bodyPr/>
          <a:lstStyle/>
          <a:p>
            <a:pPr algn="just"/>
            <a:r>
              <a:rPr lang="tr-TR" altLang="tr-TR" dirty="0">
                <a:latin typeface="Times New Roman" panose="02020603050405020304" pitchFamily="18" charset="0"/>
                <a:cs typeface="Times New Roman" panose="02020603050405020304" pitchFamily="18" charset="0"/>
              </a:rPr>
              <a:t>Disiplin soruşturması yaptırılmadan, disiplin cezası verilemez ve   </a:t>
            </a:r>
            <a:r>
              <a:rPr lang="tr-TR" altLang="tr-TR" b="1" u="sng" dirty="0">
                <a:latin typeface="Times New Roman" panose="02020603050405020304" pitchFamily="18" charset="0"/>
                <a:cs typeface="Times New Roman" panose="02020603050405020304" pitchFamily="18" charset="0"/>
              </a:rPr>
              <a:t>soruşturmacının disiplin amiri tarafından görevlendirilmiş olması</a:t>
            </a:r>
            <a:r>
              <a:rPr lang="tr-TR" altLang="tr-TR" u="sng" dirty="0">
                <a:latin typeface="Times New Roman" panose="02020603050405020304" pitchFamily="18" charset="0"/>
                <a:cs typeface="Times New Roman" panose="02020603050405020304" pitchFamily="18" charset="0"/>
              </a:rPr>
              <a:t> </a:t>
            </a:r>
            <a:r>
              <a:rPr lang="tr-TR" altLang="tr-TR" dirty="0">
                <a:latin typeface="Times New Roman" panose="02020603050405020304" pitchFamily="18" charset="0"/>
                <a:cs typeface="Times New Roman" panose="02020603050405020304" pitchFamily="18" charset="0"/>
              </a:rPr>
              <a:t>gerekir.</a:t>
            </a:r>
          </a:p>
          <a:p>
            <a:pPr algn="just"/>
            <a:r>
              <a:rPr lang="tr-TR" altLang="tr-TR" dirty="0">
                <a:latin typeface="Times New Roman" panose="02020603050405020304" pitchFamily="18" charset="0"/>
              </a:rPr>
              <a:t>Kesinleşen disiplin cezası, yeni bir idari işlemle geri alınamaz ve  kaldırılamaz.</a:t>
            </a:r>
            <a:r>
              <a:rPr lang="tr-TR" altLang="tr-TR" dirty="0"/>
              <a:t> </a:t>
            </a:r>
            <a:r>
              <a:rPr lang="tr-TR" altLang="tr-TR" dirty="0">
                <a:latin typeface="Times New Roman" panose="02020603050405020304" pitchFamily="18" charset="0"/>
                <a:cs typeface="Times New Roman" panose="02020603050405020304" pitchFamily="18" charset="0"/>
              </a:rPr>
              <a:t> </a:t>
            </a:r>
          </a:p>
          <a:p>
            <a:pPr algn="just"/>
            <a:r>
              <a:rPr lang="tr-TR" altLang="tr-TR" dirty="0">
                <a:latin typeface="Times New Roman" panose="02020603050405020304" pitchFamily="18" charset="0"/>
                <a:cs typeface="Times New Roman" panose="02020603050405020304" pitchFamily="18" charset="0"/>
              </a:rPr>
              <a:t>İşlenen fiil ile verilen disiplin cezası arasında adil bir denge bulunmalıdır. </a:t>
            </a:r>
          </a:p>
          <a:p>
            <a:pPr algn="just"/>
            <a:r>
              <a:rPr lang="tr-TR" altLang="tr-TR" dirty="0">
                <a:latin typeface="Times New Roman" panose="02020603050405020304" pitchFamily="18" charset="0"/>
                <a:cs typeface="Times New Roman" panose="02020603050405020304" pitchFamily="18" charset="0"/>
              </a:rPr>
              <a:t>Memuriyete girmeden önceki bir eylem nedeniyle disiplin cezası verilemez.  </a:t>
            </a:r>
          </a:p>
          <a:p>
            <a:endParaRPr lang="tr-TR" dirty="0"/>
          </a:p>
        </p:txBody>
      </p:sp>
      <p:sp>
        <p:nvSpPr>
          <p:cNvPr id="5" name="Slayt Numarası Yer Tutucusu 4"/>
          <p:cNvSpPr>
            <a:spLocks noGrp="1"/>
          </p:cNvSpPr>
          <p:nvPr>
            <p:ph type="sldNum" sz="quarter" idx="12"/>
          </p:nvPr>
        </p:nvSpPr>
        <p:spPr/>
        <p:txBody>
          <a:bodyPr/>
          <a:lstStyle/>
          <a:p>
            <a:fld id="{CB128D57-B316-4463-B201-8600E317F84F}" type="slidenum">
              <a:rPr lang="tr-TR" smtClean="0"/>
              <a:t>89</a:t>
            </a:fld>
            <a:endParaRPr lang="tr-TR"/>
          </a:p>
        </p:txBody>
      </p:sp>
    </p:spTree>
    <p:extLst>
      <p:ext uri="{BB962C8B-B14F-4D97-AF65-F5344CB8AC3E}">
        <p14:creationId xmlns:p14="http://schemas.microsoft.com/office/powerpoint/2010/main" val="1328248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SAVUNMA HAKKI</a:t>
            </a:r>
          </a:p>
        </p:txBody>
      </p:sp>
      <p:sp>
        <p:nvSpPr>
          <p:cNvPr id="6" name="İçerik Yer Tutucusu 5"/>
          <p:cNvSpPr>
            <a:spLocks noGrp="1"/>
          </p:cNvSpPr>
          <p:nvPr>
            <p:ph idx="1"/>
          </p:nvPr>
        </p:nvSpPr>
        <p:spPr>
          <a:xfrm>
            <a:off x="695188" y="1796878"/>
            <a:ext cx="4773926" cy="1092185"/>
          </a:xfrm>
        </p:spPr>
        <p:txBody>
          <a:bodyPr>
            <a:normAutofit/>
          </a:bodyPr>
          <a:lstStyle/>
          <a:p>
            <a:r>
              <a:rPr lang="tr-TR" sz="2400" dirty="0">
                <a:latin typeface="Times New Roman" panose="02020603050405020304" pitchFamily="18" charset="0"/>
                <a:cs typeface="Times New Roman" panose="02020603050405020304" pitchFamily="18" charset="0"/>
              </a:rPr>
              <a:t>Anayasa                 </a:t>
            </a:r>
            <a:r>
              <a:rPr lang="tr-TR" sz="2400" b="1" dirty="0">
                <a:latin typeface="Times New Roman" panose="02020603050405020304" pitchFamily="18" charset="0"/>
                <a:cs typeface="Times New Roman" panose="02020603050405020304" pitchFamily="18" charset="0"/>
              </a:rPr>
              <a:t>129</a:t>
            </a:r>
            <a:r>
              <a:rPr lang="tr-TR" sz="2400" dirty="0">
                <a:latin typeface="Times New Roman" panose="02020603050405020304" pitchFamily="18" charset="0"/>
                <a:cs typeface="Times New Roman" panose="02020603050405020304" pitchFamily="18" charset="0"/>
              </a:rPr>
              <a:t>. maddesi;</a:t>
            </a:r>
          </a:p>
          <a:p>
            <a:r>
              <a:rPr lang="tr-TR" sz="2400" dirty="0">
                <a:latin typeface="Times New Roman" panose="02020603050405020304" pitchFamily="18" charset="0"/>
                <a:cs typeface="Times New Roman" panose="02020603050405020304" pitchFamily="18" charset="0"/>
              </a:rPr>
              <a:t>657 s. DMK           </a:t>
            </a:r>
            <a:r>
              <a:rPr lang="tr-TR" sz="2400" b="1" dirty="0">
                <a:latin typeface="Times New Roman" panose="02020603050405020304" pitchFamily="18" charset="0"/>
                <a:cs typeface="Times New Roman" panose="02020603050405020304" pitchFamily="18" charset="0"/>
              </a:rPr>
              <a:t>130</a:t>
            </a:r>
            <a:r>
              <a:rPr lang="tr-TR" sz="2400" dirty="0">
                <a:latin typeface="Times New Roman" panose="02020603050405020304" pitchFamily="18" charset="0"/>
                <a:cs typeface="Times New Roman" panose="02020603050405020304" pitchFamily="18" charset="0"/>
              </a:rPr>
              <a:t>. maddesi;</a:t>
            </a:r>
          </a:p>
        </p:txBody>
      </p:sp>
      <p:sp>
        <p:nvSpPr>
          <p:cNvPr id="26" name="Yuvarlatılmış Dikdörtgen 25"/>
          <p:cNvSpPr/>
          <p:nvPr/>
        </p:nvSpPr>
        <p:spPr>
          <a:xfrm>
            <a:off x="695188" y="3073049"/>
            <a:ext cx="3311236" cy="3157538"/>
          </a:xfrm>
          <a:prstGeom prst="roundRect">
            <a:avLst/>
          </a:prstGeom>
          <a:ln w="285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Wingdings" panose="05000000000000000000" pitchFamily="2" charset="2"/>
              <a:buChar char="ü"/>
            </a:pPr>
            <a:r>
              <a:rPr lang="tr-TR" sz="2200" dirty="0">
                <a:latin typeface="Times New Roman" panose="02020603050405020304" pitchFamily="18" charset="0"/>
                <a:cs typeface="Times New Roman" panose="02020603050405020304" pitchFamily="18" charset="0"/>
              </a:rPr>
              <a:t>İddia</a:t>
            </a:r>
          </a:p>
          <a:p>
            <a:pPr marL="285750" indent="-285750">
              <a:lnSpc>
                <a:spcPct val="150000"/>
              </a:lnSpc>
              <a:buFont typeface="Wingdings" panose="05000000000000000000" pitchFamily="2" charset="2"/>
              <a:buChar char="ü"/>
            </a:pPr>
            <a:r>
              <a:rPr lang="tr-TR" sz="2200" dirty="0">
                <a:latin typeface="Times New Roman" panose="02020603050405020304" pitchFamily="18" charset="0"/>
                <a:cs typeface="Times New Roman" panose="02020603050405020304" pitchFamily="18" charset="0"/>
              </a:rPr>
              <a:t>Delil</a:t>
            </a:r>
          </a:p>
          <a:p>
            <a:pPr marL="285750" indent="-285750">
              <a:lnSpc>
                <a:spcPct val="150000"/>
              </a:lnSpc>
              <a:buFont typeface="Wingdings" panose="05000000000000000000" pitchFamily="2" charset="2"/>
              <a:buChar char="ü"/>
            </a:pPr>
            <a:r>
              <a:rPr lang="tr-TR" sz="2200" dirty="0">
                <a:latin typeface="Times New Roman" panose="02020603050405020304" pitchFamily="18" charset="0"/>
                <a:cs typeface="Times New Roman" panose="02020603050405020304" pitchFamily="18" charset="0"/>
              </a:rPr>
              <a:t>Fiilin Hukuki </a:t>
            </a:r>
            <a:r>
              <a:rPr lang="tr-TR" sz="2200" dirty="0" err="1">
                <a:latin typeface="Times New Roman" panose="02020603050405020304" pitchFamily="18" charset="0"/>
                <a:cs typeface="Times New Roman" panose="02020603050405020304" pitchFamily="18" charset="0"/>
              </a:rPr>
              <a:t>Ntl</a:t>
            </a:r>
            <a:r>
              <a:rPr lang="tr-TR" sz="2200" dirty="0">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ü"/>
            </a:pPr>
            <a:r>
              <a:rPr lang="tr-TR" sz="2200" dirty="0">
                <a:latin typeface="Times New Roman" panose="02020603050405020304" pitchFamily="18" charset="0"/>
                <a:cs typeface="Times New Roman" panose="02020603050405020304" pitchFamily="18" charset="0"/>
              </a:rPr>
              <a:t>Hangi bent/alt bent </a:t>
            </a:r>
          </a:p>
        </p:txBody>
      </p:sp>
      <p:sp>
        <p:nvSpPr>
          <p:cNvPr id="9" name="İçerik Yer Tutucusu 5"/>
          <p:cNvSpPr txBox="1">
            <a:spLocks/>
          </p:cNvSpPr>
          <p:nvPr/>
        </p:nvSpPr>
        <p:spPr>
          <a:xfrm>
            <a:off x="4427965" y="2749853"/>
            <a:ext cx="7515225" cy="39255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Soruşturma </a:t>
            </a:r>
            <a:r>
              <a:rPr lang="tr-TR" sz="2400" b="1" dirty="0">
                <a:latin typeface="Times New Roman" panose="02020603050405020304" pitchFamily="18" charset="0"/>
                <a:cs typeface="Times New Roman" panose="02020603050405020304" pitchFamily="18" charset="0"/>
              </a:rPr>
              <a:t>sürecinin son aşamasında </a:t>
            </a:r>
            <a:r>
              <a:rPr lang="tr-TR" sz="2400" dirty="0">
                <a:latin typeface="Times New Roman" panose="02020603050405020304" pitchFamily="18" charset="0"/>
                <a:cs typeface="Times New Roman" panose="02020603050405020304" pitchFamily="18" charset="0"/>
              </a:rPr>
              <a:t>istenir.</a:t>
            </a:r>
          </a:p>
          <a:p>
            <a:pPr marL="285750" indent="-285750">
              <a:lnSpc>
                <a:spcPct val="120000"/>
              </a:lnSpc>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Disiplin amiri </a:t>
            </a:r>
            <a:r>
              <a:rPr lang="tr-TR" sz="2400" dirty="0">
                <a:latin typeface="Times New Roman" panose="02020603050405020304" pitchFamily="18" charset="0"/>
                <a:cs typeface="Times New Roman" panose="02020603050405020304" pitchFamily="18" charset="0"/>
              </a:rPr>
              <a:t>ister.</a:t>
            </a:r>
          </a:p>
          <a:p>
            <a:pPr marL="285750" indent="-285750">
              <a:lnSpc>
                <a:spcPct val="120000"/>
              </a:lnSpc>
              <a:buFont typeface="Wingdings" panose="05000000000000000000" pitchFamily="2" charset="2"/>
              <a:buChar char="§"/>
            </a:pPr>
            <a:r>
              <a:rPr lang="tr-TR" sz="2400" b="1" dirty="0">
                <a:solidFill>
                  <a:srgbClr val="FF0000"/>
                </a:solidFill>
                <a:latin typeface="Times New Roman" panose="02020603050405020304" pitchFamily="18" charset="0"/>
                <a:cs typeface="Times New Roman" panose="02020603050405020304" pitchFamily="18" charset="0"/>
              </a:rPr>
              <a:t>Muhakkik</a:t>
            </a:r>
            <a:r>
              <a:rPr lang="tr-TR" sz="2400" dirty="0">
                <a:solidFill>
                  <a:srgbClr val="FF0000"/>
                </a:solidFill>
                <a:latin typeface="Times New Roman" panose="02020603050405020304" pitchFamily="18" charset="0"/>
                <a:cs typeface="Times New Roman" panose="02020603050405020304" pitchFamily="18" charset="0"/>
              </a:rPr>
              <a:t> savunma isteyemez</a:t>
            </a:r>
            <a:r>
              <a:rPr lang="tr-TR" sz="2400" dirty="0">
                <a:solidFill>
                  <a:schemeClr val="accent1">
                    <a:lumMod val="75000"/>
                  </a:schemeClr>
                </a:solidFill>
                <a:latin typeface="Times New Roman" panose="02020603050405020304" pitchFamily="18" charset="0"/>
                <a:cs typeface="Times New Roman" panose="02020603050405020304" pitchFamily="18" charset="0"/>
              </a:rPr>
              <a:t>.</a:t>
            </a:r>
          </a:p>
          <a:p>
            <a:pPr marL="285750" indent="-285750">
              <a:lnSpc>
                <a:spcPct val="12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Süre </a:t>
            </a:r>
            <a:r>
              <a:rPr lang="tr-TR" sz="2400" b="1" dirty="0">
                <a:latin typeface="Times New Roman" panose="02020603050405020304" pitchFamily="18" charset="0"/>
                <a:cs typeface="Times New Roman" panose="02020603050405020304" pitchFamily="18" charset="0"/>
              </a:rPr>
              <a:t>7 günden </a:t>
            </a:r>
            <a:r>
              <a:rPr lang="tr-TR" sz="2400" dirty="0">
                <a:latin typeface="Times New Roman" panose="02020603050405020304" pitchFamily="18" charset="0"/>
                <a:cs typeface="Times New Roman" panose="02020603050405020304" pitchFamily="18" charset="0"/>
              </a:rPr>
              <a:t>az</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olamaz.</a:t>
            </a:r>
          </a:p>
          <a:p>
            <a:pPr marL="285750" indent="-285750">
              <a:lnSpc>
                <a:spcPct val="12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Süresi içerisinde yapılmazsa bu haktan </a:t>
            </a:r>
            <a:r>
              <a:rPr lang="tr-TR" sz="2400" b="1" dirty="0">
                <a:latin typeface="Times New Roman" panose="02020603050405020304" pitchFamily="18" charset="0"/>
                <a:cs typeface="Times New Roman" panose="02020603050405020304" pitchFamily="18" charset="0"/>
              </a:rPr>
              <a:t>vazgeçmiş</a:t>
            </a:r>
            <a:r>
              <a:rPr lang="tr-TR" sz="2400" dirty="0">
                <a:latin typeface="Times New Roman" panose="02020603050405020304" pitchFamily="18" charset="0"/>
                <a:cs typeface="Times New Roman" panose="02020603050405020304" pitchFamily="18" charset="0"/>
              </a:rPr>
              <a:t> sayılır.</a:t>
            </a:r>
          </a:p>
          <a:p>
            <a:pPr marL="285750" indent="-285750">
              <a:lnSpc>
                <a:spcPct val="12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Süre </a:t>
            </a:r>
            <a:r>
              <a:rPr lang="tr-TR" sz="2400" b="1" dirty="0">
                <a:latin typeface="Times New Roman" panose="02020603050405020304" pitchFamily="18" charset="0"/>
                <a:cs typeface="Times New Roman" panose="02020603050405020304" pitchFamily="18" charset="0"/>
              </a:rPr>
              <a:t>tebliğ</a:t>
            </a:r>
            <a:r>
              <a:rPr lang="tr-TR" sz="2400" dirty="0">
                <a:latin typeface="Times New Roman" panose="02020603050405020304" pitchFamily="18" charset="0"/>
                <a:cs typeface="Times New Roman" panose="02020603050405020304" pitchFamily="18" charset="0"/>
              </a:rPr>
              <a:t> ile başlar.</a:t>
            </a:r>
          </a:p>
          <a:p>
            <a:pPr marL="285750" indent="-285750">
              <a:lnSpc>
                <a:spcPct val="12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İzin/Rapor süreyi </a:t>
            </a:r>
            <a:r>
              <a:rPr lang="tr-TR" sz="2400" b="1" dirty="0">
                <a:latin typeface="Times New Roman" panose="02020603050405020304" pitchFamily="18" charset="0"/>
                <a:cs typeface="Times New Roman" panose="02020603050405020304" pitchFamily="18" charset="0"/>
              </a:rPr>
              <a:t>uzatmaz</a:t>
            </a:r>
            <a:r>
              <a:rPr lang="tr-TR" sz="2400" dirty="0">
                <a:latin typeface="Times New Roman" panose="02020603050405020304" pitchFamily="18" charset="0"/>
                <a:cs typeface="Times New Roman" panose="02020603050405020304" pitchFamily="18" charset="0"/>
              </a:rPr>
              <a:t> (Mücbir sebep hariç).</a:t>
            </a:r>
            <a:endParaRPr lang="tr-TR" sz="2400" dirty="0"/>
          </a:p>
        </p:txBody>
      </p:sp>
      <p:sp>
        <p:nvSpPr>
          <p:cNvPr id="7" name="Slayt Numarası Yer Tutucusu 6"/>
          <p:cNvSpPr>
            <a:spLocks noGrp="1"/>
          </p:cNvSpPr>
          <p:nvPr>
            <p:ph type="sldNum" sz="quarter" idx="12"/>
          </p:nvPr>
        </p:nvSpPr>
        <p:spPr/>
        <p:txBody>
          <a:bodyPr/>
          <a:lstStyle/>
          <a:p>
            <a:fld id="{CB128D57-B316-4463-B201-8600E317F84F}" type="slidenum">
              <a:rPr lang="tr-TR" smtClean="0"/>
              <a:t>9</a:t>
            </a:fld>
            <a:endParaRPr lang="tr-TR"/>
          </a:p>
        </p:txBody>
      </p:sp>
    </p:spTree>
    <p:extLst>
      <p:ext uri="{BB962C8B-B14F-4D97-AF65-F5344CB8AC3E}">
        <p14:creationId xmlns:p14="http://schemas.microsoft.com/office/powerpoint/2010/main" val="13749266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a:spLocks noGrp="1"/>
          </p:cNvSpPr>
          <p:nvPr>
            <p:ph type="title"/>
          </p:nvPr>
        </p:nvSpPr>
        <p:spPr>
          <a:xfrm>
            <a:off x="2406315" y="182563"/>
            <a:ext cx="8420385" cy="1325563"/>
          </a:xfrm>
        </p:spPr>
        <p:txBody>
          <a:bodyPr>
            <a:normAutofit/>
          </a:bodyPr>
          <a:lstStyle/>
          <a:p>
            <a:pPr algn="ctr"/>
            <a:r>
              <a:rPr lang="tr-TR" sz="3200" b="1" dirty="0">
                <a:solidFill>
                  <a:schemeClr val="accent1">
                    <a:lumMod val="75000"/>
                  </a:schemeClr>
                </a:solidFill>
                <a:latin typeface="Times New Roman" panose="02020603050405020304" pitchFamily="18" charset="0"/>
                <a:cs typeface="Times New Roman" panose="02020603050405020304" pitchFamily="18" charset="0"/>
              </a:rPr>
              <a:t>EMSAL YARGI KARARLARI-2</a:t>
            </a:r>
            <a:endParaRPr lang="tr-TR" sz="3200" dirty="0">
              <a:solidFill>
                <a:schemeClr val="accent1">
                  <a:lumMod val="75000"/>
                </a:schemeClr>
              </a:solidFill>
            </a:endParaRPr>
          </a:p>
        </p:txBody>
      </p:sp>
      <p:sp>
        <p:nvSpPr>
          <p:cNvPr id="11" name="İçerik Yer Tutucusu 2"/>
          <p:cNvSpPr>
            <a:spLocks noGrp="1"/>
          </p:cNvSpPr>
          <p:nvPr>
            <p:ph idx="1"/>
          </p:nvPr>
        </p:nvSpPr>
        <p:spPr>
          <a:xfrm>
            <a:off x="586854" y="1932882"/>
            <a:ext cx="10897574" cy="4351338"/>
          </a:xfrm>
        </p:spPr>
        <p:txBody>
          <a:bodyPr>
            <a:normAutofit/>
          </a:bodyPr>
          <a:lstStyle/>
          <a:p>
            <a:pPr algn="just">
              <a:spcAft>
                <a:spcPts val="1000"/>
              </a:spcAft>
            </a:pPr>
            <a:r>
              <a:rPr lang="tr-TR" altLang="tr-TR" dirty="0">
                <a:latin typeface="Times New Roman" panose="02020603050405020304" pitchFamily="18" charset="0"/>
                <a:cs typeface="Times New Roman" panose="02020603050405020304" pitchFamily="18" charset="0"/>
              </a:rPr>
              <a:t> Aynı fiilden dolayı birden fazla disiplin cezası verilemez </a:t>
            </a:r>
            <a:endParaRPr lang="tr-TR" altLang="tr-TR" dirty="0" smtClean="0">
              <a:latin typeface="Times New Roman" panose="02020603050405020304" pitchFamily="18" charset="0"/>
              <a:cs typeface="Times New Roman" panose="02020603050405020304" pitchFamily="18" charset="0"/>
            </a:endParaRPr>
          </a:p>
          <a:p>
            <a:pPr algn="just">
              <a:spcAft>
                <a:spcPts val="1000"/>
              </a:spcAft>
            </a:pPr>
            <a:r>
              <a:rPr lang="tr-TR" altLang="tr-TR" dirty="0" smtClean="0">
                <a:latin typeface="Times New Roman" panose="02020603050405020304" pitchFamily="18" charset="0"/>
                <a:cs typeface="Times New Roman" panose="02020603050405020304" pitchFamily="18" charset="0"/>
              </a:rPr>
              <a:t>Disiplin </a:t>
            </a:r>
            <a:r>
              <a:rPr lang="tr-TR" altLang="tr-TR" dirty="0">
                <a:latin typeface="Times New Roman" panose="02020603050405020304" pitchFamily="18" charset="0"/>
                <a:cs typeface="Times New Roman" panose="02020603050405020304" pitchFamily="18" charset="0"/>
              </a:rPr>
              <a:t>cezasına konu eylemin işlendiği tarihteki mevzuat uygulanır.</a:t>
            </a:r>
          </a:p>
          <a:p>
            <a:pPr algn="just"/>
            <a:r>
              <a:rPr lang="tr-TR" altLang="tr-TR" dirty="0">
                <a:latin typeface="Times New Roman" panose="02020603050405020304" pitchFamily="18" charset="0"/>
                <a:cs typeface="Times New Roman" panose="02020603050405020304" pitchFamily="18" charset="0"/>
              </a:rPr>
              <a:t> </a:t>
            </a:r>
            <a:r>
              <a:rPr lang="tr-TR" altLang="tr-TR" dirty="0" smtClean="0">
                <a:latin typeface="Times New Roman" panose="02020603050405020304" pitchFamily="18" charset="0"/>
                <a:cs typeface="Times New Roman" panose="02020603050405020304" pitchFamily="18" charset="0"/>
              </a:rPr>
              <a:t>Aynı </a:t>
            </a:r>
            <a:r>
              <a:rPr lang="tr-TR" altLang="tr-TR" dirty="0">
                <a:latin typeface="Times New Roman" panose="02020603050405020304" pitchFamily="18" charset="0"/>
                <a:cs typeface="Times New Roman" panose="02020603050405020304" pitchFamily="18" charset="0"/>
              </a:rPr>
              <a:t>fiili birden fazla tekerrür eden görevliye ancak bir üst ceza verilir, fiilin her tekrarında daha üst cezaların verilmesi mümkün değildir. </a:t>
            </a:r>
          </a:p>
          <a:p>
            <a:pPr marL="0" indent="0" algn="just">
              <a:buNone/>
            </a:pPr>
            <a:endParaRPr lang="tr-TR" altLang="tr-TR" dirty="0">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CB128D57-B316-4463-B201-8600E317F84F}" type="slidenum">
              <a:rPr lang="tr-TR" smtClean="0"/>
              <a:t>90</a:t>
            </a:fld>
            <a:endParaRPr lang="tr-TR"/>
          </a:p>
        </p:txBody>
      </p:sp>
    </p:spTree>
    <p:extLst>
      <p:ext uri="{BB962C8B-B14F-4D97-AF65-F5344CB8AC3E}">
        <p14:creationId xmlns:p14="http://schemas.microsoft.com/office/powerpoint/2010/main" val="26416901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2305873" y="80211"/>
            <a:ext cx="8346887" cy="1325563"/>
          </a:xfrm>
        </p:spPr>
        <p:txBody>
          <a:bodyPr>
            <a:normAutofit/>
          </a:bodyPr>
          <a:lstStyle/>
          <a:p>
            <a:pPr algn="ctr"/>
            <a:r>
              <a:rPr lang="tr-TR" sz="3200" b="1" dirty="0">
                <a:solidFill>
                  <a:schemeClr val="accent1">
                    <a:lumMod val="75000"/>
                  </a:schemeClr>
                </a:solidFill>
                <a:latin typeface="Times New Roman" panose="02020603050405020304" pitchFamily="18" charset="0"/>
                <a:cs typeface="Times New Roman" panose="02020603050405020304" pitchFamily="18" charset="0"/>
              </a:rPr>
              <a:t>EMSAL YARGI KARARLARI-3</a:t>
            </a:r>
            <a:endParaRPr lang="tr-TR" sz="3200" dirty="0">
              <a:solidFill>
                <a:schemeClr val="accent1">
                  <a:lumMod val="75000"/>
                </a:schemeClr>
              </a:solidFill>
            </a:endParaRPr>
          </a:p>
        </p:txBody>
      </p:sp>
      <p:sp>
        <p:nvSpPr>
          <p:cNvPr id="12" name="İçerik Yer Tutucusu 2"/>
          <p:cNvSpPr>
            <a:spLocks noGrp="1"/>
          </p:cNvSpPr>
          <p:nvPr>
            <p:ph idx="1"/>
          </p:nvPr>
        </p:nvSpPr>
        <p:spPr>
          <a:xfrm>
            <a:off x="838200" y="2141536"/>
            <a:ext cx="10515600" cy="4351338"/>
          </a:xfrm>
        </p:spPr>
        <p:txBody>
          <a:bodyPr/>
          <a:lstStyle/>
          <a:p>
            <a:pPr algn="just">
              <a:spcAft>
                <a:spcPts val="1800"/>
              </a:spcAft>
            </a:pPr>
            <a:r>
              <a:rPr lang="tr-TR" altLang="tr-TR" dirty="0">
                <a:latin typeface="Times New Roman" panose="02020603050405020304" pitchFamily="18" charset="0"/>
                <a:cs typeface="Times New Roman" panose="02020603050405020304" pitchFamily="18" charset="0"/>
              </a:rPr>
              <a:t>Disiplin amirleri, soruşturmacılar tarafından önerilen cezayı aynen kabul etmek zorunda değillerdir. </a:t>
            </a:r>
          </a:p>
          <a:p>
            <a:pPr algn="just">
              <a:spcAft>
                <a:spcPts val="600"/>
              </a:spcAft>
            </a:pPr>
            <a:r>
              <a:rPr lang="tr-TR" altLang="tr-TR" dirty="0">
                <a:latin typeface="Times New Roman" panose="02020603050405020304" pitchFamily="18" charset="0"/>
                <a:cs typeface="Times New Roman" panose="02020603050405020304" pitchFamily="18" charset="0"/>
              </a:rPr>
              <a:t> Zamanaşımı dolmadan verilen bir disiplin cezasının, idari yargı tarafından yeniden işlem tesis etmek üzere bozulması halinde, zaman aşımı süresi işlemez. </a:t>
            </a:r>
          </a:p>
          <a:p>
            <a:pPr algn="just"/>
            <a:r>
              <a:rPr lang="tr-TR" altLang="tr-TR" dirty="0">
                <a:latin typeface="Times New Roman" panose="02020603050405020304" pitchFamily="18" charset="0"/>
                <a:cs typeface="Times New Roman" panose="02020603050405020304" pitchFamily="18" charset="0"/>
              </a:rPr>
              <a:t>Disiplin cezasını doğuran eylemin meydana geldiği tarihten sonra yürürlüğe giren ve aleyhe olan mevzuat hükümleri uygulanmaz. </a:t>
            </a:r>
          </a:p>
          <a:p>
            <a:pPr marL="0" indent="0" algn="just">
              <a:buNone/>
            </a:pPr>
            <a:r>
              <a:rPr lang="tr-TR" altLang="tr-TR" dirty="0">
                <a:latin typeface="Times New Roman" panose="02020603050405020304" pitchFamily="18" charset="0"/>
                <a:cs typeface="Times New Roman" panose="02020603050405020304" pitchFamily="18" charset="0"/>
              </a:rPr>
              <a:t> </a:t>
            </a:r>
          </a:p>
          <a:p>
            <a:endParaRPr lang="tr-TR" dirty="0"/>
          </a:p>
        </p:txBody>
      </p:sp>
      <p:sp>
        <p:nvSpPr>
          <p:cNvPr id="5" name="Slayt Numarası Yer Tutucusu 4"/>
          <p:cNvSpPr>
            <a:spLocks noGrp="1"/>
          </p:cNvSpPr>
          <p:nvPr>
            <p:ph type="sldNum" sz="quarter" idx="12"/>
          </p:nvPr>
        </p:nvSpPr>
        <p:spPr/>
        <p:txBody>
          <a:bodyPr/>
          <a:lstStyle/>
          <a:p>
            <a:fld id="{CB128D57-B316-4463-B201-8600E317F84F}" type="slidenum">
              <a:rPr lang="tr-TR" smtClean="0"/>
              <a:t>91</a:t>
            </a:fld>
            <a:endParaRPr lang="tr-TR"/>
          </a:p>
        </p:txBody>
      </p:sp>
    </p:spTree>
    <p:extLst>
      <p:ext uri="{BB962C8B-B14F-4D97-AF65-F5344CB8AC3E}">
        <p14:creationId xmlns:p14="http://schemas.microsoft.com/office/powerpoint/2010/main" val="42667964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a:spLocks noGrp="1"/>
          </p:cNvSpPr>
          <p:nvPr>
            <p:ph type="title"/>
          </p:nvPr>
        </p:nvSpPr>
        <p:spPr>
          <a:xfrm>
            <a:off x="1090127" y="130151"/>
            <a:ext cx="10515600" cy="1325563"/>
          </a:xfrm>
        </p:spPr>
        <p:txBody>
          <a:bodyPr>
            <a:normAutofit/>
          </a:bodyPr>
          <a:lstStyle/>
          <a:p>
            <a:pPr algn="ctr"/>
            <a:r>
              <a:rPr lang="tr-TR" sz="3200" b="1" dirty="0">
                <a:solidFill>
                  <a:schemeClr val="accent1">
                    <a:lumMod val="75000"/>
                  </a:schemeClr>
                </a:solidFill>
                <a:latin typeface="Times New Roman" panose="02020603050405020304" pitchFamily="18" charset="0"/>
                <a:cs typeface="Times New Roman" panose="02020603050405020304" pitchFamily="18" charset="0"/>
              </a:rPr>
              <a:t>EMSAL YARGI KARARLARI-4</a:t>
            </a:r>
            <a:endParaRPr lang="tr-TR" sz="3200" dirty="0">
              <a:solidFill>
                <a:schemeClr val="accent1">
                  <a:lumMod val="75000"/>
                </a:schemeClr>
              </a:solidFill>
            </a:endParaRPr>
          </a:p>
        </p:txBody>
      </p:sp>
      <p:sp>
        <p:nvSpPr>
          <p:cNvPr id="11" name="İçerik Yer Tutucusu 2"/>
          <p:cNvSpPr>
            <a:spLocks noGrp="1"/>
          </p:cNvSpPr>
          <p:nvPr>
            <p:ph idx="1"/>
          </p:nvPr>
        </p:nvSpPr>
        <p:spPr>
          <a:xfrm>
            <a:off x="838201" y="2180188"/>
            <a:ext cx="10515600" cy="3871820"/>
          </a:xfrm>
        </p:spPr>
        <p:txBody>
          <a:bodyPr>
            <a:normAutofit/>
          </a:bodyPr>
          <a:lstStyle/>
          <a:p>
            <a:pPr algn="just">
              <a:spcBef>
                <a:spcPts val="100"/>
              </a:spcBef>
              <a:spcAft>
                <a:spcPts val="1500"/>
              </a:spcAft>
            </a:pPr>
            <a:r>
              <a:rPr lang="tr-TR" altLang="tr-TR" dirty="0">
                <a:latin typeface="Times New Roman" panose="02020603050405020304" pitchFamily="18" charset="0"/>
                <a:cs typeface="Times New Roman" panose="02020603050405020304" pitchFamily="18" charset="0"/>
              </a:rPr>
              <a:t>Kademe ilerlemesinin durdurulması cezası vermeye yetkili olmayan merci, bu cezanın yerine daha alt seviyede bir ceza veremez</a:t>
            </a:r>
            <a:r>
              <a:rPr lang="tr-TR" altLang="tr-TR" dirty="0" smtClean="0">
                <a:latin typeface="Times New Roman" panose="02020603050405020304" pitchFamily="18" charset="0"/>
                <a:cs typeface="Times New Roman" panose="02020603050405020304" pitchFamily="18" charset="0"/>
              </a:rPr>
              <a:t>.</a:t>
            </a:r>
          </a:p>
          <a:p>
            <a:pPr algn="just">
              <a:spcAft>
                <a:spcPts val="600"/>
              </a:spcAft>
            </a:pPr>
            <a:r>
              <a:rPr lang="tr-TR" altLang="tr-TR" dirty="0" smtClean="0">
                <a:latin typeface="Times New Roman" panose="02020603050405020304" pitchFamily="18" charset="0"/>
                <a:cs typeface="Times New Roman" panose="02020603050405020304" pitchFamily="18" charset="0"/>
              </a:rPr>
              <a:t>Soruşturma </a:t>
            </a:r>
            <a:r>
              <a:rPr lang="tr-TR" altLang="tr-TR" dirty="0">
                <a:latin typeface="Times New Roman" panose="02020603050405020304" pitchFamily="18" charset="0"/>
                <a:cs typeface="Times New Roman" panose="02020603050405020304" pitchFamily="18" charset="0"/>
              </a:rPr>
              <a:t>emrinde yer almayan fiil hakkında, ceza teklif edilemez ve verilemez. </a:t>
            </a:r>
          </a:p>
          <a:p>
            <a:pPr algn="just"/>
            <a:r>
              <a:rPr lang="tr-TR" altLang="tr-TR" dirty="0">
                <a:latin typeface="Times New Roman" panose="02020603050405020304" pitchFamily="18" charset="0"/>
                <a:cs typeface="Times New Roman" panose="02020603050405020304" pitchFamily="18" charset="0"/>
              </a:rPr>
              <a:t>Disiplin cezasının dayanağı olan her türlü bilgi ve belgeyi, bu bağlamda disiplin soruşturma raporlarını istemleri halinde inceleyebilme hakkı tanınmalıdır. </a:t>
            </a:r>
          </a:p>
          <a:p>
            <a:pPr marL="0" indent="0" algn="just">
              <a:buNone/>
            </a:pPr>
            <a:endParaRPr lang="tr-TR" altLang="tr-TR" dirty="0">
              <a:latin typeface="Times New Roman" panose="02020603050405020304" pitchFamily="18" charset="0"/>
              <a:cs typeface="Times New Roman" panose="02020603050405020304" pitchFamily="18" charset="0"/>
            </a:endParaRPr>
          </a:p>
          <a:p>
            <a:endParaRPr lang="tr-TR" dirty="0"/>
          </a:p>
        </p:txBody>
      </p:sp>
      <p:sp>
        <p:nvSpPr>
          <p:cNvPr id="5" name="Slayt Numarası Yer Tutucusu 4"/>
          <p:cNvSpPr>
            <a:spLocks noGrp="1"/>
          </p:cNvSpPr>
          <p:nvPr>
            <p:ph type="sldNum" sz="quarter" idx="12"/>
          </p:nvPr>
        </p:nvSpPr>
        <p:spPr/>
        <p:txBody>
          <a:bodyPr/>
          <a:lstStyle/>
          <a:p>
            <a:fld id="{CB128D57-B316-4463-B201-8600E317F84F}" type="slidenum">
              <a:rPr lang="tr-TR" smtClean="0"/>
              <a:t>92</a:t>
            </a:fld>
            <a:endParaRPr lang="tr-TR"/>
          </a:p>
        </p:txBody>
      </p:sp>
    </p:spTree>
    <p:extLst>
      <p:ext uri="{BB962C8B-B14F-4D97-AF65-F5344CB8AC3E}">
        <p14:creationId xmlns:p14="http://schemas.microsoft.com/office/powerpoint/2010/main" val="36386753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449285" y="3119957"/>
            <a:ext cx="8904515" cy="1585690"/>
          </a:xfrm>
          <a:prstGeom prst="rect">
            <a:avLst/>
          </a:prstGeom>
        </p:spPr>
        <p:txBody>
          <a:bodyPr wrap="square">
            <a:spAutoFit/>
          </a:bodyPr>
          <a:lstStyle/>
          <a:p>
            <a:pPr>
              <a:lnSpc>
                <a:spcPct val="107000"/>
              </a:lnSpc>
              <a:spcBef>
                <a:spcPts val="2400"/>
              </a:spcBef>
              <a:spcAft>
                <a:spcPts val="2400"/>
              </a:spcAft>
            </a:pPr>
            <a:r>
              <a:rPr lang="tr-TR" sz="3600" b="1" dirty="0">
                <a:solidFill>
                  <a:srgbClr val="585858"/>
                </a:solidFill>
                <a:latin typeface="Times New Roman" panose="02020603050405020304" pitchFamily="18" charset="0"/>
                <a:ea typeface="Calibri" panose="020F0502020204030204" pitchFamily="34" charset="0"/>
                <a:cs typeface="Times New Roman" panose="02020603050405020304" pitchFamily="18" charset="0"/>
              </a:rPr>
              <a:t>’’Disiplin ne istediğinizi hatırlamaktır.’’ </a:t>
            </a:r>
            <a:endParaRPr lang="tr-TR"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2400"/>
              </a:spcAft>
            </a:pPr>
            <a:r>
              <a:rPr lang="tr-TR" sz="3600" b="1" dirty="0">
                <a:solidFill>
                  <a:srgbClr val="585858"/>
                </a:solidFill>
                <a:latin typeface="Times New Roman" panose="02020603050405020304" pitchFamily="18" charset="0"/>
                <a:ea typeface="Calibri" panose="020F0502020204030204" pitchFamily="34" charset="0"/>
                <a:cs typeface="Times New Roman" panose="02020603050405020304" pitchFamily="18" charset="0"/>
              </a:rPr>
              <a:t>                                   David Campbell</a:t>
            </a:r>
            <a:endParaRPr lang="tr-TR"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93</a:t>
            </a:fld>
            <a:endParaRPr lang="tr-TR"/>
          </a:p>
        </p:txBody>
      </p:sp>
    </p:spTree>
    <p:extLst>
      <p:ext uri="{BB962C8B-B14F-4D97-AF65-F5344CB8AC3E}">
        <p14:creationId xmlns:p14="http://schemas.microsoft.com/office/powerpoint/2010/main" val="36294265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6EB3A-735A-A063-67B4-66A6F6D78E3D}"/>
            </a:ext>
          </a:extLst>
        </p:cNvPr>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5262CAF2-3112-5D96-7839-4D1CA42A20E1}"/>
              </a:ext>
            </a:extLst>
          </p:cNvPr>
          <p:cNvSpPr>
            <a:spLocks noGrp="1"/>
          </p:cNvSpPr>
          <p:nvPr>
            <p:ph type="sldNum" sz="quarter" idx="12"/>
          </p:nvPr>
        </p:nvSpPr>
        <p:spPr/>
        <p:txBody>
          <a:bodyPr/>
          <a:lstStyle/>
          <a:p>
            <a:fld id="{CB128D57-B316-4463-B201-8600E317F84F}" type="slidenum">
              <a:rPr lang="tr-TR" smtClean="0"/>
              <a:t>94</a:t>
            </a:fld>
            <a:endParaRPr lang="tr-TR" dirty="0"/>
          </a:p>
        </p:txBody>
      </p:sp>
      <p:pic>
        <p:nvPicPr>
          <p:cNvPr id="6" name="Resim 5">
            <a:extLst>
              <a:ext uri="{FF2B5EF4-FFF2-40B4-BE49-F238E27FC236}">
                <a16:creationId xmlns:a16="http://schemas.microsoft.com/office/drawing/2014/main" id="{18F43C8F-FCFE-AAB5-36D9-87A7A7FB40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940"/>
            <a:ext cx="12192000" cy="6858000"/>
          </a:xfrm>
          <a:prstGeom prst="rect">
            <a:avLst/>
          </a:prstGeom>
        </p:spPr>
      </p:pic>
      <p:pic>
        <p:nvPicPr>
          <p:cNvPr id="11" name="Picture 2" descr="T.C. Tarım ve Orman Bakanlığı Logo Download Vector">
            <a:extLst>
              <a:ext uri="{FF2B5EF4-FFF2-40B4-BE49-F238E27FC236}">
                <a16:creationId xmlns:a16="http://schemas.microsoft.com/office/drawing/2014/main" id="{FBBC059D-ED83-1065-4274-BDB2AA1FDC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1824" y="1203050"/>
            <a:ext cx="3198473" cy="319847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Düz Bağlayıcı 11">
            <a:extLst>
              <a:ext uri="{FF2B5EF4-FFF2-40B4-BE49-F238E27FC236}">
                <a16:creationId xmlns:a16="http://schemas.microsoft.com/office/drawing/2014/main" id="{AD7F84A2-10FC-54D7-325D-524C504900F4}"/>
              </a:ext>
            </a:extLst>
          </p:cNvPr>
          <p:cNvCxnSpPr>
            <a:cxnSpLocks/>
          </p:cNvCxnSpPr>
          <p:nvPr/>
        </p:nvCxnSpPr>
        <p:spPr>
          <a:xfrm>
            <a:off x="4441825" y="946335"/>
            <a:ext cx="319847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79313CC6-491A-C9DA-F7E2-703E9BFA5182}"/>
              </a:ext>
            </a:extLst>
          </p:cNvPr>
          <p:cNvCxnSpPr>
            <a:cxnSpLocks/>
          </p:cNvCxnSpPr>
          <p:nvPr/>
        </p:nvCxnSpPr>
        <p:spPr>
          <a:xfrm>
            <a:off x="4441824" y="4588175"/>
            <a:ext cx="319847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Yuvarlatılmış Dikdörtgen 6">
            <a:extLst>
              <a:ext uri="{FF2B5EF4-FFF2-40B4-BE49-F238E27FC236}">
                <a16:creationId xmlns:a16="http://schemas.microsoft.com/office/drawing/2014/main" id="{E3FDF65B-3DB5-F996-5F3A-AF2D7DA9AB1F}"/>
              </a:ext>
            </a:extLst>
          </p:cNvPr>
          <p:cNvSpPr/>
          <p:nvPr/>
        </p:nvSpPr>
        <p:spPr>
          <a:xfrm>
            <a:off x="3367861" y="4588175"/>
            <a:ext cx="5346398" cy="9067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latin typeface="Times New Roman" panose="02020603050405020304" pitchFamily="18" charset="0"/>
                <a:cs typeface="Times New Roman" panose="02020603050405020304" pitchFamily="18" charset="0"/>
              </a:rPr>
              <a:t>T E Ş E K K Ü R L E R</a:t>
            </a:r>
            <a:endParaRPr lang="tr-TR" sz="4400" dirty="0">
              <a:solidFill>
                <a:schemeClr val="tx1"/>
              </a:solidFill>
              <a:latin typeface="Times New Roman" panose="02020603050405020304" pitchFamily="18" charset="0"/>
              <a:cs typeface="Times New Roman" panose="02020603050405020304" pitchFamily="18" charset="0"/>
            </a:endParaRPr>
          </a:p>
        </p:txBody>
      </p:sp>
      <p:sp>
        <p:nvSpPr>
          <p:cNvPr id="20" name="Yuvarlatılmış Dikdörtgen 4">
            <a:extLst>
              <a:ext uri="{FF2B5EF4-FFF2-40B4-BE49-F238E27FC236}">
                <a16:creationId xmlns:a16="http://schemas.microsoft.com/office/drawing/2014/main" id="{19AF9FBF-1172-352E-0361-3639FB8B9E13}"/>
              </a:ext>
            </a:extLst>
          </p:cNvPr>
          <p:cNvSpPr/>
          <p:nvPr/>
        </p:nvSpPr>
        <p:spPr>
          <a:xfrm>
            <a:off x="3212145" y="5591633"/>
            <a:ext cx="5502114" cy="11290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600" b="1" dirty="0">
                <a:solidFill>
                  <a:srgbClr val="FF0000"/>
                </a:solidFill>
                <a:latin typeface="Times New Roman" panose="02020603050405020304" pitchFamily="18" charset="0"/>
                <a:cs typeface="Times New Roman" panose="02020603050405020304" pitchFamily="18" charset="0"/>
              </a:rPr>
              <a:t>Yusuf HAYKIR</a:t>
            </a:r>
          </a:p>
          <a:p>
            <a:pPr algn="ctr"/>
            <a:r>
              <a:rPr lang="tr-TR" sz="2600" b="1" dirty="0">
                <a:solidFill>
                  <a:srgbClr val="FF0000"/>
                </a:solidFill>
                <a:latin typeface="Times New Roman" panose="02020603050405020304" pitchFamily="18" charset="0"/>
                <a:cs typeface="Times New Roman" panose="02020603050405020304" pitchFamily="18" charset="0"/>
              </a:rPr>
              <a:t>Disiplin İşlemleri Daire Başkanı</a:t>
            </a:r>
            <a:endParaRPr lang="en-US" sz="2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89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08575E0-9CE6-4075-B3C2-3DBE40D7709F}"/>
</file>

<file path=customXml/itemProps2.xml><?xml version="1.0" encoding="utf-8"?>
<ds:datastoreItem xmlns:ds="http://schemas.openxmlformats.org/officeDocument/2006/customXml" ds:itemID="{998EFA32-9C34-4AFB-8938-361E8EEB4093}"/>
</file>

<file path=customXml/itemProps3.xml><?xml version="1.0" encoding="utf-8"?>
<ds:datastoreItem xmlns:ds="http://schemas.openxmlformats.org/officeDocument/2006/customXml" ds:itemID="{1F869446-6291-452B-B5F2-554AA6D45AFA}"/>
</file>

<file path=docProps/app.xml><?xml version="1.0" encoding="utf-8"?>
<Properties xmlns="http://schemas.openxmlformats.org/officeDocument/2006/extended-properties" xmlns:vt="http://schemas.openxmlformats.org/officeDocument/2006/docPropsVTypes">
  <Template/>
  <TotalTime>8684</TotalTime>
  <Words>7048</Words>
  <Application>Microsoft Office PowerPoint</Application>
  <PresentationFormat>Geniş ekran</PresentationFormat>
  <Paragraphs>1273</Paragraphs>
  <Slides>94</Slides>
  <Notes>84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94</vt:i4>
      </vt:variant>
    </vt:vector>
  </HeadingPairs>
  <TitlesOfParts>
    <vt:vector size="102" baseType="lpstr">
      <vt:lpstr>Arial</vt:lpstr>
      <vt:lpstr>Arial Unicode MS</vt:lpstr>
      <vt:lpstr>Book Antiqua</vt:lpstr>
      <vt:lpstr>Calibri</vt:lpstr>
      <vt:lpstr>Calibri Light</vt:lpstr>
      <vt:lpstr>Times New Roman</vt:lpstr>
      <vt:lpstr>Wingdings</vt:lpstr>
      <vt:lpstr>Özel Tasarım</vt:lpstr>
      <vt:lpstr>PowerPoint Sunusu</vt:lpstr>
      <vt:lpstr>SUNUM PLANI</vt:lpstr>
      <vt:lpstr>1. GENEL BİLGİLER  </vt:lpstr>
      <vt:lpstr>DİSİPLİN HUKUKU  </vt:lpstr>
      <vt:lpstr>DİSİPLİN CEZASI</vt:lpstr>
      <vt:lpstr>PowerPoint Sunusu</vt:lpstr>
      <vt:lpstr>2. DİSİPLİN SUÇ VE CEZALARINA HAKİM İLKE VE KURALLAR</vt:lpstr>
      <vt:lpstr>KANUNİLİK İLKESİ</vt:lpstr>
      <vt:lpstr>SAVUNMA HAKKI</vt:lpstr>
      <vt:lpstr>ZAMAN AŞIMI</vt:lpstr>
      <vt:lpstr>ÖZEL TEKERRÜR</vt:lpstr>
      <vt:lpstr>ÖZEL TEKERRÜR</vt:lpstr>
      <vt:lpstr>GENEL TEKERRÜR</vt:lpstr>
      <vt:lpstr>TEKERRÜR</vt:lpstr>
      <vt:lpstr>TEKERRÜR</vt:lpstr>
      <vt:lpstr>CEZADA İNDİRİM</vt:lpstr>
      <vt:lpstr>DİSİPLİN CEZALARININ GERİ ALINAMAMASI</vt:lpstr>
      <vt:lpstr>YETKİ DEVRİ YASAĞI</vt:lpstr>
      <vt:lpstr>3. DİSİPLİN SUÇ VE CEZALARI </vt:lpstr>
      <vt:lpstr>DİSİPLİN SUÇ VE CEZALARI</vt:lpstr>
      <vt:lpstr>UYARMA</vt:lpstr>
      <vt:lpstr>UYARMA</vt:lpstr>
      <vt:lpstr>UYARMA</vt:lpstr>
      <vt:lpstr>UYARMA</vt:lpstr>
      <vt:lpstr>KINAMA</vt:lpstr>
      <vt:lpstr>KINAMA</vt:lpstr>
      <vt:lpstr>KINAMA</vt:lpstr>
      <vt:lpstr>KINAMA</vt:lpstr>
      <vt:lpstr>KINAMA</vt:lpstr>
      <vt:lpstr>KINAMA</vt:lpstr>
      <vt:lpstr>AYLIKTAN KESME</vt:lpstr>
      <vt:lpstr>AYLIKTAN KESME</vt:lpstr>
      <vt:lpstr>AYLIKTAN KESME</vt:lpstr>
      <vt:lpstr>KADEME İLERLEMESİNİN DURDURULMASI</vt:lpstr>
      <vt:lpstr>KADEME İLERLEMESİNİN DURDURULMASI</vt:lpstr>
      <vt:lpstr>KADEME İLERLEMESİNİN DURDURULMASI</vt:lpstr>
      <vt:lpstr>KADEME İLERLEMESİNİN DURDURULMASI</vt:lpstr>
      <vt:lpstr>KADEME İLERLEMESİNİN DURDURULMASI</vt:lpstr>
      <vt:lpstr>DEVLET MEMURLUĞUNDAN ÇIKARMA</vt:lpstr>
      <vt:lpstr>DEVLET MEMURLUĞUNDAN ÇIKARMA</vt:lpstr>
      <vt:lpstr>DEVLET MEMURLUĞUNDAN ÇIKARMA</vt:lpstr>
      <vt:lpstr>4. DİSİPLİN SORUŞTURMASI</vt:lpstr>
      <vt:lpstr>DİSİPLİN SORUŞTURMASI</vt:lpstr>
      <vt:lpstr>DİSİPLİN SORUŞTURMASI</vt:lpstr>
      <vt:lpstr>DİSİPLİN SORUŞTURMASININ AŞAMALARI</vt:lpstr>
      <vt:lpstr>EMİR TÜRLERİ</vt:lpstr>
      <vt:lpstr>DİSİPLİN SORUŞTURMASI</vt:lpstr>
      <vt:lpstr>DİSİPLİN SORUŞTURMASI</vt:lpstr>
      <vt:lpstr>İFADE ALMA</vt:lpstr>
      <vt:lpstr>PowerPoint Sunusu</vt:lpstr>
      <vt:lpstr>PowerPoint Sunusu</vt:lpstr>
      <vt:lpstr>SORUŞTURMA YAPILIRKEN DİKKAT EDİLECEK HUSUSLAR</vt:lpstr>
      <vt:lpstr>PowerPoint Sunusu</vt:lpstr>
      <vt:lpstr>PowerPoint Sunusu</vt:lpstr>
      <vt:lpstr>SORUŞTURMA RAPORU</vt:lpstr>
      <vt:lpstr>SORUŞTURMA RAPORU</vt:lpstr>
      <vt:lpstr>5. DİSİPLİN CEZASININ VERİLMESİ</vt:lpstr>
      <vt:lpstr>DİSİPLİN CEZASININ VERİLMESİ</vt:lpstr>
      <vt:lpstr>DİSİPLİN CEZASININ VERİLMESİ</vt:lpstr>
      <vt:lpstr>DİSİPLİN CEZASININ VERİLMESİ</vt:lpstr>
      <vt:lpstr>DİSİPLİN CEZASININ VERİLMESİ</vt:lpstr>
      <vt:lpstr>DİSİPLİN CEZASININ VERİLMESİ</vt:lpstr>
      <vt:lpstr>DİSİPLİN CEZASININ VERİLMESİ</vt:lpstr>
      <vt:lpstr>DİSİPLİN CEZASININ VERİLMESİ</vt:lpstr>
      <vt:lpstr>DİSİPLİN CEZASININ VERİLMESİ</vt:lpstr>
      <vt:lpstr>6. DİSİPLİN CEZASINA KARŞI BAŞVURU YOLU (İTİRAZ)</vt:lpstr>
      <vt:lpstr>İNCELEME CETVELİ</vt:lpstr>
      <vt:lpstr>İNCELEME CETVELİ</vt:lpstr>
      <vt:lpstr>SÖZLEŞMELİ PERSONEL DİSİPLİN İŞLEMLERİ</vt:lpstr>
      <vt:lpstr>DİSİPLİN KURULU KARARI ÜZERİNE  YAPILACAK İŞLEMLER</vt:lpstr>
      <vt:lpstr>DİSİPLİN KURULU KARARI ÜZERİNE  YAPILACAK İŞLEMLER</vt:lpstr>
      <vt:lpstr>MAHKEMELERİN İPTAL KARARI ÜZERİNE YAPILACAK İŞLEMLER</vt:lpstr>
      <vt:lpstr>CEZALARIN ÖZLÜK DOSYASINDAN SİLİNMESİ</vt:lpstr>
      <vt:lpstr>7. DİSİPLİN AMİRLERİ/KURULLARI</vt:lpstr>
      <vt:lpstr>DİSİPLİN AMİRLERİ</vt:lpstr>
      <vt:lpstr>DİSİPLİN AMİRİ OLMAYAN AMİRLER</vt:lpstr>
      <vt:lpstr>DİSİPLİN KURULLARI</vt:lpstr>
      <vt:lpstr>DİSİPLİN KURULLARI</vt:lpstr>
      <vt:lpstr>DİSİPLİN KURULLARI</vt:lpstr>
      <vt:lpstr>DİSİPLİN KURULLARI</vt:lpstr>
      <vt:lpstr>YÜKSEK DİSİPLİN KURULU</vt:lpstr>
      <vt:lpstr>YÜKSEK DİSİPLİN KURULU</vt:lpstr>
      <vt:lpstr>YÜKSEK DİSİPLİN KURULU</vt:lpstr>
      <vt:lpstr>KURULLARIN GÖRÜŞME USULÜ </vt:lpstr>
      <vt:lpstr>KURULLARIN GÖRÜŞME USULÜ </vt:lpstr>
      <vt:lpstr>8. GÖREVDEN UZAKLAŞTIRMA</vt:lpstr>
      <vt:lpstr>GÖREVDEN UZAKLAŞTIRMA</vt:lpstr>
      <vt:lpstr>GÖREVDEN UZAKLAŞTIRMA</vt:lpstr>
      <vt:lpstr>EMSAL YARGI KARARLARI-1</vt:lpstr>
      <vt:lpstr>EMSAL YARGI KARARLARI-2</vt:lpstr>
      <vt:lpstr>EMSAL YARGI KARARLARI-3</vt:lpstr>
      <vt:lpstr>EMSAL YARGI KARARLARI-4</vt:lpstr>
      <vt:lpstr>PowerPoint Sunusu</vt:lpstr>
      <vt:lpstr>PowerPoint Sunusu</vt:lpstr>
    </vt:vector>
  </TitlesOfParts>
  <Company>T.C. Tarım ve Orman Bakanlığı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Yusuf HAYKIR</dc:creator>
  <cp:lastModifiedBy>Yusuf HAYKIR</cp:lastModifiedBy>
  <cp:revision>875</cp:revision>
  <cp:lastPrinted>2022-02-21T13:34:49Z</cp:lastPrinted>
  <dcterms:created xsi:type="dcterms:W3CDTF">2021-10-15T15:59:45Z</dcterms:created>
  <dcterms:modified xsi:type="dcterms:W3CDTF">2024-06-26T10:22:13Z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