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5.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drawing2.xml" ContentType="application/vnd.ms-office.drawingml.diagramDrawing+xml"/>
  <Override PartName="/ppt/diagrams/drawing4.xml" ContentType="application/vnd.ms-office.drawingml.diagramDrawing+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charts/colors1.xml" ContentType="application/vnd.ms-office.chartcolorstyle+xml"/>
  <Override PartName="/ppt/diagrams/layout1.xml" ContentType="application/vnd.openxmlformats-officedocument.drawingml.diagramLayout+xml"/>
  <Override PartName="/ppt/charts/chart1.xml" ContentType="application/vnd.openxmlformats-officedocument.drawingml.chart+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theme/theme3.xml" ContentType="application/vnd.openxmlformats-officedocument.theme+xml"/>
  <Override PartName="/ppt/charts/style1.xml" ContentType="application/vnd.ms-office.chartstyle+xml"/>
  <Override PartName="/ppt/theme/theme1.xml" ContentType="application/vnd.openxmlformats-officedocument.them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layout5.xml" ContentType="application/vnd.openxmlformats-officedocument.drawingml.diagramLayout+xml"/>
  <Override PartName="/ppt/diagrams/colors3.xml" ContentType="application/vnd.openxmlformats-officedocument.drawingml.diagramColors+xml"/>
  <Override PartName="/ppt/diagrams/drawing3.xml" ContentType="application/vnd.ms-office.drawingml.diagramDrawing+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4.xml" ContentType="application/vnd.openxmlformats-officedocument.drawingml.diagramStyle+xml"/>
  <Override PartName="/ppt/diagrams/quickStyle3.xml" ContentType="application/vnd.openxmlformats-officedocument.drawingml.diagramStyle+xml"/>
  <Override PartName="/ppt/diagrams/layout3.xml" ContentType="application/vnd.openxmlformats-officedocument.drawingml.diagramLayout+xml"/>
  <Override PartName="/ppt/diagrams/colors4.xml" ContentType="application/vnd.openxmlformats-officedocument.drawingml.diagramColors+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4.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1"/>
  </p:sldMasterIdLst>
  <p:notesMasterIdLst>
    <p:notesMasterId r:id="rId36"/>
  </p:notesMasterIdLst>
  <p:handoutMasterIdLst>
    <p:handoutMasterId r:id="rId37"/>
  </p:handoutMasterIdLst>
  <p:sldIdLst>
    <p:sldId id="256" r:id="rId2"/>
    <p:sldId id="290" r:id="rId3"/>
    <p:sldId id="274" r:id="rId4"/>
    <p:sldId id="268" r:id="rId5"/>
    <p:sldId id="269" r:id="rId6"/>
    <p:sldId id="294" r:id="rId7"/>
    <p:sldId id="295" r:id="rId8"/>
    <p:sldId id="296" r:id="rId9"/>
    <p:sldId id="359" r:id="rId10"/>
    <p:sldId id="362" r:id="rId11"/>
    <p:sldId id="360" r:id="rId12"/>
    <p:sldId id="361" r:id="rId13"/>
    <p:sldId id="364" r:id="rId14"/>
    <p:sldId id="365" r:id="rId15"/>
    <p:sldId id="320" r:id="rId16"/>
    <p:sldId id="322" r:id="rId17"/>
    <p:sldId id="345" r:id="rId18"/>
    <p:sldId id="350" r:id="rId19"/>
    <p:sldId id="349" r:id="rId20"/>
    <p:sldId id="348" r:id="rId21"/>
    <p:sldId id="354" r:id="rId22"/>
    <p:sldId id="347" r:id="rId23"/>
    <p:sldId id="353" r:id="rId24"/>
    <p:sldId id="351" r:id="rId25"/>
    <p:sldId id="352" r:id="rId26"/>
    <p:sldId id="366" r:id="rId27"/>
    <p:sldId id="356" r:id="rId28"/>
    <p:sldId id="323" r:id="rId29"/>
    <p:sldId id="324" r:id="rId30"/>
    <p:sldId id="325" r:id="rId31"/>
    <p:sldId id="372" r:id="rId32"/>
    <p:sldId id="340" r:id="rId33"/>
    <p:sldId id="368" r:id="rId34"/>
    <p:sldId id="339" r:id="rId35"/>
  </p:sldIdLst>
  <p:sldSz cx="12192000" cy="6858000"/>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CC99FF"/>
    <a:srgbClr val="CC66FF"/>
    <a:srgbClr val="CC00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7" autoAdjust="0"/>
    <p:restoredTop sz="94660"/>
  </p:normalViewPr>
  <p:slideViewPr>
    <p:cSldViewPr snapToGrid="0">
      <p:cViewPr varScale="1">
        <p:scale>
          <a:sx n="100" d="100"/>
          <a:sy n="100" d="100"/>
        </p:scale>
        <p:origin x="90" y="420"/>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al__ma_Sayfas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al__ma_Sayfas_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536713292998348E-4"/>
          <c:y val="0.14139470724270306"/>
          <c:w val="0.97361105454068853"/>
          <c:h val="0.80856682869894125"/>
        </c:manualLayout>
      </c:layout>
      <c:pie3DChart>
        <c:varyColors val="1"/>
        <c:ser>
          <c:idx val="0"/>
          <c:order val="0"/>
          <c:tx>
            <c:strRef>
              <c:f>Sayfa1!$B$1</c:f>
              <c:strCache>
                <c:ptCount val="1"/>
                <c:pt idx="0">
                  <c:v>SEÇME VE YERLEŞTİRME DAİRE BAŞKANLIĞI</c:v>
                </c:pt>
              </c:strCache>
            </c:strRef>
          </c:tx>
          <c:dPt>
            <c:idx val="0"/>
            <c:bubble3D val="0"/>
            <c:explosion val="1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5489-4C30-A668-1DB280487A0B}"/>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5489-4C30-A668-1DB280487A0B}"/>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5489-4C30-A668-1DB280487A0B}"/>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5489-4C30-A668-1DB280487A0B}"/>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9EAF-41BB-9D7D-26CCAA38A020}"/>
              </c:ext>
            </c:extLst>
          </c:dPt>
          <c:dLbls>
            <c:dLbl>
              <c:idx val="0"/>
              <c:layout>
                <c:manualLayout>
                  <c:x val="1.3004244412441386E-2"/>
                  <c:y val="-7.1107324987640719E-2"/>
                </c:manualLayout>
              </c:layout>
              <c:spPr>
                <a:noFill/>
                <a:ln>
                  <a:noFill/>
                </a:ln>
                <a:effectLst/>
              </c:spPr>
              <c:txPr>
                <a:bodyPr rot="0" spcFirstLastPara="1" vertOverflow="ellipsis" vert="horz" wrap="square" lIns="38100" tIns="19050" rIns="38100" bIns="19050" anchor="ctr" anchorCtr="0">
                  <a:spAutoFit/>
                </a:bodyPr>
                <a:lstStyle/>
                <a:p>
                  <a:pPr algn="l">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340-4585-BEAC-F78C8A60F840}"/>
                </c:ext>
              </c:extLst>
            </c:dLbl>
            <c:dLbl>
              <c:idx val="1"/>
              <c:layout>
                <c:manualLayout>
                  <c:x val="1.3098334614795622E-2"/>
                  <c:y val="-3.9012808857538162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7D8A99DA-797D-45E8-8EE7-BB8C64CEFB13}" type="CATEGORYNAME">
                      <a:rPr lang="de-DE">
                        <a:solidFill>
                          <a:schemeClr val="accent1"/>
                        </a:solidFill>
                      </a:rPr>
                      <a:pPr algn="ctr">
                        <a:defRPr sz="1400">
                          <a:solidFill>
                            <a:schemeClr val="accent1"/>
                          </a:solidFill>
                        </a:defRPr>
                      </a:pPr>
                      <a:t>[KATEGORİ ADI]</a:t>
                    </a:fld>
                    <a:r>
                      <a:rPr lang="de-DE" baseline="0" dirty="0">
                        <a:solidFill>
                          <a:schemeClr val="accent1"/>
                        </a:solidFill>
                      </a:rPr>
                      <a:t>;</a:t>
                    </a:r>
                  </a:p>
                  <a:p>
                    <a:pPr algn="ctr">
                      <a:defRPr sz="1400">
                        <a:solidFill>
                          <a:schemeClr val="accent1"/>
                        </a:solidFill>
                      </a:defRPr>
                    </a:pPr>
                    <a:r>
                      <a:rPr lang="de-DE" baseline="0" dirty="0">
                        <a:solidFill>
                          <a:schemeClr val="accent1"/>
                        </a:solidFill>
                      </a:rPr>
                      <a:t> </a:t>
                    </a:r>
                    <a:fld id="{283A8064-DEEA-438A-B710-EC50E542EA86}" type="VALUE">
                      <a:rPr lang="de-DE" baseline="0">
                        <a:solidFill>
                          <a:schemeClr val="accent1"/>
                        </a:solidFill>
                      </a:rPr>
                      <a:pPr algn="ctr">
                        <a:defRPr sz="1400">
                          <a:solidFill>
                            <a:schemeClr val="accent1"/>
                          </a:solidFill>
                        </a:defRPr>
                      </a:pPr>
                      <a:t>[DEĞER]</a:t>
                    </a:fld>
                    <a:r>
                      <a:rPr lang="de-DE" baseline="0" dirty="0">
                        <a:solidFill>
                          <a:schemeClr val="accent1"/>
                        </a:solidFill>
                      </a:rPr>
                      <a:t>; </a:t>
                    </a:r>
                    <a:fld id="{4540C6AB-F2D8-4583-B25E-45107B3C7460}" type="PERCENTAGE">
                      <a:rPr lang="de-DE" baseline="0">
                        <a:solidFill>
                          <a:schemeClr val="accent1"/>
                        </a:solidFill>
                      </a:rPr>
                      <a:pPr algn="ctr">
                        <a:defRPr sz="1400">
                          <a:solidFill>
                            <a:schemeClr val="accent1"/>
                          </a:solidFill>
                        </a:defRPr>
                      </a:pPr>
                      <a:t>[YÜZDE]</a:t>
                    </a:fld>
                    <a:endParaRPr lang="de-DE"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21999267757506225"/>
                      <c:h val="0.13346652045667948"/>
                    </c:manualLayout>
                  </c15:layout>
                  <c15:dlblFieldTable/>
                  <c15:showDataLabelsRange val="0"/>
                </c:ext>
                <c:ext xmlns:c16="http://schemas.microsoft.com/office/drawing/2014/chart" uri="{C3380CC4-5D6E-409C-BE32-E72D297353CC}">
                  <c16:uniqueId val="{00000003-9340-4585-BEAC-F78C8A60F840}"/>
                </c:ext>
              </c:extLst>
            </c:dLbl>
            <c:dLbl>
              <c:idx val="2"/>
              <c:layout>
                <c:manualLayout>
                  <c:x val="1.5296773671020459E-2"/>
                  <c:y val="-0.2368521954723567"/>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E7D41C8D-9E52-441A-BD97-65838B689923}" type="CATEGORYNAME">
                      <a:rPr lang="en-US" dirty="0">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FB4379C0-BB12-4CC7-914E-13E1911CE9DF}"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67C3F6B7-B38E-4A19-8340-FFBE75963672}" type="PERCENTAGE">
                      <a:rPr lang="en-US" baseline="0" dirty="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14002681400107719"/>
                      <c:h val="0.139818069762735"/>
                    </c:manualLayout>
                  </c15:layout>
                  <c15:dlblFieldTable/>
                  <c15:showDataLabelsRange val="0"/>
                </c:ext>
                <c:ext xmlns:c16="http://schemas.microsoft.com/office/drawing/2014/chart" uri="{C3380CC4-5D6E-409C-BE32-E72D297353CC}">
                  <c16:uniqueId val="{00000000-5489-4C30-A668-1DB280487A0B}"/>
                </c:ext>
              </c:extLst>
            </c:dLbl>
            <c:dLbl>
              <c:idx val="3"/>
              <c:layout>
                <c:manualLayout>
                  <c:x val="-0.15971919933902487"/>
                  <c:y val="-1.0596629649679391E-4"/>
                </c:manualLayout>
              </c:layout>
              <c:tx>
                <c:rich>
                  <a:bodyPr rot="0" spcFirstLastPara="1" vertOverflow="ellipsis" vert="horz" wrap="square" lIns="38100" tIns="19050" rIns="38100" bIns="19050" anchor="ctr" anchorCtr="0">
                    <a:noAutofit/>
                  </a:bodyPr>
                  <a:lstStyle/>
                  <a:p>
                    <a:pPr algn="l">
                      <a:defRPr sz="1400" b="1" i="0" u="none" strike="noStrike" kern="1200" spc="0" baseline="0">
                        <a:solidFill>
                          <a:schemeClr val="accent1"/>
                        </a:solidFill>
                        <a:latin typeface="+mn-lt"/>
                        <a:ea typeface="+mn-ea"/>
                        <a:cs typeface="+mn-cs"/>
                      </a:defRPr>
                    </a:pPr>
                    <a:fld id="{3F6B26A6-3AE7-458E-8F6F-B6AEB5BE3EFE}" type="CATEGORYNAME">
                      <a:rPr lang="en-US" sz="1400">
                        <a:solidFill>
                          <a:schemeClr val="accent1"/>
                        </a:solidFill>
                      </a:rPr>
                      <a:pPr algn="l">
                        <a:defRPr sz="1400">
                          <a:solidFill>
                            <a:schemeClr val="accent1"/>
                          </a:solidFill>
                        </a:defRPr>
                      </a:pPr>
                      <a:t>[KATEGORİ ADI]</a:t>
                    </a:fld>
                    <a:r>
                      <a:rPr lang="en-US" sz="1400" baseline="0" dirty="0">
                        <a:solidFill>
                          <a:schemeClr val="accent1"/>
                        </a:solidFill>
                      </a:rPr>
                      <a:t>; </a:t>
                    </a:r>
                    <a:fld id="{DA3E6FB3-293D-4B14-B0EF-5D69BA597C30}" type="VALUE">
                      <a:rPr lang="en-US" sz="1400" baseline="0" smtClean="0">
                        <a:solidFill>
                          <a:schemeClr val="accent1"/>
                        </a:solidFill>
                      </a:rPr>
                      <a:pPr algn="l">
                        <a:defRPr sz="1400">
                          <a:solidFill>
                            <a:schemeClr val="accent1"/>
                          </a:solidFill>
                        </a:defRPr>
                      </a:pPr>
                      <a:t>[DEĞER]</a:t>
                    </a:fld>
                    <a:r>
                      <a:rPr lang="en-US" sz="1400" baseline="0" dirty="0">
                        <a:solidFill>
                          <a:schemeClr val="accent1"/>
                        </a:solidFill>
                      </a:rPr>
                      <a:t>; </a:t>
                    </a:r>
                    <a:fld id="{3E3A32A8-9F9F-4E90-A810-160A33903CA6}" type="PERCENTAGE">
                      <a:rPr lang="en-US" sz="1400" baseline="0">
                        <a:solidFill>
                          <a:schemeClr val="accent1"/>
                        </a:solidFill>
                      </a:rPr>
                      <a:pPr algn="l">
                        <a:defRPr sz="1400">
                          <a:solidFill>
                            <a:schemeClr val="accent1"/>
                          </a:solidFill>
                        </a:defRPr>
                      </a:pPr>
                      <a:t>[YÜZDE]</a:t>
                    </a:fld>
                    <a:endParaRPr lang="en-US" sz="1400"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l">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27950933836725395"/>
                      <c:h val="8.5762816322874122E-2"/>
                    </c:manualLayout>
                  </c15:layout>
                  <c15:dlblFieldTable/>
                  <c15:showDataLabelsRange val="0"/>
                </c:ext>
                <c:ext xmlns:c16="http://schemas.microsoft.com/office/drawing/2014/chart" uri="{C3380CC4-5D6E-409C-BE32-E72D297353CC}">
                  <c16:uniqueId val="{00000003-5489-4C30-A668-1DB280487A0B}"/>
                </c:ext>
              </c:extLst>
            </c:dLbl>
            <c:dLbl>
              <c:idx val="4"/>
              <c:layout>
                <c:manualLayout>
                  <c:x val="-2.2696047233054035E-2"/>
                  <c:y val="-4.5090728897259381E-3"/>
                </c:manualLayout>
              </c:layout>
              <c:spPr>
                <a:noFill/>
                <a:ln>
                  <a:noFill/>
                </a:ln>
                <a:effectLst/>
              </c:spPr>
              <c:txPr>
                <a:bodyPr rot="0" spcFirstLastPara="1" vertOverflow="ellipsis" vert="horz" wrap="square" lIns="38100" tIns="19050" rIns="38100" bIns="19050" anchor="ctr" anchorCtr="0">
                  <a:spAutoFit/>
                </a:bodyPr>
                <a:lstStyle/>
                <a:p>
                  <a:pPr algn="l">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1856450413378592"/>
                      <c:h val="9.9229654953423507E-2"/>
                    </c:manualLayout>
                  </c15:layout>
                </c:ext>
                <c:ext xmlns:c16="http://schemas.microsoft.com/office/drawing/2014/chart" uri="{C3380CC4-5D6E-409C-BE32-E72D297353CC}">
                  <c16:uniqueId val="{00000001-5489-4C30-A668-1DB280487A0B}"/>
                </c:ext>
              </c:extLst>
            </c:dLbl>
            <c:dLbl>
              <c:idx val="5"/>
              <c:layout>
                <c:manualLayout>
                  <c:x val="-2.5798065814901933E-2"/>
                  <c:y val="-4.0885363960012355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A4D28EE6-DC34-4C45-A5A0-30AD76B3B866}" type="CATEGORYNAME">
                      <a:rPr lang="en-US">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769C9949-0DDE-47D8-BC39-D7A994950EBB}"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93E9FE42-ECE1-49A1-BF73-517D3C894B28}" type="PERCENTAGE">
                      <a:rPr lang="en-US" baseline="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18512264379133231"/>
                      <c:h val="0.12665004661687565"/>
                    </c:manualLayout>
                  </c15:layout>
                  <c15:dlblFieldTable/>
                  <c15:showDataLabelsRange val="0"/>
                </c:ext>
                <c:ext xmlns:c16="http://schemas.microsoft.com/office/drawing/2014/chart" uri="{C3380CC4-5D6E-409C-BE32-E72D297353CC}">
                  <c16:uniqueId val="{00000002-5489-4C30-A668-1DB280487A0B}"/>
                </c:ext>
              </c:extLst>
            </c:dLbl>
            <c:dLbl>
              <c:idx val="6"/>
              <c:layout>
                <c:manualLayout>
                  <c:x val="9.3021192026156746E-2"/>
                  <c:y val="-3.6365426919283003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CA313B82-491C-4B90-90F9-A1BA426FD051}" type="CATEGORYNAME">
                      <a:rPr lang="en-US">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36A92269-DB2A-43C9-B1F6-4719C7423099}"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39ADEF46-CCD7-43AD-93C7-C406DA55272D}" type="PERCENTAGE">
                      <a:rPr lang="en-US" baseline="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19370544510354359"/>
                      <c:h val="0.10294760495432873"/>
                    </c:manualLayout>
                  </c15:layout>
                  <c15:dlblFieldTable/>
                  <c15:showDataLabelsRange val="0"/>
                </c:ext>
                <c:ext xmlns:c16="http://schemas.microsoft.com/office/drawing/2014/chart" uri="{C3380CC4-5D6E-409C-BE32-E72D297353CC}">
                  <c16:uniqueId val="{0000000D-9EAF-41BB-9D7D-26CCAA38A020}"/>
                </c:ext>
              </c:extLst>
            </c:dLbl>
            <c:spPr>
              <a:noFill/>
              <a:ln>
                <a:noFill/>
              </a:ln>
              <a:effectLst/>
            </c:spPr>
            <c:txPr>
              <a:bodyPr rot="0" spcFirstLastPara="1" vertOverflow="ellipsis" vert="horz" wrap="square" lIns="38100" tIns="19050" rIns="38100" bIns="19050" anchor="ctr" anchorCtr="0">
                <a:spAutoFit/>
              </a:bodyPr>
              <a:lstStyle/>
              <a:p>
                <a:pPr algn="l">
                  <a:defRPr sz="1400" b="1" i="0" u="none" strike="noStrike" kern="1200" spc="0" baseline="0">
                    <a:solidFill>
                      <a:schemeClr val="accent1"/>
                    </a:solidFill>
                    <a:latin typeface="+mn-lt"/>
                    <a:ea typeface="+mn-ea"/>
                    <a:cs typeface="+mn-cs"/>
                  </a:defRPr>
                </a:pPr>
                <a:endParaRPr lang="tr-TR"/>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7"/>
                <c:pt idx="0">
                  <c:v>Daire Başkanı</c:v>
                </c:pt>
                <c:pt idx="1">
                  <c:v>Şube Müdürü V.</c:v>
                </c:pt>
                <c:pt idx="2">
                  <c:v>Mühendis</c:v>
                </c:pt>
                <c:pt idx="3">
                  <c:v>Veteriner Hekim</c:v>
                </c:pt>
                <c:pt idx="4">
                  <c:v>Memur-Bilg. İşl- VHKİ</c:v>
                </c:pt>
                <c:pt idx="5">
                  <c:v>Tekniker/Teknisyen</c:v>
                </c:pt>
                <c:pt idx="6">
                  <c:v>Uzman/Programcı</c:v>
                </c:pt>
              </c:strCache>
            </c:strRef>
          </c:cat>
          <c:val>
            <c:numRef>
              <c:f>Sayfa1!$B$2:$B$8</c:f>
              <c:numCache>
                <c:formatCode>General</c:formatCode>
                <c:ptCount val="7"/>
                <c:pt idx="0">
                  <c:v>1</c:v>
                </c:pt>
                <c:pt idx="1">
                  <c:v>3</c:v>
                </c:pt>
                <c:pt idx="2">
                  <c:v>5</c:v>
                </c:pt>
                <c:pt idx="3">
                  <c:v>2</c:v>
                </c:pt>
                <c:pt idx="4">
                  <c:v>4</c:v>
                </c:pt>
                <c:pt idx="5">
                  <c:v>4</c:v>
                </c:pt>
                <c:pt idx="6">
                  <c:v>2</c:v>
                </c:pt>
              </c:numCache>
            </c:numRef>
          </c:val>
          <c:extLs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3078801228115018"/>
          <c:y val="0.5970844130421078"/>
          <c:w val="0.16474263529597855"/>
          <c:h val="0.3772574346451311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4998012820512821"/>
          <c:w val="1"/>
          <c:h val="0.73203267587324727"/>
        </c:manualLayout>
      </c:layout>
      <c:pie3DChart>
        <c:varyColors val="1"/>
        <c:ser>
          <c:idx val="0"/>
          <c:order val="0"/>
          <c:tx>
            <c:strRef>
              <c:f>Sayfa1!$B$1</c:f>
              <c:strCache>
                <c:ptCount val="1"/>
                <c:pt idx="0">
                  <c:v>BİLGİ İŞLEM ÇALIŞMA GRUBU</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2B7-437E-8C31-643FD0CAB062}"/>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02B7-437E-8C31-643FD0CAB06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02B7-437E-8C31-643FD0CAB06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A-7D91-4366-88E8-BF9D847EA9BF}"/>
              </c:ext>
            </c:extLst>
          </c:dPt>
          <c:dLbls>
            <c:dLbl>
              <c:idx val="0"/>
              <c:layout>
                <c:manualLayout>
                  <c:x val="-0.1604111111111112"/>
                  <c:y val="-9.0992094017094016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553906915878541"/>
                      <c:h val="9.7009030656007078E-2"/>
                    </c:manualLayout>
                  </c15:layout>
                </c:ext>
                <c:ext xmlns:c16="http://schemas.microsoft.com/office/drawing/2014/chart" uri="{C3380CC4-5D6E-409C-BE32-E72D297353CC}">
                  <c16:uniqueId val="{00000001-9340-4585-BEAC-F78C8A60F840}"/>
                </c:ext>
              </c:extLst>
            </c:dLbl>
            <c:dLbl>
              <c:idx val="1"/>
              <c:layout>
                <c:manualLayout>
                  <c:x val="-3.9057539682539777E-2"/>
                  <c:y val="-0.12900683760683759"/>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3338809523809523"/>
                      <c:h val="0.117475"/>
                    </c:manualLayout>
                  </c15:layout>
                </c:ext>
                <c:ext xmlns:c16="http://schemas.microsoft.com/office/drawing/2014/chart" uri="{C3380CC4-5D6E-409C-BE32-E72D297353CC}">
                  <c16:uniqueId val="{00000003-9340-4585-BEAC-F78C8A60F840}"/>
                </c:ext>
              </c:extLst>
            </c:dLbl>
            <c:dLbl>
              <c:idx val="2"/>
              <c:layout>
                <c:manualLayout>
                  <c:x val="-1.1477461599205126E-2"/>
                  <c:y val="0.20566994827211429"/>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3"/>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8493446098305714"/>
                      <c:h val="0.10369662715814465"/>
                    </c:manualLayout>
                  </c15:layout>
                </c:ext>
                <c:ext xmlns:c16="http://schemas.microsoft.com/office/drawing/2014/chart" uri="{C3380CC4-5D6E-409C-BE32-E72D297353CC}">
                  <c16:uniqueId val="{00000001-02B7-437E-8C31-643FD0CAB062}"/>
                </c:ext>
              </c:extLst>
            </c:dLbl>
            <c:dLbl>
              <c:idx val="3"/>
              <c:layout>
                <c:manualLayout>
                  <c:x val="2.5505470220455628E-2"/>
                  <c:y val="0.16693418270436403"/>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4"/>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7728281991692044"/>
                      <c:h val="0.11363877741300031"/>
                    </c:manualLayout>
                  </c15:layout>
                </c:ext>
                <c:ext xmlns:c16="http://schemas.microsoft.com/office/drawing/2014/chart" uri="{C3380CC4-5D6E-409C-BE32-E72D297353CC}">
                  <c16:uniqueId val="{00000000-02B7-437E-8C31-643FD0CAB062}"/>
                </c:ext>
              </c:extLst>
            </c:dLbl>
            <c:dLbl>
              <c:idx val="4"/>
              <c:layout>
                <c:manualLayout>
                  <c:x val="-4.5357169806918923E-2"/>
                  <c:y val="-4.2065914222799108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5"/>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0083869047619046"/>
                      <c:h val="0.11470363247863245"/>
                    </c:manualLayout>
                  </c15:layout>
                </c:ext>
                <c:ext xmlns:c16="http://schemas.microsoft.com/office/drawing/2014/chart" uri="{C3380CC4-5D6E-409C-BE32-E72D297353CC}">
                  <c16:uniqueId val="{00000002-02B7-437E-8C31-643FD0CAB062}"/>
                </c:ext>
              </c:extLst>
            </c:dLbl>
            <c:dLbl>
              <c:idx val="5"/>
              <c:layout>
                <c:manualLayout>
                  <c:x val="8.4271045180613041E-2"/>
                  <c:y val="-3.1625059452621611E-2"/>
                </c:manualLayout>
              </c:layout>
              <c:tx>
                <c:rich>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fld id="{09FDF81E-4689-42AC-ACB1-0924EF0D1F52}" type="CATEGORYNAME">
                      <a:rPr lang="fi-FI">
                        <a:solidFill>
                          <a:schemeClr val="accent6"/>
                        </a:solidFill>
                      </a:rPr>
                      <a:pPr>
                        <a:defRPr sz="1100">
                          <a:solidFill>
                            <a:schemeClr val="accent1"/>
                          </a:solidFill>
                          <a:effectLst/>
                        </a:defRPr>
                      </a:pPr>
                      <a:t>[KATEGORİ ADI]</a:t>
                    </a:fld>
                    <a:r>
                      <a:rPr lang="fi-FI" baseline="0" dirty="0"/>
                      <a:t>; </a:t>
                    </a:r>
                    <a:fld id="{4319252B-0593-44BD-A4B7-241775F3F10A}" type="VALUE">
                      <a:rPr lang="fi-FI" baseline="0">
                        <a:solidFill>
                          <a:schemeClr val="accent6"/>
                        </a:solidFill>
                      </a:rPr>
                      <a:pPr>
                        <a:defRPr sz="1100">
                          <a:solidFill>
                            <a:schemeClr val="accent1"/>
                          </a:solidFill>
                          <a:effectLst/>
                        </a:defRPr>
                      </a:pPr>
                      <a:t>[DEĞER]</a:t>
                    </a:fld>
                    <a:r>
                      <a:rPr lang="fi-FI" baseline="0" dirty="0">
                        <a:solidFill>
                          <a:schemeClr val="accent6"/>
                        </a:solidFill>
                      </a:rPr>
                      <a:t>; </a:t>
                    </a:r>
                    <a:fld id="{7FBB25C1-F637-474A-A927-64705F62D917}" type="PERCENTAGE">
                      <a:rPr lang="fi-FI" baseline="0">
                        <a:solidFill>
                          <a:schemeClr val="accent6"/>
                        </a:solidFill>
                      </a:rPr>
                      <a:pPr>
                        <a:defRPr sz="1100">
                          <a:solidFill>
                            <a:schemeClr val="accent1"/>
                          </a:solidFill>
                          <a:effectLst/>
                        </a:defRPr>
                      </a:pPr>
                      <a:t>[YÜZDE]</a:t>
                    </a:fld>
                    <a:endParaRPr lang="fi-FI" baseline="0" dirty="0">
                      <a:solidFill>
                        <a:schemeClr val="accent6"/>
                      </a:solidFill>
                    </a:endParaRPr>
                  </a:p>
                </c:rich>
              </c:tx>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8004246031746027"/>
                      <c:h val="8.1030341880341875E-2"/>
                    </c:manualLayout>
                  </c15:layout>
                  <c15:dlblFieldTable/>
                  <c15:showDataLabelsRange val="0"/>
                </c:ext>
                <c:ext xmlns:c16="http://schemas.microsoft.com/office/drawing/2014/chart" uri="{C3380CC4-5D6E-409C-BE32-E72D297353CC}">
                  <c16:uniqueId val="{0000000A-7D91-4366-88E8-BF9D847EA9BF}"/>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Sayfa1!$A$2:$A$7</c:f>
              <c:strCache>
                <c:ptCount val="6"/>
                <c:pt idx="0">
                  <c:v>KPSS</c:v>
                </c:pt>
                <c:pt idx="1">
                  <c:v>3713 SAYILI KANUN</c:v>
                </c:pt>
                <c:pt idx="2">
                  <c:v>2828 SAYILI KANUN </c:v>
                </c:pt>
                <c:pt idx="3">
                  <c:v>4046 SAYILI KANUN    </c:v>
                </c:pt>
                <c:pt idx="4">
                  <c:v>EKPSS</c:v>
                </c:pt>
                <c:pt idx="5">
                  <c:v>1416 SAYILI KANUN</c:v>
                </c:pt>
              </c:strCache>
            </c:strRef>
          </c:cat>
          <c:val>
            <c:numRef>
              <c:f>Sayfa1!$B$2:$B$7</c:f>
              <c:numCache>
                <c:formatCode>General</c:formatCode>
                <c:ptCount val="6"/>
                <c:pt idx="0">
                  <c:v>58</c:v>
                </c:pt>
                <c:pt idx="1">
                  <c:v>60</c:v>
                </c:pt>
                <c:pt idx="2">
                  <c:v>98</c:v>
                </c:pt>
                <c:pt idx="3">
                  <c:v>247</c:v>
                </c:pt>
                <c:pt idx="4">
                  <c:v>50</c:v>
                </c:pt>
                <c:pt idx="5">
                  <c:v>47</c:v>
                </c:pt>
              </c:numCache>
            </c:numRef>
          </c:val>
          <c:extLs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693563410642109"/>
          <c:w val="0.9828462802213358"/>
          <c:h val="0.72004857043169712"/>
        </c:manualLayout>
      </c:layout>
      <c:pie3DChart>
        <c:varyColors val="1"/>
        <c:ser>
          <c:idx val="0"/>
          <c:order val="0"/>
          <c:tx>
            <c:strRef>
              <c:f>Sayfa1!$B$1</c:f>
              <c:strCache>
                <c:ptCount val="1"/>
                <c:pt idx="0">
                  <c:v>BİLGİ İŞLEM ÇALIŞMA GRUBU</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2B7-437E-8C31-643FD0CAB062}"/>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02B7-437E-8C31-643FD0CAB06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02B7-437E-8C31-643FD0CAB06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5FB3-4D9F-BB5F-4B8B3CF0AA74}"/>
              </c:ext>
            </c:extLst>
          </c:dPt>
          <c:dLbls>
            <c:dLbl>
              <c:idx val="0"/>
              <c:layout>
                <c:manualLayout>
                  <c:x val="7.193042284225E-2"/>
                  <c:y val="4.624631690970010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9782348062497596"/>
                      <c:h val="8.5971546042947086E-2"/>
                    </c:manualLayout>
                  </c15:layout>
                </c:ext>
                <c:ext xmlns:c16="http://schemas.microsoft.com/office/drawing/2014/chart" uri="{C3380CC4-5D6E-409C-BE32-E72D297353CC}">
                  <c16:uniqueId val="{00000001-9340-4585-BEAC-F78C8A60F840}"/>
                </c:ext>
              </c:extLst>
            </c:dLbl>
            <c:dLbl>
              <c:idx val="1"/>
              <c:layout>
                <c:manualLayout>
                  <c:x val="-9.8741666666666672E-2"/>
                  <c:y val="1.7957269156163323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9340-4585-BEAC-F78C8A60F840}"/>
                </c:ext>
              </c:extLst>
            </c:dLbl>
            <c:dLbl>
              <c:idx val="2"/>
              <c:layout>
                <c:manualLayout>
                  <c:x val="-0.10131686507936508"/>
                  <c:y val="-0.10199775647805594"/>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fld id="{BFB75085-D037-41AA-9C4F-37B61D73DBBF}" type="CATEGORYNAME">
                      <a:rPr lang="fi-FI">
                        <a:solidFill>
                          <a:schemeClr val="bg1">
                            <a:lumMod val="65000"/>
                          </a:schemeClr>
                        </a:solidFill>
                      </a:rPr>
                      <a:pPr>
                        <a:defRPr sz="1100">
                          <a:solidFill>
                            <a:schemeClr val="bg1">
                              <a:lumMod val="65000"/>
                            </a:schemeClr>
                          </a:solidFill>
                          <a:effectLst/>
                        </a:defRPr>
                      </a:pPr>
                      <a:t>[KATEGORİ ADI]</a:t>
                    </a:fld>
                    <a:r>
                      <a:rPr lang="fi-FI" baseline="0" dirty="0">
                        <a:solidFill>
                          <a:schemeClr val="bg1">
                            <a:lumMod val="65000"/>
                          </a:schemeClr>
                        </a:solidFill>
                      </a:rPr>
                      <a:t>; </a:t>
                    </a:r>
                  </a:p>
                  <a:p>
                    <a:pPr>
                      <a:defRPr sz="1100">
                        <a:solidFill>
                          <a:schemeClr val="bg1">
                            <a:lumMod val="65000"/>
                          </a:schemeClr>
                        </a:solidFill>
                        <a:effectLst/>
                      </a:defRPr>
                    </a:pPr>
                    <a:fld id="{AC7430F0-1589-4926-A731-DBE6FCE1BC7E}" type="VALUE">
                      <a:rPr lang="fi-FI" baseline="0" smtClean="0">
                        <a:solidFill>
                          <a:schemeClr val="bg1">
                            <a:lumMod val="65000"/>
                          </a:schemeClr>
                        </a:solidFill>
                      </a:rPr>
                      <a:pPr>
                        <a:defRPr sz="1100">
                          <a:solidFill>
                            <a:schemeClr val="bg1">
                              <a:lumMod val="65000"/>
                            </a:schemeClr>
                          </a:solidFill>
                          <a:effectLst/>
                        </a:defRPr>
                      </a:pPr>
                      <a:t>[DEĞER]</a:t>
                    </a:fld>
                    <a:r>
                      <a:rPr lang="fi-FI" baseline="0" dirty="0">
                        <a:solidFill>
                          <a:schemeClr val="bg1">
                            <a:lumMod val="65000"/>
                          </a:schemeClr>
                        </a:solidFill>
                      </a:rPr>
                      <a:t>; </a:t>
                    </a:r>
                    <a:fld id="{3698A700-35D9-45B2-8AE4-37B18BE03A36}" type="PERCENTAGE">
                      <a:rPr lang="fi-FI" baseline="0">
                        <a:solidFill>
                          <a:schemeClr val="bg1">
                            <a:lumMod val="65000"/>
                          </a:schemeClr>
                        </a:solidFill>
                      </a:rPr>
                      <a:pPr>
                        <a:defRPr sz="1100">
                          <a:solidFill>
                            <a:schemeClr val="bg1">
                              <a:lumMod val="65000"/>
                            </a:schemeClr>
                          </a:solidFill>
                          <a:effectLst/>
                        </a:defRPr>
                      </a:pPr>
                      <a:t>[YÜZDE]</a:t>
                    </a:fld>
                    <a:endParaRPr lang="fi-FI"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7142144523132217"/>
                      <c:h val="0.12277577763400083"/>
                    </c:manualLayout>
                  </c15:layout>
                  <c15:dlblFieldTable/>
                  <c15:showDataLabelsRange val="0"/>
                </c:ext>
                <c:ext xmlns:c16="http://schemas.microsoft.com/office/drawing/2014/chart" uri="{C3380CC4-5D6E-409C-BE32-E72D297353CC}">
                  <c16:uniqueId val="{00000001-02B7-437E-8C31-643FD0CAB062}"/>
                </c:ext>
              </c:extLst>
            </c:dLbl>
            <c:dLbl>
              <c:idx val="3"/>
              <c:layout>
                <c:manualLayout>
                  <c:x val="0.16095337301587301"/>
                  <c:y val="-0.11585619201880384"/>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fld id="{534A1433-6F44-4301-A210-68D495C5B4FB}" type="CATEGORYNAME">
                      <a:rPr lang="fi-FI">
                        <a:solidFill>
                          <a:srgbClr val="FFC000"/>
                        </a:solidFill>
                      </a:rPr>
                      <a:pPr>
                        <a:defRPr sz="1100">
                          <a:solidFill>
                            <a:srgbClr val="FFC000"/>
                          </a:solidFill>
                          <a:effectLst/>
                        </a:defRPr>
                      </a:pPr>
                      <a:t>[KATEGORİ ADI]</a:t>
                    </a:fld>
                    <a:r>
                      <a:rPr lang="fi-FI" baseline="0" dirty="0">
                        <a:solidFill>
                          <a:srgbClr val="FFC000"/>
                        </a:solidFill>
                      </a:rPr>
                      <a:t>; </a:t>
                    </a:r>
                  </a:p>
                  <a:p>
                    <a:pPr>
                      <a:defRPr sz="1100">
                        <a:solidFill>
                          <a:srgbClr val="FFC000"/>
                        </a:solidFill>
                        <a:effectLst/>
                      </a:defRPr>
                    </a:pPr>
                    <a:fld id="{F1CAC58E-32AC-4110-AA77-97E3C754A4AC}" type="VALUE">
                      <a:rPr lang="fi-FI" baseline="0" smtClean="0">
                        <a:solidFill>
                          <a:srgbClr val="FFC000"/>
                        </a:solidFill>
                      </a:rPr>
                      <a:pPr>
                        <a:defRPr sz="1100">
                          <a:solidFill>
                            <a:srgbClr val="FFC000"/>
                          </a:solidFill>
                          <a:effectLst/>
                        </a:defRPr>
                      </a:pPr>
                      <a:t>[DEĞER]</a:t>
                    </a:fld>
                    <a:r>
                      <a:rPr lang="fi-FI" baseline="0" dirty="0">
                        <a:solidFill>
                          <a:srgbClr val="FFC000"/>
                        </a:solidFill>
                      </a:rPr>
                      <a:t>; </a:t>
                    </a:r>
                    <a:fld id="{DFE5FE6F-3094-46BC-B492-B828E2DB0EF8}" type="PERCENTAGE">
                      <a:rPr lang="fi-FI" baseline="0">
                        <a:solidFill>
                          <a:srgbClr val="FFC000"/>
                        </a:solidFill>
                      </a:rPr>
                      <a:pPr>
                        <a:defRPr sz="1100">
                          <a:solidFill>
                            <a:srgbClr val="FFC000"/>
                          </a:solidFill>
                          <a:effectLst/>
                        </a:defRPr>
                      </a:pPr>
                      <a:t>[YÜZDE]</a:t>
                    </a:fld>
                    <a:endParaRPr lang="fi-FI" baseline="0" dirty="0">
                      <a:solidFill>
                        <a:srgbClr val="FFC000"/>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7156825396825396"/>
                      <c:h val="0.11921562904678898"/>
                    </c:manualLayout>
                  </c15:layout>
                  <c15:dlblFieldTable/>
                  <c15:showDataLabelsRange val="0"/>
                </c:ext>
                <c:ext xmlns:c16="http://schemas.microsoft.com/office/drawing/2014/chart" uri="{C3380CC4-5D6E-409C-BE32-E72D297353CC}">
                  <c16:uniqueId val="{00000000-02B7-437E-8C31-643FD0CAB062}"/>
                </c:ext>
              </c:extLst>
            </c:dLbl>
            <c:dLbl>
              <c:idx val="4"/>
              <c:layout>
                <c:manualLayout>
                  <c:x val="0.29798938492063481"/>
                  <c:y val="-0.12681690743425919"/>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8903800F-5FFD-4D33-8497-1CB6C9BFB4BC}" type="CATEGORYNAME">
                      <a:rPr lang="en-US" dirty="0"/>
                      <a:pPr>
                        <a:defRPr sz="1100">
                          <a:solidFill>
                            <a:schemeClr val="accent1"/>
                          </a:solidFill>
                          <a:effectLst/>
                        </a:defRPr>
                      </a:pPr>
                      <a:t>[KATEGORİ ADI]</a:t>
                    </a:fld>
                    <a:r>
                      <a:rPr lang="en-US" baseline="0" dirty="0"/>
                      <a:t>; </a:t>
                    </a:r>
                  </a:p>
                  <a:p>
                    <a:pPr>
                      <a:defRPr sz="1100">
                        <a:solidFill>
                          <a:schemeClr val="accent1"/>
                        </a:solidFill>
                        <a:effectLst/>
                      </a:defRPr>
                    </a:pPr>
                    <a:fld id="{1FBADDC4-E69A-49A3-B3C4-84CF8DEDBE8D}" type="VALUE">
                      <a:rPr lang="en-US" baseline="0" smtClean="0"/>
                      <a:pPr>
                        <a:defRPr sz="1100">
                          <a:solidFill>
                            <a:schemeClr val="accent1"/>
                          </a:solidFill>
                          <a:effectLst/>
                        </a:defRPr>
                      </a:pPr>
                      <a:t>[DEĞER]</a:t>
                    </a:fld>
                    <a:r>
                      <a:rPr lang="en-US" baseline="0" dirty="0"/>
                      <a:t>; </a:t>
                    </a:r>
                    <a:fld id="{54A43BFC-F431-4BE5-87EF-B7EE5B471018}" type="PERCENTAGE">
                      <a:rPr lang="en-US" baseline="0" dirty="0"/>
                      <a:pPr>
                        <a:defRPr sz="1100">
                          <a:solidFill>
                            <a:schemeClr val="accent1"/>
                          </a:solidFill>
                          <a:effectLst/>
                        </a:defRPr>
                      </a:pPr>
                      <a:t>[YÜZDE]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5474146825396823"/>
                      <c:h val="8.6020294758338556E-2"/>
                    </c:manualLayout>
                  </c15:layout>
                  <c15:dlblFieldTable/>
                  <c15:showDataLabelsRange val="0"/>
                </c:ext>
                <c:ext xmlns:c16="http://schemas.microsoft.com/office/drawing/2014/chart" uri="{C3380CC4-5D6E-409C-BE32-E72D297353CC}">
                  <c16:uniqueId val="{00000002-02B7-437E-8C31-643FD0CAB062}"/>
                </c:ext>
              </c:extLst>
            </c:dLbl>
            <c:dLbl>
              <c:idx val="5"/>
              <c:layout>
                <c:manualLayout>
                  <c:x val="0.4164017857142856"/>
                  <c:y val="3.6858974011996198E-2"/>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5C2F2E78-9D8E-4062-9CBB-0516F9699C05}" type="CATEGORYNAME">
                      <a:rPr lang="fi-FI">
                        <a:solidFill>
                          <a:schemeClr val="accent6"/>
                        </a:solidFill>
                      </a:rPr>
                      <a:pPr>
                        <a:defRPr sz="1100">
                          <a:solidFill>
                            <a:schemeClr val="accent1"/>
                          </a:solidFill>
                          <a:effectLst/>
                        </a:defRPr>
                      </a:pPr>
                      <a:t>[KATEGORİ ADI]</a:t>
                    </a:fld>
                    <a:r>
                      <a:rPr lang="fi-FI" baseline="0" dirty="0">
                        <a:solidFill>
                          <a:schemeClr val="accent6"/>
                        </a:solidFill>
                      </a:rPr>
                      <a:t>; </a:t>
                    </a:r>
                  </a:p>
                  <a:p>
                    <a:pPr>
                      <a:defRPr sz="1100">
                        <a:solidFill>
                          <a:schemeClr val="accent1"/>
                        </a:solidFill>
                        <a:effectLst/>
                      </a:defRPr>
                    </a:pPr>
                    <a:fld id="{4C7B72E7-5846-4615-815D-6CD61BD7ACA6}" type="VALUE">
                      <a:rPr lang="fi-FI" baseline="0" smtClean="0">
                        <a:solidFill>
                          <a:schemeClr val="accent6"/>
                        </a:solidFill>
                      </a:rPr>
                      <a:pPr>
                        <a:defRPr sz="1100">
                          <a:solidFill>
                            <a:schemeClr val="accent1"/>
                          </a:solidFill>
                          <a:effectLst/>
                        </a:defRPr>
                      </a:pPr>
                      <a:t>[DEĞER]</a:t>
                    </a:fld>
                    <a:r>
                      <a:rPr lang="fi-FI" baseline="0" dirty="0">
                        <a:solidFill>
                          <a:schemeClr val="accent6"/>
                        </a:solidFill>
                      </a:rPr>
                      <a:t>; </a:t>
                    </a:r>
                    <a:fld id="{A0C280DF-6E5D-48C5-AB8E-E32AFF1F3371}" type="PERCENTAGE">
                      <a:rPr lang="fi-FI" baseline="0">
                        <a:solidFill>
                          <a:schemeClr val="accent6"/>
                        </a:solidFill>
                      </a:rPr>
                      <a:pPr>
                        <a:defRPr sz="1100">
                          <a:solidFill>
                            <a:schemeClr val="accent1"/>
                          </a:solidFill>
                          <a:effectLst/>
                        </a:defRPr>
                      </a:pPr>
                      <a:t>[YÜZDE]</a:t>
                    </a:fld>
                    <a:endParaRPr lang="fi-FI" baseline="0" dirty="0">
                      <a:solidFill>
                        <a:schemeClr val="accent6"/>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1200167176735471"/>
                      <c:h val="0.14933090211858849"/>
                    </c:manualLayout>
                  </c15:layout>
                  <c15:dlblFieldTable/>
                  <c15:showDataLabelsRange val="0"/>
                </c:ext>
                <c:ext xmlns:c16="http://schemas.microsoft.com/office/drawing/2014/chart" uri="{C3380CC4-5D6E-409C-BE32-E72D297353CC}">
                  <c16:uniqueId val="{00000000-5FB3-4D9F-BB5F-4B8B3CF0AA74}"/>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Sayfa1!$A$2:$A$7</c:f>
              <c:strCache>
                <c:ptCount val="6"/>
                <c:pt idx="0">
                  <c:v>KPSS</c:v>
                </c:pt>
                <c:pt idx="1">
                  <c:v>3713 SAYILI KANUN</c:v>
                </c:pt>
                <c:pt idx="2">
                  <c:v>2828 SAYILI KANUN</c:v>
                </c:pt>
                <c:pt idx="3">
                  <c:v>4046 SAYILI KANUN</c:v>
                </c:pt>
                <c:pt idx="4">
                  <c:v>EKPSS</c:v>
                </c:pt>
                <c:pt idx="5">
                  <c:v>1416 SAYILI KANUN</c:v>
                </c:pt>
              </c:strCache>
            </c:strRef>
          </c:cat>
          <c:val>
            <c:numRef>
              <c:f>Sayfa1!$B$2:$B$7</c:f>
              <c:numCache>
                <c:formatCode>General</c:formatCode>
                <c:ptCount val="6"/>
                <c:pt idx="0">
                  <c:v>3058</c:v>
                </c:pt>
                <c:pt idx="1">
                  <c:v>130</c:v>
                </c:pt>
                <c:pt idx="2">
                  <c:v>93</c:v>
                </c:pt>
                <c:pt idx="3">
                  <c:v>12</c:v>
                </c:pt>
                <c:pt idx="4">
                  <c:v>61</c:v>
                </c:pt>
                <c:pt idx="5">
                  <c:v>36</c:v>
                </c:pt>
              </c:numCache>
            </c:numRef>
          </c:val>
          <c:extLs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9869781759070315E-2"/>
          <c:y val="0.19693557952681695"/>
          <c:w val="0.92414178184583362"/>
          <c:h val="0.67684471737136698"/>
        </c:manualLayout>
      </c:layout>
      <c:pie3DChart>
        <c:varyColors val="1"/>
        <c:ser>
          <c:idx val="0"/>
          <c:order val="0"/>
          <c:tx>
            <c:strRef>
              <c:f>Sayfa1!$B$1</c:f>
              <c:strCache>
                <c:ptCount val="1"/>
                <c:pt idx="0">
                  <c:v>BİLGİ İŞLEM ÇALIŞMA GRUBU</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2B7-437E-8C31-643FD0CAB062}"/>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02B7-437E-8C31-643FD0CAB06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02B7-437E-8C31-643FD0CAB06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5FB3-4D9F-BB5F-4B8B3CF0AA74}"/>
              </c:ext>
            </c:extLst>
          </c:dPt>
          <c:dLbls>
            <c:dLbl>
              <c:idx val="0"/>
              <c:layout>
                <c:manualLayout>
                  <c:x val="-0.32025602670079201"/>
                  <c:y val="-7.1697521518629737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9782348062497596"/>
                      <c:h val="8.5971546042947086E-2"/>
                    </c:manualLayout>
                  </c15:layout>
                </c:ext>
                <c:ext xmlns:c16="http://schemas.microsoft.com/office/drawing/2014/chart" uri="{C3380CC4-5D6E-409C-BE32-E72D297353CC}">
                  <c16:uniqueId val="{00000001-9340-4585-BEAC-F78C8A60F840}"/>
                </c:ext>
              </c:extLst>
            </c:dLbl>
            <c:dLbl>
              <c:idx val="1"/>
              <c:layout>
                <c:manualLayout>
                  <c:x val="-0.35468597911962491"/>
                  <c:y val="-0.11770594366432018"/>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30359160404036412"/>
                      <c:h val="0.11873916617388461"/>
                    </c:manualLayout>
                  </c15:layout>
                </c:ext>
                <c:ext xmlns:c16="http://schemas.microsoft.com/office/drawing/2014/chart" uri="{C3380CC4-5D6E-409C-BE32-E72D297353CC}">
                  <c16:uniqueId val="{00000003-9340-4585-BEAC-F78C8A60F840}"/>
                </c:ext>
              </c:extLst>
            </c:dLbl>
            <c:dLbl>
              <c:idx val="2"/>
              <c:layout>
                <c:manualLayout>
                  <c:x val="-0.15164541242775947"/>
                  <c:y val="-0.18562866103952033"/>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fld id="{BFB75085-D037-41AA-9C4F-37B61D73DBBF}" type="CATEGORYNAME">
                      <a:rPr lang="fi-FI">
                        <a:solidFill>
                          <a:schemeClr val="bg1">
                            <a:lumMod val="65000"/>
                          </a:schemeClr>
                        </a:solidFill>
                      </a:rPr>
                      <a:pPr>
                        <a:defRPr sz="1100">
                          <a:solidFill>
                            <a:schemeClr val="bg1">
                              <a:lumMod val="65000"/>
                            </a:schemeClr>
                          </a:solidFill>
                          <a:effectLst/>
                        </a:defRPr>
                      </a:pPr>
                      <a:t>[KATEGORİ ADI]</a:t>
                    </a:fld>
                    <a:r>
                      <a:rPr lang="fi-FI" baseline="0" dirty="0">
                        <a:solidFill>
                          <a:schemeClr val="bg1">
                            <a:lumMod val="65000"/>
                          </a:schemeClr>
                        </a:solidFill>
                      </a:rPr>
                      <a:t>; </a:t>
                    </a:r>
                  </a:p>
                  <a:p>
                    <a:pPr>
                      <a:defRPr sz="1100">
                        <a:solidFill>
                          <a:schemeClr val="bg1">
                            <a:lumMod val="65000"/>
                          </a:schemeClr>
                        </a:solidFill>
                        <a:effectLst/>
                      </a:defRPr>
                    </a:pPr>
                    <a:fld id="{AC7430F0-1589-4926-A731-DBE6FCE1BC7E}" type="VALUE">
                      <a:rPr lang="fi-FI" baseline="0" smtClean="0">
                        <a:solidFill>
                          <a:schemeClr val="bg1">
                            <a:lumMod val="65000"/>
                          </a:schemeClr>
                        </a:solidFill>
                      </a:rPr>
                      <a:pPr>
                        <a:defRPr sz="1100">
                          <a:solidFill>
                            <a:schemeClr val="bg1">
                              <a:lumMod val="65000"/>
                            </a:schemeClr>
                          </a:solidFill>
                          <a:effectLst/>
                        </a:defRPr>
                      </a:pPr>
                      <a:t>[DEĞER]</a:t>
                    </a:fld>
                    <a:r>
                      <a:rPr lang="fi-FI" baseline="0" dirty="0">
                        <a:solidFill>
                          <a:schemeClr val="bg1">
                            <a:lumMod val="65000"/>
                          </a:schemeClr>
                        </a:solidFill>
                      </a:rPr>
                      <a:t>; </a:t>
                    </a:r>
                    <a:fld id="{3698A700-35D9-45B2-8AE4-37B18BE03A36}" type="PERCENTAGE">
                      <a:rPr lang="fi-FI" baseline="0">
                        <a:solidFill>
                          <a:schemeClr val="bg1">
                            <a:lumMod val="65000"/>
                          </a:schemeClr>
                        </a:solidFill>
                      </a:rPr>
                      <a:pPr>
                        <a:defRPr sz="1100">
                          <a:solidFill>
                            <a:schemeClr val="bg1">
                              <a:lumMod val="65000"/>
                            </a:schemeClr>
                          </a:solidFill>
                          <a:effectLst/>
                        </a:defRPr>
                      </a:pPr>
                      <a:t>[YÜZDE]</a:t>
                    </a:fld>
                    <a:endParaRPr lang="fi-FI"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6079078779853521"/>
                      <c:h val="0.16957526866160968"/>
                    </c:manualLayout>
                  </c15:layout>
                  <c15:dlblFieldTable/>
                  <c15:showDataLabelsRange val="0"/>
                </c:ext>
                <c:ext xmlns:c16="http://schemas.microsoft.com/office/drawing/2014/chart" uri="{C3380CC4-5D6E-409C-BE32-E72D297353CC}">
                  <c16:uniqueId val="{00000001-02B7-437E-8C31-643FD0CAB062}"/>
                </c:ext>
              </c:extLst>
            </c:dLbl>
            <c:dLbl>
              <c:idx val="3"/>
              <c:layout>
                <c:manualLayout>
                  <c:x val="-1.0293606609353127E-7"/>
                  <c:y val="-0.13535625227043305"/>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fld id="{534A1433-6F44-4301-A210-68D495C5B4FB}" type="CATEGORYNAME">
                      <a:rPr lang="fi-FI">
                        <a:solidFill>
                          <a:srgbClr val="FFC000"/>
                        </a:solidFill>
                      </a:rPr>
                      <a:pPr>
                        <a:defRPr sz="1100">
                          <a:solidFill>
                            <a:srgbClr val="FFC000"/>
                          </a:solidFill>
                          <a:effectLst/>
                        </a:defRPr>
                      </a:pPr>
                      <a:t>[KATEGORİ ADI]</a:t>
                    </a:fld>
                    <a:r>
                      <a:rPr lang="fi-FI" baseline="0" dirty="0">
                        <a:solidFill>
                          <a:srgbClr val="FFC000"/>
                        </a:solidFill>
                      </a:rPr>
                      <a:t>; </a:t>
                    </a:r>
                  </a:p>
                  <a:p>
                    <a:pPr>
                      <a:defRPr sz="1100">
                        <a:solidFill>
                          <a:srgbClr val="FFC000"/>
                        </a:solidFill>
                        <a:effectLst/>
                      </a:defRPr>
                    </a:pPr>
                    <a:fld id="{F1CAC58E-32AC-4110-AA77-97E3C754A4AC}" type="VALUE">
                      <a:rPr lang="fi-FI" baseline="0" smtClean="0">
                        <a:solidFill>
                          <a:srgbClr val="FFC000"/>
                        </a:solidFill>
                      </a:rPr>
                      <a:pPr>
                        <a:defRPr sz="1100">
                          <a:solidFill>
                            <a:srgbClr val="FFC000"/>
                          </a:solidFill>
                          <a:effectLst/>
                        </a:defRPr>
                      </a:pPr>
                      <a:t>[DEĞER]</a:t>
                    </a:fld>
                    <a:r>
                      <a:rPr lang="fi-FI" baseline="0" dirty="0">
                        <a:solidFill>
                          <a:srgbClr val="FFC000"/>
                        </a:solidFill>
                      </a:rPr>
                      <a:t>; </a:t>
                    </a:r>
                    <a:fld id="{DFE5FE6F-3094-46BC-B492-B828E2DB0EF8}" type="PERCENTAGE">
                      <a:rPr lang="fi-FI" baseline="0">
                        <a:solidFill>
                          <a:srgbClr val="FFC000"/>
                        </a:solidFill>
                      </a:rPr>
                      <a:pPr>
                        <a:defRPr sz="1100">
                          <a:solidFill>
                            <a:srgbClr val="FFC000"/>
                          </a:solidFill>
                          <a:effectLst/>
                        </a:defRPr>
                      </a:pPr>
                      <a:t>[YÜZDE]</a:t>
                    </a:fld>
                    <a:endParaRPr lang="fi-FI" baseline="0" dirty="0">
                      <a:solidFill>
                        <a:srgbClr val="FFC000"/>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7202243018052513"/>
                      <c:h val="0.13022815125306306"/>
                    </c:manualLayout>
                  </c15:layout>
                  <c15:dlblFieldTable/>
                  <c15:showDataLabelsRange val="0"/>
                </c:ext>
                <c:ext xmlns:c16="http://schemas.microsoft.com/office/drawing/2014/chart" uri="{C3380CC4-5D6E-409C-BE32-E72D297353CC}">
                  <c16:uniqueId val="{00000000-02B7-437E-8C31-643FD0CAB062}"/>
                </c:ext>
              </c:extLst>
            </c:dLbl>
            <c:dLbl>
              <c:idx val="4"/>
              <c:layout>
                <c:manualLayout>
                  <c:x val="0.26506222279317426"/>
                  <c:y val="0.10322031094295808"/>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8903800F-5FFD-4D33-8497-1CB6C9BFB4BC}" type="CATEGORYNAME">
                      <a:rPr lang="en-US" dirty="0">
                        <a:solidFill>
                          <a:schemeClr val="accent1"/>
                        </a:solidFill>
                      </a:rPr>
                      <a:pPr>
                        <a:defRPr sz="1100">
                          <a:solidFill>
                            <a:schemeClr val="accent1"/>
                          </a:solidFill>
                          <a:effectLst/>
                        </a:defRPr>
                      </a:pPr>
                      <a:t>[KATEGORİ ADI]</a:t>
                    </a:fld>
                    <a:r>
                      <a:rPr lang="en-US" baseline="0" dirty="0">
                        <a:solidFill>
                          <a:schemeClr val="accent1"/>
                        </a:solidFill>
                      </a:rPr>
                      <a:t>; </a:t>
                    </a:r>
                  </a:p>
                  <a:p>
                    <a:pPr>
                      <a:defRPr sz="1100">
                        <a:solidFill>
                          <a:schemeClr val="accent1"/>
                        </a:solidFill>
                        <a:effectLst/>
                      </a:defRPr>
                    </a:pPr>
                    <a:fld id="{1FBADDC4-E69A-49A3-B3C4-84CF8DEDBE8D}" type="VALUE">
                      <a:rPr lang="en-US" baseline="0" smtClean="0">
                        <a:solidFill>
                          <a:schemeClr val="accent1"/>
                        </a:solidFill>
                      </a:rPr>
                      <a:pPr>
                        <a:defRPr sz="1100">
                          <a:solidFill>
                            <a:schemeClr val="accent1"/>
                          </a:solidFill>
                          <a:effectLst/>
                        </a:defRPr>
                      </a:pPr>
                      <a:t>[DEĞER]</a:t>
                    </a:fld>
                    <a:r>
                      <a:rPr lang="en-US" baseline="0" dirty="0">
                        <a:solidFill>
                          <a:schemeClr val="accent1"/>
                        </a:solidFill>
                      </a:rPr>
                      <a:t>; </a:t>
                    </a:r>
                    <a:fld id="{54A43BFC-F431-4BE5-87EF-B7EE5B471018}" type="PERCENTAGE">
                      <a:rPr lang="en-US" baseline="0" dirty="0">
                        <a:solidFill>
                          <a:schemeClr val="accent1"/>
                        </a:solidFill>
                      </a:rPr>
                      <a:pPr>
                        <a:defRPr sz="1100">
                          <a:solidFill>
                            <a:schemeClr val="accent1"/>
                          </a:solidFill>
                          <a:effectLst/>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2207591576041755"/>
                      <c:h val="0.11903764307777634"/>
                    </c:manualLayout>
                  </c15:layout>
                  <c15:dlblFieldTable/>
                  <c15:showDataLabelsRange val="0"/>
                </c:ext>
                <c:ext xmlns:c16="http://schemas.microsoft.com/office/drawing/2014/chart" uri="{C3380CC4-5D6E-409C-BE32-E72D297353CC}">
                  <c16:uniqueId val="{00000002-02B7-437E-8C31-643FD0CAB062}"/>
                </c:ext>
              </c:extLst>
            </c:dLbl>
            <c:dLbl>
              <c:idx val="5"/>
              <c:layout>
                <c:manualLayout>
                  <c:x val="-0.26256561144846691"/>
                  <c:y val="7.2356028088793184E-2"/>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5C2F2E78-9D8E-4062-9CBB-0516F9699C05}" type="CATEGORYNAME">
                      <a:rPr lang="fi-FI">
                        <a:solidFill>
                          <a:schemeClr val="accent6"/>
                        </a:solidFill>
                      </a:rPr>
                      <a:pPr>
                        <a:defRPr sz="1100">
                          <a:solidFill>
                            <a:schemeClr val="accent1"/>
                          </a:solidFill>
                          <a:effectLst/>
                        </a:defRPr>
                      </a:pPr>
                      <a:t>[KATEGORİ ADI]</a:t>
                    </a:fld>
                    <a:r>
                      <a:rPr lang="fi-FI" baseline="0" dirty="0">
                        <a:solidFill>
                          <a:schemeClr val="accent6"/>
                        </a:solidFill>
                      </a:rPr>
                      <a:t>; </a:t>
                    </a:r>
                  </a:p>
                  <a:p>
                    <a:pPr>
                      <a:defRPr sz="1100">
                        <a:solidFill>
                          <a:schemeClr val="accent1"/>
                        </a:solidFill>
                        <a:effectLst/>
                      </a:defRPr>
                    </a:pPr>
                    <a:fld id="{4C7B72E7-5846-4615-815D-6CD61BD7ACA6}" type="VALUE">
                      <a:rPr lang="fi-FI" baseline="0" smtClean="0">
                        <a:solidFill>
                          <a:schemeClr val="accent6"/>
                        </a:solidFill>
                      </a:rPr>
                      <a:pPr>
                        <a:defRPr sz="1100">
                          <a:solidFill>
                            <a:schemeClr val="accent1"/>
                          </a:solidFill>
                          <a:effectLst/>
                        </a:defRPr>
                      </a:pPr>
                      <a:t>[DEĞER]</a:t>
                    </a:fld>
                    <a:r>
                      <a:rPr lang="fi-FI" baseline="0" dirty="0">
                        <a:solidFill>
                          <a:schemeClr val="accent6"/>
                        </a:solidFill>
                      </a:rPr>
                      <a:t>; </a:t>
                    </a:r>
                    <a:fld id="{A0C280DF-6E5D-48C5-AB8E-E32AFF1F3371}" type="PERCENTAGE">
                      <a:rPr lang="fi-FI" baseline="0">
                        <a:solidFill>
                          <a:schemeClr val="accent6"/>
                        </a:solidFill>
                      </a:rPr>
                      <a:pPr>
                        <a:defRPr sz="1100">
                          <a:solidFill>
                            <a:schemeClr val="accent1"/>
                          </a:solidFill>
                          <a:effectLst/>
                        </a:defRPr>
                      </a:pPr>
                      <a:t>[YÜZDE]</a:t>
                    </a:fld>
                    <a:endParaRPr lang="fi-FI" baseline="0" dirty="0">
                      <a:solidFill>
                        <a:schemeClr val="accent6"/>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6336789514685272"/>
                      <c:h val="0.14059082876799014"/>
                    </c:manualLayout>
                  </c15:layout>
                  <c15:dlblFieldTable/>
                  <c15:showDataLabelsRange val="0"/>
                </c:ext>
                <c:ext xmlns:c16="http://schemas.microsoft.com/office/drawing/2014/chart" uri="{C3380CC4-5D6E-409C-BE32-E72D297353CC}">
                  <c16:uniqueId val="{00000000-5FB3-4D9F-BB5F-4B8B3CF0AA74}"/>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Sayfa1!$A$2:$A$7</c:f>
              <c:strCache>
                <c:ptCount val="6"/>
                <c:pt idx="0">
                  <c:v>KPSS</c:v>
                </c:pt>
                <c:pt idx="1">
                  <c:v>3713 SAYILI KANUN</c:v>
                </c:pt>
                <c:pt idx="2">
                  <c:v>2828 SAYILI KANUN</c:v>
                </c:pt>
                <c:pt idx="3">
                  <c:v>4046 SAYILI KANUN</c:v>
                </c:pt>
                <c:pt idx="4">
                  <c:v>EKPSS</c:v>
                </c:pt>
                <c:pt idx="5">
                  <c:v>1416 SAYILI KANUN</c:v>
                </c:pt>
              </c:strCache>
            </c:strRef>
          </c:cat>
          <c:val>
            <c:numRef>
              <c:f>Sayfa1!$B$2:$B$7</c:f>
              <c:numCache>
                <c:formatCode>General</c:formatCode>
                <c:ptCount val="6"/>
                <c:pt idx="0">
                  <c:v>15</c:v>
                </c:pt>
                <c:pt idx="1">
                  <c:v>143</c:v>
                </c:pt>
                <c:pt idx="2">
                  <c:v>62</c:v>
                </c:pt>
                <c:pt idx="3">
                  <c:v>1</c:v>
                </c:pt>
                <c:pt idx="4">
                  <c:v>1064</c:v>
                </c:pt>
                <c:pt idx="5">
                  <c:v>36</c:v>
                </c:pt>
              </c:numCache>
            </c:numRef>
          </c:val>
          <c:extLs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2484315330852866E-2"/>
          <c:y val="0.19693563410642109"/>
          <c:w val="0.92414178184583362"/>
          <c:h val="0.67684471737136698"/>
        </c:manualLayout>
      </c:layout>
      <c:pie3DChart>
        <c:varyColors val="1"/>
        <c:ser>
          <c:idx val="0"/>
          <c:order val="0"/>
          <c:tx>
            <c:strRef>
              <c:f>Sayfa1!$B$1</c:f>
              <c:strCache>
                <c:ptCount val="1"/>
                <c:pt idx="0">
                  <c:v>PERSONEL PLANLAMA ÇALIŞMA GRUBU</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A18-41A1-9D86-89F11B776BBF}"/>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A18-41A1-9D86-89F11B776BBF}"/>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A18-41A1-9D86-89F11B776BBF}"/>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0A18-41A1-9D86-89F11B776BBF}"/>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3CAB-47A2-9113-3703DDCAEDC5}"/>
              </c:ext>
            </c:extLst>
          </c:dPt>
          <c:dLbls>
            <c:dLbl>
              <c:idx val="0"/>
              <c:layout>
                <c:manualLayout>
                  <c:x val="-9.8046602862775528E-2"/>
                  <c:y val="2.4686005320750277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287551076875948"/>
                      <c:h val="0.16924936298290302"/>
                    </c:manualLayout>
                  </c15:layout>
                </c:ext>
                <c:ext xmlns:c16="http://schemas.microsoft.com/office/drawing/2014/chart" uri="{C3380CC4-5D6E-409C-BE32-E72D297353CC}">
                  <c16:uniqueId val="{00000001-0A18-41A1-9D86-89F11B776BBF}"/>
                </c:ext>
              </c:extLst>
            </c:dLbl>
            <c:dLbl>
              <c:idx val="1"/>
              <c:layout>
                <c:manualLayout>
                  <c:x val="-0.20524422199274342"/>
                  <c:y val="1.3714495394773476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29641448977474294"/>
                      <c:h val="0.14182058816796084"/>
                    </c:manualLayout>
                  </c15:layout>
                </c:ext>
                <c:ext xmlns:c16="http://schemas.microsoft.com/office/drawing/2014/chart" uri="{C3380CC4-5D6E-409C-BE32-E72D297353CC}">
                  <c16:uniqueId val="{00000003-0A18-41A1-9D86-89F11B776BBF}"/>
                </c:ext>
              </c:extLst>
            </c:dLbl>
            <c:dLbl>
              <c:idx val="2"/>
              <c:layout>
                <c:manualLayout>
                  <c:x val="-0.14380168419873746"/>
                  <c:y val="-0.12097288352446366"/>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3"/>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31208877041633931"/>
                      <c:h val="0.10890605839003026"/>
                    </c:manualLayout>
                  </c15:layout>
                </c:ext>
                <c:ext xmlns:c16="http://schemas.microsoft.com/office/drawing/2014/chart" uri="{C3380CC4-5D6E-409C-BE32-E72D297353CC}">
                  <c16:uniqueId val="{00000005-0A18-41A1-9D86-89F11B776BBF}"/>
                </c:ext>
              </c:extLst>
            </c:dLbl>
            <c:dLbl>
              <c:idx val="3"/>
              <c:layout>
                <c:manualLayout>
                  <c:x val="0.29675438466466719"/>
                  <c:y val="2.7428774814942068E-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4"/>
                      </a:solidFill>
                      <a:latin typeface="+mn-lt"/>
                      <a:ea typeface="+mn-ea"/>
                      <a:cs typeface="+mn-cs"/>
                    </a:defRPr>
                  </a:pPr>
                  <a:endParaRPr lang="tr-T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30770945842453468"/>
                      <c:h val="0.10890605839003026"/>
                    </c:manualLayout>
                  </c15:layout>
                </c:ext>
                <c:ext xmlns:c16="http://schemas.microsoft.com/office/drawing/2014/chart" uri="{C3380CC4-5D6E-409C-BE32-E72D297353CC}">
                  <c16:uniqueId val="{00000007-0A18-41A1-9D86-89F11B776BBF}"/>
                </c:ext>
              </c:extLst>
            </c:dLbl>
            <c:dLbl>
              <c:idx val="4"/>
              <c:layout>
                <c:manualLayout>
                  <c:x val="0.23531184687066123"/>
                  <c:y val="-0.12508719974670499"/>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solidFill>
                      <a:latin typeface="+mn-lt"/>
                      <a:ea typeface="+mn-ea"/>
                      <a:cs typeface="+mn-cs"/>
                    </a:defRPr>
                  </a:pPr>
                  <a:endParaRPr lang="tr-TR"/>
                </a:p>
              </c:txPr>
              <c:dLblPos val="bestFit"/>
              <c:showLegendKey val="0"/>
              <c:showVal val="1"/>
              <c:showCatName val="1"/>
              <c:showSerName val="0"/>
              <c:showPercent val="1"/>
              <c:showBubbleSize val="0"/>
              <c:extLst>
                <c:ext xmlns:c15="http://schemas.microsoft.com/office/drawing/2012/chart" uri="{CE6537A1-D6FC-4f65-9D91-7224C49458BB}">
                  <c15:layout>
                    <c:manualLayout>
                      <c:w val="0.30685961826365798"/>
                      <c:h val="0.10067742594554761"/>
                    </c:manualLayout>
                  </c15:layout>
                </c:ext>
                <c:ext xmlns:c16="http://schemas.microsoft.com/office/drawing/2014/chart" uri="{C3380CC4-5D6E-409C-BE32-E72D297353CC}">
                  <c16:uniqueId val="{0000000B-3CAB-47A2-9113-3703DDCAEDC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tr-TR"/>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Sayfa1!$A$2:$A$6</c:f>
              <c:strCache>
                <c:ptCount val="5"/>
                <c:pt idx="0">
                  <c:v>KPSS SÖZLEŞMELİ</c:v>
                </c:pt>
                <c:pt idx="1">
                  <c:v>3713 SAYILI KANUN</c:v>
                </c:pt>
                <c:pt idx="2">
                  <c:v>1416 SAYILI KANUN</c:v>
                </c:pt>
                <c:pt idx="3">
                  <c:v>4046 SAYILI KANUN</c:v>
                </c:pt>
                <c:pt idx="4">
                  <c:v>2828 SAYILI KANUN</c:v>
                </c:pt>
              </c:strCache>
            </c:strRef>
          </c:cat>
          <c:val>
            <c:numRef>
              <c:f>Sayfa1!$B$2:$B$6</c:f>
              <c:numCache>
                <c:formatCode>General</c:formatCode>
                <c:ptCount val="5"/>
                <c:pt idx="0">
                  <c:v>5509</c:v>
                </c:pt>
                <c:pt idx="1">
                  <c:v>64</c:v>
                </c:pt>
                <c:pt idx="2">
                  <c:v>17</c:v>
                </c:pt>
                <c:pt idx="3">
                  <c:v>2</c:v>
                </c:pt>
                <c:pt idx="4">
                  <c:v>18</c:v>
                </c:pt>
              </c:numCache>
            </c:numRef>
          </c:val>
          <c:extLst>
            <c:ext xmlns:c16="http://schemas.microsoft.com/office/drawing/2014/chart" uri="{C3380CC4-5D6E-409C-BE32-E72D297353CC}">
              <c16:uniqueId val="{0000000C-0A18-41A1-9D86-89F11B776BBF}"/>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3" qsCatId="3D" csTypeId="urn:microsoft.com/office/officeart/2005/8/colors/colorful1" csCatId="colorful" phldr="1"/>
      <dgm:spPr/>
      <dgm:t>
        <a:bodyPr/>
        <a:lstStyle/>
        <a:p>
          <a:endParaRPr lang="tr-TR"/>
        </a:p>
      </dgm:t>
    </dgm:pt>
    <dgm:pt modelId="{E277BA39-17FE-432F-877D-D503C6B24924}">
      <dgm:prSet phldrT="[Metin]" custT="1"/>
      <dgm:spPr/>
      <dgm:t>
        <a:bodyPr/>
        <a:lstStyle/>
        <a:p>
          <a:r>
            <a:rPr lang="tr-TR" sz="2400" b="1" dirty="0">
              <a:solidFill>
                <a:schemeClr val="tx1"/>
              </a:solidFill>
              <a:effectLst>
                <a:outerShdw blurRad="38100" dist="38100" dir="2700000" algn="tl">
                  <a:srgbClr val="000000">
                    <a:alpha val="43137"/>
                  </a:srgbClr>
                </a:outerShdw>
              </a:effectLst>
            </a:rPr>
            <a:t>NORM KADRO </a:t>
          </a:r>
        </a:p>
        <a:p>
          <a:r>
            <a:rPr lang="tr-TR" sz="2400" b="1" dirty="0">
              <a:solidFill>
                <a:schemeClr val="tx1"/>
              </a:solidFill>
              <a:effectLst>
                <a:outerShdw blurRad="38100" dist="38100" dir="2700000" algn="tl">
                  <a:srgbClr val="000000">
                    <a:alpha val="43137"/>
                  </a:srgbClr>
                </a:outerShdw>
              </a:effectLst>
            </a:rPr>
            <a:t>VE </a:t>
          </a:r>
        </a:p>
        <a:p>
          <a:r>
            <a:rPr lang="tr-TR" sz="2400" b="1" dirty="0">
              <a:solidFill>
                <a:schemeClr val="tx1"/>
              </a:solidFill>
              <a:effectLst>
                <a:outerShdw blurRad="38100" dist="38100" dir="2700000" algn="tl">
                  <a:srgbClr val="000000">
                    <a:alpha val="43137"/>
                  </a:srgbClr>
                </a:outerShdw>
              </a:effectLst>
            </a:rPr>
            <a:t>İŞ ANALİZİ </a:t>
          </a:r>
        </a:p>
        <a:p>
          <a:r>
            <a:rPr lang="tr-TR" sz="2400" b="1" dirty="0">
              <a:solidFill>
                <a:schemeClr val="tx1"/>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pPr/>
      <dgm:t>
        <a:bodyPr/>
        <a:lstStyle/>
        <a:p>
          <a:r>
            <a:rPr lang="tr-TR" sz="2400" b="1" dirty="0">
              <a:solidFill>
                <a:schemeClr val="tx1"/>
              </a:solidFill>
              <a:effectLst>
                <a:outerShdw blurRad="38100" dist="38100" dir="2700000" algn="tl">
                  <a:srgbClr val="000000">
                    <a:alpha val="43137"/>
                  </a:srgbClr>
                </a:outerShdw>
              </a:effectLst>
            </a:rPr>
            <a:t>PERSONEL</a:t>
          </a:r>
        </a:p>
        <a:p>
          <a:r>
            <a:rPr lang="tr-TR" sz="2400" b="1" dirty="0">
              <a:solidFill>
                <a:schemeClr val="tx1"/>
              </a:solidFill>
              <a:effectLst>
                <a:outerShdw blurRad="38100" dist="38100" dir="2700000" algn="tl">
                  <a:srgbClr val="000000">
                    <a:alpha val="43137"/>
                  </a:srgbClr>
                </a:outerShdw>
              </a:effectLst>
            </a:rPr>
            <a:t> PLANLAMA </a:t>
          </a:r>
        </a:p>
        <a:p>
          <a:r>
            <a:rPr lang="tr-TR" sz="2400" b="1" dirty="0">
              <a:solidFill>
                <a:schemeClr val="tx1"/>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pPr/>
      <dgm:t>
        <a:bodyPr/>
        <a:lstStyle/>
        <a:p>
          <a:endParaRPr lang="tr-TR" sz="2400" b="1" dirty="0">
            <a:solidFill>
              <a:schemeClr val="tx1"/>
            </a:solidFill>
            <a:effectLst>
              <a:outerShdw blurRad="38100" dist="38100" dir="2700000" algn="tl">
                <a:srgbClr val="000000">
                  <a:alpha val="43137"/>
                </a:srgbClr>
              </a:outerShdw>
            </a:effectLst>
          </a:endParaRPr>
        </a:p>
        <a:p>
          <a:r>
            <a:rPr lang="tr-TR" sz="2400" b="1" dirty="0">
              <a:solidFill>
                <a:schemeClr val="tx1"/>
              </a:solidFill>
              <a:effectLst>
                <a:outerShdw blurRad="38100" dist="38100" dir="2700000" algn="tl">
                  <a:srgbClr val="000000">
                    <a:alpha val="43137"/>
                  </a:srgbClr>
                </a:outerShdw>
              </a:effectLst>
            </a:rPr>
            <a:t>KADRO </a:t>
          </a:r>
        </a:p>
        <a:p>
          <a:r>
            <a:rPr lang="tr-TR" sz="2400" b="1" dirty="0">
              <a:solidFill>
                <a:schemeClr val="tx1"/>
              </a:solidFill>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custLinFactNeighborX="-3246">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custScaleY="99506">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pPr/>
      <dgm:t>
        <a:bodyPr/>
        <a:lstStyle/>
        <a:p>
          <a:r>
            <a:rPr lang="tr-TR" sz="3200" b="1" dirty="0">
              <a:solidFill>
                <a:schemeClr val="tx1"/>
              </a:solidFill>
              <a:effectLst>
                <a:outerShdw blurRad="38100" dist="38100" dir="2700000" algn="tl">
                  <a:srgbClr val="000000">
                    <a:alpha val="43137"/>
                  </a:srgbClr>
                </a:outerShdw>
              </a:effectLst>
            </a:rPr>
            <a:t>NORM KADRO </a:t>
          </a:r>
        </a:p>
        <a:p>
          <a:r>
            <a:rPr lang="tr-TR" sz="3200" b="1" dirty="0">
              <a:solidFill>
                <a:schemeClr val="tx1"/>
              </a:solidFill>
              <a:effectLst>
                <a:outerShdw blurRad="38100" dist="38100" dir="2700000" algn="tl">
                  <a:srgbClr val="000000">
                    <a:alpha val="43137"/>
                  </a:srgbClr>
                </a:outerShdw>
              </a:effectLst>
            </a:rPr>
            <a:t>VE </a:t>
          </a:r>
        </a:p>
        <a:p>
          <a:r>
            <a:rPr lang="tr-TR" sz="3200" b="1" dirty="0">
              <a:solidFill>
                <a:schemeClr val="tx1"/>
              </a:solidFill>
              <a:effectLst>
                <a:outerShdw blurRad="38100" dist="38100" dir="2700000" algn="tl">
                  <a:srgbClr val="000000">
                    <a:alpha val="43137"/>
                  </a:srgbClr>
                </a:outerShdw>
              </a:effectLst>
            </a:rPr>
            <a:t>İŞ ANALİZİ </a:t>
          </a:r>
        </a:p>
        <a:p>
          <a:r>
            <a:rPr lang="tr-TR" sz="3200" b="1" dirty="0">
              <a:solidFill>
                <a:schemeClr val="tx1"/>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tyle>
          <a:lnRef idx="2">
            <a:schemeClr val="accent3"/>
          </a:lnRef>
          <a:fillRef idx="1">
            <a:schemeClr val="lt1"/>
          </a:fillRef>
          <a:effectRef idx="0">
            <a:schemeClr val="accent3"/>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PERSONEL PLANLAMA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tyle>
          <a:lnRef idx="2">
            <a:schemeClr val="accent4"/>
          </a:lnRef>
          <a:fillRef idx="1">
            <a:schemeClr val="lt1"/>
          </a:fillRef>
          <a:effectRef idx="0">
            <a:schemeClr val="accent4"/>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KADRO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custScaleX="176504">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NORM KADRO VE İŞ ANALİZİ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pPr/>
      <dgm:t>
        <a:bodyPr/>
        <a:lstStyle/>
        <a:p>
          <a:r>
            <a:rPr lang="tr-TR" sz="2400" b="1" dirty="0">
              <a:effectLst>
                <a:outerShdw blurRad="38100" dist="38100" dir="2700000" algn="tl">
                  <a:srgbClr val="000000">
                    <a:alpha val="43137"/>
                  </a:srgbClr>
                </a:outerShdw>
              </a:effectLst>
            </a:rPr>
            <a:t>PERSONEL PLANLAMA </a:t>
          </a:r>
        </a:p>
        <a:p>
          <a:r>
            <a:rPr lang="tr-TR" sz="2400" b="1" dirty="0">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tyle>
          <a:lnRef idx="2">
            <a:schemeClr val="accent4"/>
          </a:lnRef>
          <a:fillRef idx="1">
            <a:schemeClr val="lt1"/>
          </a:fillRef>
          <a:effectRef idx="0">
            <a:schemeClr val="accent4"/>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KADRO</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custScaleX="191238">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6A1BA7-373E-4986-A96D-657AB84C5EE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05212103-4B5F-4270-B066-F62E27BC48D5}">
      <dgm:prSet phldrT="[Metin]" custT="1"/>
      <dgm:spPr>
        <a:xfrm>
          <a:off x="622445" y="14964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dirty="0">
              <a:solidFill>
                <a:sysClr val="window" lastClr="FFFFFF"/>
              </a:solidFill>
              <a:latin typeface="Times New Roman" panose="02020603050405020304" pitchFamily="18" charset="0"/>
              <a:ea typeface="+mn-ea"/>
              <a:cs typeface="Times New Roman" panose="02020603050405020304" pitchFamily="18" charset="0"/>
            </a:rPr>
            <a:t>Naklen Atama</a:t>
          </a:r>
        </a:p>
      </dgm:t>
    </dgm:pt>
    <dgm:pt modelId="{8FE015FD-5299-4FFB-8BDF-5091BBDEB278}" type="parTrans" cxnId="{57E4D11E-51F8-4789-A624-4D5F826AC24A}">
      <dgm:prSet/>
      <dgm:spPr/>
      <dgm:t>
        <a:bodyPr/>
        <a:lstStyle/>
        <a:p>
          <a:endParaRPr lang="tr-TR"/>
        </a:p>
      </dgm:t>
    </dgm:pt>
    <dgm:pt modelId="{D62549D8-3FD0-4249-A2FD-EC0CD413E8CC}" type="sibTrans" cxnId="{57E4D11E-51F8-4789-A624-4D5F826AC24A}">
      <dgm:prSet/>
      <dgm:spPr/>
      <dgm:t>
        <a:bodyPr/>
        <a:lstStyle/>
        <a:p>
          <a:endParaRPr lang="tr-TR"/>
        </a:p>
      </dgm:t>
    </dgm:pt>
    <dgm:pt modelId="{38495044-6BC4-48BD-9A21-3339B2CACCC5}">
      <dgm:prSet phldrT="[Metin]" custT="1"/>
      <dgm:spPr>
        <a:xfrm>
          <a:off x="1191825" y="76199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Kurumlar Arası Atama</a:t>
          </a:r>
        </a:p>
      </dgm:t>
    </dgm:pt>
    <dgm:pt modelId="{DD9C068B-2488-4A74-A677-61C52E74CC89}" type="parTrans" cxnId="{53BE4F89-708B-4496-9E07-31B004F8EA24}">
      <dgm:prSet/>
      <dgm:spPr>
        <a:xfrm>
          <a:off x="901735" y="634733"/>
          <a:ext cx="290090" cy="355262"/>
        </a:xfrm>
        <a:custGeom>
          <a:avLst/>
          <a:gdLst/>
          <a:ahLst/>
          <a:cxnLst/>
          <a:rect l="0" t="0" r="0" b="0"/>
          <a:pathLst>
            <a:path>
              <a:moveTo>
                <a:pt x="0" y="0"/>
              </a:moveTo>
              <a:lnTo>
                <a:pt x="0" y="355262"/>
              </a:lnTo>
              <a:lnTo>
                <a:pt x="290090" y="355262"/>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E8D80F30-5C21-4F7E-9B89-80A058A50D79}" type="sibTrans" cxnId="{53BE4F89-708B-4496-9E07-31B004F8EA24}">
      <dgm:prSet/>
      <dgm:spPr/>
      <dgm:t>
        <a:bodyPr/>
        <a:lstStyle/>
        <a:p>
          <a:endParaRPr lang="tr-TR"/>
        </a:p>
      </dgm:t>
    </dgm:pt>
    <dgm:pt modelId="{A2252763-6D48-45B9-B5A4-E079CB738627}">
      <dgm:prSet phldrT="[Metin]" custT="1"/>
      <dgm:spPr>
        <a:xfrm>
          <a:off x="1204838" y="1443108"/>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4046 Sayılı Kanun Gereği Yapılan Alımlar</a:t>
          </a:r>
        </a:p>
      </dgm:t>
    </dgm:pt>
    <dgm:pt modelId="{1D10CD72-CF90-4228-AF40-B0F0744562C4}" type="parTrans" cxnId="{1A3AAEF4-4618-400D-93C9-D7B9C6278429}">
      <dgm:prSet/>
      <dgm:spPr>
        <a:xfrm>
          <a:off x="901735" y="634733"/>
          <a:ext cx="303103" cy="1036373"/>
        </a:xfrm>
        <a:custGeom>
          <a:avLst/>
          <a:gdLst/>
          <a:ahLst/>
          <a:cxnLst/>
          <a:rect l="0" t="0" r="0" b="0"/>
          <a:pathLst>
            <a:path>
              <a:moveTo>
                <a:pt x="0" y="0"/>
              </a:moveTo>
              <a:lnTo>
                <a:pt x="0" y="1036373"/>
              </a:lnTo>
              <a:lnTo>
                <a:pt x="303103" y="1036373"/>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A9688847-B584-487B-BAD8-7C9E62810AA0}" type="sibTrans" cxnId="{1A3AAEF4-4618-400D-93C9-D7B9C6278429}">
      <dgm:prSet/>
      <dgm:spPr/>
      <dgm:t>
        <a:bodyPr/>
        <a:lstStyle/>
        <a:p>
          <a:endParaRPr lang="tr-TR"/>
        </a:p>
      </dgm:t>
    </dgm:pt>
    <dgm:pt modelId="{033D8F00-70A1-4E2B-BDE0-CCC07E9D178E}">
      <dgm:prSet phldrT="[Metin]" custT="1"/>
      <dgm:spPr>
        <a:xfrm>
          <a:off x="8294644" y="15843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dirty="0">
              <a:solidFill>
                <a:sysClr val="window" lastClr="FFFFFF"/>
              </a:solidFill>
              <a:latin typeface="Times New Roman" panose="02020603050405020304" pitchFamily="18" charset="0"/>
              <a:ea typeface="+mn-ea"/>
              <a:cs typeface="Times New Roman" panose="02020603050405020304" pitchFamily="18" charset="0"/>
            </a:rPr>
            <a:t>Sözleşmeli Atama</a:t>
          </a:r>
        </a:p>
      </dgm:t>
    </dgm:pt>
    <dgm:pt modelId="{90B7D375-FBA5-45CD-B655-7BCB2FE85503}" type="parTrans" cxnId="{BF222222-E365-416C-AC0F-99792EC65C65}">
      <dgm:prSet/>
      <dgm:spPr/>
      <dgm:t>
        <a:bodyPr/>
        <a:lstStyle/>
        <a:p>
          <a:endParaRPr lang="tr-TR"/>
        </a:p>
      </dgm:t>
    </dgm:pt>
    <dgm:pt modelId="{B57C562B-13D6-46C8-A5AB-FDB793BD60ED}" type="sibTrans" cxnId="{BF222222-E365-416C-AC0F-99792EC65C65}">
      <dgm:prSet/>
      <dgm:spPr/>
      <dgm:t>
        <a:bodyPr/>
        <a:lstStyle/>
        <a:p>
          <a:endParaRPr lang="tr-TR"/>
        </a:p>
      </dgm:t>
    </dgm:pt>
    <dgm:pt modelId="{229CA33F-0484-44AB-8B1F-69833FCDA214}">
      <dgm:prSet phldrT="[Metin]" custT="1"/>
      <dgm:spPr>
        <a:xfrm>
          <a:off x="8871641" y="86609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ÖSYM </a:t>
          </a:r>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ile Yapılan Alımlar</a:t>
          </a:r>
        </a:p>
      </dgm:t>
    </dgm:pt>
    <dgm:pt modelId="{5904063F-E2C0-4F02-AFE6-97E8E9F10DAD}" type="parTrans" cxnId="{E90E184E-1DF7-4267-BA58-8946885E63DC}">
      <dgm:prSet/>
      <dgm:spPr>
        <a:xfrm>
          <a:off x="8573933" y="643523"/>
          <a:ext cx="297708" cy="450567"/>
        </a:xfrm>
        <a:custGeom>
          <a:avLst/>
          <a:gdLst/>
          <a:ahLst/>
          <a:cxnLst/>
          <a:rect l="0" t="0" r="0" b="0"/>
          <a:pathLst>
            <a:path>
              <a:moveTo>
                <a:pt x="0" y="0"/>
              </a:moveTo>
              <a:lnTo>
                <a:pt x="0" y="450567"/>
              </a:lnTo>
              <a:lnTo>
                <a:pt x="297708" y="450567"/>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FE3B02EB-BC95-4BE0-9539-EFA90B4404F2}" type="sibTrans" cxnId="{E90E184E-1DF7-4267-BA58-8946885E63DC}">
      <dgm:prSet/>
      <dgm:spPr/>
      <dgm:t>
        <a:bodyPr/>
        <a:lstStyle/>
        <a:p>
          <a:endParaRPr lang="tr-TR"/>
        </a:p>
      </dgm:t>
    </dgm:pt>
    <dgm:pt modelId="{20FCDEFF-CCD8-4543-956F-9C0237F14471}">
      <dgm:prSet custT="1"/>
      <dgm:spPr>
        <a:xfrm>
          <a:off x="4438987" y="160680"/>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dirty="0">
              <a:solidFill>
                <a:sysClr val="window" lastClr="FFFFFF"/>
              </a:solidFill>
              <a:latin typeface="Times New Roman" panose="02020603050405020304" pitchFamily="18" charset="0"/>
              <a:ea typeface="+mn-ea"/>
              <a:cs typeface="Times New Roman" panose="02020603050405020304" pitchFamily="18" charset="0"/>
            </a:rPr>
            <a:t>Açıktan Atama</a:t>
          </a:r>
        </a:p>
      </dgm:t>
    </dgm:pt>
    <dgm:pt modelId="{714C3448-C51B-4F4F-8000-9E53BED5D576}" type="parTrans" cxnId="{0DFD889C-6C46-4E36-A918-F02C6BEC01D6}">
      <dgm:prSet/>
      <dgm:spPr/>
      <dgm:t>
        <a:bodyPr/>
        <a:lstStyle/>
        <a:p>
          <a:endParaRPr lang="tr-TR"/>
        </a:p>
      </dgm:t>
    </dgm:pt>
    <dgm:pt modelId="{363C8487-FEFD-4C85-B446-2912819FD2E9}" type="sibTrans" cxnId="{0DFD889C-6C46-4E36-A918-F02C6BEC01D6}">
      <dgm:prSet/>
      <dgm:spPr/>
      <dgm:t>
        <a:bodyPr/>
        <a:lstStyle/>
        <a:p>
          <a:endParaRPr lang="tr-TR"/>
        </a:p>
      </dgm:t>
    </dgm:pt>
    <dgm:pt modelId="{AF5D880E-B08E-43C3-B77E-DDD0C0A52948}">
      <dgm:prSet custT="1"/>
      <dgm:spPr>
        <a:xfrm>
          <a:off x="5013655" y="82706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Kamu Personeli Seçme Sınavı (KPSS) ile Yapılan Alımlar</a:t>
          </a:r>
        </a:p>
      </dgm:t>
    </dgm:pt>
    <dgm:pt modelId="{AF968375-9F3F-4AAF-B975-711638CC9919}" type="parTrans" cxnId="{4302CB92-B022-460F-88E1-13A939EBFF3C}">
      <dgm:prSet/>
      <dgm:spPr>
        <a:xfrm>
          <a:off x="4718276" y="645766"/>
          <a:ext cx="295379" cy="409299"/>
        </a:xfrm>
        <a:custGeom>
          <a:avLst/>
          <a:gdLst/>
          <a:ahLst/>
          <a:cxnLst/>
          <a:rect l="0" t="0" r="0" b="0"/>
          <a:pathLst>
            <a:path>
              <a:moveTo>
                <a:pt x="0" y="0"/>
              </a:moveTo>
              <a:lnTo>
                <a:pt x="0" y="409299"/>
              </a:lnTo>
              <a:lnTo>
                <a:pt x="295379" y="409299"/>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67773EAD-58FC-4CD3-AE85-B31202125C3A}" type="sibTrans" cxnId="{4302CB92-B022-460F-88E1-13A939EBFF3C}">
      <dgm:prSet/>
      <dgm:spPr/>
      <dgm:t>
        <a:bodyPr/>
        <a:lstStyle/>
        <a:p>
          <a:endParaRPr lang="tr-TR"/>
        </a:p>
      </dgm:t>
    </dgm:pt>
    <dgm:pt modelId="{D65B8473-D161-4B08-8A4E-392B98723883}">
      <dgm:prSet custT="1"/>
      <dgm:spPr>
        <a:xfrm>
          <a:off x="5015129" y="204646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2828 Sayılı Kanun Gereği Yapılan Alımlar</a:t>
          </a:r>
        </a:p>
      </dgm:t>
    </dgm:pt>
    <dgm:pt modelId="{CD4D26A3-30F6-41F3-89D7-D8F4A9D28ACF}" type="parTrans" cxnId="{6745BFA3-9AD4-41FB-A301-EBBB1D954E57}">
      <dgm:prSet/>
      <dgm:spPr>
        <a:xfrm>
          <a:off x="4718276" y="645766"/>
          <a:ext cx="296853" cy="1628695"/>
        </a:xfrm>
        <a:custGeom>
          <a:avLst/>
          <a:gdLst/>
          <a:ahLst/>
          <a:cxnLst/>
          <a:rect l="0" t="0" r="0" b="0"/>
          <a:pathLst>
            <a:path>
              <a:moveTo>
                <a:pt x="0" y="0"/>
              </a:moveTo>
              <a:lnTo>
                <a:pt x="0" y="1628695"/>
              </a:lnTo>
              <a:lnTo>
                <a:pt x="296853" y="1628695"/>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6C53A539-FD17-4803-8F04-EBAD5347B6BE}" type="sibTrans" cxnId="{6745BFA3-9AD4-41FB-A301-EBBB1D954E57}">
      <dgm:prSet/>
      <dgm:spPr/>
      <dgm:t>
        <a:bodyPr/>
        <a:lstStyle/>
        <a:p>
          <a:endParaRPr lang="tr-TR"/>
        </a:p>
      </dgm:t>
    </dgm:pt>
    <dgm:pt modelId="{04A2D6D3-44EC-444B-AC04-959A928FE85C}">
      <dgm:prSet custT="1"/>
      <dgm:spPr>
        <a:xfrm>
          <a:off x="5027308" y="266662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3713 Sayılı Kanun Gereği Yapılan Alımlar</a:t>
          </a:r>
        </a:p>
      </dgm:t>
    </dgm:pt>
    <dgm:pt modelId="{3EE40A3C-D245-4A7E-9245-22627089E57C}" type="parTrans" cxnId="{F25F4EAC-7882-46E3-9549-B8162D37C922}">
      <dgm:prSet/>
      <dgm:spPr>
        <a:xfrm>
          <a:off x="4718276" y="645766"/>
          <a:ext cx="309032" cy="2248852"/>
        </a:xfrm>
        <a:custGeom>
          <a:avLst/>
          <a:gdLst/>
          <a:ahLst/>
          <a:cxnLst/>
          <a:rect l="0" t="0" r="0" b="0"/>
          <a:pathLst>
            <a:path>
              <a:moveTo>
                <a:pt x="0" y="0"/>
              </a:moveTo>
              <a:lnTo>
                <a:pt x="0" y="2248852"/>
              </a:lnTo>
              <a:lnTo>
                <a:pt x="309032" y="2248852"/>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C5690462-A433-4865-9E91-96860783A5C1}" type="sibTrans" cxnId="{F25F4EAC-7882-46E3-9549-B8162D37C922}">
      <dgm:prSet/>
      <dgm:spPr/>
      <dgm:t>
        <a:bodyPr/>
        <a:lstStyle/>
        <a:p>
          <a:endParaRPr lang="tr-TR"/>
        </a:p>
      </dgm:t>
    </dgm:pt>
    <dgm:pt modelId="{305C94BB-FCBD-46EC-A354-BE48A78A60B0}">
      <dgm:prSet custT="1"/>
      <dgm:spPr>
        <a:xfrm>
          <a:off x="5023974" y="326585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1416 Sayılı Kanun Gereği Yapılan Alımlar</a:t>
          </a:r>
        </a:p>
      </dgm:t>
    </dgm:pt>
    <dgm:pt modelId="{DA671B1D-4C77-4A61-BB1A-3614B0024060}" type="parTrans" cxnId="{BE1A03DC-4C99-4846-BC1F-319D50DC80B6}">
      <dgm:prSet/>
      <dgm:spPr>
        <a:xfrm>
          <a:off x="4718276" y="645766"/>
          <a:ext cx="305697" cy="2848084"/>
        </a:xfrm>
        <a:custGeom>
          <a:avLst/>
          <a:gdLst/>
          <a:ahLst/>
          <a:cxnLst/>
          <a:rect l="0" t="0" r="0" b="0"/>
          <a:pathLst>
            <a:path>
              <a:moveTo>
                <a:pt x="0" y="0"/>
              </a:moveTo>
              <a:lnTo>
                <a:pt x="0" y="2848084"/>
              </a:lnTo>
              <a:lnTo>
                <a:pt x="305697" y="2848084"/>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E57A2D70-B301-470A-8C83-37D7DC2DBE45}" type="sibTrans" cxnId="{BE1A03DC-4C99-4846-BC1F-319D50DC80B6}">
      <dgm:prSet/>
      <dgm:spPr/>
      <dgm:t>
        <a:bodyPr/>
        <a:lstStyle/>
        <a:p>
          <a:endParaRPr lang="tr-TR"/>
        </a:p>
      </dgm:t>
    </dgm:pt>
    <dgm:pt modelId="{A4F99A34-43A0-4E5D-BC0C-59D4358DF19E}">
      <dgm:prSet custT="1"/>
      <dgm:spPr>
        <a:xfrm>
          <a:off x="5030824" y="3918343"/>
          <a:ext cx="2723074" cy="607266"/>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EKPSS Engelli Personel İstihdamı Gereği Yapılan Alımlar</a:t>
          </a:r>
        </a:p>
      </dgm:t>
    </dgm:pt>
    <dgm:pt modelId="{5856AC64-57C6-45C8-95B3-20CE4927EB11}" type="parTrans" cxnId="{25402FBA-6AE1-47CF-A8EC-999A89EF9DD3}">
      <dgm:prSet/>
      <dgm:spPr>
        <a:xfrm>
          <a:off x="4718276" y="645766"/>
          <a:ext cx="312548" cy="3576210"/>
        </a:xfrm>
        <a:custGeom>
          <a:avLst/>
          <a:gdLst/>
          <a:ahLst/>
          <a:cxnLst/>
          <a:rect l="0" t="0" r="0" b="0"/>
          <a:pathLst>
            <a:path>
              <a:moveTo>
                <a:pt x="0" y="0"/>
              </a:moveTo>
              <a:lnTo>
                <a:pt x="0" y="3576210"/>
              </a:lnTo>
              <a:lnTo>
                <a:pt x="312548" y="3576210"/>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8EEB0639-9986-4819-95AE-3E4FF32C88B4}" type="sibTrans" cxnId="{25402FBA-6AE1-47CF-A8EC-999A89EF9DD3}">
      <dgm:prSet/>
      <dgm:spPr/>
      <dgm:t>
        <a:bodyPr/>
        <a:lstStyle/>
        <a:p>
          <a:endParaRPr lang="tr-TR"/>
        </a:p>
      </dgm:t>
    </dgm:pt>
    <dgm:pt modelId="{7A1F70EA-D2C7-4E7D-AFF9-EFBED8B28432}">
      <dgm:prSet custT="1"/>
      <dgm:spPr>
        <a:xfrm>
          <a:off x="5045045" y="4697275"/>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İşçi atamaları İŞKUR Aracılığıyla Yapılan Alımlar</a:t>
          </a:r>
        </a:p>
      </dgm:t>
    </dgm:pt>
    <dgm:pt modelId="{96F0094C-58AE-4C3A-B03C-CD89FAE99736}" type="parTrans" cxnId="{3FB78D09-57C7-42E5-B7C7-BA4445334196}">
      <dgm:prSet/>
      <dgm:spPr>
        <a:xfrm>
          <a:off x="4718276" y="645766"/>
          <a:ext cx="326769" cy="4279508"/>
        </a:xfrm>
        <a:custGeom>
          <a:avLst/>
          <a:gdLst/>
          <a:ahLst/>
          <a:cxnLst/>
          <a:rect l="0" t="0" r="0" b="0"/>
          <a:pathLst>
            <a:path>
              <a:moveTo>
                <a:pt x="0" y="0"/>
              </a:moveTo>
              <a:lnTo>
                <a:pt x="0" y="4279508"/>
              </a:lnTo>
              <a:lnTo>
                <a:pt x="326769" y="4279508"/>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a:latin typeface="Times New Roman" panose="02020603050405020304" pitchFamily="18" charset="0"/>
            <a:cs typeface="Times New Roman" panose="02020603050405020304" pitchFamily="18" charset="0"/>
          </a:endParaRPr>
        </a:p>
      </dgm:t>
    </dgm:pt>
    <dgm:pt modelId="{D3322EC0-8871-4390-A243-F0C0D2FAB2C1}" type="sibTrans" cxnId="{3FB78D09-57C7-42E5-B7C7-BA4445334196}">
      <dgm:prSet/>
      <dgm:spPr/>
      <dgm:t>
        <a:bodyPr/>
        <a:lstStyle/>
        <a:p>
          <a:endParaRPr lang="tr-TR"/>
        </a:p>
      </dgm:t>
    </dgm:pt>
    <dgm:pt modelId="{48C833AA-A8ED-4FF0-8EF1-DBEC0C5B291C}">
      <dgm:prSet custT="1"/>
      <dgm:spPr>
        <a:xfrm>
          <a:off x="8877948" y="148424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Kapısı Üzerinden Yapılan Alımlar</a:t>
          </a:r>
        </a:p>
      </dgm:t>
    </dgm:pt>
    <dgm:pt modelId="{1850B630-3D71-41DC-A01D-D2EC929D1634}" type="parTrans" cxnId="{1FD28951-D267-4812-A688-CB49AD007A90}">
      <dgm:prSet/>
      <dgm:spPr>
        <a:xfrm>
          <a:off x="8573933" y="643523"/>
          <a:ext cx="304015" cy="1068716"/>
        </a:xfrm>
        <a:custGeom>
          <a:avLst/>
          <a:gdLst/>
          <a:ahLst/>
          <a:cxnLst/>
          <a:rect l="0" t="0" r="0" b="0"/>
          <a:pathLst>
            <a:path>
              <a:moveTo>
                <a:pt x="0" y="0"/>
              </a:moveTo>
              <a:lnTo>
                <a:pt x="0" y="1068716"/>
              </a:lnTo>
              <a:lnTo>
                <a:pt x="304015" y="1068716"/>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a:latin typeface="Times New Roman" panose="02020603050405020304" pitchFamily="18" charset="0"/>
            <a:cs typeface="Times New Roman" panose="02020603050405020304" pitchFamily="18" charset="0"/>
          </a:endParaRPr>
        </a:p>
      </dgm:t>
    </dgm:pt>
    <dgm:pt modelId="{5B4FD430-BE7A-436B-BF58-5A03C0F2BC45}" type="sibTrans" cxnId="{1FD28951-D267-4812-A688-CB49AD007A90}">
      <dgm:prSet/>
      <dgm:spPr/>
      <dgm:t>
        <a:bodyPr/>
        <a:lstStyle/>
        <a:p>
          <a:endParaRPr lang="tr-TR"/>
        </a:p>
      </dgm:t>
    </dgm:pt>
    <dgm:pt modelId="{FDFDF82E-7A09-4CBA-A6CC-5E2A01335004}">
      <dgm:prSet custT="1"/>
      <dgm:spPr>
        <a:xfrm>
          <a:off x="5025435" y="145342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Meslek Kadrolarına Yapılan Alımlar 36 A 11</a:t>
          </a:r>
        </a:p>
      </dgm:t>
    </dgm:pt>
    <dgm:pt modelId="{F9DE46D8-DD38-4F9B-9B41-1CCF75D58511}" type="sibTrans" cxnId="{24C76E39-2F0E-4741-930E-3F8412AD3C61}">
      <dgm:prSet/>
      <dgm:spPr/>
      <dgm:t>
        <a:bodyPr/>
        <a:lstStyle/>
        <a:p>
          <a:endParaRPr lang="tr-TR"/>
        </a:p>
      </dgm:t>
    </dgm:pt>
    <dgm:pt modelId="{E6EDDB56-B7BE-4D02-B30D-55247B72217A}" type="parTrans" cxnId="{24C76E39-2F0E-4741-930E-3F8412AD3C61}">
      <dgm:prSet/>
      <dgm:spPr>
        <a:xfrm>
          <a:off x="4718276" y="645766"/>
          <a:ext cx="307159" cy="1035656"/>
        </a:xfrm>
        <a:custGeom>
          <a:avLst/>
          <a:gdLst/>
          <a:ahLst/>
          <a:cxnLst/>
          <a:rect l="0" t="0" r="0" b="0"/>
          <a:pathLst>
            <a:path>
              <a:moveTo>
                <a:pt x="0" y="0"/>
              </a:moveTo>
              <a:lnTo>
                <a:pt x="0" y="1035656"/>
              </a:lnTo>
              <a:lnTo>
                <a:pt x="307159" y="1035656"/>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771B734D-B30E-40AC-BF6D-C328F0518BCD}">
      <dgm:prSet custT="1"/>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6191 Sayılı Kanun Gereği Yapılan Alımlar</a:t>
          </a:r>
        </a:p>
      </dgm:t>
    </dgm:pt>
    <dgm:pt modelId="{D0217175-4995-4A98-88EC-840C222A7F3E}" type="parTrans" cxnId="{1EBBED8F-301A-4D92-B8CD-E653E26A49A6}">
      <dgm:prSet/>
      <dgm:spPr/>
      <dgm:t>
        <a:bodyPr/>
        <a:lstStyle/>
        <a:p>
          <a:endParaRPr lang="tr-TR"/>
        </a:p>
      </dgm:t>
    </dgm:pt>
    <dgm:pt modelId="{FCE3958D-C37D-42BF-8307-7D8115BD5407}" type="sibTrans" cxnId="{1EBBED8F-301A-4D92-B8CD-E653E26A49A6}">
      <dgm:prSet/>
      <dgm:spPr/>
      <dgm:t>
        <a:bodyPr/>
        <a:lstStyle/>
        <a:p>
          <a:endParaRPr lang="tr-TR"/>
        </a:p>
      </dgm:t>
    </dgm:pt>
    <dgm:pt modelId="{DB5A9C58-8DD8-4F3C-B79E-B90056996045}" type="pres">
      <dgm:prSet presAssocID="{086A1BA7-373E-4986-A96D-657AB84C5EEB}" presName="diagram" presStyleCnt="0">
        <dgm:presLayoutVars>
          <dgm:chPref val="1"/>
          <dgm:dir/>
          <dgm:animOne val="branch"/>
          <dgm:animLvl val="lvl"/>
          <dgm:resizeHandles/>
        </dgm:presLayoutVars>
      </dgm:prSet>
      <dgm:spPr/>
      <dgm:t>
        <a:bodyPr/>
        <a:lstStyle/>
        <a:p>
          <a:endParaRPr lang="tr-TR"/>
        </a:p>
      </dgm:t>
    </dgm:pt>
    <dgm:pt modelId="{1193BF12-5596-483D-A1B0-27DAE224C105}" type="pres">
      <dgm:prSet presAssocID="{05212103-4B5F-4270-B066-F62E27BC48D5}" presName="root" presStyleCnt="0"/>
      <dgm:spPr/>
    </dgm:pt>
    <dgm:pt modelId="{4D360778-3602-4D5F-8C5D-30750A087D29}" type="pres">
      <dgm:prSet presAssocID="{05212103-4B5F-4270-B066-F62E27BC48D5}" presName="rootComposite" presStyleCnt="0"/>
      <dgm:spPr/>
    </dgm:pt>
    <dgm:pt modelId="{E2E76911-3D3A-4E30-BD09-95B2DDDF1201}" type="pres">
      <dgm:prSet presAssocID="{05212103-4B5F-4270-B066-F62E27BC48D5}" presName="rootText" presStyleLbl="node1" presStyleIdx="0" presStyleCnt="3" custScaleX="184926" custScaleY="64238" custLinFactNeighborX="-38716" custLinFactNeighborY="21297"/>
      <dgm:spPr/>
      <dgm:t>
        <a:bodyPr/>
        <a:lstStyle/>
        <a:p>
          <a:endParaRPr lang="tr-TR"/>
        </a:p>
      </dgm:t>
    </dgm:pt>
    <dgm:pt modelId="{B92DDC41-EEFE-4263-8D02-73E531101336}" type="pres">
      <dgm:prSet presAssocID="{05212103-4B5F-4270-B066-F62E27BC48D5}" presName="rootConnector" presStyleLbl="node1" presStyleIdx="0" presStyleCnt="3"/>
      <dgm:spPr/>
      <dgm:t>
        <a:bodyPr/>
        <a:lstStyle/>
        <a:p>
          <a:endParaRPr lang="tr-TR"/>
        </a:p>
      </dgm:t>
    </dgm:pt>
    <dgm:pt modelId="{15B8EA44-81B2-4C39-9FD4-AFB82E6A0985}" type="pres">
      <dgm:prSet presAssocID="{05212103-4B5F-4270-B066-F62E27BC48D5}" presName="childShape" presStyleCnt="0"/>
      <dgm:spPr/>
    </dgm:pt>
    <dgm:pt modelId="{80509B12-5CC0-48CF-9751-7494361BC872}" type="pres">
      <dgm:prSet presAssocID="{DD9C068B-2488-4A74-A677-61C52E74CC89}" presName="Name13" presStyleLbl="parChTrans1D2" presStyleIdx="0" presStyleCnt="12"/>
      <dgm:spPr/>
      <dgm:t>
        <a:bodyPr/>
        <a:lstStyle/>
        <a:p>
          <a:endParaRPr lang="tr-TR"/>
        </a:p>
      </dgm:t>
    </dgm:pt>
    <dgm:pt modelId="{6BB8900E-48CA-4AE3-B68F-848D1D69AA87}" type="pres">
      <dgm:prSet presAssocID="{38495044-6BC4-48BD-9A21-3339B2CACCC5}" presName="childText" presStyleLbl="bgAcc1" presStyleIdx="0" presStyleCnt="12" custScaleX="223551" custScaleY="60386" custLinFactNeighborX="-48401" custLinFactNeighborY="11288">
        <dgm:presLayoutVars>
          <dgm:bulletEnabled val="1"/>
        </dgm:presLayoutVars>
      </dgm:prSet>
      <dgm:spPr/>
      <dgm:t>
        <a:bodyPr/>
        <a:lstStyle/>
        <a:p>
          <a:endParaRPr lang="tr-TR"/>
        </a:p>
      </dgm:t>
    </dgm:pt>
    <dgm:pt modelId="{15B92FBF-EC7F-4E36-8A26-44012494596D}" type="pres">
      <dgm:prSet presAssocID="{1D10CD72-CF90-4228-AF40-B0F0744562C4}" presName="Name13" presStyleLbl="parChTrans1D2" presStyleIdx="1" presStyleCnt="12"/>
      <dgm:spPr/>
      <dgm:t>
        <a:bodyPr/>
        <a:lstStyle/>
        <a:p>
          <a:endParaRPr lang="tr-TR"/>
        </a:p>
      </dgm:t>
    </dgm:pt>
    <dgm:pt modelId="{9825C495-67C0-4CB2-9D31-92F0EC4F20B8}" type="pres">
      <dgm:prSet presAssocID="{A2252763-6D48-45B9-B5A4-E079CB738627}" presName="childText" presStyleLbl="bgAcc1" presStyleIdx="1" presStyleCnt="12" custScaleX="223551" custScaleY="60386" custLinFactNeighborX="-47324" custLinFactNeighborY="16099">
        <dgm:presLayoutVars>
          <dgm:bulletEnabled val="1"/>
        </dgm:presLayoutVars>
      </dgm:prSet>
      <dgm:spPr/>
      <dgm:t>
        <a:bodyPr/>
        <a:lstStyle/>
        <a:p>
          <a:endParaRPr lang="tr-TR"/>
        </a:p>
      </dgm:t>
    </dgm:pt>
    <dgm:pt modelId="{63E9AF7B-B08D-4F8D-BDD1-11FA81745F66}" type="pres">
      <dgm:prSet presAssocID="{D0217175-4995-4A98-88EC-840C222A7F3E}" presName="Name13" presStyleLbl="parChTrans1D2" presStyleIdx="2" presStyleCnt="12"/>
      <dgm:spPr/>
      <dgm:t>
        <a:bodyPr/>
        <a:lstStyle/>
        <a:p>
          <a:endParaRPr lang="tr-TR"/>
        </a:p>
      </dgm:t>
    </dgm:pt>
    <dgm:pt modelId="{E15EF916-D0AC-43AE-90B1-EAC6261E310A}" type="pres">
      <dgm:prSet presAssocID="{771B734D-B30E-40AC-BF6D-C328F0518BCD}" presName="childText" presStyleLbl="bgAcc1" presStyleIdx="2" presStyleCnt="12" custScaleX="225780" custScaleY="67154" custLinFactNeighborX="-47967" custLinFactNeighborY="23877">
        <dgm:presLayoutVars>
          <dgm:bulletEnabled val="1"/>
        </dgm:presLayoutVars>
      </dgm:prSet>
      <dgm:spPr/>
      <dgm:t>
        <a:bodyPr/>
        <a:lstStyle/>
        <a:p>
          <a:endParaRPr lang="tr-TR"/>
        </a:p>
      </dgm:t>
    </dgm:pt>
    <dgm:pt modelId="{DFE81D44-6C9F-46A3-A4E4-4E6807DED2E0}" type="pres">
      <dgm:prSet presAssocID="{033D8F00-70A1-4E2B-BDE0-CCC07E9D178E}" presName="root" presStyleCnt="0"/>
      <dgm:spPr/>
    </dgm:pt>
    <dgm:pt modelId="{E8D3E4BB-9DBD-4A1E-8FF7-B454ADC148C4}" type="pres">
      <dgm:prSet presAssocID="{033D8F00-70A1-4E2B-BDE0-CCC07E9D178E}" presName="rootComposite" presStyleCnt="0"/>
      <dgm:spPr/>
    </dgm:pt>
    <dgm:pt modelId="{21750771-0C3A-4A35-98DF-2E12EAF316A2}" type="pres">
      <dgm:prSet presAssocID="{033D8F00-70A1-4E2B-BDE0-CCC07E9D178E}" presName="rootText" presStyleLbl="node1" presStyleIdx="1" presStyleCnt="3" custScaleX="184926" custScaleY="64238" custLinFactX="100000" custLinFactNeighborX="158638" custLinFactNeighborY="20599"/>
      <dgm:spPr/>
      <dgm:t>
        <a:bodyPr/>
        <a:lstStyle/>
        <a:p>
          <a:endParaRPr lang="tr-TR"/>
        </a:p>
      </dgm:t>
    </dgm:pt>
    <dgm:pt modelId="{522F8D4F-A796-40A1-B36D-74A4AD5BEFC6}" type="pres">
      <dgm:prSet presAssocID="{033D8F00-70A1-4E2B-BDE0-CCC07E9D178E}" presName="rootConnector" presStyleLbl="node1" presStyleIdx="1" presStyleCnt="3"/>
      <dgm:spPr/>
      <dgm:t>
        <a:bodyPr/>
        <a:lstStyle/>
        <a:p>
          <a:endParaRPr lang="tr-TR"/>
        </a:p>
      </dgm:t>
    </dgm:pt>
    <dgm:pt modelId="{4853CD75-B9CF-4810-A6E7-AF5DE87049A9}" type="pres">
      <dgm:prSet presAssocID="{033D8F00-70A1-4E2B-BDE0-CCC07E9D178E}" presName="childShape" presStyleCnt="0"/>
      <dgm:spPr/>
    </dgm:pt>
    <dgm:pt modelId="{B104F4CE-C6C3-4C91-9676-52DBBA4F236C}" type="pres">
      <dgm:prSet presAssocID="{5904063F-E2C0-4F02-AFE6-97E8E9F10DAD}" presName="Name13" presStyleLbl="parChTrans1D2" presStyleIdx="3" presStyleCnt="12"/>
      <dgm:spPr/>
      <dgm:t>
        <a:bodyPr/>
        <a:lstStyle/>
        <a:p>
          <a:endParaRPr lang="tr-TR"/>
        </a:p>
      </dgm:t>
    </dgm:pt>
    <dgm:pt modelId="{DEC72A19-EFBD-4B10-B759-D4ABC73A8AA0}" type="pres">
      <dgm:prSet presAssocID="{229CA33F-0484-44AB-8B1F-69833FCDA214}" presName="childText" presStyleLbl="bgAcc1" presStyleIdx="3" presStyleCnt="12" custScaleX="223551" custScaleY="60386" custLinFactX="124822" custLinFactNeighborX="200000" custLinFactNeighborY="25073">
        <dgm:presLayoutVars>
          <dgm:bulletEnabled val="1"/>
        </dgm:presLayoutVars>
      </dgm:prSet>
      <dgm:spPr/>
      <dgm:t>
        <a:bodyPr/>
        <a:lstStyle/>
        <a:p>
          <a:endParaRPr lang="tr-TR"/>
        </a:p>
      </dgm:t>
    </dgm:pt>
    <dgm:pt modelId="{6320F360-71ED-46B2-8CA8-D72382D854FC}" type="pres">
      <dgm:prSet presAssocID="{1850B630-3D71-41DC-A01D-D2EC929D1634}" presName="Name13" presStyleLbl="parChTrans1D2" presStyleIdx="4" presStyleCnt="12"/>
      <dgm:spPr/>
      <dgm:t>
        <a:bodyPr/>
        <a:lstStyle/>
        <a:p>
          <a:endParaRPr lang="tr-TR"/>
        </a:p>
      </dgm:t>
    </dgm:pt>
    <dgm:pt modelId="{D29AAFEB-6C6D-4942-8E7D-EC9A06075DE9}" type="pres">
      <dgm:prSet presAssocID="{48C833AA-A8ED-4FF0-8EF1-DBEC0C5B291C}" presName="childText" presStyleLbl="bgAcc1" presStyleIdx="4" presStyleCnt="12" custScaleX="223551" custScaleY="60386" custLinFactX="125344" custLinFactNeighborX="200000" custLinFactNeighborY="21546">
        <dgm:presLayoutVars>
          <dgm:bulletEnabled val="1"/>
        </dgm:presLayoutVars>
      </dgm:prSet>
      <dgm:spPr/>
      <dgm:t>
        <a:bodyPr/>
        <a:lstStyle/>
        <a:p>
          <a:endParaRPr lang="tr-TR"/>
        </a:p>
      </dgm:t>
    </dgm:pt>
    <dgm:pt modelId="{C2B55105-BE4F-4F65-BA0E-E5CEBEAB824B}" type="pres">
      <dgm:prSet presAssocID="{20FCDEFF-CCD8-4543-956F-9C0237F14471}" presName="root" presStyleCnt="0"/>
      <dgm:spPr/>
    </dgm:pt>
    <dgm:pt modelId="{02D8C331-50E8-4E04-80E8-4E77F43AAF93}" type="pres">
      <dgm:prSet presAssocID="{20FCDEFF-CCD8-4543-956F-9C0237F14471}" presName="rootComposite" presStyleCnt="0"/>
      <dgm:spPr/>
    </dgm:pt>
    <dgm:pt modelId="{1746A374-685C-4D2F-9B72-6F29919E550D}" type="pres">
      <dgm:prSet presAssocID="{20FCDEFF-CCD8-4543-956F-9C0237F14471}" presName="rootText" presStyleLbl="node1" presStyleIdx="2" presStyleCnt="3" custScaleX="184926" custScaleY="64238" custLinFactX="-100000" custLinFactNeighborX="-106583" custLinFactNeighborY="20896"/>
      <dgm:spPr/>
      <dgm:t>
        <a:bodyPr/>
        <a:lstStyle/>
        <a:p>
          <a:endParaRPr lang="tr-TR"/>
        </a:p>
      </dgm:t>
    </dgm:pt>
    <dgm:pt modelId="{EA2B0E23-151E-455F-A0B2-15623DE2B118}" type="pres">
      <dgm:prSet presAssocID="{20FCDEFF-CCD8-4543-956F-9C0237F14471}" presName="rootConnector" presStyleLbl="node1" presStyleIdx="2" presStyleCnt="3"/>
      <dgm:spPr/>
      <dgm:t>
        <a:bodyPr/>
        <a:lstStyle/>
        <a:p>
          <a:endParaRPr lang="tr-TR"/>
        </a:p>
      </dgm:t>
    </dgm:pt>
    <dgm:pt modelId="{69974346-30F3-4329-BCEA-93EB0B3EB7C4}" type="pres">
      <dgm:prSet presAssocID="{20FCDEFF-CCD8-4543-956F-9C0237F14471}" presName="childShape" presStyleCnt="0"/>
      <dgm:spPr/>
    </dgm:pt>
    <dgm:pt modelId="{E9373310-45AA-4129-9238-2DF984A827DF}" type="pres">
      <dgm:prSet presAssocID="{AF968375-9F3F-4AAF-B975-711638CC9919}" presName="Name13" presStyleLbl="parChTrans1D2" presStyleIdx="5" presStyleCnt="12"/>
      <dgm:spPr/>
      <dgm:t>
        <a:bodyPr/>
        <a:lstStyle/>
        <a:p>
          <a:endParaRPr lang="tr-TR"/>
        </a:p>
      </dgm:t>
    </dgm:pt>
    <dgm:pt modelId="{57C6E4DE-628F-41F5-8026-60D1BA13FF20}" type="pres">
      <dgm:prSet presAssocID="{AF5D880E-B08E-43C3-B77E-DDD0C0A52948}" presName="childText" presStyleLbl="bgAcc1" presStyleIdx="5" presStyleCnt="12" custScaleX="223551" custScaleY="60386" custLinFactX="-100000" custLinFactNeighborX="-156897" custLinFactNeighborY="19905">
        <dgm:presLayoutVars>
          <dgm:bulletEnabled val="1"/>
        </dgm:presLayoutVars>
      </dgm:prSet>
      <dgm:spPr/>
      <dgm:t>
        <a:bodyPr/>
        <a:lstStyle/>
        <a:p>
          <a:endParaRPr lang="tr-TR"/>
        </a:p>
      </dgm:t>
    </dgm:pt>
    <dgm:pt modelId="{1C93ED4A-70F2-4DE4-B487-E0693067C02C}" type="pres">
      <dgm:prSet presAssocID="{E6EDDB56-B7BE-4D02-B30D-55247B72217A}" presName="Name13" presStyleLbl="parChTrans1D2" presStyleIdx="6" presStyleCnt="12"/>
      <dgm:spPr/>
      <dgm:t>
        <a:bodyPr/>
        <a:lstStyle/>
        <a:p>
          <a:endParaRPr lang="tr-TR"/>
        </a:p>
      </dgm:t>
    </dgm:pt>
    <dgm:pt modelId="{1FEE417C-6B29-4C33-BA92-5A6C5D2F79EA}" type="pres">
      <dgm:prSet presAssocID="{FDFDF82E-7A09-4CBA-A6CC-5E2A01335004}" presName="childText" presStyleLbl="bgAcc1" presStyleIdx="6" presStyleCnt="12" custScaleX="223551" custScaleY="60386" custLinFactX="-100000" custLinFactNeighborX="-155922" custLinFactNeighborY="17465">
        <dgm:presLayoutVars>
          <dgm:bulletEnabled val="1"/>
        </dgm:presLayoutVars>
      </dgm:prSet>
      <dgm:spPr/>
      <dgm:t>
        <a:bodyPr/>
        <a:lstStyle/>
        <a:p>
          <a:endParaRPr lang="tr-TR"/>
        </a:p>
      </dgm:t>
    </dgm:pt>
    <dgm:pt modelId="{FD9F0EA3-C4D6-49B2-8DB3-FD08E8F0809A}" type="pres">
      <dgm:prSet presAssocID="{CD4D26A3-30F6-41F3-89D7-D8F4A9D28ACF}" presName="Name13" presStyleLbl="parChTrans1D2" presStyleIdx="7" presStyleCnt="12"/>
      <dgm:spPr/>
      <dgm:t>
        <a:bodyPr/>
        <a:lstStyle/>
        <a:p>
          <a:endParaRPr lang="tr-TR"/>
        </a:p>
      </dgm:t>
    </dgm:pt>
    <dgm:pt modelId="{303AB870-AADC-412C-A6F5-FE238DB9A1E9}" type="pres">
      <dgm:prSet presAssocID="{D65B8473-D161-4B08-8A4E-392B98723883}" presName="childText" presStyleLbl="bgAcc1" presStyleIdx="7" presStyleCnt="12" custScaleX="223551" custScaleY="60386" custLinFactX="-100000" custLinFactNeighborX="-156775" custLinFactNeighborY="10613">
        <dgm:presLayoutVars>
          <dgm:bulletEnabled val="1"/>
        </dgm:presLayoutVars>
      </dgm:prSet>
      <dgm:spPr/>
      <dgm:t>
        <a:bodyPr/>
        <a:lstStyle/>
        <a:p>
          <a:endParaRPr lang="tr-TR"/>
        </a:p>
      </dgm:t>
    </dgm:pt>
    <dgm:pt modelId="{0E87A681-EC96-4F50-AE1F-E09A95F3AFEC}" type="pres">
      <dgm:prSet presAssocID="{3EE40A3C-D245-4A7E-9245-22627089E57C}" presName="Name13" presStyleLbl="parChTrans1D2" presStyleIdx="8" presStyleCnt="12"/>
      <dgm:spPr/>
      <dgm:t>
        <a:bodyPr/>
        <a:lstStyle/>
        <a:p>
          <a:endParaRPr lang="tr-TR"/>
        </a:p>
      </dgm:t>
    </dgm:pt>
    <dgm:pt modelId="{B3AD7356-AC6A-407A-BAE6-F9AAFF46C6D9}" type="pres">
      <dgm:prSet presAssocID="{04A2D6D3-44EC-444B-AC04-959A928FE85C}" presName="childText" presStyleLbl="bgAcc1" presStyleIdx="8" presStyleCnt="12" custScaleX="223551" custScaleY="60386" custLinFactX="-100000" custLinFactNeighborX="-155767" custLinFactNeighborY="7352">
        <dgm:presLayoutVars>
          <dgm:bulletEnabled val="1"/>
        </dgm:presLayoutVars>
      </dgm:prSet>
      <dgm:spPr/>
      <dgm:t>
        <a:bodyPr/>
        <a:lstStyle/>
        <a:p>
          <a:endParaRPr lang="tr-TR"/>
        </a:p>
      </dgm:t>
    </dgm:pt>
    <dgm:pt modelId="{B4CE68B9-C9BE-4577-9713-EBDA35F835E1}" type="pres">
      <dgm:prSet presAssocID="{DA671B1D-4C77-4A61-BB1A-3614B0024060}" presName="Name13" presStyleLbl="parChTrans1D2" presStyleIdx="9" presStyleCnt="12"/>
      <dgm:spPr/>
      <dgm:t>
        <a:bodyPr/>
        <a:lstStyle/>
        <a:p>
          <a:endParaRPr lang="tr-TR"/>
        </a:p>
      </dgm:t>
    </dgm:pt>
    <dgm:pt modelId="{A1AC5814-9D78-43BD-B522-0541BDEDB5E9}" type="pres">
      <dgm:prSet presAssocID="{305C94BB-FCBD-46EC-A354-BE48A78A60B0}" presName="childText" presStyleLbl="bgAcc1" presStyleIdx="9" presStyleCnt="12" custScaleX="223551" custScaleY="60386" custLinFactX="-100000" custLinFactNeighborX="-156043" custLinFactNeighborY="1320">
        <dgm:presLayoutVars>
          <dgm:bulletEnabled val="1"/>
        </dgm:presLayoutVars>
      </dgm:prSet>
      <dgm:spPr/>
      <dgm:t>
        <a:bodyPr/>
        <a:lstStyle/>
        <a:p>
          <a:endParaRPr lang="tr-TR"/>
        </a:p>
      </dgm:t>
    </dgm:pt>
    <dgm:pt modelId="{35F50AE6-BF24-4890-93E1-B1D91A5EF8F0}" type="pres">
      <dgm:prSet presAssocID="{5856AC64-57C6-45C8-95B3-20CE4927EB11}" presName="Name13" presStyleLbl="parChTrans1D2" presStyleIdx="10" presStyleCnt="12"/>
      <dgm:spPr/>
      <dgm:t>
        <a:bodyPr/>
        <a:lstStyle/>
        <a:p>
          <a:endParaRPr lang="tr-TR"/>
        </a:p>
      </dgm:t>
    </dgm:pt>
    <dgm:pt modelId="{686CE731-2632-4176-A727-DFAE3B27306A}" type="pres">
      <dgm:prSet presAssocID="{A4F99A34-43A0-4E5D-BC0C-59D4358DF19E}" presName="childText" presStyleLbl="bgAcc1" presStyleIdx="10" presStyleCnt="12" custScaleX="225379" custScaleY="80418" custLinFactX="-100000" custLinFactNeighborX="-155476" custLinFactNeighborY="2341">
        <dgm:presLayoutVars>
          <dgm:bulletEnabled val="1"/>
        </dgm:presLayoutVars>
      </dgm:prSet>
      <dgm:spPr/>
      <dgm:t>
        <a:bodyPr/>
        <a:lstStyle/>
        <a:p>
          <a:endParaRPr lang="tr-TR"/>
        </a:p>
      </dgm:t>
    </dgm:pt>
    <dgm:pt modelId="{03EA2E99-3878-4F5F-83A5-0A96D00E49D5}" type="pres">
      <dgm:prSet presAssocID="{96F0094C-58AE-4C3A-B03C-CD89FAE99736}" presName="Name13" presStyleLbl="parChTrans1D2" presStyleIdx="11" presStyleCnt="12"/>
      <dgm:spPr/>
      <dgm:t>
        <a:bodyPr/>
        <a:lstStyle/>
        <a:p>
          <a:endParaRPr lang="tr-TR"/>
        </a:p>
      </dgm:t>
    </dgm:pt>
    <dgm:pt modelId="{715662AA-CA34-4260-8432-5B1649ADAC37}" type="pres">
      <dgm:prSet presAssocID="{7A1F70EA-D2C7-4E7D-AFF9-EFBED8B28432}" presName="childText" presStyleLbl="bgAcc1" presStyleIdx="11" presStyleCnt="12" custScaleX="223551" custScaleY="60386" custLinFactX="-100000" custLinFactNeighborX="-154299" custLinFactNeighborY="74">
        <dgm:presLayoutVars>
          <dgm:bulletEnabled val="1"/>
        </dgm:presLayoutVars>
      </dgm:prSet>
      <dgm:spPr/>
      <dgm:t>
        <a:bodyPr/>
        <a:lstStyle/>
        <a:p>
          <a:endParaRPr lang="tr-TR"/>
        </a:p>
      </dgm:t>
    </dgm:pt>
  </dgm:ptLst>
  <dgm:cxnLst>
    <dgm:cxn modelId="{11E3007C-B2C1-4C51-808C-2D20D84E46F0}" type="presOf" srcId="{1D10CD72-CF90-4228-AF40-B0F0744562C4}" destId="{15B92FBF-EC7F-4E36-8A26-44012494596D}" srcOrd="0" destOrd="0" presId="urn:microsoft.com/office/officeart/2005/8/layout/hierarchy3"/>
    <dgm:cxn modelId="{0BB345C2-E6DA-46BD-82B5-1FE0C50EA480}" type="presOf" srcId="{033D8F00-70A1-4E2B-BDE0-CCC07E9D178E}" destId="{21750771-0C3A-4A35-98DF-2E12EAF316A2}" srcOrd="0" destOrd="0" presId="urn:microsoft.com/office/officeart/2005/8/layout/hierarchy3"/>
    <dgm:cxn modelId="{F05F4EB0-5610-4C71-B24A-60D3EFD8FB93}" type="presOf" srcId="{DD9C068B-2488-4A74-A677-61C52E74CC89}" destId="{80509B12-5CC0-48CF-9751-7494361BC872}" srcOrd="0" destOrd="0" presId="urn:microsoft.com/office/officeart/2005/8/layout/hierarchy3"/>
    <dgm:cxn modelId="{BE1A03DC-4C99-4846-BC1F-319D50DC80B6}" srcId="{20FCDEFF-CCD8-4543-956F-9C0237F14471}" destId="{305C94BB-FCBD-46EC-A354-BE48A78A60B0}" srcOrd="4" destOrd="0" parTransId="{DA671B1D-4C77-4A61-BB1A-3614B0024060}" sibTransId="{E57A2D70-B301-470A-8C83-37D7DC2DBE45}"/>
    <dgm:cxn modelId="{0E71E037-7030-4097-994B-1424F01E050A}" type="presOf" srcId="{05212103-4B5F-4270-B066-F62E27BC48D5}" destId="{B92DDC41-EEFE-4263-8D02-73E531101336}" srcOrd="1" destOrd="0" presId="urn:microsoft.com/office/officeart/2005/8/layout/hierarchy3"/>
    <dgm:cxn modelId="{059D0B78-409E-4292-AE6E-F2D1389D541C}" type="presOf" srcId="{CD4D26A3-30F6-41F3-89D7-D8F4A9D28ACF}" destId="{FD9F0EA3-C4D6-49B2-8DB3-FD08E8F0809A}" srcOrd="0" destOrd="0" presId="urn:microsoft.com/office/officeart/2005/8/layout/hierarchy3"/>
    <dgm:cxn modelId="{3FB78D09-57C7-42E5-B7C7-BA4445334196}" srcId="{20FCDEFF-CCD8-4543-956F-9C0237F14471}" destId="{7A1F70EA-D2C7-4E7D-AFF9-EFBED8B28432}" srcOrd="6" destOrd="0" parTransId="{96F0094C-58AE-4C3A-B03C-CD89FAE99736}" sibTransId="{D3322EC0-8871-4390-A243-F0C0D2FAB2C1}"/>
    <dgm:cxn modelId="{8359AD35-5056-4044-A8C4-0F0D40B47B8C}" type="presOf" srcId="{A2252763-6D48-45B9-B5A4-E079CB738627}" destId="{9825C495-67C0-4CB2-9D31-92F0EC4F20B8}" srcOrd="0" destOrd="0" presId="urn:microsoft.com/office/officeart/2005/8/layout/hierarchy3"/>
    <dgm:cxn modelId="{E90E184E-1DF7-4267-BA58-8946885E63DC}" srcId="{033D8F00-70A1-4E2B-BDE0-CCC07E9D178E}" destId="{229CA33F-0484-44AB-8B1F-69833FCDA214}" srcOrd="0" destOrd="0" parTransId="{5904063F-E2C0-4F02-AFE6-97E8E9F10DAD}" sibTransId="{FE3B02EB-BC95-4BE0-9539-EFA90B4404F2}"/>
    <dgm:cxn modelId="{ECAFE90B-143A-4E52-8279-452883AE0DDC}" type="presOf" srcId="{7A1F70EA-D2C7-4E7D-AFF9-EFBED8B28432}" destId="{715662AA-CA34-4260-8432-5B1649ADAC37}" srcOrd="0" destOrd="0" presId="urn:microsoft.com/office/officeart/2005/8/layout/hierarchy3"/>
    <dgm:cxn modelId="{DCCEECA1-BAD0-447A-B17C-FEED6AE3E7E4}" type="presOf" srcId="{033D8F00-70A1-4E2B-BDE0-CCC07E9D178E}" destId="{522F8D4F-A796-40A1-B36D-74A4AD5BEFC6}" srcOrd="1" destOrd="0" presId="urn:microsoft.com/office/officeart/2005/8/layout/hierarchy3"/>
    <dgm:cxn modelId="{DEC5BB8F-58ED-4BEC-BC8A-0B822EB3C154}" type="presOf" srcId="{305C94BB-FCBD-46EC-A354-BE48A78A60B0}" destId="{A1AC5814-9D78-43BD-B522-0541BDEDB5E9}" srcOrd="0" destOrd="0" presId="urn:microsoft.com/office/officeart/2005/8/layout/hierarchy3"/>
    <dgm:cxn modelId="{EF4D77F1-5AC3-4234-8921-170671ECABDD}" type="presOf" srcId="{A4F99A34-43A0-4E5D-BC0C-59D4358DF19E}" destId="{686CE731-2632-4176-A727-DFAE3B27306A}" srcOrd="0" destOrd="0" presId="urn:microsoft.com/office/officeart/2005/8/layout/hierarchy3"/>
    <dgm:cxn modelId="{06E3C994-74B2-44CF-980E-C1872AE27CCB}" type="presOf" srcId="{D65B8473-D161-4B08-8A4E-392B98723883}" destId="{303AB870-AADC-412C-A6F5-FE238DB9A1E9}" srcOrd="0" destOrd="0" presId="urn:microsoft.com/office/officeart/2005/8/layout/hierarchy3"/>
    <dgm:cxn modelId="{57E4D11E-51F8-4789-A624-4D5F826AC24A}" srcId="{086A1BA7-373E-4986-A96D-657AB84C5EEB}" destId="{05212103-4B5F-4270-B066-F62E27BC48D5}" srcOrd="0" destOrd="0" parTransId="{8FE015FD-5299-4FFB-8BDF-5091BBDEB278}" sibTransId="{D62549D8-3FD0-4249-A2FD-EC0CD413E8CC}"/>
    <dgm:cxn modelId="{BF222222-E365-416C-AC0F-99792EC65C65}" srcId="{086A1BA7-373E-4986-A96D-657AB84C5EEB}" destId="{033D8F00-70A1-4E2B-BDE0-CCC07E9D178E}" srcOrd="1" destOrd="0" parTransId="{90B7D375-FBA5-45CD-B655-7BCB2FE85503}" sibTransId="{B57C562B-13D6-46C8-A5AB-FDB793BD60ED}"/>
    <dgm:cxn modelId="{53BE4F89-708B-4496-9E07-31B004F8EA24}" srcId="{05212103-4B5F-4270-B066-F62E27BC48D5}" destId="{38495044-6BC4-48BD-9A21-3339B2CACCC5}" srcOrd="0" destOrd="0" parTransId="{DD9C068B-2488-4A74-A677-61C52E74CC89}" sibTransId="{E8D80F30-5C21-4F7E-9B89-80A058A50D79}"/>
    <dgm:cxn modelId="{6745BFA3-9AD4-41FB-A301-EBBB1D954E57}" srcId="{20FCDEFF-CCD8-4543-956F-9C0237F14471}" destId="{D65B8473-D161-4B08-8A4E-392B98723883}" srcOrd="2" destOrd="0" parTransId="{CD4D26A3-30F6-41F3-89D7-D8F4A9D28ACF}" sibTransId="{6C53A539-FD17-4803-8F04-EBAD5347B6BE}"/>
    <dgm:cxn modelId="{A18F2308-4FB8-4BA8-8296-97C8EF76CE91}" type="presOf" srcId="{5904063F-E2C0-4F02-AFE6-97E8E9F10DAD}" destId="{B104F4CE-C6C3-4C91-9676-52DBBA4F236C}" srcOrd="0" destOrd="0" presId="urn:microsoft.com/office/officeart/2005/8/layout/hierarchy3"/>
    <dgm:cxn modelId="{D6170183-4F96-4AE5-9F2A-BDCCD7E82530}" type="presOf" srcId="{AF5D880E-B08E-43C3-B77E-DDD0C0A52948}" destId="{57C6E4DE-628F-41F5-8026-60D1BA13FF20}" srcOrd="0" destOrd="0" presId="urn:microsoft.com/office/officeart/2005/8/layout/hierarchy3"/>
    <dgm:cxn modelId="{5046E10B-86AE-454B-A627-501244E50616}" type="presOf" srcId="{96F0094C-58AE-4C3A-B03C-CD89FAE99736}" destId="{03EA2E99-3878-4F5F-83A5-0A96D00E49D5}" srcOrd="0" destOrd="0" presId="urn:microsoft.com/office/officeart/2005/8/layout/hierarchy3"/>
    <dgm:cxn modelId="{24C76E39-2F0E-4741-930E-3F8412AD3C61}" srcId="{20FCDEFF-CCD8-4543-956F-9C0237F14471}" destId="{FDFDF82E-7A09-4CBA-A6CC-5E2A01335004}" srcOrd="1" destOrd="0" parTransId="{E6EDDB56-B7BE-4D02-B30D-55247B72217A}" sibTransId="{F9DE46D8-DD38-4F9B-9B41-1CCF75D58511}"/>
    <dgm:cxn modelId="{40C6E463-1888-4BA8-A6FF-FD5742773EB9}" type="presOf" srcId="{086A1BA7-373E-4986-A96D-657AB84C5EEB}" destId="{DB5A9C58-8DD8-4F3C-B79E-B90056996045}" srcOrd="0" destOrd="0" presId="urn:microsoft.com/office/officeart/2005/8/layout/hierarchy3"/>
    <dgm:cxn modelId="{ACD7E2C2-2D2D-414B-B81F-0B6C0523AEBD}" type="presOf" srcId="{229CA33F-0484-44AB-8B1F-69833FCDA214}" destId="{DEC72A19-EFBD-4B10-B759-D4ABC73A8AA0}" srcOrd="0" destOrd="0" presId="urn:microsoft.com/office/officeart/2005/8/layout/hierarchy3"/>
    <dgm:cxn modelId="{02A39F83-C554-49B2-A199-6C0C80EF2FA0}" type="presOf" srcId="{D0217175-4995-4A98-88EC-840C222A7F3E}" destId="{63E9AF7B-B08D-4F8D-BDD1-11FA81745F66}" srcOrd="0" destOrd="0" presId="urn:microsoft.com/office/officeart/2005/8/layout/hierarchy3"/>
    <dgm:cxn modelId="{F62BD867-F4FD-43CB-8966-108A8617F155}" type="presOf" srcId="{04A2D6D3-44EC-444B-AC04-959A928FE85C}" destId="{B3AD7356-AC6A-407A-BAE6-F9AAFF46C6D9}" srcOrd="0" destOrd="0" presId="urn:microsoft.com/office/officeart/2005/8/layout/hierarchy3"/>
    <dgm:cxn modelId="{F217DFEE-A692-4B44-A354-D90C9DAA5A38}" type="presOf" srcId="{38495044-6BC4-48BD-9A21-3339B2CACCC5}" destId="{6BB8900E-48CA-4AE3-B68F-848D1D69AA87}" srcOrd="0" destOrd="0" presId="urn:microsoft.com/office/officeart/2005/8/layout/hierarchy3"/>
    <dgm:cxn modelId="{C960775A-74CA-43A8-8032-2BAA43A497AE}" type="presOf" srcId="{E6EDDB56-B7BE-4D02-B30D-55247B72217A}" destId="{1C93ED4A-70F2-4DE4-B487-E0693067C02C}" srcOrd="0" destOrd="0" presId="urn:microsoft.com/office/officeart/2005/8/layout/hierarchy3"/>
    <dgm:cxn modelId="{25402FBA-6AE1-47CF-A8EC-999A89EF9DD3}" srcId="{20FCDEFF-CCD8-4543-956F-9C0237F14471}" destId="{A4F99A34-43A0-4E5D-BC0C-59D4358DF19E}" srcOrd="5" destOrd="0" parTransId="{5856AC64-57C6-45C8-95B3-20CE4927EB11}" sibTransId="{8EEB0639-9986-4819-95AE-3E4FF32C88B4}"/>
    <dgm:cxn modelId="{7534672E-10E0-4501-BC3E-6EE0BD79E00C}" type="presOf" srcId="{FDFDF82E-7A09-4CBA-A6CC-5E2A01335004}" destId="{1FEE417C-6B29-4C33-BA92-5A6C5D2F79EA}" srcOrd="0" destOrd="0" presId="urn:microsoft.com/office/officeart/2005/8/layout/hierarchy3"/>
    <dgm:cxn modelId="{3460B6E0-46E9-4318-B91A-DED30DFFDEB2}" type="presOf" srcId="{20FCDEFF-CCD8-4543-956F-9C0237F14471}" destId="{1746A374-685C-4D2F-9B72-6F29919E550D}" srcOrd="0" destOrd="0" presId="urn:microsoft.com/office/officeart/2005/8/layout/hierarchy3"/>
    <dgm:cxn modelId="{5AB161C8-52A6-4F0E-9D99-7469F24C58F5}" type="presOf" srcId="{AF968375-9F3F-4AAF-B975-711638CC9919}" destId="{E9373310-45AA-4129-9238-2DF984A827DF}" srcOrd="0" destOrd="0" presId="urn:microsoft.com/office/officeart/2005/8/layout/hierarchy3"/>
    <dgm:cxn modelId="{A38616BE-7765-4B01-BFAC-261F7A19A496}" type="presOf" srcId="{5856AC64-57C6-45C8-95B3-20CE4927EB11}" destId="{35F50AE6-BF24-4890-93E1-B1D91A5EF8F0}" srcOrd="0" destOrd="0" presId="urn:microsoft.com/office/officeart/2005/8/layout/hierarchy3"/>
    <dgm:cxn modelId="{1A3AAEF4-4618-400D-93C9-D7B9C6278429}" srcId="{05212103-4B5F-4270-B066-F62E27BC48D5}" destId="{A2252763-6D48-45B9-B5A4-E079CB738627}" srcOrd="1" destOrd="0" parTransId="{1D10CD72-CF90-4228-AF40-B0F0744562C4}" sibTransId="{A9688847-B584-487B-BAD8-7C9E62810AA0}"/>
    <dgm:cxn modelId="{1EBBED8F-301A-4D92-B8CD-E653E26A49A6}" srcId="{05212103-4B5F-4270-B066-F62E27BC48D5}" destId="{771B734D-B30E-40AC-BF6D-C328F0518BCD}" srcOrd="2" destOrd="0" parTransId="{D0217175-4995-4A98-88EC-840C222A7F3E}" sibTransId="{FCE3958D-C37D-42BF-8307-7D8115BD5407}"/>
    <dgm:cxn modelId="{0DFD889C-6C46-4E36-A918-F02C6BEC01D6}" srcId="{086A1BA7-373E-4986-A96D-657AB84C5EEB}" destId="{20FCDEFF-CCD8-4543-956F-9C0237F14471}" srcOrd="2" destOrd="0" parTransId="{714C3448-C51B-4F4F-8000-9E53BED5D576}" sibTransId="{363C8487-FEFD-4C85-B446-2912819FD2E9}"/>
    <dgm:cxn modelId="{8142CE29-BADE-4412-BD46-5D96F905FCA7}" type="presOf" srcId="{05212103-4B5F-4270-B066-F62E27BC48D5}" destId="{E2E76911-3D3A-4E30-BD09-95B2DDDF1201}" srcOrd="0" destOrd="0" presId="urn:microsoft.com/office/officeart/2005/8/layout/hierarchy3"/>
    <dgm:cxn modelId="{1FD28951-D267-4812-A688-CB49AD007A90}" srcId="{033D8F00-70A1-4E2B-BDE0-CCC07E9D178E}" destId="{48C833AA-A8ED-4FF0-8EF1-DBEC0C5B291C}" srcOrd="1" destOrd="0" parTransId="{1850B630-3D71-41DC-A01D-D2EC929D1634}" sibTransId="{5B4FD430-BE7A-436B-BF58-5A03C0F2BC45}"/>
    <dgm:cxn modelId="{8E250EF5-5524-4996-873F-C2029D4288C7}" type="presOf" srcId="{20FCDEFF-CCD8-4543-956F-9C0237F14471}" destId="{EA2B0E23-151E-455F-A0B2-15623DE2B118}" srcOrd="1" destOrd="0" presId="urn:microsoft.com/office/officeart/2005/8/layout/hierarchy3"/>
    <dgm:cxn modelId="{24783FB0-78D3-4AA6-A308-0F86E8D71A75}" type="presOf" srcId="{771B734D-B30E-40AC-BF6D-C328F0518BCD}" destId="{E15EF916-D0AC-43AE-90B1-EAC6261E310A}" srcOrd="0" destOrd="0" presId="urn:microsoft.com/office/officeart/2005/8/layout/hierarchy3"/>
    <dgm:cxn modelId="{5BFB5D4A-D9CD-4D1D-9654-37787CD33446}" type="presOf" srcId="{DA671B1D-4C77-4A61-BB1A-3614B0024060}" destId="{B4CE68B9-C9BE-4577-9713-EBDA35F835E1}" srcOrd="0" destOrd="0" presId="urn:microsoft.com/office/officeart/2005/8/layout/hierarchy3"/>
    <dgm:cxn modelId="{6AA582C4-19BB-4E44-B22E-28F08841ABBA}" type="presOf" srcId="{3EE40A3C-D245-4A7E-9245-22627089E57C}" destId="{0E87A681-EC96-4F50-AE1F-E09A95F3AFEC}" srcOrd="0" destOrd="0" presId="urn:microsoft.com/office/officeart/2005/8/layout/hierarchy3"/>
    <dgm:cxn modelId="{F25F4EAC-7882-46E3-9549-B8162D37C922}" srcId="{20FCDEFF-CCD8-4543-956F-9C0237F14471}" destId="{04A2D6D3-44EC-444B-AC04-959A928FE85C}" srcOrd="3" destOrd="0" parTransId="{3EE40A3C-D245-4A7E-9245-22627089E57C}" sibTransId="{C5690462-A433-4865-9E91-96860783A5C1}"/>
    <dgm:cxn modelId="{6C0A0A92-21DB-40E7-B253-A6DB0F88F226}" type="presOf" srcId="{1850B630-3D71-41DC-A01D-D2EC929D1634}" destId="{6320F360-71ED-46B2-8CA8-D72382D854FC}" srcOrd="0" destOrd="0" presId="urn:microsoft.com/office/officeart/2005/8/layout/hierarchy3"/>
    <dgm:cxn modelId="{4F5A7F24-8C40-42F8-A9AA-0BA3948BC6E2}" type="presOf" srcId="{48C833AA-A8ED-4FF0-8EF1-DBEC0C5B291C}" destId="{D29AAFEB-6C6D-4942-8E7D-EC9A06075DE9}" srcOrd="0" destOrd="0" presId="urn:microsoft.com/office/officeart/2005/8/layout/hierarchy3"/>
    <dgm:cxn modelId="{4302CB92-B022-460F-88E1-13A939EBFF3C}" srcId="{20FCDEFF-CCD8-4543-956F-9C0237F14471}" destId="{AF5D880E-B08E-43C3-B77E-DDD0C0A52948}" srcOrd="0" destOrd="0" parTransId="{AF968375-9F3F-4AAF-B975-711638CC9919}" sibTransId="{67773EAD-58FC-4CD3-AE85-B31202125C3A}"/>
    <dgm:cxn modelId="{FC8772BF-5FD7-4A57-A4BB-0455AF973567}" type="presParOf" srcId="{DB5A9C58-8DD8-4F3C-B79E-B90056996045}" destId="{1193BF12-5596-483D-A1B0-27DAE224C105}" srcOrd="0" destOrd="0" presId="urn:microsoft.com/office/officeart/2005/8/layout/hierarchy3"/>
    <dgm:cxn modelId="{5BBD5A18-2163-4AA1-A625-4FE3B902D415}" type="presParOf" srcId="{1193BF12-5596-483D-A1B0-27DAE224C105}" destId="{4D360778-3602-4D5F-8C5D-30750A087D29}" srcOrd="0" destOrd="0" presId="urn:microsoft.com/office/officeart/2005/8/layout/hierarchy3"/>
    <dgm:cxn modelId="{8F55911E-C2A7-4E54-88D9-37745B8EC41F}" type="presParOf" srcId="{4D360778-3602-4D5F-8C5D-30750A087D29}" destId="{E2E76911-3D3A-4E30-BD09-95B2DDDF1201}" srcOrd="0" destOrd="0" presId="urn:microsoft.com/office/officeart/2005/8/layout/hierarchy3"/>
    <dgm:cxn modelId="{45215A52-B784-4A66-A890-89F3710018A7}" type="presParOf" srcId="{4D360778-3602-4D5F-8C5D-30750A087D29}" destId="{B92DDC41-EEFE-4263-8D02-73E531101336}" srcOrd="1" destOrd="0" presId="urn:microsoft.com/office/officeart/2005/8/layout/hierarchy3"/>
    <dgm:cxn modelId="{90820595-CB11-4C99-B7E6-E5107FD95A89}" type="presParOf" srcId="{1193BF12-5596-483D-A1B0-27DAE224C105}" destId="{15B8EA44-81B2-4C39-9FD4-AFB82E6A0985}" srcOrd="1" destOrd="0" presId="urn:microsoft.com/office/officeart/2005/8/layout/hierarchy3"/>
    <dgm:cxn modelId="{425EF886-C84F-4F69-9C67-22692B233B4E}" type="presParOf" srcId="{15B8EA44-81B2-4C39-9FD4-AFB82E6A0985}" destId="{80509B12-5CC0-48CF-9751-7494361BC872}" srcOrd="0" destOrd="0" presId="urn:microsoft.com/office/officeart/2005/8/layout/hierarchy3"/>
    <dgm:cxn modelId="{6D8D7C10-88C1-4752-B5E2-D02B783401DC}" type="presParOf" srcId="{15B8EA44-81B2-4C39-9FD4-AFB82E6A0985}" destId="{6BB8900E-48CA-4AE3-B68F-848D1D69AA87}" srcOrd="1" destOrd="0" presId="urn:microsoft.com/office/officeart/2005/8/layout/hierarchy3"/>
    <dgm:cxn modelId="{A65E50CB-238B-4DCE-B4B8-8867BB959CEA}" type="presParOf" srcId="{15B8EA44-81B2-4C39-9FD4-AFB82E6A0985}" destId="{15B92FBF-EC7F-4E36-8A26-44012494596D}" srcOrd="2" destOrd="0" presId="urn:microsoft.com/office/officeart/2005/8/layout/hierarchy3"/>
    <dgm:cxn modelId="{EA6624B2-3340-47B5-B532-32DA6C1D31A0}" type="presParOf" srcId="{15B8EA44-81B2-4C39-9FD4-AFB82E6A0985}" destId="{9825C495-67C0-4CB2-9D31-92F0EC4F20B8}" srcOrd="3" destOrd="0" presId="urn:microsoft.com/office/officeart/2005/8/layout/hierarchy3"/>
    <dgm:cxn modelId="{DDDAB40F-FC0A-48C8-BEF7-31B780D7E43F}" type="presParOf" srcId="{15B8EA44-81B2-4C39-9FD4-AFB82E6A0985}" destId="{63E9AF7B-B08D-4F8D-BDD1-11FA81745F66}" srcOrd="4" destOrd="0" presId="urn:microsoft.com/office/officeart/2005/8/layout/hierarchy3"/>
    <dgm:cxn modelId="{896D0F17-8BAA-4EC8-8B5A-81A4A02E1580}" type="presParOf" srcId="{15B8EA44-81B2-4C39-9FD4-AFB82E6A0985}" destId="{E15EF916-D0AC-43AE-90B1-EAC6261E310A}" srcOrd="5" destOrd="0" presId="urn:microsoft.com/office/officeart/2005/8/layout/hierarchy3"/>
    <dgm:cxn modelId="{07949503-7F56-45D3-BAEB-A8F994284D98}" type="presParOf" srcId="{DB5A9C58-8DD8-4F3C-B79E-B90056996045}" destId="{DFE81D44-6C9F-46A3-A4E4-4E6807DED2E0}" srcOrd="1" destOrd="0" presId="urn:microsoft.com/office/officeart/2005/8/layout/hierarchy3"/>
    <dgm:cxn modelId="{29C64346-40D4-412C-8BDF-DD3BE407B894}" type="presParOf" srcId="{DFE81D44-6C9F-46A3-A4E4-4E6807DED2E0}" destId="{E8D3E4BB-9DBD-4A1E-8FF7-B454ADC148C4}" srcOrd="0" destOrd="0" presId="urn:microsoft.com/office/officeart/2005/8/layout/hierarchy3"/>
    <dgm:cxn modelId="{8A30FBCC-E57E-4A30-999A-64A60CFE2DF5}" type="presParOf" srcId="{E8D3E4BB-9DBD-4A1E-8FF7-B454ADC148C4}" destId="{21750771-0C3A-4A35-98DF-2E12EAF316A2}" srcOrd="0" destOrd="0" presId="urn:microsoft.com/office/officeart/2005/8/layout/hierarchy3"/>
    <dgm:cxn modelId="{B5A72A40-5790-4175-8581-1D96D202445E}" type="presParOf" srcId="{E8D3E4BB-9DBD-4A1E-8FF7-B454ADC148C4}" destId="{522F8D4F-A796-40A1-B36D-74A4AD5BEFC6}" srcOrd="1" destOrd="0" presId="urn:microsoft.com/office/officeart/2005/8/layout/hierarchy3"/>
    <dgm:cxn modelId="{073029DA-326B-4BE9-890D-47FD0117F9C6}" type="presParOf" srcId="{DFE81D44-6C9F-46A3-A4E4-4E6807DED2E0}" destId="{4853CD75-B9CF-4810-A6E7-AF5DE87049A9}" srcOrd="1" destOrd="0" presId="urn:microsoft.com/office/officeart/2005/8/layout/hierarchy3"/>
    <dgm:cxn modelId="{22F492E4-75CF-4091-9246-04E5996D7588}" type="presParOf" srcId="{4853CD75-B9CF-4810-A6E7-AF5DE87049A9}" destId="{B104F4CE-C6C3-4C91-9676-52DBBA4F236C}" srcOrd="0" destOrd="0" presId="urn:microsoft.com/office/officeart/2005/8/layout/hierarchy3"/>
    <dgm:cxn modelId="{D40E6FC9-DE90-470F-87A1-A404A57B83C9}" type="presParOf" srcId="{4853CD75-B9CF-4810-A6E7-AF5DE87049A9}" destId="{DEC72A19-EFBD-4B10-B759-D4ABC73A8AA0}" srcOrd="1" destOrd="0" presId="urn:microsoft.com/office/officeart/2005/8/layout/hierarchy3"/>
    <dgm:cxn modelId="{AAE1A3E0-2CBF-4551-B312-1D11D6C86ACA}" type="presParOf" srcId="{4853CD75-B9CF-4810-A6E7-AF5DE87049A9}" destId="{6320F360-71ED-46B2-8CA8-D72382D854FC}" srcOrd="2" destOrd="0" presId="urn:microsoft.com/office/officeart/2005/8/layout/hierarchy3"/>
    <dgm:cxn modelId="{20E4C3F9-4801-40DB-B903-D9E9AFFAAF55}" type="presParOf" srcId="{4853CD75-B9CF-4810-A6E7-AF5DE87049A9}" destId="{D29AAFEB-6C6D-4942-8E7D-EC9A06075DE9}" srcOrd="3" destOrd="0" presId="urn:microsoft.com/office/officeart/2005/8/layout/hierarchy3"/>
    <dgm:cxn modelId="{F48454D9-1809-43BC-8486-F5C8A9BFEC8A}" type="presParOf" srcId="{DB5A9C58-8DD8-4F3C-B79E-B90056996045}" destId="{C2B55105-BE4F-4F65-BA0E-E5CEBEAB824B}" srcOrd="2" destOrd="0" presId="urn:microsoft.com/office/officeart/2005/8/layout/hierarchy3"/>
    <dgm:cxn modelId="{1E9DFF31-E6AB-475E-9BE9-6C4AC39CB773}" type="presParOf" srcId="{C2B55105-BE4F-4F65-BA0E-E5CEBEAB824B}" destId="{02D8C331-50E8-4E04-80E8-4E77F43AAF93}" srcOrd="0" destOrd="0" presId="urn:microsoft.com/office/officeart/2005/8/layout/hierarchy3"/>
    <dgm:cxn modelId="{7DB00D16-2420-46C2-B2F5-22E3C5A0F736}" type="presParOf" srcId="{02D8C331-50E8-4E04-80E8-4E77F43AAF93}" destId="{1746A374-685C-4D2F-9B72-6F29919E550D}" srcOrd="0" destOrd="0" presId="urn:microsoft.com/office/officeart/2005/8/layout/hierarchy3"/>
    <dgm:cxn modelId="{AE24DFDB-B563-425E-8A25-B5E639CEF253}" type="presParOf" srcId="{02D8C331-50E8-4E04-80E8-4E77F43AAF93}" destId="{EA2B0E23-151E-455F-A0B2-15623DE2B118}" srcOrd="1" destOrd="0" presId="urn:microsoft.com/office/officeart/2005/8/layout/hierarchy3"/>
    <dgm:cxn modelId="{74308642-A5D6-48E7-8BBC-6BF56758C676}" type="presParOf" srcId="{C2B55105-BE4F-4F65-BA0E-E5CEBEAB824B}" destId="{69974346-30F3-4329-BCEA-93EB0B3EB7C4}" srcOrd="1" destOrd="0" presId="urn:microsoft.com/office/officeart/2005/8/layout/hierarchy3"/>
    <dgm:cxn modelId="{1E2534B9-4157-4872-87BA-22D258E266DC}" type="presParOf" srcId="{69974346-30F3-4329-BCEA-93EB0B3EB7C4}" destId="{E9373310-45AA-4129-9238-2DF984A827DF}" srcOrd="0" destOrd="0" presId="urn:microsoft.com/office/officeart/2005/8/layout/hierarchy3"/>
    <dgm:cxn modelId="{AC277529-9174-4D7E-864A-FB6D5326269E}" type="presParOf" srcId="{69974346-30F3-4329-BCEA-93EB0B3EB7C4}" destId="{57C6E4DE-628F-41F5-8026-60D1BA13FF20}" srcOrd="1" destOrd="0" presId="urn:microsoft.com/office/officeart/2005/8/layout/hierarchy3"/>
    <dgm:cxn modelId="{5716F9A6-C0EC-4403-86C3-B1B66EE704D2}" type="presParOf" srcId="{69974346-30F3-4329-BCEA-93EB0B3EB7C4}" destId="{1C93ED4A-70F2-4DE4-B487-E0693067C02C}" srcOrd="2" destOrd="0" presId="urn:microsoft.com/office/officeart/2005/8/layout/hierarchy3"/>
    <dgm:cxn modelId="{71862FF4-5FFF-4951-A6FD-4C0292BC1731}" type="presParOf" srcId="{69974346-30F3-4329-BCEA-93EB0B3EB7C4}" destId="{1FEE417C-6B29-4C33-BA92-5A6C5D2F79EA}" srcOrd="3" destOrd="0" presId="urn:microsoft.com/office/officeart/2005/8/layout/hierarchy3"/>
    <dgm:cxn modelId="{DEF8DDF1-91E1-4A3E-B404-73FBAD014746}" type="presParOf" srcId="{69974346-30F3-4329-BCEA-93EB0B3EB7C4}" destId="{FD9F0EA3-C4D6-49B2-8DB3-FD08E8F0809A}" srcOrd="4" destOrd="0" presId="urn:microsoft.com/office/officeart/2005/8/layout/hierarchy3"/>
    <dgm:cxn modelId="{169B9FD0-632D-4431-A5F5-756FF1B1F631}" type="presParOf" srcId="{69974346-30F3-4329-BCEA-93EB0B3EB7C4}" destId="{303AB870-AADC-412C-A6F5-FE238DB9A1E9}" srcOrd="5" destOrd="0" presId="urn:microsoft.com/office/officeart/2005/8/layout/hierarchy3"/>
    <dgm:cxn modelId="{C277BF42-7CDE-438E-B1AF-A6B09BE6D885}" type="presParOf" srcId="{69974346-30F3-4329-BCEA-93EB0B3EB7C4}" destId="{0E87A681-EC96-4F50-AE1F-E09A95F3AFEC}" srcOrd="6" destOrd="0" presId="urn:microsoft.com/office/officeart/2005/8/layout/hierarchy3"/>
    <dgm:cxn modelId="{B8467A5F-28F8-4DE5-A373-35656A982CAD}" type="presParOf" srcId="{69974346-30F3-4329-BCEA-93EB0B3EB7C4}" destId="{B3AD7356-AC6A-407A-BAE6-F9AAFF46C6D9}" srcOrd="7" destOrd="0" presId="urn:microsoft.com/office/officeart/2005/8/layout/hierarchy3"/>
    <dgm:cxn modelId="{FBAF4223-1669-4A53-9506-EDA97045CE7B}" type="presParOf" srcId="{69974346-30F3-4329-BCEA-93EB0B3EB7C4}" destId="{B4CE68B9-C9BE-4577-9713-EBDA35F835E1}" srcOrd="8" destOrd="0" presId="urn:microsoft.com/office/officeart/2005/8/layout/hierarchy3"/>
    <dgm:cxn modelId="{EB22784F-6661-4B42-AC5F-D540D4873B72}" type="presParOf" srcId="{69974346-30F3-4329-BCEA-93EB0B3EB7C4}" destId="{A1AC5814-9D78-43BD-B522-0541BDEDB5E9}" srcOrd="9" destOrd="0" presId="urn:microsoft.com/office/officeart/2005/8/layout/hierarchy3"/>
    <dgm:cxn modelId="{89696C3F-4665-4CA4-BD57-CCBEBF3FA6F3}" type="presParOf" srcId="{69974346-30F3-4329-BCEA-93EB0B3EB7C4}" destId="{35F50AE6-BF24-4890-93E1-B1D91A5EF8F0}" srcOrd="10" destOrd="0" presId="urn:microsoft.com/office/officeart/2005/8/layout/hierarchy3"/>
    <dgm:cxn modelId="{CE49DC91-0084-4544-B3B0-BB36A3FC8C02}" type="presParOf" srcId="{69974346-30F3-4329-BCEA-93EB0B3EB7C4}" destId="{686CE731-2632-4176-A727-DFAE3B27306A}" srcOrd="11" destOrd="0" presId="urn:microsoft.com/office/officeart/2005/8/layout/hierarchy3"/>
    <dgm:cxn modelId="{754C06B4-F7FF-44C7-B190-F1BFEDB88EFD}" type="presParOf" srcId="{69974346-30F3-4329-BCEA-93EB0B3EB7C4}" destId="{03EA2E99-3878-4F5F-83A5-0A96D00E49D5}" srcOrd="12" destOrd="0" presId="urn:microsoft.com/office/officeart/2005/8/layout/hierarchy3"/>
    <dgm:cxn modelId="{349C2982-83DE-4803-B2D3-E99C0497E6DA}" type="presParOf" srcId="{69974346-30F3-4329-BCEA-93EB0B3EB7C4}" destId="{715662AA-CA34-4260-8432-5B1649ADAC37}"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NORM KADRO VE İŞ ANALİZİ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tyle>
          <a:lnRef idx="2">
            <a:schemeClr val="accent3"/>
          </a:lnRef>
          <a:fillRef idx="1">
            <a:schemeClr val="lt1"/>
          </a:fillRef>
          <a:effectRef idx="0">
            <a:schemeClr val="accent3"/>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PERSONEL PLANLAMA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pPr/>
      <dgm:t>
        <a:bodyPr/>
        <a:lstStyle/>
        <a:p>
          <a:r>
            <a:rPr lang="tr-TR" sz="2400" b="1" dirty="0">
              <a:effectLst>
                <a:outerShdw blurRad="38100" dist="38100" dir="2700000" algn="tl">
                  <a:srgbClr val="000000">
                    <a:alpha val="43137"/>
                  </a:srgbClr>
                </a:outerShdw>
              </a:effectLst>
            </a:rPr>
            <a:t>KADRO </a:t>
          </a:r>
        </a:p>
        <a:p>
          <a:r>
            <a:rPr lang="tr-TR" sz="2400" b="1" dirty="0">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custScaleX="234876">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734183" y="734183"/>
          <a:ext cx="4588626" cy="3120259"/>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NORM KADRO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VE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İŞ ANALİZİ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ÇALIŞMA GRUBU</a:t>
          </a:r>
        </a:p>
      </dsp:txBody>
      <dsp:txXfrm rot="5400000">
        <a:off x="1" y="917724"/>
        <a:ext cx="3120259" cy="2753176"/>
      </dsp:txXfrm>
    </dsp:sp>
    <dsp:sp modelId="{4EB84E72-5FA6-4A04-971B-585C2A99909F}">
      <dsp:nvSpPr>
        <dsp:cNvPr id="0" name=""/>
        <dsp:cNvSpPr/>
      </dsp:nvSpPr>
      <dsp:spPr>
        <a:xfrm rot="16200000">
          <a:off x="2621295" y="734183"/>
          <a:ext cx="4588626" cy="3120259"/>
        </a:xfrm>
        <a:prstGeom prst="flowChartManualOperation">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PERSONEL</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 PLANLAMA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ÇALIŞMA GRUBU</a:t>
          </a:r>
        </a:p>
      </dsp:txBody>
      <dsp:txXfrm rot="5400000">
        <a:off x="3355479" y="917724"/>
        <a:ext cx="3120259" cy="2753176"/>
      </dsp:txXfrm>
    </dsp:sp>
    <dsp:sp modelId="{3B427DB7-699A-4D62-A13C-CB40E7F826B7}">
      <dsp:nvSpPr>
        <dsp:cNvPr id="0" name=""/>
        <dsp:cNvSpPr/>
      </dsp:nvSpPr>
      <dsp:spPr>
        <a:xfrm rot="16200000">
          <a:off x="5986908" y="734183"/>
          <a:ext cx="4565958" cy="3120259"/>
        </a:xfrm>
        <a:prstGeom prst="flowChartManualOperation">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endParaRPr lang="tr-TR" sz="2400" b="1" kern="1200" dirty="0">
            <a:solidFill>
              <a:schemeClr val="tx1"/>
            </a:solidFill>
            <a:effectLst>
              <a:outerShdw blurRad="38100" dist="38100" dir="2700000" algn="tl">
                <a:srgbClr val="000000">
                  <a:alpha val="43137"/>
                </a:srgbClr>
              </a:outerShdw>
            </a:effectLst>
          </a:endParaRP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KADRO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ÇALIŞMA GRUBU</a:t>
          </a:r>
        </a:p>
      </dsp:txBody>
      <dsp:txXfrm rot="5400000">
        <a:off x="6709758" y="924525"/>
        <a:ext cx="3120259" cy="27395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22099" y="23167"/>
          <a:ext cx="4588626" cy="4542290"/>
        </a:xfrm>
        <a:prstGeom prst="flowChartManualOperati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NORM KADRO </a:t>
          </a:r>
        </a:p>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VE </a:t>
          </a:r>
        </a:p>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İŞ ANALİZİ </a:t>
          </a:r>
        </a:p>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ÇALIŞMA GRUBU</a:t>
          </a:r>
        </a:p>
      </dsp:txBody>
      <dsp:txXfrm rot="5400000">
        <a:off x="1069" y="917724"/>
        <a:ext cx="4542290" cy="2753176"/>
      </dsp:txXfrm>
    </dsp:sp>
    <dsp:sp modelId="{4EB84E72-5FA6-4A04-971B-585C2A99909F}">
      <dsp:nvSpPr>
        <dsp:cNvPr id="0" name=""/>
        <dsp:cNvSpPr/>
      </dsp:nvSpPr>
      <dsp:spPr>
        <a:xfrm rot="16200000">
          <a:off x="3728794" y="1007574"/>
          <a:ext cx="4588626" cy="2573477"/>
        </a:xfrm>
        <a:prstGeom prst="flowChartManualOperation">
          <a:avLst/>
        </a:prstGeom>
        <a:solidFill>
          <a:schemeClr val="lt1"/>
        </a:solidFill>
        <a:ln w="12700" cap="flat" cmpd="sng" algn="ctr">
          <a:solidFill>
            <a:schemeClr val="accent3"/>
          </a:solidFill>
          <a:prstDash val="solid"/>
          <a:miter lim="800000"/>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PERSONEL PLANLAMA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4736368" y="917725"/>
        <a:ext cx="2573477" cy="2753176"/>
      </dsp:txXfrm>
    </dsp:sp>
    <dsp:sp modelId="{3B427DB7-699A-4D62-A13C-CB40E7F826B7}">
      <dsp:nvSpPr>
        <dsp:cNvPr id="0" name=""/>
        <dsp:cNvSpPr/>
      </dsp:nvSpPr>
      <dsp:spPr>
        <a:xfrm rot="16200000">
          <a:off x="6495282" y="1007574"/>
          <a:ext cx="4588626" cy="2573477"/>
        </a:xfrm>
        <a:prstGeom prst="flowChartManualOperation">
          <a:avLst/>
        </a:prstGeom>
        <a:solidFill>
          <a:schemeClr val="lt1"/>
        </a:solidFill>
        <a:ln w="12700" cap="flat" cmpd="sng" algn="ctr">
          <a:solidFill>
            <a:schemeClr val="accent4"/>
          </a:solidFill>
          <a:prstDash val="solid"/>
          <a:miter lim="800000"/>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KADRO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7502856" y="917725"/>
        <a:ext cx="2573477" cy="2753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1140273" y="1141555"/>
          <a:ext cx="4588626" cy="2305515"/>
        </a:xfrm>
        <a:prstGeom prst="flowChartManualOperation">
          <a:avLst/>
        </a:prstGeom>
        <a:solidFill>
          <a:schemeClr val="lt1"/>
        </a:solidFill>
        <a:ln w="12700" cap="flat" cmpd="sng" algn="ctr">
          <a:solidFill>
            <a:schemeClr val="accent2"/>
          </a:solidFill>
          <a:prstDash val="solid"/>
          <a:miter lim="800000"/>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NORM KADRO VE İŞ ANALİZİ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1282" y="917725"/>
        <a:ext cx="2305515" cy="2753176"/>
      </dsp:txXfrm>
    </dsp:sp>
    <dsp:sp modelId="{4EB84E72-5FA6-4A04-971B-585C2A99909F}">
      <dsp:nvSpPr>
        <dsp:cNvPr id="0" name=""/>
        <dsp:cNvSpPr/>
      </dsp:nvSpPr>
      <dsp:spPr>
        <a:xfrm rot="16200000">
          <a:off x="2389909" y="89801"/>
          <a:ext cx="4588626" cy="4409022"/>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effectLst>
                <a:outerShdw blurRad="38100" dist="38100" dir="2700000" algn="tl">
                  <a:srgbClr val="000000">
                    <a:alpha val="43137"/>
                  </a:srgbClr>
                </a:outerShdw>
              </a:effectLst>
            </a:rPr>
            <a:t>PERSONEL PLANLAMA </a:t>
          </a:r>
        </a:p>
        <a:p>
          <a:pPr lvl="0" algn="ctr" defTabSz="1066800">
            <a:lnSpc>
              <a:spcPct val="90000"/>
            </a:lnSpc>
            <a:spcBef>
              <a:spcPct val="0"/>
            </a:spcBef>
            <a:spcAft>
              <a:spcPct val="35000"/>
            </a:spcAft>
          </a:pPr>
          <a:r>
            <a:rPr lang="tr-TR" sz="2400" b="1" kern="1200" dirty="0">
              <a:effectLst>
                <a:outerShdw blurRad="38100" dist="38100" dir="2700000" algn="tl">
                  <a:srgbClr val="000000">
                    <a:alpha val="43137"/>
                  </a:srgbClr>
                </a:outerShdw>
              </a:effectLst>
            </a:rPr>
            <a:t>ÇALIŞMA GRUBU</a:t>
          </a:r>
        </a:p>
      </dsp:txBody>
      <dsp:txXfrm rot="5400000">
        <a:off x="2479711" y="917724"/>
        <a:ext cx="4409022" cy="2753176"/>
      </dsp:txXfrm>
    </dsp:sp>
    <dsp:sp modelId="{3B427DB7-699A-4D62-A13C-CB40E7F826B7}">
      <dsp:nvSpPr>
        <dsp:cNvPr id="0" name=""/>
        <dsp:cNvSpPr/>
      </dsp:nvSpPr>
      <dsp:spPr>
        <a:xfrm rot="16200000">
          <a:off x="5920092" y="1141555"/>
          <a:ext cx="4588626" cy="2305515"/>
        </a:xfrm>
        <a:prstGeom prst="flowChartManualOperation">
          <a:avLst/>
        </a:prstGeom>
        <a:solidFill>
          <a:schemeClr val="lt1"/>
        </a:solidFill>
        <a:ln w="12700" cap="flat" cmpd="sng" algn="ctr">
          <a:solidFill>
            <a:schemeClr val="accent4"/>
          </a:solidFill>
          <a:prstDash val="solid"/>
          <a:miter lim="800000"/>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KADRO</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7061647" y="917725"/>
        <a:ext cx="2305515" cy="27531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76911-3D3A-4E30-BD09-95B2DDDF1201}">
      <dsp:nvSpPr>
        <dsp:cNvPr id="0" name=""/>
        <dsp:cNvSpPr/>
      </dsp:nvSpPr>
      <dsp:spPr>
        <a:xfrm>
          <a:off x="633319" y="163709"/>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 lastClr="FFFFFF"/>
              </a:solidFill>
              <a:latin typeface="Times New Roman" panose="02020603050405020304" pitchFamily="18" charset="0"/>
              <a:ea typeface="+mn-ea"/>
              <a:cs typeface="Times New Roman" panose="02020603050405020304" pitchFamily="18" charset="0"/>
            </a:rPr>
            <a:t>Naklen Atama</a:t>
          </a:r>
        </a:p>
      </dsp:txBody>
      <dsp:txXfrm>
        <a:off x="647527" y="177917"/>
        <a:ext cx="2764475" cy="456669"/>
      </dsp:txXfrm>
    </dsp:sp>
    <dsp:sp modelId="{80509B12-5CC0-48CF-9751-7494361BC872}">
      <dsp:nvSpPr>
        <dsp:cNvPr id="0" name=""/>
        <dsp:cNvSpPr/>
      </dsp:nvSpPr>
      <dsp:spPr>
        <a:xfrm>
          <a:off x="912609" y="648794"/>
          <a:ext cx="279216" cy="341201"/>
        </a:xfrm>
        <a:custGeom>
          <a:avLst/>
          <a:gdLst/>
          <a:ahLst/>
          <a:cxnLst/>
          <a:rect l="0" t="0" r="0" b="0"/>
          <a:pathLst>
            <a:path>
              <a:moveTo>
                <a:pt x="0" y="0"/>
              </a:moveTo>
              <a:lnTo>
                <a:pt x="0" y="355262"/>
              </a:lnTo>
              <a:lnTo>
                <a:pt x="290090" y="355262"/>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BB8900E-48CA-4AE3-B68F-848D1D69AA87}">
      <dsp:nvSpPr>
        <dsp:cNvPr id="0" name=""/>
        <dsp:cNvSpPr/>
      </dsp:nvSpPr>
      <dsp:spPr>
        <a:xfrm>
          <a:off x="1191825" y="76199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Kurumlar Arası Atama</a:t>
          </a:r>
        </a:p>
      </dsp:txBody>
      <dsp:txXfrm>
        <a:off x="1205181" y="775353"/>
        <a:ext cx="2674276" cy="429285"/>
      </dsp:txXfrm>
    </dsp:sp>
    <dsp:sp modelId="{15B92FBF-EC7F-4E36-8A26-44012494596D}">
      <dsp:nvSpPr>
        <dsp:cNvPr id="0" name=""/>
        <dsp:cNvSpPr/>
      </dsp:nvSpPr>
      <dsp:spPr>
        <a:xfrm>
          <a:off x="912609" y="648794"/>
          <a:ext cx="292229" cy="1022312"/>
        </a:xfrm>
        <a:custGeom>
          <a:avLst/>
          <a:gdLst/>
          <a:ahLst/>
          <a:cxnLst/>
          <a:rect l="0" t="0" r="0" b="0"/>
          <a:pathLst>
            <a:path>
              <a:moveTo>
                <a:pt x="0" y="0"/>
              </a:moveTo>
              <a:lnTo>
                <a:pt x="0" y="1036373"/>
              </a:lnTo>
              <a:lnTo>
                <a:pt x="303103" y="1036373"/>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825C495-67C0-4CB2-9D31-92F0EC4F20B8}">
      <dsp:nvSpPr>
        <dsp:cNvPr id="0" name=""/>
        <dsp:cNvSpPr/>
      </dsp:nvSpPr>
      <dsp:spPr>
        <a:xfrm>
          <a:off x="1204838" y="1443108"/>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4046 Sayılı Kanun Gereği Yapılan Alımlar</a:t>
          </a:r>
        </a:p>
      </dsp:txBody>
      <dsp:txXfrm>
        <a:off x="1218194" y="1456464"/>
        <a:ext cx="2674276" cy="429285"/>
      </dsp:txXfrm>
    </dsp:sp>
    <dsp:sp modelId="{63E9AF7B-B08D-4F8D-BDD1-11FA81745F66}">
      <dsp:nvSpPr>
        <dsp:cNvPr id="0" name=""/>
        <dsp:cNvSpPr/>
      </dsp:nvSpPr>
      <dsp:spPr>
        <a:xfrm>
          <a:off x="912609" y="648794"/>
          <a:ext cx="284460" cy="1751383"/>
        </a:xfrm>
        <a:custGeom>
          <a:avLst/>
          <a:gdLst/>
          <a:ahLst/>
          <a:cxnLst/>
          <a:rect l="0" t="0" r="0" b="0"/>
          <a:pathLst>
            <a:path>
              <a:moveTo>
                <a:pt x="0" y="0"/>
              </a:moveTo>
              <a:lnTo>
                <a:pt x="0" y="1751383"/>
              </a:lnTo>
              <a:lnTo>
                <a:pt x="284460" y="17513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5EF916-D0AC-43AE-90B1-EAC6261E310A}">
      <dsp:nvSpPr>
        <dsp:cNvPr id="0" name=""/>
        <dsp:cNvSpPr/>
      </dsp:nvSpPr>
      <dsp:spPr>
        <a:xfrm>
          <a:off x="1197069" y="2146624"/>
          <a:ext cx="2727919" cy="507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6191 Sayılı Kanun Gereği Yapılan Alımlar</a:t>
          </a:r>
        </a:p>
      </dsp:txBody>
      <dsp:txXfrm>
        <a:off x="1211922" y="2161477"/>
        <a:ext cx="2698213" cy="477399"/>
      </dsp:txXfrm>
    </dsp:sp>
    <dsp:sp modelId="{21750771-0C3A-4A35-98DF-2E12EAF316A2}">
      <dsp:nvSpPr>
        <dsp:cNvPr id="0" name=""/>
        <dsp:cNvSpPr/>
      </dsp:nvSpPr>
      <dsp:spPr>
        <a:xfrm>
          <a:off x="8294644" y="15843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 lastClr="FFFFFF"/>
              </a:solidFill>
              <a:latin typeface="Times New Roman" panose="02020603050405020304" pitchFamily="18" charset="0"/>
              <a:ea typeface="+mn-ea"/>
              <a:cs typeface="Times New Roman" panose="02020603050405020304" pitchFamily="18" charset="0"/>
            </a:rPr>
            <a:t>Sözleşmeli Atama</a:t>
          </a:r>
        </a:p>
      </dsp:txBody>
      <dsp:txXfrm>
        <a:off x="8308852" y="172646"/>
        <a:ext cx="2764475" cy="456669"/>
      </dsp:txXfrm>
    </dsp:sp>
    <dsp:sp modelId="{B104F4CE-C6C3-4C91-9676-52DBBA4F236C}">
      <dsp:nvSpPr>
        <dsp:cNvPr id="0" name=""/>
        <dsp:cNvSpPr/>
      </dsp:nvSpPr>
      <dsp:spPr>
        <a:xfrm>
          <a:off x="8573933" y="643523"/>
          <a:ext cx="297708" cy="450567"/>
        </a:xfrm>
        <a:custGeom>
          <a:avLst/>
          <a:gdLst/>
          <a:ahLst/>
          <a:cxnLst/>
          <a:rect l="0" t="0" r="0" b="0"/>
          <a:pathLst>
            <a:path>
              <a:moveTo>
                <a:pt x="0" y="0"/>
              </a:moveTo>
              <a:lnTo>
                <a:pt x="0" y="450567"/>
              </a:lnTo>
              <a:lnTo>
                <a:pt x="297708" y="450567"/>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EC72A19-EFBD-4B10-B759-D4ABC73A8AA0}">
      <dsp:nvSpPr>
        <dsp:cNvPr id="0" name=""/>
        <dsp:cNvSpPr/>
      </dsp:nvSpPr>
      <dsp:spPr>
        <a:xfrm>
          <a:off x="8871641" y="86609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ÖSYM </a:t>
          </a: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ile Yapılan Alımlar</a:t>
          </a:r>
        </a:p>
      </dsp:txBody>
      <dsp:txXfrm>
        <a:off x="8884997" y="879448"/>
        <a:ext cx="2674276" cy="429285"/>
      </dsp:txXfrm>
    </dsp:sp>
    <dsp:sp modelId="{6320F360-71ED-46B2-8CA8-D72382D854FC}">
      <dsp:nvSpPr>
        <dsp:cNvPr id="0" name=""/>
        <dsp:cNvSpPr/>
      </dsp:nvSpPr>
      <dsp:spPr>
        <a:xfrm>
          <a:off x="8573933" y="643523"/>
          <a:ext cx="304015" cy="1068716"/>
        </a:xfrm>
        <a:custGeom>
          <a:avLst/>
          <a:gdLst/>
          <a:ahLst/>
          <a:cxnLst/>
          <a:rect l="0" t="0" r="0" b="0"/>
          <a:pathLst>
            <a:path>
              <a:moveTo>
                <a:pt x="0" y="0"/>
              </a:moveTo>
              <a:lnTo>
                <a:pt x="0" y="1068716"/>
              </a:lnTo>
              <a:lnTo>
                <a:pt x="304015" y="1068716"/>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29AAFEB-6C6D-4942-8E7D-EC9A06075DE9}">
      <dsp:nvSpPr>
        <dsp:cNvPr id="0" name=""/>
        <dsp:cNvSpPr/>
      </dsp:nvSpPr>
      <dsp:spPr>
        <a:xfrm>
          <a:off x="8877948" y="148424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Kapısı Üzerinden Yapılan Alımlar</a:t>
          </a:r>
        </a:p>
      </dsp:txBody>
      <dsp:txXfrm>
        <a:off x="8891304" y="1497596"/>
        <a:ext cx="2674276" cy="429285"/>
      </dsp:txXfrm>
    </dsp:sp>
    <dsp:sp modelId="{1746A374-685C-4D2F-9B72-6F29919E550D}">
      <dsp:nvSpPr>
        <dsp:cNvPr id="0" name=""/>
        <dsp:cNvSpPr/>
      </dsp:nvSpPr>
      <dsp:spPr>
        <a:xfrm>
          <a:off x="4438987" y="160680"/>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 lastClr="FFFFFF"/>
              </a:solidFill>
              <a:latin typeface="Times New Roman" panose="02020603050405020304" pitchFamily="18" charset="0"/>
              <a:ea typeface="+mn-ea"/>
              <a:cs typeface="Times New Roman" panose="02020603050405020304" pitchFamily="18" charset="0"/>
            </a:rPr>
            <a:t>Açıktan Atama</a:t>
          </a:r>
        </a:p>
      </dsp:txBody>
      <dsp:txXfrm>
        <a:off x="4453195" y="174888"/>
        <a:ext cx="2764475" cy="456669"/>
      </dsp:txXfrm>
    </dsp:sp>
    <dsp:sp modelId="{E9373310-45AA-4129-9238-2DF984A827DF}">
      <dsp:nvSpPr>
        <dsp:cNvPr id="0" name=""/>
        <dsp:cNvSpPr/>
      </dsp:nvSpPr>
      <dsp:spPr>
        <a:xfrm>
          <a:off x="4718276" y="645766"/>
          <a:ext cx="295379" cy="409299"/>
        </a:xfrm>
        <a:custGeom>
          <a:avLst/>
          <a:gdLst/>
          <a:ahLst/>
          <a:cxnLst/>
          <a:rect l="0" t="0" r="0" b="0"/>
          <a:pathLst>
            <a:path>
              <a:moveTo>
                <a:pt x="0" y="0"/>
              </a:moveTo>
              <a:lnTo>
                <a:pt x="0" y="409299"/>
              </a:lnTo>
              <a:lnTo>
                <a:pt x="295379" y="409299"/>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57C6E4DE-628F-41F5-8026-60D1BA13FF20}">
      <dsp:nvSpPr>
        <dsp:cNvPr id="0" name=""/>
        <dsp:cNvSpPr/>
      </dsp:nvSpPr>
      <dsp:spPr>
        <a:xfrm>
          <a:off x="5013655" y="82706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Kamu Personeli Seçme Sınavı (KPSS) ile Yapılan Alımlar</a:t>
          </a:r>
        </a:p>
      </dsp:txBody>
      <dsp:txXfrm>
        <a:off x="5027011" y="840423"/>
        <a:ext cx="2674276" cy="429285"/>
      </dsp:txXfrm>
    </dsp:sp>
    <dsp:sp modelId="{1C93ED4A-70F2-4DE4-B487-E0693067C02C}">
      <dsp:nvSpPr>
        <dsp:cNvPr id="0" name=""/>
        <dsp:cNvSpPr/>
      </dsp:nvSpPr>
      <dsp:spPr>
        <a:xfrm>
          <a:off x="4718276" y="645766"/>
          <a:ext cx="307159" cy="1035656"/>
        </a:xfrm>
        <a:custGeom>
          <a:avLst/>
          <a:gdLst/>
          <a:ahLst/>
          <a:cxnLst/>
          <a:rect l="0" t="0" r="0" b="0"/>
          <a:pathLst>
            <a:path>
              <a:moveTo>
                <a:pt x="0" y="0"/>
              </a:moveTo>
              <a:lnTo>
                <a:pt x="0" y="1035656"/>
              </a:lnTo>
              <a:lnTo>
                <a:pt x="307159" y="1035656"/>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FEE417C-6B29-4C33-BA92-5A6C5D2F79EA}">
      <dsp:nvSpPr>
        <dsp:cNvPr id="0" name=""/>
        <dsp:cNvSpPr/>
      </dsp:nvSpPr>
      <dsp:spPr>
        <a:xfrm>
          <a:off x="5025435" y="145342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Meslek Kadrolarına Yapılan Alımlar 36 A 11</a:t>
          </a:r>
        </a:p>
      </dsp:txBody>
      <dsp:txXfrm>
        <a:off x="5038791" y="1466779"/>
        <a:ext cx="2674276" cy="429285"/>
      </dsp:txXfrm>
    </dsp:sp>
    <dsp:sp modelId="{FD9F0EA3-C4D6-49B2-8DB3-FD08E8F0809A}">
      <dsp:nvSpPr>
        <dsp:cNvPr id="0" name=""/>
        <dsp:cNvSpPr/>
      </dsp:nvSpPr>
      <dsp:spPr>
        <a:xfrm>
          <a:off x="4718276" y="645766"/>
          <a:ext cx="296853" cy="1628695"/>
        </a:xfrm>
        <a:custGeom>
          <a:avLst/>
          <a:gdLst/>
          <a:ahLst/>
          <a:cxnLst/>
          <a:rect l="0" t="0" r="0" b="0"/>
          <a:pathLst>
            <a:path>
              <a:moveTo>
                <a:pt x="0" y="0"/>
              </a:moveTo>
              <a:lnTo>
                <a:pt x="0" y="1628695"/>
              </a:lnTo>
              <a:lnTo>
                <a:pt x="296853" y="1628695"/>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03AB870-AADC-412C-A6F5-FE238DB9A1E9}">
      <dsp:nvSpPr>
        <dsp:cNvPr id="0" name=""/>
        <dsp:cNvSpPr/>
      </dsp:nvSpPr>
      <dsp:spPr>
        <a:xfrm>
          <a:off x="5015129" y="204646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2828 Sayılı Kanun Gereği Yapılan Alımlar</a:t>
          </a:r>
        </a:p>
      </dsp:txBody>
      <dsp:txXfrm>
        <a:off x="5028485" y="2059819"/>
        <a:ext cx="2674276" cy="429285"/>
      </dsp:txXfrm>
    </dsp:sp>
    <dsp:sp modelId="{0E87A681-EC96-4F50-AE1F-E09A95F3AFEC}">
      <dsp:nvSpPr>
        <dsp:cNvPr id="0" name=""/>
        <dsp:cNvSpPr/>
      </dsp:nvSpPr>
      <dsp:spPr>
        <a:xfrm>
          <a:off x="4718276" y="645766"/>
          <a:ext cx="309032" cy="2248852"/>
        </a:xfrm>
        <a:custGeom>
          <a:avLst/>
          <a:gdLst/>
          <a:ahLst/>
          <a:cxnLst/>
          <a:rect l="0" t="0" r="0" b="0"/>
          <a:pathLst>
            <a:path>
              <a:moveTo>
                <a:pt x="0" y="0"/>
              </a:moveTo>
              <a:lnTo>
                <a:pt x="0" y="2248852"/>
              </a:lnTo>
              <a:lnTo>
                <a:pt x="309032" y="2248852"/>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B3AD7356-AC6A-407A-BAE6-F9AAFF46C6D9}">
      <dsp:nvSpPr>
        <dsp:cNvPr id="0" name=""/>
        <dsp:cNvSpPr/>
      </dsp:nvSpPr>
      <dsp:spPr>
        <a:xfrm>
          <a:off x="5027308" y="266662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3713 Sayılı Kanun Gereği Yapılan Alımlar</a:t>
          </a:r>
        </a:p>
      </dsp:txBody>
      <dsp:txXfrm>
        <a:off x="5040664" y="2679976"/>
        <a:ext cx="2674276" cy="429285"/>
      </dsp:txXfrm>
    </dsp:sp>
    <dsp:sp modelId="{B4CE68B9-C9BE-4577-9713-EBDA35F835E1}">
      <dsp:nvSpPr>
        <dsp:cNvPr id="0" name=""/>
        <dsp:cNvSpPr/>
      </dsp:nvSpPr>
      <dsp:spPr>
        <a:xfrm>
          <a:off x="4718276" y="645766"/>
          <a:ext cx="305697" cy="2848084"/>
        </a:xfrm>
        <a:custGeom>
          <a:avLst/>
          <a:gdLst/>
          <a:ahLst/>
          <a:cxnLst/>
          <a:rect l="0" t="0" r="0" b="0"/>
          <a:pathLst>
            <a:path>
              <a:moveTo>
                <a:pt x="0" y="0"/>
              </a:moveTo>
              <a:lnTo>
                <a:pt x="0" y="2848084"/>
              </a:lnTo>
              <a:lnTo>
                <a:pt x="305697" y="2848084"/>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1AC5814-9D78-43BD-B522-0541BDEDB5E9}">
      <dsp:nvSpPr>
        <dsp:cNvPr id="0" name=""/>
        <dsp:cNvSpPr/>
      </dsp:nvSpPr>
      <dsp:spPr>
        <a:xfrm>
          <a:off x="5023974" y="326585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1416 Sayılı Kanun Gereği Yapılan Alımlar</a:t>
          </a:r>
        </a:p>
      </dsp:txBody>
      <dsp:txXfrm>
        <a:off x="5037330" y="3279208"/>
        <a:ext cx="2674276" cy="429285"/>
      </dsp:txXfrm>
    </dsp:sp>
    <dsp:sp modelId="{35F50AE6-BF24-4890-93E1-B1D91A5EF8F0}">
      <dsp:nvSpPr>
        <dsp:cNvPr id="0" name=""/>
        <dsp:cNvSpPr/>
      </dsp:nvSpPr>
      <dsp:spPr>
        <a:xfrm>
          <a:off x="4718276" y="645766"/>
          <a:ext cx="312548" cy="3576210"/>
        </a:xfrm>
        <a:custGeom>
          <a:avLst/>
          <a:gdLst/>
          <a:ahLst/>
          <a:cxnLst/>
          <a:rect l="0" t="0" r="0" b="0"/>
          <a:pathLst>
            <a:path>
              <a:moveTo>
                <a:pt x="0" y="0"/>
              </a:moveTo>
              <a:lnTo>
                <a:pt x="0" y="3576210"/>
              </a:lnTo>
              <a:lnTo>
                <a:pt x="312548" y="3576210"/>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86CE731-2632-4176-A727-DFAE3B27306A}">
      <dsp:nvSpPr>
        <dsp:cNvPr id="0" name=""/>
        <dsp:cNvSpPr/>
      </dsp:nvSpPr>
      <dsp:spPr>
        <a:xfrm>
          <a:off x="5030824" y="3918343"/>
          <a:ext cx="2723074" cy="607266"/>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EKPSS Engelli Personel İstihdamı Gereği Yapılan Alımlar</a:t>
          </a:r>
        </a:p>
      </dsp:txBody>
      <dsp:txXfrm>
        <a:off x="5048610" y="3936129"/>
        <a:ext cx="2687502" cy="571694"/>
      </dsp:txXfrm>
    </dsp:sp>
    <dsp:sp modelId="{03EA2E99-3878-4F5F-83A5-0A96D00E49D5}">
      <dsp:nvSpPr>
        <dsp:cNvPr id="0" name=""/>
        <dsp:cNvSpPr/>
      </dsp:nvSpPr>
      <dsp:spPr>
        <a:xfrm>
          <a:off x="4718276" y="645766"/>
          <a:ext cx="326769" cy="4279508"/>
        </a:xfrm>
        <a:custGeom>
          <a:avLst/>
          <a:gdLst/>
          <a:ahLst/>
          <a:cxnLst/>
          <a:rect l="0" t="0" r="0" b="0"/>
          <a:pathLst>
            <a:path>
              <a:moveTo>
                <a:pt x="0" y="0"/>
              </a:moveTo>
              <a:lnTo>
                <a:pt x="0" y="4279508"/>
              </a:lnTo>
              <a:lnTo>
                <a:pt x="326769" y="4279508"/>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15662AA-CA34-4260-8432-5B1649ADAC37}">
      <dsp:nvSpPr>
        <dsp:cNvPr id="0" name=""/>
        <dsp:cNvSpPr/>
      </dsp:nvSpPr>
      <dsp:spPr>
        <a:xfrm>
          <a:off x="5045045" y="4697275"/>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İşçi atamaları İŞKUR Aracılığıyla Yapılan Alımlar</a:t>
          </a:r>
        </a:p>
      </dsp:txBody>
      <dsp:txXfrm>
        <a:off x="5058401" y="4710631"/>
        <a:ext cx="2674276" cy="429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1251194" y="1253628"/>
          <a:ext cx="4588626" cy="2081368"/>
        </a:xfrm>
        <a:prstGeom prst="flowChartManualOperation">
          <a:avLst/>
        </a:prstGeom>
        <a:solidFill>
          <a:schemeClr val="lt1"/>
        </a:solidFill>
        <a:ln w="12700" cap="flat" cmpd="sng" algn="ctr">
          <a:solidFill>
            <a:schemeClr val="accent2"/>
          </a:solidFill>
          <a:prstDash val="solid"/>
          <a:miter lim="800000"/>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NORM KADRO VE İŞ ANALİZİ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2435" y="917724"/>
        <a:ext cx="2081368" cy="2753176"/>
      </dsp:txXfrm>
    </dsp:sp>
    <dsp:sp modelId="{4EB84E72-5FA6-4A04-971B-585C2A99909F}">
      <dsp:nvSpPr>
        <dsp:cNvPr id="0" name=""/>
        <dsp:cNvSpPr/>
      </dsp:nvSpPr>
      <dsp:spPr>
        <a:xfrm rot="16200000">
          <a:off x="986276" y="1253628"/>
          <a:ext cx="4588626" cy="2081368"/>
        </a:xfrm>
        <a:prstGeom prst="flowChartManualOperation">
          <a:avLst/>
        </a:prstGeom>
        <a:solidFill>
          <a:schemeClr val="lt1"/>
        </a:solidFill>
        <a:ln w="12700" cap="flat" cmpd="sng" algn="ctr">
          <a:solidFill>
            <a:schemeClr val="accent3"/>
          </a:solidFill>
          <a:prstDash val="solid"/>
          <a:miter lim="800000"/>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PERSONEL PLANLAMA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2239905" y="917724"/>
        <a:ext cx="2081368" cy="2753176"/>
      </dsp:txXfrm>
    </dsp:sp>
    <dsp:sp modelId="{3B427DB7-699A-4D62-A13C-CB40E7F826B7}">
      <dsp:nvSpPr>
        <dsp:cNvPr id="0" name=""/>
        <dsp:cNvSpPr/>
      </dsp:nvSpPr>
      <dsp:spPr>
        <a:xfrm rot="16200000">
          <a:off x="4627380" y="-150004"/>
          <a:ext cx="4588626" cy="4888634"/>
        </a:xfrm>
        <a:prstGeom prst="flowChartManualOperati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effectLst>
                <a:outerShdw blurRad="38100" dist="38100" dir="2700000" algn="tl">
                  <a:srgbClr val="000000">
                    <a:alpha val="43137"/>
                  </a:srgbClr>
                </a:outerShdw>
              </a:effectLst>
            </a:rPr>
            <a:t>KADRO </a:t>
          </a:r>
        </a:p>
        <a:p>
          <a:pPr lvl="0" algn="ctr" defTabSz="1066800">
            <a:lnSpc>
              <a:spcPct val="90000"/>
            </a:lnSpc>
            <a:spcBef>
              <a:spcPct val="0"/>
            </a:spcBef>
            <a:spcAft>
              <a:spcPct val="35000"/>
            </a:spcAft>
          </a:pPr>
          <a:r>
            <a:rPr lang="tr-TR" sz="2400" b="1" kern="1200" dirty="0">
              <a:effectLst>
                <a:outerShdw blurRad="38100" dist="38100" dir="2700000" algn="tl">
                  <a:srgbClr val="000000">
                    <a:alpha val="43137"/>
                  </a:srgbClr>
                </a:outerShdw>
              </a:effectLst>
            </a:rPr>
            <a:t>ÇALIŞMA GRUBU</a:t>
          </a:r>
        </a:p>
      </dsp:txBody>
      <dsp:txXfrm rot="5400000">
        <a:off x="4477376" y="917725"/>
        <a:ext cx="4888634" cy="275317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958" cy="49418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1098" y="0"/>
            <a:ext cx="2944958" cy="494186"/>
          </a:xfrm>
          <a:prstGeom prst="rect">
            <a:avLst/>
          </a:prstGeom>
        </p:spPr>
        <p:txBody>
          <a:bodyPr vert="horz" lIns="91440" tIns="45720" rIns="91440" bIns="45720" rtlCol="0"/>
          <a:lstStyle>
            <a:lvl1pPr algn="r">
              <a:defRPr sz="1200"/>
            </a:lvl1pPr>
          </a:lstStyle>
          <a:p>
            <a:fld id="{0395E5E6-D179-44AC-9D26-644889CA549C}" type="datetimeFigureOut">
              <a:rPr lang="tr-TR" smtClean="0"/>
              <a:t>1.07.2024</a:t>
            </a:fld>
            <a:endParaRPr lang="tr-TR"/>
          </a:p>
        </p:txBody>
      </p:sp>
      <p:sp>
        <p:nvSpPr>
          <p:cNvPr id="4" name="Altbilgi Yer Tutucusu 3"/>
          <p:cNvSpPr>
            <a:spLocks noGrp="1"/>
          </p:cNvSpPr>
          <p:nvPr>
            <p:ph type="ftr" sz="quarter" idx="2"/>
          </p:nvPr>
        </p:nvSpPr>
        <p:spPr>
          <a:xfrm>
            <a:off x="0" y="9378477"/>
            <a:ext cx="2944958" cy="49418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1098" y="9378477"/>
            <a:ext cx="2944958" cy="494186"/>
          </a:xfrm>
          <a:prstGeom prst="rect">
            <a:avLst/>
          </a:prstGeom>
        </p:spPr>
        <p:txBody>
          <a:bodyPr vert="horz" lIns="91440" tIns="45720" rIns="91440" bIns="45720" rtlCol="0" anchor="b"/>
          <a:lstStyle>
            <a:lvl1pPr algn="r">
              <a:defRPr sz="1200"/>
            </a:lvl1pPr>
          </a:lstStyle>
          <a:p>
            <a:fld id="{F00DD645-59DF-4453-876B-971CF6A6DE64}" type="slidenum">
              <a:rPr lang="tr-TR" smtClean="0"/>
              <a:t>‹#›</a:t>
            </a:fld>
            <a:endParaRPr lang="tr-TR"/>
          </a:p>
        </p:txBody>
      </p:sp>
    </p:spTree>
    <p:extLst>
      <p:ext uri="{BB962C8B-B14F-4D97-AF65-F5344CB8AC3E}">
        <p14:creationId xmlns:p14="http://schemas.microsoft.com/office/powerpoint/2010/main" val="328569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05B0F6B8-02E7-4AB7-B287-D4499A24C2F6}" type="datetimeFigureOut">
              <a:rPr lang="tr-TR" smtClean="0"/>
              <a:t>1.07.2024</a:t>
            </a:fld>
            <a:endParaRPr lang="tr-TR"/>
          </a:p>
        </p:txBody>
      </p:sp>
      <p:sp>
        <p:nvSpPr>
          <p:cNvPr id="4" name="Slayt Görüntüsü Yer Tutucusu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1B5435A6-5680-4117-A3A7-A2BFED8A7E5E}" type="slidenum">
              <a:rPr lang="tr-TR" smtClean="0"/>
              <a:t>‹#›</a:t>
            </a:fld>
            <a:endParaRPr lang="tr-TR"/>
          </a:p>
        </p:txBody>
      </p:sp>
    </p:spTree>
    <p:extLst>
      <p:ext uri="{BB962C8B-B14F-4D97-AF65-F5344CB8AC3E}">
        <p14:creationId xmlns:p14="http://schemas.microsoft.com/office/powerpoint/2010/main" val="140925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D26CA9-1132-B062-C33F-F8EA7E0B47A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3E05A86-80CC-99BF-8A3B-6064A17BBC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B2C1911-BDF7-1274-4E00-A7C69356A2A6}"/>
              </a:ext>
            </a:extLst>
          </p:cNvPr>
          <p:cNvSpPr>
            <a:spLocks noGrp="1"/>
          </p:cNvSpPr>
          <p:nvPr>
            <p:ph type="dt" sz="half" idx="10"/>
          </p:nvPr>
        </p:nvSpPr>
        <p:spPr/>
        <p:txBody>
          <a:bodyPr/>
          <a:lstStyle/>
          <a:p>
            <a:fld id="{9A6632D6-7A4C-4A52-B0F1-0AA49C00A344}" type="datetime1">
              <a:rPr lang="tr-TR" smtClean="0"/>
              <a:t>1.07.2024</a:t>
            </a:fld>
            <a:endParaRPr lang="tr-TR"/>
          </a:p>
        </p:txBody>
      </p:sp>
      <p:sp>
        <p:nvSpPr>
          <p:cNvPr id="5" name="Alt Bilgi Yer Tutucusu 4">
            <a:extLst>
              <a:ext uri="{FF2B5EF4-FFF2-40B4-BE49-F238E27FC236}">
                <a16:creationId xmlns:a16="http://schemas.microsoft.com/office/drawing/2014/main" id="{99B939BE-A4D0-11CA-0A0F-ED5517F8C8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4A1914-96B6-1534-3F68-EA09DA697560}"/>
              </a:ext>
            </a:extLst>
          </p:cNvPr>
          <p:cNvSpPr>
            <a:spLocks noGrp="1"/>
          </p:cNvSpPr>
          <p:nvPr>
            <p:ph type="sldNum" sz="quarter" idx="12"/>
          </p:nvPr>
        </p:nvSpPr>
        <p:spPr/>
        <p:txBody>
          <a:bodyPr/>
          <a:lstStyle/>
          <a:p>
            <a:fld id="{5745EE80-6F39-4FCF-9C99-1EEA781551F5}" type="slidenum">
              <a:rPr lang="tr-TR" smtClean="0"/>
              <a:t>‹#›</a:t>
            </a:fld>
            <a:endParaRPr lang="tr-TR"/>
          </a:p>
        </p:txBody>
      </p:sp>
      <p:pic>
        <p:nvPicPr>
          <p:cNvPr id="7" name="Resim 6">
            <a:extLst>
              <a:ext uri="{FF2B5EF4-FFF2-40B4-BE49-F238E27FC236}">
                <a16:creationId xmlns:a16="http://schemas.microsoft.com/office/drawing/2014/main" id="{FCFAB931-F564-D8A6-367A-6E27CD1B23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67050" y="300601"/>
            <a:ext cx="2857899" cy="2838846"/>
          </a:xfrm>
          <a:prstGeom prst="rect">
            <a:avLst/>
          </a:prstGeom>
          <a:effectLst>
            <a:outerShdw blurRad="63500" dist="50800" dir="5160000" sx="98000" sy="98000" algn="ctr" rotWithShape="0">
              <a:srgbClr val="000000">
                <a:alpha val="22000"/>
              </a:srgbClr>
            </a:outerShdw>
          </a:effectLst>
        </p:spPr>
      </p:pic>
    </p:spTree>
    <p:extLst>
      <p:ext uri="{BB962C8B-B14F-4D97-AF65-F5344CB8AC3E}">
        <p14:creationId xmlns:p14="http://schemas.microsoft.com/office/powerpoint/2010/main" val="188073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A18EBC-A3FD-5B5C-1624-05464F26ECD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2236720-86E2-C96B-058C-AF7A57F5AC4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B285288-413F-D21A-0FAC-8085FE4E3D38}"/>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5" name="Alt Bilgi Yer Tutucusu 4">
            <a:extLst>
              <a:ext uri="{FF2B5EF4-FFF2-40B4-BE49-F238E27FC236}">
                <a16:creationId xmlns:a16="http://schemas.microsoft.com/office/drawing/2014/main" id="{86F1BA1B-1065-25B6-BCE1-79AE65C2172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E3ACB5-89D2-FBAE-5424-4772014E942E}"/>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56728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89AAF10-9174-D612-F611-92CA39BA286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0282CEB-EFCF-EA99-B0F2-A8880DCBE6B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DC832B3-1485-332D-AD3F-2DD6198ACF67}"/>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5" name="Alt Bilgi Yer Tutucusu 4">
            <a:extLst>
              <a:ext uri="{FF2B5EF4-FFF2-40B4-BE49-F238E27FC236}">
                <a16:creationId xmlns:a16="http://schemas.microsoft.com/office/drawing/2014/main" id="{A3FF329E-33EE-4481-1A32-B7C105229A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956565-E18D-B2B2-2CEA-808D965F4CF8}"/>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194508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EFA248-81F8-E945-2001-2D7FAA3DB0F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83F4AFC-8AEC-074E-522E-705EB370D6A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02E2B2-9CF5-679D-2D76-D77F1694A2AD}"/>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5" name="Alt Bilgi Yer Tutucusu 4">
            <a:extLst>
              <a:ext uri="{FF2B5EF4-FFF2-40B4-BE49-F238E27FC236}">
                <a16:creationId xmlns:a16="http://schemas.microsoft.com/office/drawing/2014/main" id="{02F28862-F15D-4EE5-9555-D0357008FF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F16C20-CFE7-89D5-016C-30E919D416FB}"/>
              </a:ext>
            </a:extLst>
          </p:cNvPr>
          <p:cNvSpPr>
            <a:spLocks noGrp="1"/>
          </p:cNvSpPr>
          <p:nvPr>
            <p:ph type="sldNum" sz="quarter" idx="12"/>
          </p:nvPr>
        </p:nvSpPr>
        <p:spPr/>
        <p:txBody>
          <a:bodyPr/>
          <a:lstStyle/>
          <a:p>
            <a:fld id="{5745EE80-6F39-4FCF-9C99-1EEA781551F5}" type="slidenum">
              <a:rPr lang="tr-TR" smtClean="0"/>
              <a:t>‹#›</a:t>
            </a:fld>
            <a:endParaRPr lang="tr-TR"/>
          </a:p>
        </p:txBody>
      </p:sp>
      <p:pic>
        <p:nvPicPr>
          <p:cNvPr id="7" name="Resim 6">
            <a:extLst>
              <a:ext uri="{FF2B5EF4-FFF2-40B4-BE49-F238E27FC236}">
                <a16:creationId xmlns:a16="http://schemas.microsoft.com/office/drawing/2014/main" id="{E268BFC1-1781-C391-0B36-6B67735529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811" y="365125"/>
            <a:ext cx="1338655" cy="1329730"/>
          </a:xfrm>
          <a:prstGeom prst="rect">
            <a:avLst/>
          </a:prstGeom>
          <a:effectLst>
            <a:outerShdw blurRad="50800" dist="50800" dir="5400000" algn="ctr" rotWithShape="0">
              <a:srgbClr val="000000">
                <a:alpha val="27000"/>
              </a:srgbClr>
            </a:outerShdw>
          </a:effectLst>
        </p:spPr>
      </p:pic>
      <p:cxnSp>
        <p:nvCxnSpPr>
          <p:cNvPr id="8" name="Düz Bağlayıcı 7">
            <a:extLst>
              <a:ext uri="{FF2B5EF4-FFF2-40B4-BE49-F238E27FC236}">
                <a16:creationId xmlns:a16="http://schemas.microsoft.com/office/drawing/2014/main" id="{5C0CAB94-53A4-8F04-46C3-FEA916FCBEE1}"/>
              </a:ext>
            </a:extLst>
          </p:cNvPr>
          <p:cNvCxnSpPr/>
          <p:nvPr userDrawn="1"/>
        </p:nvCxnSpPr>
        <p:spPr>
          <a:xfrm flipH="1">
            <a:off x="1680467" y="1515290"/>
            <a:ext cx="9673333" cy="1"/>
          </a:xfrm>
          <a:prstGeom prst="line">
            <a:avLst/>
          </a:prstGeom>
          <a:ln w="38100">
            <a:solidFill>
              <a:srgbClr val="FF0000"/>
            </a:solidFill>
          </a:ln>
          <a:effectLst>
            <a:outerShdw blurRad="50800" dist="50800" dir="5400000" algn="ctr" rotWithShape="0">
              <a:srgbClr val="000000">
                <a:alpha val="25000"/>
              </a:srgb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1592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4CD4D7-906B-68E5-134F-BCA8FCB31C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9E950BF-336D-3EA0-6BB0-36ACF673B5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32A962B-9100-FCCA-A06E-B3AB031739DE}"/>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5" name="Alt Bilgi Yer Tutucusu 4">
            <a:extLst>
              <a:ext uri="{FF2B5EF4-FFF2-40B4-BE49-F238E27FC236}">
                <a16:creationId xmlns:a16="http://schemas.microsoft.com/office/drawing/2014/main" id="{BE454212-DA58-431F-16B1-44D81F5A657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EE122FF-B650-8D42-5655-4CE1D2784E10}"/>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81259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E26638-AECD-74A9-C512-BD7DD138007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D8B6510-8EE6-07C1-E05C-FC633DD8CAA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A49CECE-4397-CB60-A763-60C02E8B616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4498EC8-5F4D-1811-CF74-FD2899413F88}"/>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6" name="Alt Bilgi Yer Tutucusu 5">
            <a:extLst>
              <a:ext uri="{FF2B5EF4-FFF2-40B4-BE49-F238E27FC236}">
                <a16:creationId xmlns:a16="http://schemas.microsoft.com/office/drawing/2014/main" id="{2EF03C2F-B968-02E9-48D5-65B01120EC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E256BD-1E25-A6CB-BC22-DC5E879625CB}"/>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59612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E50FBB-1515-88BC-0BC8-DFE781B46C7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E52D5F2-C93F-1081-8D89-FFF78328B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37A6C57-E09F-FFF3-3877-E7045910377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36DC820-1EB3-A7A1-42BC-86A0502238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F06930C-834C-F565-AF8E-FA23DD8AC31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325F2BF-B1FE-F99F-D3B4-4EBF81737566}"/>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8" name="Alt Bilgi Yer Tutucusu 7">
            <a:extLst>
              <a:ext uri="{FF2B5EF4-FFF2-40B4-BE49-F238E27FC236}">
                <a16:creationId xmlns:a16="http://schemas.microsoft.com/office/drawing/2014/main" id="{10DD35FB-1F6A-5C35-FB6A-17BEEA77982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F60536A-E18F-88C3-E54D-A6DE6F063E89}"/>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57957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EB866F-D197-8BB4-7B4F-4F53B665620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E91146F-575E-76BF-BC2E-F244C790BA42}"/>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4" name="Alt Bilgi Yer Tutucusu 3">
            <a:extLst>
              <a:ext uri="{FF2B5EF4-FFF2-40B4-BE49-F238E27FC236}">
                <a16:creationId xmlns:a16="http://schemas.microsoft.com/office/drawing/2014/main" id="{DBBC6518-8B2B-1BD7-A132-1DC679217A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B14F2BA-6ACF-D49F-44C2-C1EDAE905927}"/>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182937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EE516BE-7591-E70D-07F1-AA1389D9A9FA}"/>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3" name="Alt Bilgi Yer Tutucusu 2">
            <a:extLst>
              <a:ext uri="{FF2B5EF4-FFF2-40B4-BE49-F238E27FC236}">
                <a16:creationId xmlns:a16="http://schemas.microsoft.com/office/drawing/2014/main" id="{38B8B97F-7359-EE44-F662-FB64B7D6EBA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6FE3D47-A474-6284-2467-AD077860A73F}"/>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0715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F4B37B-FBB1-AA7A-D791-FB365F420D2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B35E68F-36C0-08BC-7846-E256402F0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D7F334C-B587-D2FB-10A0-AF52566BF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4F0870-D05B-A0AF-23CF-307DB5A78864}"/>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6" name="Alt Bilgi Yer Tutucusu 5">
            <a:extLst>
              <a:ext uri="{FF2B5EF4-FFF2-40B4-BE49-F238E27FC236}">
                <a16:creationId xmlns:a16="http://schemas.microsoft.com/office/drawing/2014/main" id="{CBCEBF92-4AB4-0013-4E3C-46B08FE328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6ED81BF-B099-2E7D-6F12-DD781CF7D889}"/>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39028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190566-54CF-21C7-1668-93DF0386347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36746C8-4C62-8599-A91D-B3DB02363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E523823-214A-7752-2199-E8A49B8E1F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D985B66-326D-7B3F-04A7-151CF3E56FFB}"/>
              </a:ext>
            </a:extLst>
          </p:cNvPr>
          <p:cNvSpPr>
            <a:spLocks noGrp="1"/>
          </p:cNvSpPr>
          <p:nvPr>
            <p:ph type="dt" sz="half" idx="10"/>
          </p:nvPr>
        </p:nvSpPr>
        <p:spPr/>
        <p:txBody>
          <a:bodyPr/>
          <a:lstStyle/>
          <a:p>
            <a:fld id="{E9A74FBD-23E1-4FC5-9620-0569F0FA5A4B}" type="datetimeFigureOut">
              <a:rPr lang="tr-TR" smtClean="0"/>
              <a:t>1.07.2024</a:t>
            </a:fld>
            <a:endParaRPr lang="tr-TR"/>
          </a:p>
        </p:txBody>
      </p:sp>
      <p:sp>
        <p:nvSpPr>
          <p:cNvPr id="6" name="Alt Bilgi Yer Tutucusu 5">
            <a:extLst>
              <a:ext uri="{FF2B5EF4-FFF2-40B4-BE49-F238E27FC236}">
                <a16:creationId xmlns:a16="http://schemas.microsoft.com/office/drawing/2014/main" id="{2A5825B9-F052-E1A7-C46A-1938177A8B1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036F31-A6C5-627D-0F98-8A1D789C9F63}"/>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129762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5F1A5AC-AE5F-BB35-BC43-03A57CF58C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0C8D770-84CF-A838-22B5-19677BA69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01DBCB-4FCA-FE5F-2593-8305037222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74FBD-23E1-4FC5-9620-0569F0FA5A4B}" type="datetimeFigureOut">
              <a:rPr lang="tr-TR" smtClean="0"/>
              <a:t>1.07.2024</a:t>
            </a:fld>
            <a:endParaRPr lang="tr-TR"/>
          </a:p>
        </p:txBody>
      </p:sp>
      <p:sp>
        <p:nvSpPr>
          <p:cNvPr id="5" name="Alt Bilgi Yer Tutucusu 4">
            <a:extLst>
              <a:ext uri="{FF2B5EF4-FFF2-40B4-BE49-F238E27FC236}">
                <a16:creationId xmlns:a16="http://schemas.microsoft.com/office/drawing/2014/main" id="{A9FDC0B8-9CE6-442C-487C-68C01320AF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702CDB5-6C94-09E2-7473-B78994A0BC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EE80-6F39-4FCF-9C99-1EEA781551F5}" type="slidenum">
              <a:rPr lang="tr-TR" smtClean="0"/>
              <a:t>‹#›</a:t>
            </a:fld>
            <a:endParaRPr lang="tr-TR"/>
          </a:p>
        </p:txBody>
      </p:sp>
    </p:spTree>
    <p:extLst>
      <p:ext uri="{BB962C8B-B14F-4D97-AF65-F5344CB8AC3E}">
        <p14:creationId xmlns:p14="http://schemas.microsoft.com/office/powerpoint/2010/main" val="53415130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04333" y="3616036"/>
            <a:ext cx="11190933" cy="1213659"/>
          </a:xfrm>
        </p:spPr>
        <p:txBody>
          <a:bodyPr>
            <a:normAutofit/>
          </a:bodyPr>
          <a:lstStyle/>
          <a:p>
            <a:r>
              <a:rPr lang="tr-TR"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PERSONEL GENEL MÜDÜRLÜĞÜ</a:t>
            </a:r>
            <a:br>
              <a:rPr lang="tr-TR"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KADRO DAİRE BAŞKANLIĞI</a:t>
            </a:r>
          </a:p>
        </p:txBody>
      </p:sp>
      <p:sp>
        <p:nvSpPr>
          <p:cNvPr id="3" name="Alt Başlık 2"/>
          <p:cNvSpPr>
            <a:spLocks noGrp="1"/>
          </p:cNvSpPr>
          <p:nvPr>
            <p:ph type="subTitle" idx="1"/>
          </p:nvPr>
        </p:nvSpPr>
        <p:spPr>
          <a:xfrm>
            <a:off x="1753985" y="4380807"/>
            <a:ext cx="8855825" cy="565266"/>
          </a:xfrm>
        </p:spPr>
        <p:txBody>
          <a:bodyPr>
            <a:noAutofit/>
          </a:bodyPr>
          <a:lstStyle/>
          <a:p>
            <a:r>
              <a:rPr lang="tr-TR" sz="3600" b="1" dirty="0">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val="47883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23EA433B-D2B1-3D36-F431-65433985D3FF}"/>
              </a:ext>
            </a:extLst>
          </p:cNvPr>
          <p:cNvSpPr>
            <a:spLocks noGrp="1"/>
          </p:cNvSpPr>
          <p:nvPr>
            <p:ph type="title"/>
          </p:nvPr>
        </p:nvSpPr>
        <p:spPr>
          <a:xfrm>
            <a:off x="2022562" y="105160"/>
            <a:ext cx="8534400" cy="1297282"/>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NORM KADRO VE İŞ ANALİZİ</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YAPILAN VE YAPILMAYAN BİRİMLER </a:t>
            </a:r>
          </a:p>
        </p:txBody>
      </p:sp>
      <p:sp>
        <p:nvSpPr>
          <p:cNvPr id="5" name="Rectangle 177">
            <a:extLst>
              <a:ext uri="{FF2B5EF4-FFF2-40B4-BE49-F238E27FC236}">
                <a16:creationId xmlns:a16="http://schemas.microsoft.com/office/drawing/2014/main" id="{03A3010D-41D2-7FE1-E6C3-D5CB911194A8}"/>
              </a:ext>
            </a:extLst>
          </p:cNvPr>
          <p:cNvSpPr>
            <a:spLocks noChangeArrowheads="1"/>
          </p:cNvSpPr>
          <p:nvPr/>
        </p:nvSpPr>
        <p:spPr bwMode="auto">
          <a:xfrm>
            <a:off x="5063500" y="5553454"/>
            <a:ext cx="6780577" cy="1015663"/>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tr-TR" altLang="tr-TR" sz="2000" b="1" dirty="0">
                <a:solidFill>
                  <a:srgbClr val="000000"/>
                </a:solidFill>
              </a:rPr>
              <a:t>2336 Birimde, </a:t>
            </a:r>
          </a:p>
          <a:p>
            <a:pPr eaLnBrk="0" fontAlgn="base" hangingPunct="0">
              <a:spcBef>
                <a:spcPct val="0"/>
              </a:spcBef>
              <a:spcAft>
                <a:spcPct val="0"/>
              </a:spcAft>
            </a:pPr>
            <a:r>
              <a:rPr lang="en-US" altLang="tr-TR" sz="2000" b="1" dirty="0">
                <a:solidFill>
                  <a:schemeClr val="accent1">
                    <a:lumMod val="75000"/>
                  </a:schemeClr>
                </a:solidFill>
              </a:rPr>
              <a:t>27.</a:t>
            </a:r>
            <a:r>
              <a:rPr lang="tr-TR" altLang="tr-TR" sz="2000" b="1" dirty="0">
                <a:solidFill>
                  <a:schemeClr val="accent1">
                    <a:lumMod val="75000"/>
                  </a:schemeClr>
                </a:solidFill>
              </a:rPr>
              <a:t>373</a:t>
            </a:r>
            <a:r>
              <a:rPr lang="en-US" altLang="tr-TR" sz="2000" b="1" dirty="0">
                <a:solidFill>
                  <a:schemeClr val="accent1">
                    <a:lumMod val="75000"/>
                  </a:schemeClr>
                </a:solidFill>
              </a:rPr>
              <a:t> </a:t>
            </a:r>
            <a:r>
              <a:rPr lang="tr-TR" altLang="tr-TR" sz="2000" b="1" dirty="0">
                <a:solidFill>
                  <a:schemeClr val="accent1">
                    <a:lumMod val="75000"/>
                  </a:schemeClr>
                </a:solidFill>
              </a:rPr>
              <a:t>N</a:t>
            </a:r>
            <a:r>
              <a:rPr lang="en-US" altLang="tr-TR" sz="2000" b="1" dirty="0">
                <a:solidFill>
                  <a:schemeClr val="accent1">
                    <a:lumMod val="75000"/>
                  </a:schemeClr>
                </a:solidFill>
              </a:rPr>
              <a:t>orm </a:t>
            </a:r>
            <a:r>
              <a:rPr lang="tr-TR" altLang="tr-TR" sz="2000" b="1" dirty="0">
                <a:solidFill>
                  <a:schemeClr val="accent1">
                    <a:lumMod val="75000"/>
                  </a:schemeClr>
                </a:solidFill>
              </a:rPr>
              <a:t>K</a:t>
            </a:r>
            <a:r>
              <a:rPr lang="en-US" altLang="tr-TR" sz="2000" b="1" dirty="0">
                <a:solidFill>
                  <a:schemeClr val="accent1">
                    <a:lumMod val="75000"/>
                  </a:schemeClr>
                </a:solidFill>
              </a:rPr>
              <a:t>adro </a:t>
            </a:r>
            <a:r>
              <a:rPr lang="tr-TR" altLang="tr-TR" sz="2000" b="1" dirty="0">
                <a:solidFill>
                  <a:schemeClr val="accent1">
                    <a:lumMod val="75000"/>
                  </a:schemeClr>
                </a:solidFill>
              </a:rPr>
              <a:t>K</a:t>
            </a:r>
            <a:r>
              <a:rPr lang="en-US" altLang="tr-TR" sz="2000" b="1" dirty="0" err="1">
                <a:solidFill>
                  <a:schemeClr val="accent1">
                    <a:lumMod val="75000"/>
                  </a:schemeClr>
                </a:solidFill>
              </a:rPr>
              <a:t>riter</a:t>
            </a:r>
            <a:r>
              <a:rPr lang="tr-TR" altLang="tr-TR" sz="2000" b="1" dirty="0">
                <a:solidFill>
                  <a:schemeClr val="accent1">
                    <a:lumMod val="75000"/>
                  </a:schemeClr>
                </a:solidFill>
              </a:rPr>
              <a:t> soru sorulmuştur. (İş Tanımı)</a:t>
            </a:r>
          </a:p>
          <a:p>
            <a:pPr eaLnBrk="0" fontAlgn="base" hangingPunct="0">
              <a:spcBef>
                <a:spcPct val="0"/>
              </a:spcBef>
              <a:spcAft>
                <a:spcPct val="0"/>
              </a:spcAft>
            </a:pPr>
            <a:r>
              <a:rPr lang="en-US" altLang="tr-TR" sz="2000" b="1" dirty="0">
                <a:solidFill>
                  <a:srgbClr val="000000"/>
                </a:solidFill>
              </a:rPr>
              <a:t>3</a:t>
            </a:r>
            <a:r>
              <a:rPr lang="tr-TR" altLang="tr-TR" sz="2000" b="1" dirty="0">
                <a:solidFill>
                  <a:srgbClr val="000000"/>
                </a:solidFill>
              </a:rPr>
              <a:t>49</a:t>
            </a:r>
            <a:r>
              <a:rPr lang="en-US" altLang="tr-TR" sz="2000" b="1" dirty="0">
                <a:solidFill>
                  <a:srgbClr val="000000"/>
                </a:solidFill>
              </a:rPr>
              <a:t>.</a:t>
            </a:r>
            <a:r>
              <a:rPr lang="tr-TR" altLang="tr-TR" sz="2000" b="1" dirty="0">
                <a:solidFill>
                  <a:srgbClr val="000000"/>
                </a:solidFill>
              </a:rPr>
              <a:t>758</a:t>
            </a:r>
            <a:r>
              <a:rPr lang="en-US" altLang="tr-TR" sz="2000" b="1" dirty="0">
                <a:solidFill>
                  <a:srgbClr val="000000"/>
                </a:solidFill>
              </a:rPr>
              <a:t> Adet Veri </a:t>
            </a:r>
            <a:r>
              <a:rPr lang="en-US" altLang="tr-TR" sz="2000" b="1" dirty="0" err="1">
                <a:solidFill>
                  <a:srgbClr val="000000"/>
                </a:solidFill>
              </a:rPr>
              <a:t>Girişi</a:t>
            </a:r>
            <a:r>
              <a:rPr lang="tr-TR" altLang="tr-TR" sz="2000" b="1" dirty="0">
                <a:solidFill>
                  <a:srgbClr val="000000"/>
                </a:solidFill>
              </a:rPr>
              <a:t> yapılmıştır.</a:t>
            </a:r>
            <a:endParaRPr lang="en-US" altLang="tr-TR" sz="2000" b="1" dirty="0">
              <a:solidFill>
                <a:srgbClr val="000000"/>
              </a:solidFill>
            </a:endParaRPr>
          </a:p>
        </p:txBody>
      </p:sp>
      <p:sp>
        <p:nvSpPr>
          <p:cNvPr id="6" name="Rectangle 178">
            <a:extLst>
              <a:ext uri="{FF2B5EF4-FFF2-40B4-BE49-F238E27FC236}">
                <a16:creationId xmlns:a16="http://schemas.microsoft.com/office/drawing/2014/main" id="{A5CE9B98-8BF9-0C4F-790B-A60647DE4AB9}"/>
              </a:ext>
            </a:extLst>
          </p:cNvPr>
          <p:cNvSpPr>
            <a:spLocks noChangeArrowheads="1"/>
          </p:cNvSpPr>
          <p:nvPr/>
        </p:nvSpPr>
        <p:spPr bwMode="gray">
          <a:xfrm>
            <a:off x="4972012" y="5568651"/>
            <a:ext cx="91488" cy="1097915"/>
          </a:xfrm>
          <a:prstGeom prst="rect">
            <a:avLst/>
          </a:prstGeom>
          <a:solidFill>
            <a:schemeClr val="accent5"/>
          </a:solidFill>
          <a:ln>
            <a:noFill/>
          </a:ln>
          <a:effectLst/>
        </p:spPr>
        <p:txBody>
          <a:bodyPr wrap="none" anchor="ctr"/>
          <a:lstStyle/>
          <a:p>
            <a:pPr algn="ctr" fontAlgn="base">
              <a:spcBef>
                <a:spcPct val="0"/>
              </a:spcBef>
              <a:spcAft>
                <a:spcPct val="0"/>
              </a:spcAft>
            </a:pPr>
            <a:endParaRPr lang="tr-TR" sz="2000">
              <a:solidFill>
                <a:srgbClr val="000000"/>
              </a:solidFill>
              <a:latin typeface="Symbol" panose="05050102010706020507" pitchFamily="18" charset="2"/>
            </a:endParaRPr>
          </a:p>
        </p:txBody>
      </p:sp>
      <p:graphicFrame>
        <p:nvGraphicFramePr>
          <p:cNvPr id="7" name="Tablo 6">
            <a:extLst>
              <a:ext uri="{FF2B5EF4-FFF2-40B4-BE49-F238E27FC236}">
                <a16:creationId xmlns:a16="http://schemas.microsoft.com/office/drawing/2014/main" id="{397DC8BF-B5D8-F4AC-343B-53B10B113605}"/>
              </a:ext>
            </a:extLst>
          </p:cNvPr>
          <p:cNvGraphicFramePr>
            <a:graphicFrameLocks noGrp="1"/>
          </p:cNvGraphicFramePr>
          <p:nvPr/>
        </p:nvGraphicFramePr>
        <p:xfrm>
          <a:off x="713282" y="2183325"/>
          <a:ext cx="3945466" cy="2897901"/>
        </p:xfrm>
        <a:graphic>
          <a:graphicData uri="http://schemas.openxmlformats.org/drawingml/2006/table">
            <a:tbl>
              <a:tblPr firstRow="1">
                <a:tableStyleId>{FABFCF23-3B69-468F-B69F-88F6DE6A72F2}</a:tableStyleId>
              </a:tblPr>
              <a:tblGrid>
                <a:gridCol w="3945466">
                  <a:extLst>
                    <a:ext uri="{9D8B030D-6E8A-4147-A177-3AD203B41FA5}">
                      <a16:colId xmlns:a16="http://schemas.microsoft.com/office/drawing/2014/main" val="44202847"/>
                    </a:ext>
                  </a:extLst>
                </a:gridCol>
              </a:tblGrid>
              <a:tr h="190500">
                <a:tc>
                  <a:txBody>
                    <a:bodyPr/>
                    <a:lstStyle/>
                    <a:p>
                      <a:pPr algn="ctr" fontAlgn="b"/>
                      <a:r>
                        <a:rPr lang="tr-TR" sz="1400" u="none" strike="noStrike" dirty="0">
                          <a:effectLst/>
                        </a:rPr>
                        <a:t>GENEL MÜDÜRLÜKLER</a:t>
                      </a:r>
                      <a:endParaRPr lang="tr-TR" sz="1400" b="0" i="0" u="none" strike="noStrike" dirty="0">
                        <a:solidFill>
                          <a:srgbClr val="000000"/>
                        </a:solidFill>
                        <a:effectLst/>
                        <a:latin typeface="Calibri" panose="020F0502020204030204" pitchFamily="34" charset="0"/>
                      </a:endParaRPr>
                    </a:p>
                  </a:txBody>
                  <a:tcPr marL="9525" marR="9525" marT="9525" marB="0" anchor="b">
                    <a:solidFill>
                      <a:schemeClr val="accent5"/>
                    </a:solidFill>
                  </a:tcPr>
                </a:tc>
                <a:extLst>
                  <a:ext uri="{0D108BD9-81ED-4DB2-BD59-A6C34878D82A}">
                    <a16:rowId xmlns:a16="http://schemas.microsoft.com/office/drawing/2014/main" val="2008629575"/>
                  </a:ext>
                </a:extLst>
              </a:tr>
              <a:tr h="190500">
                <a:tc>
                  <a:txBody>
                    <a:bodyPr/>
                    <a:lstStyle/>
                    <a:p>
                      <a:pPr algn="l" fontAlgn="b"/>
                      <a:r>
                        <a:rPr lang="tr-TR" sz="1400" u="none" strike="noStrike" dirty="0">
                          <a:effectLst/>
                        </a:rPr>
                        <a:t>1- Avrupa Birliği ve Dış İlişkiler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7950313"/>
                  </a:ext>
                </a:extLst>
              </a:tr>
              <a:tr h="190500">
                <a:tc>
                  <a:txBody>
                    <a:bodyPr/>
                    <a:lstStyle/>
                    <a:p>
                      <a:pPr algn="l" fontAlgn="b"/>
                      <a:r>
                        <a:rPr lang="tr-TR" sz="1400" u="none" strike="noStrike" dirty="0">
                          <a:effectLst/>
                        </a:rPr>
                        <a:t>2- Balıkçılık ve Su Ürünleri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1470882"/>
                  </a:ext>
                </a:extLst>
              </a:tr>
              <a:tr h="190500">
                <a:tc>
                  <a:txBody>
                    <a:bodyPr/>
                    <a:lstStyle/>
                    <a:p>
                      <a:pPr algn="l" fontAlgn="b"/>
                      <a:r>
                        <a:rPr lang="tr-TR" sz="1400" u="none" strike="noStrike" dirty="0">
                          <a:effectLst/>
                        </a:rPr>
                        <a:t>3- Bilgi Teknolojileri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6624774"/>
                  </a:ext>
                </a:extLst>
              </a:tr>
              <a:tr h="190500">
                <a:tc>
                  <a:txBody>
                    <a:bodyPr/>
                    <a:lstStyle/>
                    <a:p>
                      <a:pPr algn="l" fontAlgn="b"/>
                      <a:r>
                        <a:rPr lang="tr-TR" sz="1400" u="none" strike="noStrike" dirty="0">
                          <a:effectLst/>
                        </a:rPr>
                        <a:t>4- Bitkisel Üretim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7666245"/>
                  </a:ext>
                </a:extLst>
              </a:tr>
              <a:tr h="190500">
                <a:tc>
                  <a:txBody>
                    <a:bodyPr/>
                    <a:lstStyle/>
                    <a:p>
                      <a:pPr algn="l" fontAlgn="b"/>
                      <a:r>
                        <a:rPr lang="tr-TR" sz="1400" u="none" strike="noStrike" dirty="0">
                          <a:effectLst/>
                        </a:rPr>
                        <a:t>5- Doğa Koruma ve Milli Parklar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8445767"/>
                  </a:ext>
                </a:extLst>
              </a:tr>
              <a:tr h="190500">
                <a:tc>
                  <a:txBody>
                    <a:bodyPr/>
                    <a:lstStyle/>
                    <a:p>
                      <a:pPr algn="l" fontAlgn="b"/>
                      <a:r>
                        <a:rPr lang="tr-TR" sz="1400" u="none" strike="noStrike" dirty="0">
                          <a:effectLst/>
                        </a:rPr>
                        <a:t>6- Gıda ve Kontrol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7749795"/>
                  </a:ext>
                </a:extLst>
              </a:tr>
              <a:tr h="190500">
                <a:tc>
                  <a:txBody>
                    <a:bodyPr/>
                    <a:lstStyle/>
                    <a:p>
                      <a:pPr algn="l" fontAlgn="b"/>
                      <a:r>
                        <a:rPr lang="tr-TR" sz="1400" u="none" strike="noStrike" dirty="0">
                          <a:effectLst/>
                        </a:rPr>
                        <a:t>7- Hayvancılık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6712771"/>
                  </a:ext>
                </a:extLst>
              </a:tr>
              <a:tr h="190500">
                <a:tc>
                  <a:txBody>
                    <a:bodyPr/>
                    <a:lstStyle/>
                    <a:p>
                      <a:pPr algn="l" fontAlgn="b"/>
                      <a:r>
                        <a:rPr lang="tr-TR" sz="1400" u="none" strike="noStrike" dirty="0">
                          <a:effectLst/>
                        </a:rPr>
                        <a:t>8- Hukuk Hizmetleri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5413927"/>
                  </a:ext>
                </a:extLst>
              </a:tr>
              <a:tr h="190500">
                <a:tc>
                  <a:txBody>
                    <a:bodyPr/>
                    <a:lstStyle/>
                    <a:p>
                      <a:pPr algn="l" fontAlgn="b"/>
                      <a:r>
                        <a:rPr lang="tr-TR" sz="1400" u="none" strike="noStrike" dirty="0">
                          <a:effectLst/>
                        </a:rPr>
                        <a:t>9- Personel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2190658"/>
                  </a:ext>
                </a:extLst>
              </a:tr>
              <a:tr h="190500">
                <a:tc>
                  <a:txBody>
                    <a:bodyPr/>
                    <a:lstStyle/>
                    <a:p>
                      <a:pPr algn="l" fontAlgn="b"/>
                      <a:r>
                        <a:rPr lang="tr-TR" sz="1400" u="none" strike="noStrike" dirty="0">
                          <a:effectLst/>
                        </a:rPr>
                        <a:t>10- Su Yönetimi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4105067"/>
                  </a:ext>
                </a:extLst>
              </a:tr>
              <a:tr h="190500">
                <a:tc>
                  <a:txBody>
                    <a:bodyPr/>
                    <a:lstStyle/>
                    <a:p>
                      <a:pPr algn="l" fontAlgn="b"/>
                      <a:r>
                        <a:rPr lang="tr-TR" sz="1400" u="none" strike="noStrike" dirty="0">
                          <a:effectLst/>
                        </a:rPr>
                        <a:t>11- Tarım Reformu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8682806"/>
                  </a:ext>
                </a:extLst>
              </a:tr>
              <a:tr h="223281">
                <a:tc>
                  <a:txBody>
                    <a:bodyPr/>
                    <a:lstStyle/>
                    <a:p>
                      <a:pPr algn="l" fontAlgn="b"/>
                      <a:r>
                        <a:rPr lang="tr-TR" sz="1400" u="none" strike="noStrike" dirty="0">
                          <a:effectLst/>
                        </a:rPr>
                        <a:t>12- </a:t>
                      </a:r>
                      <a:r>
                        <a:rPr lang="tr-TR" sz="1300" u="none" strike="noStrike" dirty="0">
                          <a:effectLst/>
                        </a:rPr>
                        <a:t>Tarımsal Araştırmalar ve Politikalar Genel Müdürlüğü</a:t>
                      </a:r>
                      <a:endParaRPr lang="tr-TR" sz="13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660293"/>
                  </a:ext>
                </a:extLst>
              </a:tr>
            </a:tbl>
          </a:graphicData>
        </a:graphic>
      </p:graphicFrame>
      <p:graphicFrame>
        <p:nvGraphicFramePr>
          <p:cNvPr id="8" name="Tablo 7">
            <a:extLst>
              <a:ext uri="{FF2B5EF4-FFF2-40B4-BE49-F238E27FC236}">
                <a16:creationId xmlns:a16="http://schemas.microsoft.com/office/drawing/2014/main" id="{20BAA27C-86B1-7C46-3C21-36B34AF62EC8}"/>
              </a:ext>
            </a:extLst>
          </p:cNvPr>
          <p:cNvGraphicFramePr>
            <a:graphicFrameLocks noGrp="1"/>
          </p:cNvGraphicFramePr>
          <p:nvPr/>
        </p:nvGraphicFramePr>
        <p:xfrm>
          <a:off x="713282" y="5308228"/>
          <a:ext cx="3945466" cy="1337310"/>
        </p:xfrm>
        <a:graphic>
          <a:graphicData uri="http://schemas.openxmlformats.org/drawingml/2006/table">
            <a:tbl>
              <a:tblPr firstRow="1">
                <a:tableStyleId>{FABFCF23-3B69-468F-B69F-88F6DE6A72F2}</a:tableStyleId>
              </a:tblPr>
              <a:tblGrid>
                <a:gridCol w="3945466">
                  <a:extLst>
                    <a:ext uri="{9D8B030D-6E8A-4147-A177-3AD203B41FA5}">
                      <a16:colId xmlns:a16="http://schemas.microsoft.com/office/drawing/2014/main" val="225594079"/>
                    </a:ext>
                  </a:extLst>
                </a:gridCol>
              </a:tblGrid>
              <a:tr h="190500">
                <a:tc>
                  <a:txBody>
                    <a:bodyPr/>
                    <a:lstStyle/>
                    <a:p>
                      <a:pPr algn="ctr" fontAlgn="b"/>
                      <a:r>
                        <a:rPr lang="tr-TR" sz="1400" u="none" strike="noStrike" dirty="0">
                          <a:effectLst/>
                        </a:rPr>
                        <a:t>MÜSTAKİL BAŞKANLIKLAR</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7918400"/>
                  </a:ext>
                </a:extLst>
              </a:tr>
              <a:tr h="190500">
                <a:tc>
                  <a:txBody>
                    <a:bodyPr/>
                    <a:lstStyle/>
                    <a:p>
                      <a:pPr algn="l" fontAlgn="b"/>
                      <a:r>
                        <a:rPr lang="tr-TR" sz="1400" u="none" strike="noStrike" dirty="0">
                          <a:effectLst/>
                        </a:rPr>
                        <a:t>1- Strateji Geliştirme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2112941"/>
                  </a:ext>
                </a:extLst>
              </a:tr>
              <a:tr h="190500">
                <a:tc>
                  <a:txBody>
                    <a:bodyPr/>
                    <a:lstStyle/>
                    <a:p>
                      <a:pPr algn="l" fontAlgn="b"/>
                      <a:r>
                        <a:rPr lang="tr-TR" sz="1400" u="none" strike="noStrike" dirty="0">
                          <a:effectLst/>
                        </a:rPr>
                        <a:t>2- Destek Hizmetleri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6286820"/>
                  </a:ext>
                </a:extLst>
              </a:tr>
              <a:tr h="190500">
                <a:tc>
                  <a:txBody>
                    <a:bodyPr/>
                    <a:lstStyle/>
                    <a:p>
                      <a:pPr algn="l" fontAlgn="b"/>
                      <a:r>
                        <a:rPr lang="tr-TR" sz="1400" u="none" strike="noStrike" dirty="0">
                          <a:effectLst/>
                        </a:rPr>
                        <a:t>3- Eğitim ve Yayın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1946857"/>
                  </a:ext>
                </a:extLst>
              </a:tr>
              <a:tr h="190500">
                <a:tc>
                  <a:txBody>
                    <a:bodyPr/>
                    <a:lstStyle/>
                    <a:p>
                      <a:pPr algn="l" fontAlgn="b"/>
                      <a:r>
                        <a:rPr lang="tr-TR" sz="1400" u="none" strike="noStrike" dirty="0">
                          <a:effectLst/>
                        </a:rPr>
                        <a:t>4- Şeker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8044466"/>
                  </a:ext>
                </a:extLst>
              </a:tr>
              <a:tr h="190500">
                <a:tc>
                  <a:txBody>
                    <a:bodyPr/>
                    <a:lstStyle/>
                    <a:p>
                      <a:pPr algn="l" fontAlgn="b"/>
                      <a:r>
                        <a:rPr lang="tr-TR" sz="1400" u="none" strike="noStrike" dirty="0">
                          <a:effectLst/>
                        </a:rPr>
                        <a:t>5- Tütün ve Alkol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7648690"/>
                  </a:ext>
                </a:extLst>
              </a:tr>
            </a:tbl>
          </a:graphicData>
        </a:graphic>
      </p:graphicFrame>
      <p:graphicFrame>
        <p:nvGraphicFramePr>
          <p:cNvPr id="10" name="Tablo 9">
            <a:extLst>
              <a:ext uri="{FF2B5EF4-FFF2-40B4-BE49-F238E27FC236}">
                <a16:creationId xmlns:a16="http://schemas.microsoft.com/office/drawing/2014/main" id="{FD366D6C-547E-F830-E220-3F670C453564}"/>
              </a:ext>
            </a:extLst>
          </p:cNvPr>
          <p:cNvGraphicFramePr>
            <a:graphicFrameLocks noGrp="1"/>
          </p:cNvGraphicFramePr>
          <p:nvPr/>
        </p:nvGraphicFramePr>
        <p:xfrm>
          <a:off x="4972014" y="2183325"/>
          <a:ext cx="2901985" cy="668655"/>
        </p:xfrm>
        <a:graphic>
          <a:graphicData uri="http://schemas.openxmlformats.org/drawingml/2006/table">
            <a:tbl>
              <a:tblPr firstRow="1">
                <a:tableStyleId>{FABFCF23-3B69-468F-B69F-88F6DE6A72F2}</a:tableStyleId>
              </a:tblPr>
              <a:tblGrid>
                <a:gridCol w="2901985">
                  <a:extLst>
                    <a:ext uri="{9D8B030D-6E8A-4147-A177-3AD203B41FA5}">
                      <a16:colId xmlns:a16="http://schemas.microsoft.com/office/drawing/2014/main" val="225594079"/>
                    </a:ext>
                  </a:extLst>
                </a:gridCol>
              </a:tblGrid>
              <a:tr h="190500">
                <a:tc>
                  <a:txBody>
                    <a:bodyPr/>
                    <a:lstStyle/>
                    <a:p>
                      <a:pPr algn="ctr" fontAlgn="b"/>
                      <a:r>
                        <a:rPr lang="tr-TR" sz="1400" u="none" strike="noStrike" dirty="0">
                          <a:effectLst/>
                        </a:rPr>
                        <a:t>81 İL TARIM ve ORMAN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7918400"/>
                  </a:ext>
                </a:extLst>
              </a:tr>
              <a:tr h="190500">
                <a:tc>
                  <a:txBody>
                    <a:bodyPr/>
                    <a:lstStyle/>
                    <a:p>
                      <a:pPr marL="285750" indent="-285750" algn="l" fontAlgn="b">
                        <a:buFont typeface="Wingdings" panose="05000000000000000000" pitchFamily="2" charset="2"/>
                        <a:buChar char="Ø"/>
                      </a:pPr>
                      <a:r>
                        <a:rPr lang="tr-TR" sz="1400" u="none" strike="noStrike" dirty="0">
                          <a:effectLst/>
                        </a:rPr>
                        <a:t>691 Şube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2112941"/>
                  </a:ext>
                </a:extLst>
              </a:tr>
              <a:tr h="190500">
                <a:tc>
                  <a:txBody>
                    <a:bodyPr/>
                    <a:lstStyle/>
                    <a:p>
                      <a:pPr marL="285750" indent="-285750" algn="l" fontAlgn="b">
                        <a:buFont typeface="Wingdings" panose="05000000000000000000" pitchFamily="2" charset="2"/>
                        <a:buChar char="Ø"/>
                      </a:pPr>
                      <a:r>
                        <a:rPr lang="tr-TR" sz="1400" u="none" strike="noStrike" dirty="0">
                          <a:effectLst/>
                        </a:rPr>
                        <a:t>922 İlçe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6286820"/>
                  </a:ext>
                </a:extLst>
              </a:tr>
            </a:tbl>
          </a:graphicData>
        </a:graphic>
      </p:graphicFrame>
      <p:graphicFrame>
        <p:nvGraphicFramePr>
          <p:cNvPr id="11" name="Tablo 10">
            <a:extLst>
              <a:ext uri="{FF2B5EF4-FFF2-40B4-BE49-F238E27FC236}">
                <a16:creationId xmlns:a16="http://schemas.microsoft.com/office/drawing/2014/main" id="{961CA20E-EAE5-27A3-E498-058445E34410}"/>
              </a:ext>
            </a:extLst>
          </p:cNvPr>
          <p:cNvGraphicFramePr>
            <a:graphicFrameLocks noGrp="1"/>
          </p:cNvGraphicFramePr>
          <p:nvPr/>
        </p:nvGraphicFramePr>
        <p:xfrm>
          <a:off x="4972013" y="3165708"/>
          <a:ext cx="2901985" cy="1114425"/>
        </p:xfrm>
        <a:graphic>
          <a:graphicData uri="http://schemas.openxmlformats.org/drawingml/2006/table">
            <a:tbl>
              <a:tblPr firstRow="1">
                <a:tableStyleId>{FABFCF23-3B69-468F-B69F-88F6DE6A72F2}</a:tableStyleId>
              </a:tblPr>
              <a:tblGrid>
                <a:gridCol w="2901985">
                  <a:extLst>
                    <a:ext uri="{9D8B030D-6E8A-4147-A177-3AD203B41FA5}">
                      <a16:colId xmlns:a16="http://schemas.microsoft.com/office/drawing/2014/main" val="225594079"/>
                    </a:ext>
                  </a:extLst>
                </a:gridCol>
              </a:tblGrid>
              <a:tr h="190500">
                <a:tc>
                  <a:txBody>
                    <a:bodyPr/>
                    <a:lstStyle/>
                    <a:p>
                      <a:pPr algn="ctr" fontAlgn="b"/>
                      <a:r>
                        <a:rPr lang="tr-TR" sz="1400" u="none" strike="noStrike" dirty="0">
                          <a:effectLst/>
                        </a:rPr>
                        <a:t>15 BÖLGE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7918400"/>
                  </a:ext>
                </a:extLst>
              </a:tr>
              <a:tr h="190500">
                <a:tc>
                  <a:txBody>
                    <a:bodyPr/>
                    <a:lstStyle/>
                    <a:p>
                      <a:pPr marL="285750" indent="-285750" algn="l" fontAlgn="b">
                        <a:buFont typeface="Wingdings" panose="05000000000000000000" pitchFamily="2" charset="2"/>
                        <a:buChar char="Ø"/>
                      </a:pPr>
                      <a:r>
                        <a:rPr lang="tr-TR" sz="1400" u="none" strike="noStrike" dirty="0">
                          <a:effectLst/>
                        </a:rPr>
                        <a:t>75 Bölge Şube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2112941"/>
                  </a:ext>
                </a:extLst>
              </a:tr>
              <a:tr h="190500">
                <a:tc>
                  <a:txBody>
                    <a:bodyPr/>
                    <a:lstStyle/>
                    <a:p>
                      <a:pPr marL="285750" indent="-285750" algn="l" fontAlgn="b">
                        <a:buFont typeface="Wingdings" panose="05000000000000000000" pitchFamily="2" charset="2"/>
                        <a:buChar char="Ø"/>
                      </a:pPr>
                      <a:r>
                        <a:rPr lang="tr-TR" sz="1400" u="none" strike="noStrike" dirty="0">
                          <a:effectLst/>
                        </a:rPr>
                        <a:t>81 İl Şube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6286820"/>
                  </a:ext>
                </a:extLst>
              </a:tr>
              <a:tr h="190500">
                <a:tc>
                  <a:txBody>
                    <a:bodyPr/>
                    <a:lstStyle/>
                    <a:p>
                      <a:pPr marL="285750" indent="-285750" algn="l" fontAlgn="b">
                        <a:buFont typeface="Wingdings" panose="05000000000000000000" pitchFamily="2" charset="2"/>
                        <a:buChar char="Ø"/>
                      </a:pPr>
                      <a:r>
                        <a:rPr lang="tr-TR" sz="1400" b="0" i="0" u="none" strike="noStrike" dirty="0">
                          <a:solidFill>
                            <a:srgbClr val="000000"/>
                          </a:solidFill>
                          <a:effectLst/>
                          <a:latin typeface="Calibri" panose="020F0502020204030204" pitchFamily="34" charset="0"/>
                        </a:rPr>
                        <a:t>10 Milli Park/Tarihi Milli Park</a:t>
                      </a:r>
                    </a:p>
                  </a:txBody>
                  <a:tcPr marL="9525" marR="9525" marT="9525" marB="0" anchor="b"/>
                </a:tc>
                <a:extLst>
                  <a:ext uri="{0D108BD9-81ED-4DB2-BD59-A6C34878D82A}">
                    <a16:rowId xmlns:a16="http://schemas.microsoft.com/office/drawing/2014/main" val="2160215787"/>
                  </a:ext>
                </a:extLst>
              </a:tr>
              <a:tr h="190500">
                <a:tc>
                  <a:txBody>
                    <a:bodyPr/>
                    <a:lstStyle/>
                    <a:p>
                      <a:pPr marL="285750" indent="-285750" algn="l" fontAlgn="b">
                        <a:buFont typeface="Wingdings" panose="05000000000000000000" pitchFamily="2" charset="2"/>
                        <a:buChar char="Ø"/>
                      </a:pPr>
                      <a:r>
                        <a:rPr lang="tr-TR" sz="1400" b="0" i="0" u="none" strike="noStrike" dirty="0">
                          <a:solidFill>
                            <a:srgbClr val="000000"/>
                          </a:solidFill>
                          <a:effectLst/>
                          <a:latin typeface="Calibri" panose="020F0502020204030204" pitchFamily="34" charset="0"/>
                        </a:rPr>
                        <a:t>289 Şeflik</a:t>
                      </a:r>
                    </a:p>
                  </a:txBody>
                  <a:tcPr marL="9525" marR="9525" marT="9525" marB="0" anchor="b"/>
                </a:tc>
                <a:extLst>
                  <a:ext uri="{0D108BD9-81ED-4DB2-BD59-A6C34878D82A}">
                    <a16:rowId xmlns:a16="http://schemas.microsoft.com/office/drawing/2014/main" val="3875965003"/>
                  </a:ext>
                </a:extLst>
              </a:tr>
            </a:tbl>
          </a:graphicData>
        </a:graphic>
      </p:graphicFrame>
      <p:graphicFrame>
        <p:nvGraphicFramePr>
          <p:cNvPr id="12" name="Tablo 11">
            <a:extLst>
              <a:ext uri="{FF2B5EF4-FFF2-40B4-BE49-F238E27FC236}">
                <a16:creationId xmlns:a16="http://schemas.microsoft.com/office/drawing/2014/main" id="{6EC14F7A-288F-D735-C808-61724C2D4DB0}"/>
              </a:ext>
            </a:extLst>
          </p:cNvPr>
          <p:cNvGraphicFramePr>
            <a:graphicFrameLocks noGrp="1"/>
          </p:cNvGraphicFramePr>
          <p:nvPr/>
        </p:nvGraphicFramePr>
        <p:xfrm>
          <a:off x="4972012" y="4612082"/>
          <a:ext cx="2901985" cy="456249"/>
        </p:xfrm>
        <a:graphic>
          <a:graphicData uri="http://schemas.openxmlformats.org/drawingml/2006/table">
            <a:tbl>
              <a:tblPr firstRow="1">
                <a:tableStyleId>{FABFCF23-3B69-468F-B69F-88F6DE6A72F2}</a:tableStyleId>
              </a:tblPr>
              <a:tblGrid>
                <a:gridCol w="2901985">
                  <a:extLst>
                    <a:ext uri="{9D8B030D-6E8A-4147-A177-3AD203B41FA5}">
                      <a16:colId xmlns:a16="http://schemas.microsoft.com/office/drawing/2014/main" val="3899391554"/>
                    </a:ext>
                  </a:extLst>
                </a:gridCol>
              </a:tblGrid>
              <a:tr h="190500">
                <a:tc>
                  <a:txBody>
                    <a:bodyPr/>
                    <a:lstStyle/>
                    <a:p>
                      <a:pPr algn="ctr" fontAlgn="b"/>
                      <a:r>
                        <a:rPr lang="tr-TR" sz="1400" u="none" strike="noStrike" dirty="0">
                          <a:effectLst/>
                        </a:rPr>
                        <a:t>162 KURULUŞ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9195368"/>
                  </a:ext>
                </a:extLst>
              </a:tr>
              <a:tr h="233364">
                <a:tc>
                  <a:txBody>
                    <a:bodyPr/>
                    <a:lstStyle/>
                    <a:p>
                      <a:pPr marL="285750" indent="-285750" algn="l" fontAlgn="b">
                        <a:buFont typeface="Wingdings" panose="05000000000000000000" pitchFamily="2" charset="2"/>
                        <a:buChar char="Ø"/>
                      </a:pPr>
                      <a:r>
                        <a:rPr lang="tr-TR" sz="1300" u="none" strike="noStrike" dirty="0">
                          <a:effectLst/>
                        </a:rPr>
                        <a:t>158 Aktif Çalışan Kuruluş Müdürlüğü</a:t>
                      </a:r>
                      <a:endParaRPr lang="tr-TR" sz="13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2860520"/>
                  </a:ext>
                </a:extLst>
              </a:tr>
            </a:tbl>
          </a:graphicData>
        </a:graphic>
      </p:graphicFrame>
      <p:pic>
        <p:nvPicPr>
          <p:cNvPr id="13" name="Grafik 12" descr="Ok: Sola döndür düz dolguyla">
            <a:hlinkClick r:id="rId2" action="ppaction://hlinksldjump"/>
            <a:extLst>
              <a:ext uri="{FF2B5EF4-FFF2-40B4-BE49-F238E27FC236}">
                <a16:creationId xmlns:a16="http://schemas.microsoft.com/office/drawing/2014/main" id="{AB7A672D-1485-A82B-A607-FB7A72EA08A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595386" y="5986208"/>
            <a:ext cx="596614" cy="680358"/>
          </a:xfrm>
          <a:prstGeom prst="rect">
            <a:avLst/>
          </a:prstGeom>
        </p:spPr>
      </p:pic>
      <p:graphicFrame>
        <p:nvGraphicFramePr>
          <p:cNvPr id="18" name="Tablo 17">
            <a:extLst>
              <a:ext uri="{FF2B5EF4-FFF2-40B4-BE49-F238E27FC236}">
                <a16:creationId xmlns:a16="http://schemas.microsoft.com/office/drawing/2014/main" id="{405B4E71-DD04-0F27-CC28-0B03040BDE27}"/>
              </a:ext>
            </a:extLst>
          </p:cNvPr>
          <p:cNvGraphicFramePr>
            <a:graphicFrameLocks noGrp="1"/>
          </p:cNvGraphicFramePr>
          <p:nvPr/>
        </p:nvGraphicFramePr>
        <p:xfrm>
          <a:off x="7962314" y="1519311"/>
          <a:ext cx="208280" cy="3563829"/>
        </p:xfrm>
        <a:graphic>
          <a:graphicData uri="http://schemas.openxmlformats.org/drawingml/2006/table">
            <a:tbl>
              <a:tblPr/>
              <a:tblGrid>
                <a:gridCol w="208280">
                  <a:extLst>
                    <a:ext uri="{9D8B030D-6E8A-4147-A177-3AD203B41FA5}">
                      <a16:colId xmlns:a16="http://schemas.microsoft.com/office/drawing/2014/main" val="1786852123"/>
                    </a:ext>
                  </a:extLst>
                </a:gridCol>
              </a:tblGrid>
              <a:tr h="3563829">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gradFill>
                      <a:gsLst>
                        <a:gs pos="3000">
                          <a:srgbClr val="6699FF"/>
                        </a:gs>
                        <a:gs pos="100000">
                          <a:schemeClr val="bg1"/>
                        </a:gs>
                      </a:gsLst>
                      <a:lin ang="0" scaled="1"/>
                    </a:gradFill>
                  </a:tcPr>
                </a:tc>
                <a:extLst>
                  <a:ext uri="{0D108BD9-81ED-4DB2-BD59-A6C34878D82A}">
                    <a16:rowId xmlns:a16="http://schemas.microsoft.com/office/drawing/2014/main" val="529046994"/>
                  </a:ext>
                </a:extLst>
              </a:tr>
            </a:tbl>
          </a:graphicData>
        </a:graphic>
      </p:graphicFrame>
      <p:sp>
        <p:nvSpPr>
          <p:cNvPr id="19" name="Unvan 1">
            <a:extLst>
              <a:ext uri="{FF2B5EF4-FFF2-40B4-BE49-F238E27FC236}">
                <a16:creationId xmlns:a16="http://schemas.microsoft.com/office/drawing/2014/main" id="{107AF9B3-4E79-158C-A597-7E830BC2E14C}"/>
              </a:ext>
            </a:extLst>
          </p:cNvPr>
          <p:cNvSpPr txBox="1">
            <a:spLocks/>
          </p:cNvSpPr>
          <p:nvPr/>
        </p:nvSpPr>
        <p:spPr>
          <a:xfrm>
            <a:off x="8444356" y="1656328"/>
            <a:ext cx="3030414" cy="326747"/>
          </a:xfrm>
          <a:prstGeom prst="rect">
            <a:avLst/>
          </a:prstGeom>
          <a:solidFill>
            <a:schemeClr val="accent5"/>
          </a:solidFill>
        </p:spPr>
        <p:txBody>
          <a:bodyPr vert="horz" lIns="91440" tIns="45720" rIns="91440" bIns="45720" rtlCol="0" anchor="ctr">
            <a:normAutofit/>
          </a:bodyPr>
          <a:lstStyle>
            <a:lvl1pPr algn="r" defTabSz="914400" rtl="0" eaLnBrk="1" latinLnBrk="0" hangingPunct="1">
              <a:lnSpc>
                <a:spcPct val="90000"/>
              </a:lnSpc>
              <a:spcBef>
                <a:spcPct val="0"/>
              </a:spcBef>
              <a:buNone/>
              <a:defRPr sz="4000" b="1" kern="1200">
                <a:solidFill>
                  <a:srgbClr val="002060"/>
                </a:solidFill>
                <a:effectLst>
                  <a:outerShdw blurRad="38100" dist="38100" dir="2700000" algn="tl">
                    <a:srgbClr val="000000">
                      <a:alpha val="43137"/>
                    </a:srgbClr>
                  </a:outerShdw>
                </a:effectLst>
                <a:latin typeface="+mn-lt"/>
                <a:ea typeface="+mj-ea"/>
                <a:cs typeface="+mj-cs"/>
              </a:defRPr>
            </a:lvl1p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prstClr val="white"/>
                </a:solidFill>
                <a:effectLst/>
                <a:uLnTx/>
                <a:uFillTx/>
                <a:latin typeface="Calibri" panose="020F0502020204030204"/>
                <a:ea typeface="+mn-ea"/>
                <a:cs typeface="+mn-cs"/>
              </a:rPr>
              <a:t>NORM KADRO YAPILMAYAN BİRİMLER</a:t>
            </a:r>
            <a:endParaRPr kumimoji="0" lang="tr-T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2" name="Unvan 1">
            <a:extLst>
              <a:ext uri="{FF2B5EF4-FFF2-40B4-BE49-F238E27FC236}">
                <a16:creationId xmlns:a16="http://schemas.microsoft.com/office/drawing/2014/main" id="{555CCF54-BBB3-5B60-1FE6-911A9845FA4D}"/>
              </a:ext>
            </a:extLst>
          </p:cNvPr>
          <p:cNvSpPr txBox="1">
            <a:spLocks/>
          </p:cNvSpPr>
          <p:nvPr/>
        </p:nvSpPr>
        <p:spPr>
          <a:xfrm>
            <a:off x="718752" y="1656328"/>
            <a:ext cx="7160715" cy="326747"/>
          </a:xfrm>
          <a:prstGeom prst="rect">
            <a:avLst/>
          </a:prstGeom>
          <a:solidFill>
            <a:schemeClr val="accent5"/>
          </a:solidFill>
        </p:spPr>
        <p:txBody>
          <a:bodyPr vert="horz" lIns="91440" tIns="45720" rIns="91440" bIns="45720" rtlCol="0" anchor="ctr">
            <a:normAutofit fontScale="92500" lnSpcReduction="10000"/>
          </a:bodyPr>
          <a:lstStyle>
            <a:lvl1pPr algn="r" defTabSz="914400" rtl="0" eaLnBrk="1" latinLnBrk="0" hangingPunct="1">
              <a:lnSpc>
                <a:spcPct val="90000"/>
              </a:lnSpc>
              <a:spcBef>
                <a:spcPct val="0"/>
              </a:spcBef>
              <a:buNone/>
              <a:defRPr sz="4000" b="1" kern="1200">
                <a:solidFill>
                  <a:srgbClr val="002060"/>
                </a:solidFill>
                <a:effectLst>
                  <a:outerShdw blurRad="38100" dist="38100" dir="2700000" algn="tl">
                    <a:srgbClr val="000000">
                      <a:alpha val="43137"/>
                    </a:srgbClr>
                  </a:outerShdw>
                </a:effectLst>
                <a:latin typeface="+mn-lt"/>
                <a:ea typeface="+mj-ea"/>
                <a:cs typeface="+mj-cs"/>
              </a:defRPr>
            </a:lvl1p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prstClr val="white"/>
                </a:solidFill>
                <a:effectLst/>
                <a:uLnTx/>
                <a:uFillTx/>
                <a:latin typeface="Calibri" panose="020F0502020204030204"/>
                <a:ea typeface="+mn-ea"/>
                <a:cs typeface="+mn-cs"/>
              </a:rPr>
              <a:t>NORM KADRO YAPILAN BİRİMLER</a:t>
            </a:r>
            <a:endParaRPr kumimoji="0" lang="tr-TR"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15" name="Tablo 14">
            <a:extLst>
              <a:ext uri="{FF2B5EF4-FFF2-40B4-BE49-F238E27FC236}">
                <a16:creationId xmlns:a16="http://schemas.microsoft.com/office/drawing/2014/main" id="{20BAA27C-86B1-7C46-3C21-36B34AF62EC8}"/>
              </a:ext>
            </a:extLst>
          </p:cNvPr>
          <p:cNvGraphicFramePr>
            <a:graphicFrameLocks noGrp="1"/>
          </p:cNvGraphicFramePr>
          <p:nvPr/>
        </p:nvGraphicFramePr>
        <p:xfrm>
          <a:off x="8456528" y="2183325"/>
          <a:ext cx="3030411" cy="1316361"/>
        </p:xfrm>
        <a:graphic>
          <a:graphicData uri="http://schemas.openxmlformats.org/drawingml/2006/table">
            <a:tbl>
              <a:tblPr firstRow="1">
                <a:tableStyleId>{FABFCF23-3B69-468F-B69F-88F6DE6A72F2}</a:tableStyleId>
              </a:tblPr>
              <a:tblGrid>
                <a:gridCol w="3030411">
                  <a:extLst>
                    <a:ext uri="{9D8B030D-6E8A-4147-A177-3AD203B41FA5}">
                      <a16:colId xmlns:a16="http://schemas.microsoft.com/office/drawing/2014/main" val="225594079"/>
                    </a:ext>
                  </a:extLst>
                </a:gridCol>
              </a:tblGrid>
              <a:tr h="366310">
                <a:tc>
                  <a:txBody>
                    <a:bodyPr/>
                    <a:lstStyle/>
                    <a:p>
                      <a:pPr algn="l" fontAlgn="b"/>
                      <a:r>
                        <a:rPr lang="tr-TR" sz="1400" b="0" u="none" strike="noStrike" dirty="0">
                          <a:solidFill>
                            <a:schemeClr val="tx1"/>
                          </a:solidFill>
                          <a:effectLst/>
                        </a:rPr>
                        <a:t>1- Rehberlik ve Teftiş Başkanlığı</a:t>
                      </a:r>
                      <a:endParaRPr lang="tr-TR" sz="1400" b="0" i="0" u="none" strike="noStrike" dirty="0">
                        <a:solidFill>
                          <a:schemeClr val="tx1"/>
                        </a:solidFill>
                        <a:effectLst/>
                        <a:latin typeface="Calibri" panose="020F0502020204030204" pitchFamily="34" charset="0"/>
                      </a:endParaRPr>
                    </a:p>
                  </a:txBody>
                  <a:tcPr marL="9525" marR="9525" marT="9525" marB="0" anchor="ctr">
                    <a:solidFill>
                      <a:schemeClr val="bg1"/>
                    </a:solidFill>
                  </a:tcPr>
                </a:tc>
                <a:extLst>
                  <a:ext uri="{0D108BD9-81ED-4DB2-BD59-A6C34878D82A}">
                    <a16:rowId xmlns:a16="http://schemas.microsoft.com/office/drawing/2014/main" val="3247918400"/>
                  </a:ext>
                </a:extLst>
              </a:tr>
              <a:tr h="352793">
                <a:tc>
                  <a:txBody>
                    <a:bodyPr/>
                    <a:lstStyle/>
                    <a:p>
                      <a:pPr algn="l" fontAlgn="b"/>
                      <a:r>
                        <a:rPr lang="tr-TR" sz="1400" u="none" strike="noStrike" dirty="0">
                          <a:solidFill>
                            <a:schemeClr val="tx1"/>
                          </a:solidFill>
                          <a:effectLst/>
                        </a:rPr>
                        <a:t>2- İç Denetim Birimi</a:t>
                      </a:r>
                      <a:endParaRPr lang="tr-TR" sz="1400" b="0" i="0" u="none" strike="noStrike" dirty="0">
                        <a:solidFill>
                          <a:schemeClr val="tx1"/>
                        </a:solidFill>
                        <a:effectLst/>
                        <a:latin typeface="Calibri" panose="020F0502020204030204" pitchFamily="34" charset="0"/>
                      </a:endParaRPr>
                    </a:p>
                  </a:txBody>
                  <a:tcPr marL="9525" marR="9525" marT="9525" marB="0" anchor="ctr">
                    <a:solidFill>
                      <a:schemeClr val="bg1"/>
                    </a:solidFill>
                  </a:tcPr>
                </a:tc>
                <a:extLst>
                  <a:ext uri="{0D108BD9-81ED-4DB2-BD59-A6C34878D82A}">
                    <a16:rowId xmlns:a16="http://schemas.microsoft.com/office/drawing/2014/main" val="1012112941"/>
                  </a:ext>
                </a:extLst>
              </a:tr>
              <a:tr h="322554">
                <a:tc>
                  <a:txBody>
                    <a:bodyPr/>
                    <a:lstStyle/>
                    <a:p>
                      <a:pPr algn="l" fontAlgn="b"/>
                      <a:r>
                        <a:rPr lang="tr-TR" sz="1400" u="none" strike="noStrike" dirty="0">
                          <a:solidFill>
                            <a:schemeClr val="tx1"/>
                          </a:solidFill>
                          <a:effectLst/>
                        </a:rPr>
                        <a:t>3- Özel Kalem Müdürlüğü</a:t>
                      </a:r>
                      <a:endParaRPr lang="tr-TR" sz="14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66286820"/>
                  </a:ext>
                </a:extLst>
              </a:tr>
              <a:tr h="274704">
                <a:tc>
                  <a:txBody>
                    <a:bodyPr/>
                    <a:lstStyle/>
                    <a:p>
                      <a:pPr algn="l" fontAlgn="b"/>
                      <a:r>
                        <a:rPr lang="tr-TR" sz="1400" u="none" strike="noStrike" dirty="0">
                          <a:solidFill>
                            <a:schemeClr val="tx1"/>
                          </a:solidFill>
                          <a:effectLst/>
                        </a:rPr>
                        <a:t>4- Basın ve Halkla İlişkiler Müşavirliği</a:t>
                      </a:r>
                      <a:endParaRPr lang="tr-TR" sz="14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61946857"/>
                  </a:ext>
                </a:extLst>
              </a:tr>
            </a:tbl>
          </a:graphicData>
        </a:graphic>
      </p:graphicFrame>
    </p:spTree>
    <p:extLst>
      <p:ext uri="{BB962C8B-B14F-4D97-AF65-F5344CB8AC3E}">
        <p14:creationId xmlns:p14="http://schemas.microsoft.com/office/powerpoint/2010/main" val="139201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
            <a:extLst>
              <a:ext uri="{FF2B5EF4-FFF2-40B4-BE49-F238E27FC236}">
                <a16:creationId xmlns:a16="http://schemas.microsoft.com/office/drawing/2014/main" id="{DB972E3A-7A4F-A19B-9EDB-241F7E056ED7}"/>
              </a:ext>
            </a:extLst>
          </p:cNvPr>
          <p:cNvSpPr>
            <a:spLocks/>
          </p:cNvSpPr>
          <p:nvPr/>
        </p:nvSpPr>
        <p:spPr bwMode="ltGray">
          <a:xfrm>
            <a:off x="1947333" y="1955127"/>
            <a:ext cx="9914929" cy="4963936"/>
          </a:xfrm>
          <a:custGeom>
            <a:avLst/>
            <a:gdLst>
              <a:gd name="T0" fmla="*/ 496 w 5190"/>
              <a:gd name="T1" fmla="*/ 157 h 2298"/>
              <a:gd name="T2" fmla="*/ 0 w 5190"/>
              <a:gd name="T3" fmla="*/ 0 h 2298"/>
              <a:gd name="T4" fmla="*/ 231 w 5190"/>
              <a:gd name="T5" fmla="*/ 124 h 2298"/>
              <a:gd name="T6" fmla="*/ 4282 w 5190"/>
              <a:gd name="T7" fmla="*/ 2025 h 2298"/>
              <a:gd name="T8" fmla="*/ 3974 w 5190"/>
              <a:gd name="T9" fmla="*/ 2298 h 2298"/>
              <a:gd name="T10" fmla="*/ 5190 w 5190"/>
              <a:gd name="T11" fmla="*/ 2065 h 2298"/>
              <a:gd name="T12" fmla="*/ 5039 w 5190"/>
              <a:gd name="T13" fmla="*/ 1268 h 2298"/>
              <a:gd name="T14" fmla="*/ 4748 w 5190"/>
              <a:gd name="T15" fmla="*/ 1507 h 2298"/>
              <a:gd name="T16" fmla="*/ 496 w 5190"/>
              <a:gd name="T17" fmla="*/ 157 h 2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90" h="2298">
                <a:moveTo>
                  <a:pt x="496" y="157"/>
                </a:moveTo>
                <a:lnTo>
                  <a:pt x="0" y="0"/>
                </a:lnTo>
                <a:lnTo>
                  <a:pt x="231" y="124"/>
                </a:lnTo>
                <a:lnTo>
                  <a:pt x="4282" y="2025"/>
                </a:lnTo>
                <a:lnTo>
                  <a:pt x="3974" y="2298"/>
                </a:lnTo>
                <a:lnTo>
                  <a:pt x="5190" y="2065"/>
                </a:lnTo>
                <a:lnTo>
                  <a:pt x="5039" y="1268"/>
                </a:lnTo>
                <a:lnTo>
                  <a:pt x="4748" y="1507"/>
                </a:lnTo>
                <a:lnTo>
                  <a:pt x="496" y="157"/>
                </a:lnTo>
                <a:close/>
              </a:path>
            </a:pathLst>
          </a:custGeom>
          <a:gradFill rotWithShape="1">
            <a:gsLst>
              <a:gs pos="0">
                <a:schemeClr val="hlink">
                  <a:gamma/>
                  <a:shade val="40000"/>
                  <a:invGamma/>
                </a:schemeClr>
              </a:gs>
              <a:gs pos="50000">
                <a:schemeClr val="hlink"/>
              </a:gs>
              <a:gs pos="100000">
                <a:schemeClr val="hlink">
                  <a:gamma/>
                  <a:shade val="40000"/>
                  <a:invGamma/>
                </a:schemeClr>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1" name="Başlık 1">
            <a:extLst>
              <a:ext uri="{FF2B5EF4-FFF2-40B4-BE49-F238E27FC236}">
                <a16:creationId xmlns:a16="http://schemas.microsoft.com/office/drawing/2014/main" id="{350DA776-C363-F760-C759-2D44BC6E4962}"/>
              </a:ext>
            </a:extLst>
          </p:cNvPr>
          <p:cNvSpPr>
            <a:spLocks noGrp="1"/>
          </p:cNvSpPr>
          <p:nvPr>
            <p:ph type="title"/>
          </p:nvPr>
        </p:nvSpPr>
        <p:spPr>
          <a:xfrm>
            <a:off x="2099628" y="-17741"/>
            <a:ext cx="8534400" cy="1507067"/>
          </a:xfrm>
        </p:spPr>
        <p:txBody>
          <a:bodyPr>
            <a:no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NORM KADRO ÇALIŞMASI YAPILAN</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UNVAN ve UNVAN GRUPLARI</a:t>
            </a:r>
          </a:p>
        </p:txBody>
      </p:sp>
      <p:sp>
        <p:nvSpPr>
          <p:cNvPr id="33" name="AutoShape 4">
            <a:extLst>
              <a:ext uri="{FF2B5EF4-FFF2-40B4-BE49-F238E27FC236}">
                <a16:creationId xmlns:a16="http://schemas.microsoft.com/office/drawing/2014/main" id="{DB98075F-0880-8817-DF72-6989E5E0574A}"/>
              </a:ext>
            </a:extLst>
          </p:cNvPr>
          <p:cNvSpPr>
            <a:spLocks noChangeArrowheads="1"/>
          </p:cNvSpPr>
          <p:nvPr/>
        </p:nvSpPr>
        <p:spPr bwMode="gray">
          <a:xfrm>
            <a:off x="2727439" y="2265868"/>
            <a:ext cx="263214" cy="171272"/>
          </a:xfrm>
          <a:prstGeom prst="can">
            <a:avLst>
              <a:gd name="adj" fmla="val 39796"/>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AutoShape 5">
            <a:extLst>
              <a:ext uri="{FF2B5EF4-FFF2-40B4-BE49-F238E27FC236}">
                <a16:creationId xmlns:a16="http://schemas.microsoft.com/office/drawing/2014/main" id="{65E7A3D7-36FC-94B9-C79B-08FC4F4C8FD3}"/>
              </a:ext>
            </a:extLst>
          </p:cNvPr>
          <p:cNvSpPr>
            <a:spLocks noChangeArrowheads="1"/>
          </p:cNvSpPr>
          <p:nvPr/>
        </p:nvSpPr>
        <p:spPr bwMode="gray">
          <a:xfrm>
            <a:off x="3671048" y="2615528"/>
            <a:ext cx="305550" cy="233551"/>
          </a:xfrm>
          <a:prstGeom prst="can">
            <a:avLst>
              <a:gd name="adj" fmla="val 27343"/>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 name="AutoShape 6">
            <a:extLst>
              <a:ext uri="{FF2B5EF4-FFF2-40B4-BE49-F238E27FC236}">
                <a16:creationId xmlns:a16="http://schemas.microsoft.com/office/drawing/2014/main" id="{D11121CD-B555-BB0F-4035-C2C8F7B00B8C}"/>
              </a:ext>
            </a:extLst>
          </p:cNvPr>
          <p:cNvSpPr>
            <a:spLocks noChangeArrowheads="1"/>
          </p:cNvSpPr>
          <p:nvPr/>
        </p:nvSpPr>
        <p:spPr bwMode="gray">
          <a:xfrm>
            <a:off x="4842793" y="3072086"/>
            <a:ext cx="415988" cy="377574"/>
          </a:xfrm>
          <a:prstGeom prst="can">
            <a:avLst>
              <a:gd name="adj" fmla="val 25000"/>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 name="AutoShape 7">
            <a:extLst>
              <a:ext uri="{FF2B5EF4-FFF2-40B4-BE49-F238E27FC236}">
                <a16:creationId xmlns:a16="http://schemas.microsoft.com/office/drawing/2014/main" id="{E42B308E-4D55-DB0C-D413-86B4557DA05D}"/>
              </a:ext>
            </a:extLst>
          </p:cNvPr>
          <p:cNvSpPr>
            <a:spLocks noChangeArrowheads="1"/>
          </p:cNvSpPr>
          <p:nvPr/>
        </p:nvSpPr>
        <p:spPr bwMode="gray">
          <a:xfrm>
            <a:off x="7625527" y="3717786"/>
            <a:ext cx="655274" cy="836894"/>
          </a:xfrm>
          <a:prstGeom prst="can">
            <a:avLst>
              <a:gd name="adj" fmla="val 21434"/>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 name="AutoShape 8">
            <a:extLst>
              <a:ext uri="{FF2B5EF4-FFF2-40B4-BE49-F238E27FC236}">
                <a16:creationId xmlns:a16="http://schemas.microsoft.com/office/drawing/2014/main" id="{04273B0B-115E-ABCB-9D66-5219F0739F5D}"/>
              </a:ext>
            </a:extLst>
          </p:cNvPr>
          <p:cNvSpPr>
            <a:spLocks noChangeArrowheads="1"/>
          </p:cNvSpPr>
          <p:nvPr/>
        </p:nvSpPr>
        <p:spPr bwMode="gray">
          <a:xfrm>
            <a:off x="6110056" y="3487149"/>
            <a:ext cx="513545" cy="456472"/>
          </a:xfrm>
          <a:prstGeom prst="can">
            <a:avLst>
              <a:gd name="adj" fmla="val 21667"/>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8" name="Text Box 9">
            <a:extLst>
              <a:ext uri="{FF2B5EF4-FFF2-40B4-BE49-F238E27FC236}">
                <a16:creationId xmlns:a16="http://schemas.microsoft.com/office/drawing/2014/main" id="{186E08A9-CA93-7FB4-19F3-140A2838CDCC}"/>
              </a:ext>
            </a:extLst>
          </p:cNvPr>
          <p:cNvSpPr txBox="1">
            <a:spLocks noChangeArrowheads="1"/>
          </p:cNvSpPr>
          <p:nvPr/>
        </p:nvSpPr>
        <p:spPr bwMode="gray">
          <a:xfrm>
            <a:off x="2346097" y="1652056"/>
            <a:ext cx="1198791"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100" b="1" dirty="0">
                <a:latin typeface="Arial" panose="020B0604020202020204" pitchFamily="34" charset="0"/>
              </a:rPr>
              <a:t>2012 ve Öncesi</a:t>
            </a:r>
            <a:endParaRPr lang="en-US" altLang="tr-TR" sz="1100" b="1" dirty="0">
              <a:latin typeface="Arial" panose="020B0604020202020204" pitchFamily="34" charset="0"/>
            </a:endParaRPr>
          </a:p>
        </p:txBody>
      </p:sp>
      <p:sp>
        <p:nvSpPr>
          <p:cNvPr id="39" name="Text Box 10">
            <a:extLst>
              <a:ext uri="{FF2B5EF4-FFF2-40B4-BE49-F238E27FC236}">
                <a16:creationId xmlns:a16="http://schemas.microsoft.com/office/drawing/2014/main" id="{E6FF1FA5-7D74-5BE4-73F3-67117D04EA51}"/>
              </a:ext>
            </a:extLst>
          </p:cNvPr>
          <p:cNvSpPr txBox="1">
            <a:spLocks noChangeArrowheads="1"/>
          </p:cNvSpPr>
          <p:nvPr/>
        </p:nvSpPr>
        <p:spPr bwMode="gray">
          <a:xfrm>
            <a:off x="3482089" y="1647350"/>
            <a:ext cx="978895" cy="276999"/>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200" b="1" dirty="0">
                <a:latin typeface="Arial" panose="020B0604020202020204" pitchFamily="34" charset="0"/>
              </a:rPr>
              <a:t>2013-2014</a:t>
            </a:r>
            <a:endParaRPr lang="en-US" altLang="tr-TR" sz="1200" b="1" dirty="0">
              <a:latin typeface="Arial" panose="020B0604020202020204" pitchFamily="34" charset="0"/>
            </a:endParaRPr>
          </a:p>
        </p:txBody>
      </p:sp>
      <p:sp>
        <p:nvSpPr>
          <p:cNvPr id="40" name="Text Box 11">
            <a:extLst>
              <a:ext uri="{FF2B5EF4-FFF2-40B4-BE49-F238E27FC236}">
                <a16:creationId xmlns:a16="http://schemas.microsoft.com/office/drawing/2014/main" id="{4047C1FF-3721-6D75-D056-84E99991E342}"/>
              </a:ext>
            </a:extLst>
          </p:cNvPr>
          <p:cNvSpPr txBox="1">
            <a:spLocks noChangeArrowheads="1"/>
          </p:cNvSpPr>
          <p:nvPr/>
        </p:nvSpPr>
        <p:spPr bwMode="gray">
          <a:xfrm>
            <a:off x="4416221" y="1632703"/>
            <a:ext cx="1198791" cy="307777"/>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400" b="1" dirty="0">
                <a:latin typeface="Arial" panose="020B0604020202020204" pitchFamily="34" charset="0"/>
              </a:rPr>
              <a:t>2015-2018</a:t>
            </a:r>
            <a:endParaRPr lang="en-US" altLang="tr-TR" sz="1400" b="1" dirty="0">
              <a:latin typeface="Arial" panose="020B0604020202020204" pitchFamily="34" charset="0"/>
            </a:endParaRPr>
          </a:p>
        </p:txBody>
      </p:sp>
      <p:sp>
        <p:nvSpPr>
          <p:cNvPr id="41" name="Text Box 12">
            <a:extLst>
              <a:ext uri="{FF2B5EF4-FFF2-40B4-BE49-F238E27FC236}">
                <a16:creationId xmlns:a16="http://schemas.microsoft.com/office/drawing/2014/main" id="{46D214FD-CE1A-DED1-642B-7BBFD73D61DC}"/>
              </a:ext>
            </a:extLst>
          </p:cNvPr>
          <p:cNvSpPr txBox="1">
            <a:spLocks noChangeArrowheads="1"/>
          </p:cNvSpPr>
          <p:nvPr/>
        </p:nvSpPr>
        <p:spPr bwMode="gray">
          <a:xfrm>
            <a:off x="5659095" y="1650662"/>
            <a:ext cx="1415466" cy="338554"/>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600" b="1" dirty="0">
                <a:latin typeface="Arial" panose="020B0604020202020204" pitchFamily="34" charset="0"/>
              </a:rPr>
              <a:t>2019-2020</a:t>
            </a:r>
            <a:endParaRPr lang="en-US" altLang="tr-TR" sz="1600" b="1" dirty="0">
              <a:latin typeface="Arial" panose="020B0604020202020204" pitchFamily="34" charset="0"/>
            </a:endParaRPr>
          </a:p>
        </p:txBody>
      </p:sp>
      <p:sp>
        <p:nvSpPr>
          <p:cNvPr id="42" name="Text Box 13">
            <a:extLst>
              <a:ext uri="{FF2B5EF4-FFF2-40B4-BE49-F238E27FC236}">
                <a16:creationId xmlns:a16="http://schemas.microsoft.com/office/drawing/2014/main" id="{253239C2-A1FE-6C1C-C9A9-637D099BDB56}"/>
              </a:ext>
            </a:extLst>
          </p:cNvPr>
          <p:cNvSpPr txBox="1">
            <a:spLocks noChangeArrowheads="1"/>
          </p:cNvSpPr>
          <p:nvPr/>
        </p:nvSpPr>
        <p:spPr bwMode="gray">
          <a:xfrm>
            <a:off x="7263498" y="1638358"/>
            <a:ext cx="1521063" cy="4001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2000" b="1" dirty="0">
                <a:latin typeface="Arial" panose="020B0604020202020204" pitchFamily="34" charset="0"/>
              </a:rPr>
              <a:t>2021-2022</a:t>
            </a:r>
            <a:endParaRPr lang="en-US" altLang="tr-TR" sz="2000" b="1" dirty="0">
              <a:latin typeface="Arial" panose="020B0604020202020204" pitchFamily="34" charset="0"/>
            </a:endParaRPr>
          </a:p>
        </p:txBody>
      </p:sp>
      <p:sp>
        <p:nvSpPr>
          <p:cNvPr id="43" name="Text Box 14">
            <a:extLst>
              <a:ext uri="{FF2B5EF4-FFF2-40B4-BE49-F238E27FC236}">
                <a16:creationId xmlns:a16="http://schemas.microsoft.com/office/drawing/2014/main" id="{6A24CFC8-27DF-5CD7-B54C-2FB8E50C4FD6}"/>
              </a:ext>
            </a:extLst>
          </p:cNvPr>
          <p:cNvSpPr txBox="1">
            <a:spLocks noChangeArrowheads="1"/>
          </p:cNvSpPr>
          <p:nvPr/>
        </p:nvSpPr>
        <p:spPr bwMode="gray">
          <a:xfrm>
            <a:off x="422485" y="2625074"/>
            <a:ext cx="2235714" cy="26161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tr-TR" altLang="tr-TR" sz="1100" b="1" dirty="0">
                <a:latin typeface="Arial" panose="020B0604020202020204" pitchFamily="34" charset="0"/>
              </a:rPr>
              <a:t>İl ve İlçe Müdürlükleri </a:t>
            </a:r>
            <a:r>
              <a:rPr lang="tr-TR" altLang="tr-TR" sz="1100" b="1" dirty="0">
                <a:solidFill>
                  <a:srgbClr val="FF0000"/>
                </a:solidFill>
                <a:latin typeface="Arial" panose="020B0604020202020204" pitchFamily="34" charset="0"/>
              </a:rPr>
              <a:t>4 Unvan</a:t>
            </a:r>
            <a:endParaRPr lang="en-US" altLang="tr-TR" sz="1100" b="1" dirty="0">
              <a:solidFill>
                <a:srgbClr val="FF0000"/>
              </a:solidFill>
              <a:latin typeface="Arial" panose="020B0604020202020204" pitchFamily="34" charset="0"/>
            </a:endParaRPr>
          </a:p>
        </p:txBody>
      </p:sp>
      <p:sp>
        <p:nvSpPr>
          <p:cNvPr id="44" name="Text Box 15">
            <a:extLst>
              <a:ext uri="{FF2B5EF4-FFF2-40B4-BE49-F238E27FC236}">
                <a16:creationId xmlns:a16="http://schemas.microsoft.com/office/drawing/2014/main" id="{3E4EFBF9-7695-F2EA-E0DC-221C8AC426AC}"/>
              </a:ext>
            </a:extLst>
          </p:cNvPr>
          <p:cNvSpPr txBox="1">
            <a:spLocks noChangeArrowheads="1"/>
          </p:cNvSpPr>
          <p:nvPr/>
        </p:nvSpPr>
        <p:spPr bwMode="gray">
          <a:xfrm>
            <a:off x="692855" y="3150138"/>
            <a:ext cx="3267728" cy="27699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tr-TR" altLang="tr-TR" sz="1200" b="1" dirty="0">
                <a:latin typeface="Arial" panose="020B0604020202020204" pitchFamily="34" charset="0"/>
              </a:rPr>
              <a:t>İl, İlçe ve Kuruluş Müdürlükleri </a:t>
            </a:r>
            <a:r>
              <a:rPr lang="tr-TR" altLang="tr-TR" sz="1200" b="1" dirty="0">
                <a:solidFill>
                  <a:srgbClr val="FF0000"/>
                </a:solidFill>
                <a:latin typeface="Arial" panose="020B0604020202020204" pitchFamily="34" charset="0"/>
              </a:rPr>
              <a:t>11 Unvan</a:t>
            </a:r>
            <a:endParaRPr lang="en-US" altLang="tr-TR" sz="1200" b="1" dirty="0">
              <a:solidFill>
                <a:srgbClr val="FF0000"/>
              </a:solidFill>
              <a:latin typeface="Arial" panose="020B0604020202020204" pitchFamily="34" charset="0"/>
            </a:endParaRPr>
          </a:p>
        </p:txBody>
      </p:sp>
      <p:sp>
        <p:nvSpPr>
          <p:cNvPr id="45" name="Text Box 16">
            <a:extLst>
              <a:ext uri="{FF2B5EF4-FFF2-40B4-BE49-F238E27FC236}">
                <a16:creationId xmlns:a16="http://schemas.microsoft.com/office/drawing/2014/main" id="{D9ABF2CA-9AEB-4C07-4F68-F566598D8A41}"/>
              </a:ext>
            </a:extLst>
          </p:cNvPr>
          <p:cNvSpPr txBox="1">
            <a:spLocks noChangeArrowheads="1"/>
          </p:cNvSpPr>
          <p:nvPr/>
        </p:nvSpPr>
        <p:spPr bwMode="gray">
          <a:xfrm>
            <a:off x="1062112" y="3659210"/>
            <a:ext cx="3267729" cy="55399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en-US" altLang="tr-TR" sz="1200" b="1" dirty="0">
                <a:latin typeface="Arial" panose="020B0604020202020204" pitchFamily="34" charset="0"/>
              </a:rPr>
              <a:t>İl, İlçe ve </a:t>
            </a:r>
            <a:r>
              <a:rPr lang="en-US" altLang="tr-TR" sz="1200" b="1" dirty="0" err="1">
                <a:latin typeface="Arial" panose="020B0604020202020204" pitchFamily="34" charset="0"/>
              </a:rPr>
              <a:t>Kuruluş</a:t>
            </a:r>
            <a:r>
              <a:rPr lang="tr-TR" altLang="tr-TR" sz="1200" b="1" dirty="0">
                <a:latin typeface="Arial" panose="020B0604020202020204" pitchFamily="34" charset="0"/>
              </a:rPr>
              <a:t> Müdürlükleri</a:t>
            </a:r>
          </a:p>
          <a:p>
            <a:pPr algn="ctr">
              <a:spcBef>
                <a:spcPct val="50000"/>
              </a:spcBef>
            </a:pPr>
            <a:r>
              <a:rPr lang="tr-TR" altLang="tr-TR" sz="1200" b="1" dirty="0">
                <a:solidFill>
                  <a:srgbClr val="FF0000"/>
                </a:solidFill>
                <a:latin typeface="Arial" panose="020B0604020202020204" pitchFamily="34" charset="0"/>
              </a:rPr>
              <a:t>11 Unvan 1 Unvan Grubu</a:t>
            </a:r>
          </a:p>
        </p:txBody>
      </p:sp>
      <p:sp>
        <p:nvSpPr>
          <p:cNvPr id="46" name="Text Box 17">
            <a:extLst>
              <a:ext uri="{FF2B5EF4-FFF2-40B4-BE49-F238E27FC236}">
                <a16:creationId xmlns:a16="http://schemas.microsoft.com/office/drawing/2014/main" id="{D7B32BC4-2B43-3E09-7F68-96505798A99C}"/>
              </a:ext>
            </a:extLst>
          </p:cNvPr>
          <p:cNvSpPr txBox="1">
            <a:spLocks noChangeArrowheads="1"/>
          </p:cNvSpPr>
          <p:nvPr/>
        </p:nvSpPr>
        <p:spPr bwMode="gray">
          <a:xfrm>
            <a:off x="1706969" y="4348613"/>
            <a:ext cx="4865884" cy="63094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tr-TR" altLang="tr-TR" sz="1400" b="1" dirty="0">
                <a:latin typeface="Arial" panose="020B0604020202020204" pitchFamily="34" charset="0"/>
              </a:rPr>
              <a:t>Bakanlık Merkez, İl, İlçe ve Kuruluş Müdürlükleri </a:t>
            </a:r>
          </a:p>
          <a:p>
            <a:pPr algn="ctr">
              <a:spcBef>
                <a:spcPct val="50000"/>
              </a:spcBef>
            </a:pPr>
            <a:r>
              <a:rPr lang="tr-TR" altLang="tr-TR" sz="1400" b="1" dirty="0">
                <a:solidFill>
                  <a:srgbClr val="FF0000"/>
                </a:solidFill>
                <a:latin typeface="Arial" panose="020B0604020202020204" pitchFamily="34" charset="0"/>
              </a:rPr>
              <a:t>13 Unvan 1 Unvan Grubu</a:t>
            </a:r>
          </a:p>
        </p:txBody>
      </p:sp>
      <p:sp>
        <p:nvSpPr>
          <p:cNvPr id="47" name="Text Box 18">
            <a:extLst>
              <a:ext uri="{FF2B5EF4-FFF2-40B4-BE49-F238E27FC236}">
                <a16:creationId xmlns:a16="http://schemas.microsoft.com/office/drawing/2014/main" id="{9DE2F989-EB25-B182-57C7-460470B606DB}"/>
              </a:ext>
            </a:extLst>
          </p:cNvPr>
          <p:cNvSpPr txBox="1">
            <a:spLocks noChangeArrowheads="1"/>
          </p:cNvSpPr>
          <p:nvPr/>
        </p:nvSpPr>
        <p:spPr bwMode="gray">
          <a:xfrm>
            <a:off x="1947333" y="5198795"/>
            <a:ext cx="6340598" cy="66172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en-US" altLang="tr-TR" sz="1600" b="1" dirty="0">
                <a:latin typeface="Arial" panose="020B0604020202020204" pitchFamily="34" charset="0"/>
              </a:rPr>
              <a:t>Bakanlık Merkez, </a:t>
            </a:r>
            <a:r>
              <a:rPr lang="tr-TR" altLang="tr-TR" sz="1600" b="1" dirty="0">
                <a:latin typeface="Arial" panose="020B0604020202020204" pitchFamily="34" charset="0"/>
              </a:rPr>
              <a:t>Bölge, </a:t>
            </a:r>
            <a:r>
              <a:rPr lang="en-US" altLang="tr-TR" sz="1600" b="1" dirty="0">
                <a:latin typeface="Arial" panose="020B0604020202020204" pitchFamily="34" charset="0"/>
              </a:rPr>
              <a:t>İl, İlçe ve Kuruluş </a:t>
            </a:r>
            <a:r>
              <a:rPr lang="en-US" altLang="tr-TR" sz="1600" b="1" dirty="0" err="1">
                <a:latin typeface="Arial" panose="020B0604020202020204" pitchFamily="34" charset="0"/>
              </a:rPr>
              <a:t>Müdürlükleri</a:t>
            </a:r>
            <a:r>
              <a:rPr lang="en-US" altLang="tr-TR" sz="1400" b="1" dirty="0">
                <a:latin typeface="Arial" panose="020B0604020202020204" pitchFamily="34" charset="0"/>
              </a:rPr>
              <a:t>  </a:t>
            </a:r>
            <a:endParaRPr lang="tr-TR" altLang="tr-TR" sz="1400" b="1" dirty="0">
              <a:latin typeface="Arial" panose="020B0604020202020204" pitchFamily="34" charset="0"/>
            </a:endParaRPr>
          </a:p>
          <a:p>
            <a:pPr algn="ctr">
              <a:spcBef>
                <a:spcPct val="50000"/>
              </a:spcBef>
            </a:pPr>
            <a:r>
              <a:rPr lang="tr-TR" altLang="tr-TR" sz="1400" b="1" dirty="0">
                <a:solidFill>
                  <a:srgbClr val="FF0000"/>
                </a:solidFill>
                <a:latin typeface="Arial" panose="020B0604020202020204" pitchFamily="34" charset="0"/>
              </a:rPr>
              <a:t>118 Unvan 40 Unvan Grubu</a:t>
            </a:r>
            <a:endParaRPr lang="en-US" altLang="tr-TR" sz="1400" b="1" dirty="0">
              <a:solidFill>
                <a:srgbClr val="FF0000"/>
              </a:solidFill>
              <a:latin typeface="Arial" panose="020B0604020202020204" pitchFamily="34" charset="0"/>
            </a:endParaRPr>
          </a:p>
        </p:txBody>
      </p:sp>
      <p:cxnSp>
        <p:nvCxnSpPr>
          <p:cNvPr id="48" name="AutoShape 19">
            <a:extLst>
              <a:ext uri="{FF2B5EF4-FFF2-40B4-BE49-F238E27FC236}">
                <a16:creationId xmlns:a16="http://schemas.microsoft.com/office/drawing/2014/main" id="{315AEF49-E7CD-5244-BB13-3CCB8ED8EB44}"/>
              </a:ext>
            </a:extLst>
          </p:cNvPr>
          <p:cNvCxnSpPr>
            <a:cxnSpLocks noChangeShapeType="1"/>
            <a:stCxn id="33" idx="3"/>
            <a:endCxn id="43" idx="0"/>
          </p:cNvCxnSpPr>
          <p:nvPr/>
        </p:nvCxnSpPr>
        <p:spPr bwMode="gray">
          <a:xfrm rot="5400000">
            <a:off x="2105727" y="1871755"/>
            <a:ext cx="187934" cy="1318704"/>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AutoShape 21">
            <a:extLst>
              <a:ext uri="{FF2B5EF4-FFF2-40B4-BE49-F238E27FC236}">
                <a16:creationId xmlns:a16="http://schemas.microsoft.com/office/drawing/2014/main" id="{0FEF7B8C-2CDD-B3E2-E3A7-146873AA0D2D}"/>
              </a:ext>
            </a:extLst>
          </p:cNvPr>
          <p:cNvCxnSpPr>
            <a:cxnSpLocks noChangeShapeType="1"/>
            <a:stCxn id="35" idx="3"/>
            <a:endCxn id="45" idx="0"/>
          </p:cNvCxnSpPr>
          <p:nvPr/>
        </p:nvCxnSpPr>
        <p:spPr bwMode="gray">
          <a:xfrm rot="5400000">
            <a:off x="3768607" y="2377030"/>
            <a:ext cx="209550" cy="2354810"/>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AutoShape 22">
            <a:extLst>
              <a:ext uri="{FF2B5EF4-FFF2-40B4-BE49-F238E27FC236}">
                <a16:creationId xmlns:a16="http://schemas.microsoft.com/office/drawing/2014/main" id="{46F065C4-B95D-8082-4CC4-EEFED3376E88}"/>
              </a:ext>
            </a:extLst>
          </p:cNvPr>
          <p:cNvCxnSpPr>
            <a:cxnSpLocks noChangeShapeType="1"/>
            <a:stCxn id="37" idx="3"/>
            <a:endCxn id="46" idx="0"/>
          </p:cNvCxnSpPr>
          <p:nvPr/>
        </p:nvCxnSpPr>
        <p:spPr bwMode="gray">
          <a:xfrm rot="5400000">
            <a:off x="5050874" y="3032658"/>
            <a:ext cx="404992" cy="2226918"/>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23">
            <a:extLst>
              <a:ext uri="{FF2B5EF4-FFF2-40B4-BE49-F238E27FC236}">
                <a16:creationId xmlns:a16="http://schemas.microsoft.com/office/drawing/2014/main" id="{B217869B-D0C9-3CDF-1FE4-A52FED70835A}"/>
              </a:ext>
            </a:extLst>
          </p:cNvPr>
          <p:cNvCxnSpPr>
            <a:cxnSpLocks noChangeShapeType="1"/>
          </p:cNvCxnSpPr>
          <p:nvPr/>
        </p:nvCxnSpPr>
        <p:spPr bwMode="gray">
          <a:xfrm rot="5400000">
            <a:off x="6241506" y="3474749"/>
            <a:ext cx="644115" cy="2835532"/>
          </a:xfrm>
          <a:prstGeom prst="bentConnector3">
            <a:avLst>
              <a:gd name="adj1" fmla="val 61667"/>
            </a:avLst>
          </a:prstGeom>
          <a:noFill/>
          <a:ln w="9525">
            <a:solidFill>
              <a:srgbClr val="1C1C1C"/>
            </a:solidFill>
            <a:miter lim="800000"/>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AutoShape 24">
            <a:extLst>
              <a:ext uri="{FF2B5EF4-FFF2-40B4-BE49-F238E27FC236}">
                <a16:creationId xmlns:a16="http://schemas.microsoft.com/office/drawing/2014/main" id="{7B3F7E2B-1698-A766-AC6A-D4D7F29662E4}"/>
              </a:ext>
            </a:extLst>
          </p:cNvPr>
          <p:cNvSpPr>
            <a:spLocks noChangeArrowheads="1"/>
          </p:cNvSpPr>
          <p:nvPr/>
        </p:nvSpPr>
        <p:spPr bwMode="gray">
          <a:xfrm>
            <a:off x="7619364" y="2074786"/>
            <a:ext cx="660111" cy="2093552"/>
          </a:xfrm>
          <a:prstGeom prst="can">
            <a:avLst>
              <a:gd name="adj" fmla="val 2799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4" name="AutoShape 25">
            <a:extLst>
              <a:ext uri="{FF2B5EF4-FFF2-40B4-BE49-F238E27FC236}">
                <a16:creationId xmlns:a16="http://schemas.microsoft.com/office/drawing/2014/main" id="{360858D3-A0D7-1FB3-860B-DBE2F853A71B}"/>
              </a:ext>
            </a:extLst>
          </p:cNvPr>
          <p:cNvSpPr>
            <a:spLocks noChangeArrowheads="1"/>
          </p:cNvSpPr>
          <p:nvPr/>
        </p:nvSpPr>
        <p:spPr bwMode="gray">
          <a:xfrm>
            <a:off x="6110056" y="2091644"/>
            <a:ext cx="513545" cy="1583275"/>
          </a:xfrm>
          <a:prstGeom prst="can">
            <a:avLst>
              <a:gd name="adj" fmla="val 2755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 name="AutoShape 26">
            <a:extLst>
              <a:ext uri="{FF2B5EF4-FFF2-40B4-BE49-F238E27FC236}">
                <a16:creationId xmlns:a16="http://schemas.microsoft.com/office/drawing/2014/main" id="{8223C8DE-4317-29E4-1E01-9C85495E0DFE}"/>
              </a:ext>
            </a:extLst>
          </p:cNvPr>
          <p:cNvSpPr>
            <a:spLocks noChangeArrowheads="1"/>
          </p:cNvSpPr>
          <p:nvPr/>
        </p:nvSpPr>
        <p:spPr bwMode="gray">
          <a:xfrm>
            <a:off x="4842793" y="2179148"/>
            <a:ext cx="415988" cy="1131551"/>
          </a:xfrm>
          <a:prstGeom prst="can">
            <a:avLst>
              <a:gd name="adj" fmla="val 2824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 name="AutoShape 27">
            <a:extLst>
              <a:ext uri="{FF2B5EF4-FFF2-40B4-BE49-F238E27FC236}">
                <a16:creationId xmlns:a16="http://schemas.microsoft.com/office/drawing/2014/main" id="{0114228D-7651-2990-F530-203367C84019}"/>
              </a:ext>
            </a:extLst>
          </p:cNvPr>
          <p:cNvSpPr>
            <a:spLocks noChangeArrowheads="1"/>
          </p:cNvSpPr>
          <p:nvPr/>
        </p:nvSpPr>
        <p:spPr bwMode="gray">
          <a:xfrm>
            <a:off x="3671048" y="2091644"/>
            <a:ext cx="305550" cy="688051"/>
          </a:xfrm>
          <a:prstGeom prst="can">
            <a:avLst>
              <a:gd name="adj" fmla="val 23869"/>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 name="AutoShape 28">
            <a:extLst>
              <a:ext uri="{FF2B5EF4-FFF2-40B4-BE49-F238E27FC236}">
                <a16:creationId xmlns:a16="http://schemas.microsoft.com/office/drawing/2014/main" id="{D1B5B3E5-E7A4-ED84-2E37-C760289A5E85}"/>
              </a:ext>
            </a:extLst>
          </p:cNvPr>
          <p:cNvSpPr>
            <a:spLocks noChangeArrowheads="1"/>
          </p:cNvSpPr>
          <p:nvPr/>
        </p:nvSpPr>
        <p:spPr bwMode="gray">
          <a:xfrm>
            <a:off x="2727439" y="2042734"/>
            <a:ext cx="263214" cy="359028"/>
          </a:xfrm>
          <a:prstGeom prst="can">
            <a:avLst>
              <a:gd name="adj" fmla="val 26830"/>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 name="Text Box 13">
            <a:extLst>
              <a:ext uri="{FF2B5EF4-FFF2-40B4-BE49-F238E27FC236}">
                <a16:creationId xmlns:a16="http://schemas.microsoft.com/office/drawing/2014/main" id="{47A047A5-A17D-EF16-3481-08A37CEE475D}"/>
              </a:ext>
            </a:extLst>
          </p:cNvPr>
          <p:cNvSpPr txBox="1">
            <a:spLocks noChangeArrowheads="1"/>
          </p:cNvSpPr>
          <p:nvPr/>
        </p:nvSpPr>
        <p:spPr bwMode="gray">
          <a:xfrm>
            <a:off x="8837894" y="1642724"/>
            <a:ext cx="1521063" cy="4001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2000" b="1" dirty="0">
                <a:latin typeface="Arial" panose="020B0604020202020204" pitchFamily="34" charset="0"/>
              </a:rPr>
              <a:t>2023-2024</a:t>
            </a:r>
            <a:endParaRPr lang="en-US" altLang="tr-TR" sz="2000" b="1" dirty="0">
              <a:latin typeface="Arial" panose="020B0604020202020204" pitchFamily="34" charset="0"/>
            </a:endParaRPr>
          </a:p>
        </p:txBody>
      </p:sp>
      <p:sp>
        <p:nvSpPr>
          <p:cNvPr id="60" name="Text Box 18">
            <a:extLst>
              <a:ext uri="{FF2B5EF4-FFF2-40B4-BE49-F238E27FC236}">
                <a16:creationId xmlns:a16="http://schemas.microsoft.com/office/drawing/2014/main" id="{A3DDFD03-6E63-54D5-569B-5AB50FA668E5}"/>
              </a:ext>
            </a:extLst>
          </p:cNvPr>
          <p:cNvSpPr txBox="1">
            <a:spLocks noChangeArrowheads="1"/>
          </p:cNvSpPr>
          <p:nvPr/>
        </p:nvSpPr>
        <p:spPr bwMode="gray">
          <a:xfrm>
            <a:off x="2497296" y="6045239"/>
            <a:ext cx="6340598" cy="69249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en-US" altLang="tr-TR" b="1" dirty="0">
                <a:latin typeface="Arial" panose="020B0604020202020204" pitchFamily="34" charset="0"/>
              </a:rPr>
              <a:t>Bakanlık Merkez, </a:t>
            </a:r>
            <a:r>
              <a:rPr lang="tr-TR" altLang="tr-TR" b="1" dirty="0">
                <a:latin typeface="Arial" panose="020B0604020202020204" pitchFamily="34" charset="0"/>
              </a:rPr>
              <a:t>Bölge, </a:t>
            </a:r>
            <a:r>
              <a:rPr lang="en-US" altLang="tr-TR" b="1" dirty="0">
                <a:latin typeface="Arial" panose="020B0604020202020204" pitchFamily="34" charset="0"/>
              </a:rPr>
              <a:t>İl, İlçe ve Kuruluş </a:t>
            </a:r>
            <a:r>
              <a:rPr lang="en-US" altLang="tr-TR" b="1" dirty="0" err="1">
                <a:latin typeface="Arial" panose="020B0604020202020204" pitchFamily="34" charset="0"/>
              </a:rPr>
              <a:t>Müdürlükleri</a:t>
            </a:r>
            <a:r>
              <a:rPr lang="en-US" altLang="tr-TR" b="1" dirty="0">
                <a:latin typeface="Arial" panose="020B0604020202020204" pitchFamily="34" charset="0"/>
              </a:rPr>
              <a:t>  </a:t>
            </a:r>
            <a:endParaRPr lang="tr-TR" altLang="tr-TR" b="1" dirty="0">
              <a:latin typeface="Arial" panose="020B0604020202020204" pitchFamily="34" charset="0"/>
            </a:endParaRPr>
          </a:p>
          <a:p>
            <a:pPr algn="ctr">
              <a:spcBef>
                <a:spcPct val="50000"/>
              </a:spcBef>
            </a:pPr>
            <a:r>
              <a:rPr lang="tr-TR" altLang="tr-TR" sz="1400" b="1" dirty="0">
                <a:solidFill>
                  <a:srgbClr val="FF0000"/>
                </a:solidFill>
                <a:latin typeface="Arial" panose="020B0604020202020204" pitchFamily="34" charset="0"/>
              </a:rPr>
              <a:t>107 Unvan 32 Unvan Grubu</a:t>
            </a:r>
            <a:endParaRPr lang="en-US" altLang="tr-TR" sz="1200" b="1" dirty="0">
              <a:solidFill>
                <a:srgbClr val="FF0000"/>
              </a:solidFill>
              <a:latin typeface="Arial" panose="020B0604020202020204" pitchFamily="34" charset="0"/>
            </a:endParaRPr>
          </a:p>
        </p:txBody>
      </p:sp>
      <p:sp>
        <p:nvSpPr>
          <p:cNvPr id="66" name="AutoShape 7">
            <a:extLst>
              <a:ext uri="{FF2B5EF4-FFF2-40B4-BE49-F238E27FC236}">
                <a16:creationId xmlns:a16="http://schemas.microsoft.com/office/drawing/2014/main" id="{E42B308E-4D55-DB0C-D413-86B4557DA05D}"/>
              </a:ext>
            </a:extLst>
          </p:cNvPr>
          <p:cNvSpPr>
            <a:spLocks noChangeArrowheads="1"/>
          </p:cNvSpPr>
          <p:nvPr/>
        </p:nvSpPr>
        <p:spPr bwMode="gray">
          <a:xfrm>
            <a:off x="9238445" y="4780348"/>
            <a:ext cx="655274" cy="836894"/>
          </a:xfrm>
          <a:prstGeom prst="can">
            <a:avLst>
              <a:gd name="adj" fmla="val 21434"/>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7" name="AutoShape 24">
            <a:extLst>
              <a:ext uri="{FF2B5EF4-FFF2-40B4-BE49-F238E27FC236}">
                <a16:creationId xmlns:a16="http://schemas.microsoft.com/office/drawing/2014/main" id="{7B3F7E2B-1698-A766-AC6A-D4D7F29662E4}"/>
              </a:ext>
            </a:extLst>
          </p:cNvPr>
          <p:cNvSpPr>
            <a:spLocks noChangeArrowheads="1"/>
          </p:cNvSpPr>
          <p:nvPr/>
        </p:nvSpPr>
        <p:spPr bwMode="gray">
          <a:xfrm>
            <a:off x="9238445" y="2222184"/>
            <a:ext cx="655274" cy="2706359"/>
          </a:xfrm>
          <a:prstGeom prst="can">
            <a:avLst>
              <a:gd name="adj" fmla="val 2799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cxnSp>
        <p:nvCxnSpPr>
          <p:cNvPr id="188" name="Bağlayıcı: Dirsek 187">
            <a:extLst>
              <a:ext uri="{FF2B5EF4-FFF2-40B4-BE49-F238E27FC236}">
                <a16:creationId xmlns:a16="http://schemas.microsoft.com/office/drawing/2014/main" id="{CE2EFBB3-6E99-57E7-35ED-E6E5B9573C80}"/>
              </a:ext>
            </a:extLst>
          </p:cNvPr>
          <p:cNvCxnSpPr/>
          <p:nvPr/>
        </p:nvCxnSpPr>
        <p:spPr bwMode="gray">
          <a:xfrm rot="5400000" flipH="1" flipV="1">
            <a:off x="7402840" y="3910134"/>
            <a:ext cx="427997" cy="3898487"/>
          </a:xfrm>
          <a:prstGeom prst="bentConnector3">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AutoShape 20">
            <a:extLst>
              <a:ext uri="{FF2B5EF4-FFF2-40B4-BE49-F238E27FC236}">
                <a16:creationId xmlns:a16="http://schemas.microsoft.com/office/drawing/2014/main" id="{8526CB17-BD69-B224-3F1F-4386D6F16036}"/>
              </a:ext>
            </a:extLst>
          </p:cNvPr>
          <p:cNvCxnSpPr>
            <a:cxnSpLocks noChangeShapeType="1"/>
          </p:cNvCxnSpPr>
          <p:nvPr/>
        </p:nvCxnSpPr>
        <p:spPr bwMode="gray">
          <a:xfrm rot="5400000">
            <a:off x="2924742" y="2252911"/>
            <a:ext cx="301059" cy="1497104"/>
          </a:xfrm>
          <a:prstGeom prst="bentConnector3">
            <a:avLst>
              <a:gd name="adj1" fmla="val 69687"/>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1652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74447" y="280127"/>
            <a:ext cx="9664505" cy="975359"/>
          </a:xfrm>
        </p:spPr>
        <p:txBody>
          <a:bodyPr>
            <a:no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NORM KADRO ÇALIŞMASI YAPILAN </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UNVAN GRUPLARI</a:t>
            </a:r>
          </a:p>
        </p:txBody>
      </p:sp>
      <p:graphicFrame>
        <p:nvGraphicFramePr>
          <p:cNvPr id="10" name="Tablo 9">
            <a:extLst>
              <a:ext uri="{FF2B5EF4-FFF2-40B4-BE49-F238E27FC236}">
                <a16:creationId xmlns:a16="http://schemas.microsoft.com/office/drawing/2014/main" id="{F27FF1FF-CE45-4FE6-BE8D-2AF5D5380C89}"/>
              </a:ext>
            </a:extLst>
          </p:cNvPr>
          <p:cNvGraphicFramePr>
            <a:graphicFrameLocks noGrp="1"/>
          </p:cNvGraphicFramePr>
          <p:nvPr>
            <p:extLst>
              <p:ext uri="{D42A27DB-BD31-4B8C-83A1-F6EECF244321}">
                <p14:modId xmlns:p14="http://schemas.microsoft.com/office/powerpoint/2010/main" val="2033372377"/>
              </p:ext>
            </p:extLst>
          </p:nvPr>
        </p:nvGraphicFramePr>
        <p:xfrm>
          <a:off x="5021179" y="1837073"/>
          <a:ext cx="3065545" cy="4267518"/>
        </p:xfrm>
        <a:graphic>
          <a:graphicData uri="http://schemas.openxmlformats.org/drawingml/2006/table">
            <a:tbl>
              <a:tblPr firstRow="1">
                <a:tableStyleId>{10A1B5D5-9B99-4C35-A422-299274C87663}</a:tableStyleId>
              </a:tblPr>
              <a:tblGrid>
                <a:gridCol w="3065545">
                  <a:extLst>
                    <a:ext uri="{9D8B030D-6E8A-4147-A177-3AD203B41FA5}">
                      <a16:colId xmlns:a16="http://schemas.microsoft.com/office/drawing/2014/main" val="2863236149"/>
                    </a:ext>
                  </a:extLst>
                </a:gridCol>
              </a:tblGrid>
              <a:tr h="461353">
                <a:tc>
                  <a:txBody>
                    <a:bodyPr/>
                    <a:lstStyle/>
                    <a:p>
                      <a:pPr algn="ctr" fontAlgn="b"/>
                      <a:r>
                        <a:rPr lang="tr-TR" sz="1600" u="none" strike="noStrike" dirty="0">
                          <a:effectLst/>
                        </a:rPr>
                        <a:t>UNVAN</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77170677"/>
                  </a:ext>
                </a:extLst>
              </a:tr>
              <a:tr h="346015">
                <a:tc>
                  <a:txBody>
                    <a:bodyPr/>
                    <a:lstStyle/>
                    <a:p>
                      <a:pPr algn="l" fontAlgn="b"/>
                      <a:r>
                        <a:rPr lang="tr-TR" sz="1600" u="none" strike="noStrike" dirty="0">
                          <a:effectLst/>
                        </a:rPr>
                        <a:t>AVUKAT</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63620843"/>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HUKUK MÜŞAVİRİ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7859616"/>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LABORANT</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02947217"/>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ORMAN MUHAFAZA MEMURU</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18781427"/>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BASIN YAYIN PERSONELİ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39719108"/>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BÜRO PERSONELİ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20819533"/>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DESTEK PERSONELİ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35806658"/>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MİMAR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52152795"/>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MÜHENDİS (DİĞER)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05735379"/>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SOSYOLOG</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09430191"/>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b="0" i="0" u="none" strike="noStrike" dirty="0">
                          <a:solidFill>
                            <a:srgbClr val="000000"/>
                          </a:solidFill>
                          <a:effectLst/>
                          <a:latin typeface="Calibri" panose="020F0502020204030204" pitchFamily="34" charset="0"/>
                        </a:rPr>
                        <a:t>ŞEF</a:t>
                      </a:r>
                    </a:p>
                  </a:txBody>
                  <a:tcPr marL="9525" marR="9525" marT="9525" marB="0" anchor="ctr"/>
                </a:tc>
                <a:extLst>
                  <a:ext uri="{0D108BD9-81ED-4DB2-BD59-A6C34878D82A}">
                    <a16:rowId xmlns:a16="http://schemas.microsoft.com/office/drawing/2014/main" val="1473174142"/>
                  </a:ext>
                </a:extLst>
              </a:tr>
            </a:tbl>
          </a:graphicData>
        </a:graphic>
      </p:graphicFrame>
      <p:graphicFrame>
        <p:nvGraphicFramePr>
          <p:cNvPr id="11" name="Tablo 10">
            <a:extLst>
              <a:ext uri="{FF2B5EF4-FFF2-40B4-BE49-F238E27FC236}">
                <a16:creationId xmlns:a16="http://schemas.microsoft.com/office/drawing/2014/main" id="{72ED414C-9327-49B9-88C0-F22C8F1C051C}"/>
              </a:ext>
            </a:extLst>
          </p:cNvPr>
          <p:cNvGraphicFramePr>
            <a:graphicFrameLocks noGrp="1"/>
          </p:cNvGraphicFramePr>
          <p:nvPr>
            <p:extLst>
              <p:ext uri="{D42A27DB-BD31-4B8C-83A1-F6EECF244321}">
                <p14:modId xmlns:p14="http://schemas.microsoft.com/office/powerpoint/2010/main" val="338162025"/>
              </p:ext>
            </p:extLst>
          </p:nvPr>
        </p:nvGraphicFramePr>
        <p:xfrm>
          <a:off x="8545429" y="1837070"/>
          <a:ext cx="2883998" cy="4280397"/>
        </p:xfrm>
        <a:graphic>
          <a:graphicData uri="http://schemas.openxmlformats.org/drawingml/2006/table">
            <a:tbl>
              <a:tblPr firstRow="1">
                <a:tableStyleId>{10A1B5D5-9B99-4C35-A422-299274C87663}</a:tableStyleId>
              </a:tblPr>
              <a:tblGrid>
                <a:gridCol w="2883998">
                  <a:extLst>
                    <a:ext uri="{9D8B030D-6E8A-4147-A177-3AD203B41FA5}">
                      <a16:colId xmlns:a16="http://schemas.microsoft.com/office/drawing/2014/main" val="1977794569"/>
                    </a:ext>
                  </a:extLst>
                </a:gridCol>
              </a:tblGrid>
              <a:tr h="517705">
                <a:tc>
                  <a:txBody>
                    <a:bodyPr/>
                    <a:lstStyle/>
                    <a:p>
                      <a:pPr algn="ctr" fontAlgn="b"/>
                      <a:r>
                        <a:rPr lang="tr-TR" sz="1600" u="none" strike="noStrike" dirty="0">
                          <a:effectLst/>
                        </a:rPr>
                        <a:t>UNVAN</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96660393"/>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ŞOFÖR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02317539"/>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TEKNİK PERSONEL</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64257274"/>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TEKNİKER/TEKNİSYEN (DİĞER)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7452096"/>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HARİTA (ALAN)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58812469"/>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BİLGİSAYAR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15569807"/>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TÜTÜN (ALAN)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03946589"/>
                  </a:ext>
                </a:extLst>
              </a:tr>
              <a:tr h="53985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ELEKTRİK/ELEKTRONİK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08100593"/>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KİMYA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5283637"/>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İNŞAAT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75189361"/>
                  </a:ext>
                </a:extLst>
              </a:tr>
              <a:tr h="46090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İNSPEKTÖR YETKİLİ MÜHENDİS</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23770197"/>
                  </a:ext>
                </a:extLst>
              </a:tr>
            </a:tbl>
          </a:graphicData>
        </a:graphic>
      </p:graphicFrame>
      <p:sp>
        <p:nvSpPr>
          <p:cNvPr id="3" name="Dikdörtgen 2"/>
          <p:cNvSpPr/>
          <p:nvPr/>
        </p:nvSpPr>
        <p:spPr>
          <a:xfrm>
            <a:off x="306888" y="6162805"/>
            <a:ext cx="11680520" cy="523220"/>
          </a:xfrm>
          <a:prstGeom prst="rect">
            <a:avLst/>
          </a:prstGeom>
        </p:spPr>
        <p:txBody>
          <a:bodyPr wrap="square">
            <a:spAutoFit/>
          </a:bodyPr>
          <a:lstStyle/>
          <a:p>
            <a:pPr algn="ctr"/>
            <a:r>
              <a:rPr lang="tr-TR" b="1" dirty="0">
                <a:latin typeface="Times New Roman" panose="02020603050405020304" pitchFamily="18" charset="0"/>
                <a:ea typeface="Times New Roman" panose="02020603050405020304" pitchFamily="18" charset="0"/>
              </a:rPr>
              <a:t>Yapılacak </a:t>
            </a:r>
            <a:r>
              <a:rPr lang="tr-TR" b="1" dirty="0">
                <a:solidFill>
                  <a:srgbClr val="FF0000"/>
                </a:solidFill>
                <a:latin typeface="Times New Roman" panose="02020603050405020304" pitchFamily="18" charset="0"/>
                <a:ea typeface="Times New Roman" panose="02020603050405020304" pitchFamily="18" charset="0"/>
              </a:rPr>
              <a:t>atama</a:t>
            </a:r>
            <a:r>
              <a:rPr lang="tr-TR" b="1" dirty="0">
                <a:latin typeface="Times New Roman" panose="02020603050405020304" pitchFamily="18" charset="0"/>
                <a:ea typeface="Times New Roman" panose="02020603050405020304" pitchFamily="18" charset="0"/>
              </a:rPr>
              <a:t> ve </a:t>
            </a:r>
            <a:r>
              <a:rPr lang="tr-TR" b="1" dirty="0">
                <a:solidFill>
                  <a:srgbClr val="FF0000"/>
                </a:solidFill>
                <a:latin typeface="Times New Roman" panose="02020603050405020304" pitchFamily="18" charset="0"/>
                <a:ea typeface="Times New Roman" panose="02020603050405020304" pitchFamily="18" charset="0"/>
              </a:rPr>
              <a:t>geçici görevlendirmelerde </a:t>
            </a:r>
            <a:r>
              <a:rPr lang="tr-TR" b="1" dirty="0">
                <a:latin typeface="Times New Roman" panose="02020603050405020304" pitchFamily="18" charset="0"/>
                <a:ea typeface="Times New Roman" panose="02020603050405020304" pitchFamily="18" charset="0"/>
              </a:rPr>
              <a:t>unvan ve sayı bakımından </a:t>
            </a:r>
            <a:r>
              <a:rPr lang="tr-TR" b="1" dirty="0">
                <a:solidFill>
                  <a:srgbClr val="FF0000"/>
                </a:solidFill>
                <a:latin typeface="Times New Roman" panose="02020603050405020304" pitchFamily="18" charset="0"/>
                <a:ea typeface="Times New Roman" panose="02020603050405020304" pitchFamily="18" charset="0"/>
              </a:rPr>
              <a:t>norm kadronun </a:t>
            </a:r>
            <a:r>
              <a:rPr lang="tr-TR" sz="2800" b="1" dirty="0">
                <a:solidFill>
                  <a:srgbClr val="FF0000"/>
                </a:solidFill>
                <a:latin typeface="Times New Roman" panose="02020603050405020304" pitchFamily="18" charset="0"/>
                <a:ea typeface="Times New Roman" panose="02020603050405020304" pitchFamily="18" charset="0"/>
              </a:rPr>
              <a:t>uygun</a:t>
            </a:r>
            <a:r>
              <a:rPr lang="tr-TR" sz="2000" b="1" dirty="0">
                <a:solidFill>
                  <a:srgbClr val="FF0000"/>
                </a:solidFill>
                <a:latin typeface="Times New Roman" panose="02020603050405020304" pitchFamily="18" charset="0"/>
                <a:ea typeface="Times New Roman" panose="02020603050405020304" pitchFamily="18" charset="0"/>
              </a:rPr>
              <a:t> </a:t>
            </a:r>
            <a:r>
              <a:rPr lang="tr-TR" b="1" dirty="0">
                <a:solidFill>
                  <a:srgbClr val="FF0000"/>
                </a:solidFill>
                <a:latin typeface="Times New Roman" panose="02020603050405020304" pitchFamily="18" charset="0"/>
                <a:ea typeface="Times New Roman" panose="02020603050405020304" pitchFamily="18" charset="0"/>
              </a:rPr>
              <a:t>olması </a:t>
            </a:r>
            <a:r>
              <a:rPr lang="tr-TR" b="1" dirty="0">
                <a:latin typeface="Times New Roman" panose="02020603050405020304" pitchFamily="18" charset="0"/>
                <a:ea typeface="Times New Roman" panose="02020603050405020304" pitchFamily="18" charset="0"/>
              </a:rPr>
              <a:t>şarttır.</a:t>
            </a:r>
            <a:endParaRPr lang="tr-TR" b="1" dirty="0"/>
          </a:p>
        </p:txBody>
      </p:sp>
      <p:graphicFrame>
        <p:nvGraphicFramePr>
          <p:cNvPr id="7" name="Tablo 6">
            <a:extLst>
              <a:ext uri="{FF2B5EF4-FFF2-40B4-BE49-F238E27FC236}">
                <a16:creationId xmlns:a16="http://schemas.microsoft.com/office/drawing/2014/main" id="{F27FF1FF-CE45-4FE6-BE8D-2AF5D5380C89}"/>
              </a:ext>
            </a:extLst>
          </p:cNvPr>
          <p:cNvGraphicFramePr>
            <a:graphicFrameLocks noGrp="1"/>
          </p:cNvGraphicFramePr>
          <p:nvPr>
            <p:extLst>
              <p:ext uri="{D42A27DB-BD31-4B8C-83A1-F6EECF244321}">
                <p14:modId xmlns:p14="http://schemas.microsoft.com/office/powerpoint/2010/main" val="961509639"/>
              </p:ext>
            </p:extLst>
          </p:nvPr>
        </p:nvGraphicFramePr>
        <p:xfrm>
          <a:off x="1042737" y="1837072"/>
          <a:ext cx="3519737" cy="4259668"/>
        </p:xfrm>
        <a:graphic>
          <a:graphicData uri="http://schemas.openxmlformats.org/drawingml/2006/table">
            <a:tbl>
              <a:tblPr firstRow="1">
                <a:tableStyleId>{10A1B5D5-9B99-4C35-A422-299274C87663}</a:tableStyleId>
              </a:tblPr>
              <a:tblGrid>
                <a:gridCol w="3519737">
                  <a:extLst>
                    <a:ext uri="{9D8B030D-6E8A-4147-A177-3AD203B41FA5}">
                      <a16:colId xmlns:a16="http://schemas.microsoft.com/office/drawing/2014/main" val="2863236149"/>
                    </a:ext>
                  </a:extLst>
                </a:gridCol>
              </a:tblGrid>
              <a:tr h="442643">
                <a:tc>
                  <a:txBody>
                    <a:bodyPr/>
                    <a:lstStyle/>
                    <a:p>
                      <a:pPr algn="ctr" fontAlgn="b"/>
                      <a:r>
                        <a:rPr lang="tr-TR" sz="1600" u="none" strike="noStrike" dirty="0">
                          <a:effectLst/>
                        </a:rPr>
                        <a:t>UNVAN</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77170677"/>
                  </a:ext>
                </a:extLst>
              </a:tr>
              <a:tr h="331982">
                <a:tc>
                  <a:txBody>
                    <a:bodyPr/>
                    <a:lstStyle/>
                    <a:p>
                      <a:pPr algn="l" fontAlgn="b"/>
                      <a:r>
                        <a:rPr lang="tr-TR" sz="1600" u="none" strike="noStrike" dirty="0">
                          <a:effectLst/>
                        </a:rPr>
                        <a:t>ZİRAAT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63620843"/>
                  </a:ext>
                </a:extLst>
              </a:tr>
              <a:tr h="331982">
                <a:tc>
                  <a:txBody>
                    <a:bodyPr/>
                    <a:lstStyle/>
                    <a:p>
                      <a:pPr algn="l" fontAlgn="b"/>
                      <a:r>
                        <a:rPr lang="tr-TR" sz="1600" u="none" strike="noStrike" dirty="0">
                          <a:effectLst/>
                        </a:rPr>
                        <a:t>VETERİNER HEKİM</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7859616"/>
                  </a:ext>
                </a:extLst>
              </a:tr>
              <a:tr h="331982">
                <a:tc>
                  <a:txBody>
                    <a:bodyPr/>
                    <a:lstStyle/>
                    <a:p>
                      <a:pPr algn="l" fontAlgn="b"/>
                      <a:r>
                        <a:rPr lang="tr-TR" sz="1600" u="none" strike="noStrike" dirty="0">
                          <a:effectLst/>
                        </a:rPr>
                        <a:t>GIDA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02947217"/>
                  </a:ext>
                </a:extLst>
              </a:tr>
              <a:tr h="418495">
                <a:tc>
                  <a:txBody>
                    <a:bodyPr/>
                    <a:lstStyle/>
                    <a:p>
                      <a:pPr algn="l" fontAlgn="b"/>
                      <a:r>
                        <a:rPr lang="tr-TR" sz="1600" u="none" strike="noStrike" dirty="0">
                          <a:effectLst/>
                        </a:rPr>
                        <a:t>SU ÜRÜNLERİ/BALIKÇILIK TEKNOLOJİSİ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18781427"/>
                  </a:ext>
                </a:extLst>
              </a:tr>
              <a:tr h="331982">
                <a:tc>
                  <a:txBody>
                    <a:bodyPr/>
                    <a:lstStyle/>
                    <a:p>
                      <a:pPr algn="l" fontAlgn="b"/>
                      <a:r>
                        <a:rPr lang="tr-TR" sz="1600" u="none" strike="noStrike" dirty="0">
                          <a:effectLst/>
                        </a:rPr>
                        <a:t>ORMAN (ALAN)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39719108"/>
                  </a:ext>
                </a:extLst>
              </a:tr>
              <a:tr h="331982">
                <a:tc>
                  <a:txBody>
                    <a:bodyPr/>
                    <a:lstStyle/>
                    <a:p>
                      <a:pPr algn="l" fontAlgn="b"/>
                      <a:r>
                        <a:rPr lang="tr-TR" sz="1600" u="none" strike="noStrike" dirty="0">
                          <a:effectLst/>
                        </a:rPr>
                        <a:t>BİYOLOG</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20819533"/>
                  </a:ext>
                </a:extLst>
              </a:tr>
              <a:tr h="331982">
                <a:tc>
                  <a:txBody>
                    <a:bodyPr/>
                    <a:lstStyle/>
                    <a:p>
                      <a:pPr algn="l" fontAlgn="b"/>
                      <a:r>
                        <a:rPr lang="tr-TR" sz="1600" u="none" strike="noStrike" dirty="0">
                          <a:effectLst/>
                        </a:rPr>
                        <a:t>KİMYAGER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35806658"/>
                  </a:ext>
                </a:extLst>
              </a:tr>
              <a:tr h="331982">
                <a:tc>
                  <a:txBody>
                    <a:bodyPr/>
                    <a:lstStyle/>
                    <a:p>
                      <a:pPr algn="l" fontAlgn="b"/>
                      <a:r>
                        <a:rPr lang="tr-TR" sz="1600" u="none" strike="noStrike" dirty="0">
                          <a:effectLst/>
                        </a:rPr>
                        <a:t>ZİRAAT TEKNİKERİ/TEKNİSYENİ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52152795"/>
                  </a:ext>
                </a:extLst>
              </a:tr>
              <a:tr h="331982">
                <a:tc>
                  <a:txBody>
                    <a:bodyPr/>
                    <a:lstStyle/>
                    <a:p>
                      <a:pPr algn="l" fontAlgn="b"/>
                      <a:r>
                        <a:rPr lang="tr-TR" sz="1600" u="none" strike="noStrike" dirty="0">
                          <a:effectLst/>
                        </a:rPr>
                        <a:t>GIDA TEKNİKERİ/TEKNİSYENİ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05735379"/>
                  </a:ext>
                </a:extLst>
              </a:tr>
              <a:tr h="331982">
                <a:tc>
                  <a:txBody>
                    <a:bodyPr/>
                    <a:lstStyle/>
                    <a:p>
                      <a:pPr algn="l" fontAlgn="b"/>
                      <a:r>
                        <a:rPr lang="tr-TR" sz="1600" u="none" strike="noStrike" dirty="0">
                          <a:effectLst/>
                        </a:rPr>
                        <a:t>VETERİNER SAĞLIK TEKNİKERİ/TEKNİSYENİ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09430191"/>
                  </a:ext>
                </a:extLst>
              </a:tr>
              <a:tr h="331982">
                <a:tc>
                  <a:txBody>
                    <a:bodyPr/>
                    <a:lstStyle/>
                    <a:p>
                      <a:pPr algn="l" fontAlgn="b"/>
                      <a:r>
                        <a:rPr lang="tr-TR" sz="1600" b="0" i="0" u="none" strike="noStrike" dirty="0">
                          <a:solidFill>
                            <a:srgbClr val="000000"/>
                          </a:solidFill>
                          <a:effectLst/>
                          <a:latin typeface="Calibri" panose="020F0502020204030204" pitchFamily="34" charset="0"/>
                        </a:rPr>
                        <a:t>AV</a:t>
                      </a:r>
                      <a:r>
                        <a:rPr lang="tr-TR" sz="1600" b="0" i="0" u="none" strike="noStrike" baseline="0" dirty="0">
                          <a:solidFill>
                            <a:srgbClr val="000000"/>
                          </a:solidFill>
                          <a:effectLst/>
                          <a:latin typeface="Calibri" panose="020F0502020204030204" pitchFamily="34" charset="0"/>
                        </a:rPr>
                        <a:t> VE YABAN HAYATI TEKNİKERİ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76931045"/>
                  </a:ext>
                </a:extLst>
              </a:tr>
            </a:tbl>
          </a:graphicData>
        </a:graphic>
      </p:graphicFrame>
    </p:spTree>
    <p:extLst>
      <p:ext uri="{BB962C8B-B14F-4D97-AF65-F5344CB8AC3E}">
        <p14:creationId xmlns:p14="http://schemas.microsoft.com/office/powerpoint/2010/main" val="310986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8">
            <a:extLst>
              <a:ext uri="{FF2B5EF4-FFF2-40B4-BE49-F238E27FC236}">
                <a16:creationId xmlns:a16="http://schemas.microsoft.com/office/drawing/2014/main" id="{04482206-B38C-2764-C803-4D42325E6F7D}"/>
              </a:ext>
            </a:extLst>
          </p:cNvPr>
          <p:cNvSpPr>
            <a:spLocks noChangeArrowheads="1"/>
          </p:cNvSpPr>
          <p:nvPr/>
        </p:nvSpPr>
        <p:spPr bwMode="gray">
          <a:xfrm>
            <a:off x="3017832" y="1839645"/>
            <a:ext cx="8508905" cy="4466492"/>
          </a:xfrm>
          <a:prstGeom prst="roundRect">
            <a:avLst>
              <a:gd name="adj" fmla="val 11505"/>
            </a:avLst>
          </a:prstGeom>
          <a:gradFill rotWithShape="1">
            <a:gsLst>
              <a:gs pos="3000">
                <a:srgbClr val="6699FF"/>
              </a:gs>
              <a:gs pos="100000">
                <a:schemeClr val="bg1"/>
              </a:gs>
            </a:gsLst>
            <a:lin ang="0" scaled="1"/>
          </a:gradFill>
          <a:ln>
            <a:noFill/>
          </a:ln>
          <a:effectLst/>
        </p:spPr>
        <p:txBody>
          <a:bodyPr wrap="none" anchor="ctr"/>
          <a:lstStyle/>
          <a:p>
            <a:pPr algn="r"/>
            <a:endParaRPr lang="tr-TR" sz="2000" b="1" dirty="0">
              <a:latin typeface="Calibri (Gövde)"/>
            </a:endParaRPr>
          </a:p>
          <a:p>
            <a:pPr algn="r"/>
            <a:endParaRPr lang="tr-TR" sz="2000" b="1" dirty="0">
              <a:latin typeface="Calibri (Gövde)"/>
            </a:endParaRPr>
          </a:p>
          <a:p>
            <a:pPr algn="r"/>
            <a:r>
              <a:rPr lang="tr-TR" sz="2000" b="1" dirty="0">
                <a:latin typeface="Calibri (Gövde)"/>
              </a:rPr>
              <a:t>Zorunlu yer değiştirmeye tabi tutulan Eğit. ve </a:t>
            </a:r>
            <a:r>
              <a:rPr lang="tr-TR" sz="2000" b="1" dirty="0" err="1">
                <a:latin typeface="Calibri (Gövde)"/>
              </a:rPr>
              <a:t>Öğrt</a:t>
            </a:r>
            <a:r>
              <a:rPr lang="tr-TR" sz="2000" b="1" dirty="0">
                <a:latin typeface="Calibri (Gövde)"/>
              </a:rPr>
              <a:t> Hizmetleri Sınıfı Mensubu</a:t>
            </a:r>
          </a:p>
          <a:p>
            <a:pPr algn="r"/>
            <a:r>
              <a:rPr lang="tr-TR" sz="2200" dirty="0">
                <a:effectLst>
                  <a:outerShdw blurRad="38100" dist="38100" dir="2700000" algn="tl">
                    <a:srgbClr val="000000">
                      <a:alpha val="43137"/>
                    </a:srgbClr>
                  </a:outerShdw>
                </a:effectLst>
                <a:latin typeface="Calibri (Gövde)"/>
              </a:rPr>
              <a:t>Eşi Mülki İdare Amirliği Hizmetleri Sınıfı Mensubu</a:t>
            </a:r>
          </a:p>
          <a:p>
            <a:pPr algn="r"/>
            <a:r>
              <a:rPr lang="tr-TR" sz="2200" dirty="0">
                <a:effectLst>
                  <a:outerShdw blurRad="38100" dist="38100" dir="2700000" algn="tl">
                    <a:srgbClr val="000000">
                      <a:alpha val="43137"/>
                    </a:srgbClr>
                  </a:outerShdw>
                </a:effectLst>
                <a:latin typeface="Calibri (Gövde)"/>
              </a:rPr>
              <a:t>Eşi Sahil Güvenlik Hizmetleri Sınıfı Mensubu</a:t>
            </a:r>
          </a:p>
          <a:p>
            <a:pPr algn="r"/>
            <a:r>
              <a:rPr lang="tr-TR" sz="2200" dirty="0">
                <a:effectLst>
                  <a:outerShdw blurRad="38100" dist="38100" dir="2700000" algn="tl">
                    <a:srgbClr val="000000">
                      <a:alpha val="43137"/>
                    </a:srgbClr>
                  </a:outerShdw>
                </a:effectLst>
                <a:latin typeface="Calibri (Gövde)"/>
              </a:rPr>
              <a:t>Eşi Jandarma Hizmetleri Sınıfı Mensubu</a:t>
            </a:r>
          </a:p>
          <a:p>
            <a:pPr algn="r"/>
            <a:r>
              <a:rPr lang="tr-TR" sz="2200" dirty="0">
                <a:effectLst>
                  <a:outerShdw blurRad="38100" dist="38100" dir="2700000" algn="tl">
                    <a:srgbClr val="000000">
                      <a:alpha val="43137"/>
                    </a:srgbClr>
                  </a:outerShdw>
                </a:effectLst>
                <a:latin typeface="Calibri (Gövde)"/>
              </a:rPr>
              <a:t>Eşi Emniyet Hizmetleri Sınıfı Mensubu</a:t>
            </a:r>
          </a:p>
          <a:p>
            <a:pPr algn="r"/>
            <a:r>
              <a:rPr lang="tr-TR" sz="2200" dirty="0">
                <a:effectLst>
                  <a:outerShdw blurRad="38100" dist="38100" dir="2700000" algn="tl">
                    <a:srgbClr val="000000">
                      <a:alpha val="43137"/>
                    </a:srgbClr>
                  </a:outerShdw>
                </a:effectLst>
                <a:latin typeface="Calibri (Gövde)"/>
              </a:rPr>
              <a:t>Eşi Türk Silahlı Kuvvetleri Mensubu</a:t>
            </a:r>
          </a:p>
          <a:p>
            <a:pPr algn="r"/>
            <a:r>
              <a:rPr lang="tr-TR" sz="2200" dirty="0">
                <a:effectLst>
                  <a:outerShdw blurRad="38100" dist="38100" dir="2700000" algn="tl">
                    <a:srgbClr val="000000">
                      <a:alpha val="43137"/>
                    </a:srgbClr>
                  </a:outerShdw>
                </a:effectLst>
                <a:latin typeface="Calibri (Gövde)"/>
              </a:rPr>
              <a:t>Eşi Hakim veya Savcı olanlar</a:t>
            </a:r>
          </a:p>
          <a:p>
            <a:pPr algn="ctr">
              <a:lnSpc>
                <a:spcPts val="1100"/>
              </a:lnSpc>
              <a:spcAft>
                <a:spcPts val="0"/>
              </a:spcAft>
            </a:pPr>
            <a:endParaRPr lang="tr-TR" sz="2200" dirty="0">
              <a:effectLst>
                <a:outerShdw blurRad="38100" dist="38100" dir="2700000" algn="tl">
                  <a:srgbClr val="000000">
                    <a:alpha val="43137"/>
                  </a:srgbClr>
                </a:outerShdw>
              </a:effectLst>
              <a:latin typeface="Calibri (Gövde)"/>
            </a:endParaRPr>
          </a:p>
          <a:p>
            <a:pPr algn="ctr">
              <a:lnSpc>
                <a:spcPts val="1100"/>
              </a:lnSpc>
              <a:spcAft>
                <a:spcPts val="0"/>
              </a:spcAft>
            </a:pPr>
            <a:endParaRPr lang="tr-TR" sz="2200" dirty="0">
              <a:effectLst>
                <a:outerShdw blurRad="38100" dist="38100" dir="2700000" algn="tl">
                  <a:srgbClr val="000000">
                    <a:alpha val="43137"/>
                  </a:srgbClr>
                </a:outerShdw>
              </a:effectLst>
              <a:latin typeface="Calibri (Gövde)"/>
            </a:endParaRPr>
          </a:p>
          <a:p>
            <a:pPr algn="ctr">
              <a:lnSpc>
                <a:spcPts val="1100"/>
              </a:lnSpc>
              <a:spcAft>
                <a:spcPts val="0"/>
              </a:spcAft>
            </a:pPr>
            <a:endParaRPr lang="tr-TR" b="1" i="0" dirty="0">
              <a:solidFill>
                <a:srgbClr val="000000"/>
              </a:solidFill>
              <a:effectLst/>
              <a:latin typeface="Calibri (Gövde)"/>
            </a:endParaRPr>
          </a:p>
          <a:p>
            <a:pPr algn="ctr">
              <a:lnSpc>
                <a:spcPts val="1100"/>
              </a:lnSpc>
              <a:spcAft>
                <a:spcPts val="0"/>
              </a:spcAft>
            </a:pPr>
            <a:r>
              <a:rPr lang="tr-TR" b="1" i="0" dirty="0">
                <a:solidFill>
                  <a:srgbClr val="000000"/>
                </a:solidFill>
                <a:effectLst/>
                <a:latin typeface="Calibri (Gövde)"/>
              </a:rPr>
              <a:t>Devlet Memurlarının Yer Değiştirme Suretiyle Atanmalarına İlişkin Yönetmeliğin </a:t>
            </a:r>
          </a:p>
          <a:p>
            <a:pPr>
              <a:lnSpc>
                <a:spcPts val="1100"/>
              </a:lnSpc>
            </a:pPr>
            <a:endParaRPr lang="tr-TR" b="1" i="0" dirty="0">
              <a:solidFill>
                <a:srgbClr val="000000"/>
              </a:solidFill>
              <a:effectLst/>
              <a:latin typeface="Calibri (Gövde)"/>
            </a:endParaRPr>
          </a:p>
          <a:p>
            <a:pPr>
              <a:lnSpc>
                <a:spcPts val="1100"/>
              </a:lnSpc>
            </a:pPr>
            <a:r>
              <a:rPr lang="tr-TR" b="1" dirty="0">
                <a:solidFill>
                  <a:srgbClr val="000000"/>
                </a:solidFill>
                <a:latin typeface="Calibri (Gövde)"/>
              </a:rPr>
              <a:t>     </a:t>
            </a:r>
            <a:r>
              <a:rPr lang="tr-TR" b="1" i="0" dirty="0">
                <a:solidFill>
                  <a:srgbClr val="000000"/>
                </a:solidFill>
                <a:effectLst/>
                <a:latin typeface="Calibri (Gövde)"/>
              </a:rPr>
              <a:t>9. Maddesine göre yapılmaktadır.</a:t>
            </a:r>
            <a:endParaRPr lang="tr-TR" sz="2400" b="1" i="0" dirty="0">
              <a:solidFill>
                <a:srgbClr val="000000"/>
              </a:solidFill>
              <a:effectLst/>
              <a:latin typeface="Calibri (Gövde)"/>
            </a:endParaRPr>
          </a:p>
          <a:p>
            <a:pPr>
              <a:lnSpc>
                <a:spcPts val="1100"/>
              </a:lnSpc>
              <a:spcAft>
                <a:spcPts val="0"/>
              </a:spcAft>
            </a:pPr>
            <a:endParaRPr lang="tr-TR" b="1" i="0" dirty="0">
              <a:solidFill>
                <a:srgbClr val="000000"/>
              </a:solidFill>
              <a:effectLst/>
              <a:latin typeface="Calibri (Gövde)"/>
            </a:endParaRPr>
          </a:p>
          <a:p>
            <a:pPr algn="r"/>
            <a:endParaRPr lang="tr-TR" sz="2200" dirty="0">
              <a:effectLst>
                <a:outerShdw blurRad="38100" dist="38100" dir="2700000" algn="tl">
                  <a:srgbClr val="000000">
                    <a:alpha val="43137"/>
                  </a:srgbClr>
                </a:outerShdw>
              </a:effectLst>
            </a:endParaRPr>
          </a:p>
        </p:txBody>
      </p:sp>
      <p:sp>
        <p:nvSpPr>
          <p:cNvPr id="18" name="AutoShape 10">
            <a:extLst>
              <a:ext uri="{FF2B5EF4-FFF2-40B4-BE49-F238E27FC236}">
                <a16:creationId xmlns:a16="http://schemas.microsoft.com/office/drawing/2014/main" id="{366CC8F3-7D32-DC6A-F15E-00808378ACEF}"/>
              </a:ext>
            </a:extLst>
          </p:cNvPr>
          <p:cNvSpPr>
            <a:spLocks noChangeArrowheads="1"/>
          </p:cNvSpPr>
          <p:nvPr/>
        </p:nvSpPr>
        <p:spPr bwMode="gray">
          <a:xfrm>
            <a:off x="2786100" y="3680476"/>
            <a:ext cx="896553" cy="784830"/>
          </a:xfrm>
          <a:prstGeom prst="rightArrow">
            <a:avLst>
              <a:gd name="adj1" fmla="val 50000"/>
              <a:gd name="adj2" fmla="val 58333"/>
            </a:avLst>
          </a:prstGeom>
          <a:blipFill>
            <a:blip r:embed="rId2"/>
            <a:tile tx="0" ty="0" sx="100000" sy="100000" flip="none" algn="tl"/>
          </a:blipFill>
          <a:ln>
            <a:noFill/>
          </a:ln>
          <a:effectLst/>
        </p:spPr>
        <p:txBody>
          <a:bodyPr wrap="none" anchor="ctr"/>
          <a:lstStyle/>
          <a:p>
            <a:endParaRPr lang="tr-TR"/>
          </a:p>
        </p:txBody>
      </p:sp>
      <p:pic>
        <p:nvPicPr>
          <p:cNvPr id="19" name="Picture 11">
            <a:extLst>
              <a:ext uri="{FF2B5EF4-FFF2-40B4-BE49-F238E27FC236}">
                <a16:creationId xmlns:a16="http://schemas.microsoft.com/office/drawing/2014/main" id="{4A90B219-E869-705F-B625-9984E63A91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697" y="2839366"/>
            <a:ext cx="2374947" cy="235606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12">
            <a:extLst>
              <a:ext uri="{FF2B5EF4-FFF2-40B4-BE49-F238E27FC236}">
                <a16:creationId xmlns:a16="http://schemas.microsoft.com/office/drawing/2014/main" id="{E37F87C8-13DA-FFAD-CE9D-BC886B3963CB}"/>
              </a:ext>
            </a:extLst>
          </p:cNvPr>
          <p:cNvSpPr txBox="1">
            <a:spLocks noChangeArrowheads="1"/>
          </p:cNvSpPr>
          <p:nvPr/>
        </p:nvSpPr>
        <p:spPr bwMode="black">
          <a:xfrm>
            <a:off x="984207" y="3417233"/>
            <a:ext cx="1431925" cy="120032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3300">
                      <a:alpha val="50000"/>
                    </a:srgbClr>
                  </a:outerShdw>
                </a:effectLst>
              </a14:hiddenEffects>
            </a:ext>
          </a:extLst>
        </p:spPr>
        <p:txBody>
          <a:bodyPr wrap="square">
            <a:spAutoFit/>
          </a:bodyPr>
          <a:lstStyle/>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İLGİLİ</a:t>
            </a:r>
          </a:p>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MEVZUAT</a:t>
            </a:r>
          </a:p>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GEREĞİ</a:t>
            </a:r>
            <a:endParaRPr lang="en-US" altLang="tr-TR" b="1" dirty="0">
              <a:effectLst>
                <a:outerShdw blurRad="38100" dist="38100" dir="2700000" algn="tl">
                  <a:srgbClr val="000000">
                    <a:alpha val="43137"/>
                  </a:srgbClr>
                </a:outerShdw>
              </a:effectLst>
              <a:latin typeface="Arial" panose="020B0604020202020204" pitchFamily="34" charset="0"/>
            </a:endParaRPr>
          </a:p>
        </p:txBody>
      </p:sp>
      <p:sp>
        <p:nvSpPr>
          <p:cNvPr id="12" name="Unvan 1">
            <a:extLst>
              <a:ext uri="{FF2B5EF4-FFF2-40B4-BE49-F238E27FC236}">
                <a16:creationId xmlns:a16="http://schemas.microsoft.com/office/drawing/2014/main" id="{62A7296D-97C1-07EC-8287-8A3D8CFFCBEE}"/>
              </a:ext>
            </a:extLst>
          </p:cNvPr>
          <p:cNvSpPr txBox="1">
            <a:spLocks/>
          </p:cNvSpPr>
          <p:nvPr/>
        </p:nvSpPr>
        <p:spPr>
          <a:xfrm>
            <a:off x="1862050" y="365125"/>
            <a:ext cx="9664687" cy="959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dirty="0">
                <a:solidFill>
                  <a:srgbClr val="FF0000"/>
                </a:solidFill>
                <a:latin typeface="Times New Roman" panose="02020603050405020304" pitchFamily="18" charset="0"/>
                <a:cs typeface="Times New Roman" panose="02020603050405020304" pitchFamily="18" charset="0"/>
              </a:rPr>
              <a:t>NORM KADRO DIŞI TUTULAN PERSONEL</a:t>
            </a:r>
          </a:p>
        </p:txBody>
      </p:sp>
    </p:spTree>
    <p:extLst>
      <p:ext uri="{BB962C8B-B14F-4D97-AF65-F5344CB8AC3E}">
        <p14:creationId xmlns:p14="http://schemas.microsoft.com/office/powerpoint/2010/main" val="556827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Unvan 1">
            <a:extLst>
              <a:ext uri="{FF2B5EF4-FFF2-40B4-BE49-F238E27FC236}">
                <a16:creationId xmlns:a16="http://schemas.microsoft.com/office/drawing/2014/main" id="{62A7296D-97C1-07EC-8287-8A3D8CFFCBEE}"/>
              </a:ext>
            </a:extLst>
          </p:cNvPr>
          <p:cNvSpPr txBox="1">
            <a:spLocks/>
          </p:cNvSpPr>
          <p:nvPr/>
        </p:nvSpPr>
        <p:spPr>
          <a:xfrm>
            <a:off x="1862050" y="365125"/>
            <a:ext cx="9664687" cy="959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dirty="0">
                <a:solidFill>
                  <a:srgbClr val="FF0000"/>
                </a:solidFill>
                <a:latin typeface="Times New Roman" panose="02020603050405020304" pitchFamily="18" charset="0"/>
                <a:cs typeface="Times New Roman" panose="02020603050405020304" pitchFamily="18" charset="0"/>
              </a:rPr>
              <a:t>NORM KADRO DIŞI TUTULAN PERSONEL</a:t>
            </a:r>
          </a:p>
        </p:txBody>
      </p:sp>
      <p:sp>
        <p:nvSpPr>
          <p:cNvPr id="5" name="AutoShape 2">
            <a:extLst>
              <a:ext uri="{FF2B5EF4-FFF2-40B4-BE49-F238E27FC236}">
                <a16:creationId xmlns:a16="http://schemas.microsoft.com/office/drawing/2014/main" id="{A16B5115-C073-02C5-13B6-12F2B8AF93E2}"/>
              </a:ext>
            </a:extLst>
          </p:cNvPr>
          <p:cNvSpPr>
            <a:spLocks noChangeArrowheads="1"/>
          </p:cNvSpPr>
          <p:nvPr/>
        </p:nvSpPr>
        <p:spPr bwMode="gray">
          <a:xfrm>
            <a:off x="3104901" y="1643966"/>
            <a:ext cx="8872833" cy="4781883"/>
          </a:xfrm>
          <a:prstGeom prst="roundRect">
            <a:avLst>
              <a:gd name="adj" fmla="val 11505"/>
            </a:avLst>
          </a:prstGeom>
          <a:gradFill rotWithShape="1">
            <a:gsLst>
              <a:gs pos="7000">
                <a:srgbClr val="F3DA47"/>
              </a:gs>
              <a:gs pos="100000">
                <a:schemeClr val="bg1"/>
              </a:gs>
            </a:gsLst>
            <a:lin ang="0" scaled="1"/>
          </a:gradFill>
          <a:ln>
            <a:noFill/>
          </a:ln>
          <a:effectLst/>
        </p:spPr>
        <p:txBody>
          <a:bodyPr wrap="none" anchor="ctr"/>
          <a:lstStyle/>
          <a:p>
            <a:pPr algn="ctr"/>
            <a:r>
              <a:rPr lang="tr-TR" sz="3600" dirty="0">
                <a:effectLst>
                  <a:outerShdw blurRad="38100" dist="38100" dir="2700000" algn="tl">
                    <a:srgbClr val="000000">
                      <a:alpha val="43137"/>
                    </a:srgbClr>
                  </a:outerShdw>
                </a:effectLst>
              </a:rPr>
              <a:t>Bakanlığımızda;</a:t>
            </a:r>
            <a:r>
              <a:rPr lang="tr-TR" sz="2800" dirty="0">
                <a:effectLst>
                  <a:outerShdw blurRad="38100" dist="38100" dir="2700000" algn="tl">
                    <a:srgbClr val="000000">
                      <a:alpha val="43137"/>
                    </a:srgbClr>
                  </a:outerShdw>
                </a:effectLst>
              </a:rPr>
              <a:t> </a:t>
            </a:r>
          </a:p>
          <a:p>
            <a:pPr algn="ctr"/>
            <a:endParaRPr lang="tr-TR" sz="2400"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Tüm Yöneticiler ve Eşleri</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Yöneticilik görevi sona erenler</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Bir yıldan fazla izinli/aylıksız izinli olan</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TBMM, TKDK vb. kurumlarda görevliler</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3713 sayılı Terörle Mücadele Kanun gereği atanan personel</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Kurum içi veya kurum dışı geçici görevliler</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1416, 2828 ve 4046 sayılı Kanun kapsamında ilk defa yapılacak açıktan atamalar</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Herhangi bir sebeple bakanlıktan ilişiği kesilip geri dönen personel</a:t>
            </a:r>
            <a:r>
              <a:rPr lang="tr-TR" sz="2000" dirty="0">
                <a:effectLst>
                  <a:outerShdw blurRad="38100" dist="38100" dir="2700000" algn="tl">
                    <a:srgbClr val="000000">
                      <a:alpha val="43137"/>
                    </a:srgbClr>
                  </a:outerShdw>
                </a:effectLst>
              </a:rPr>
              <a:t> </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Diğer Bakanlıkların İl veya İlçelerde görevli en üst yöneticilerinin eşleri</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Sağlık kurulu raporunda en az yüzde kırk oranında engelli olduğu belirtilen memurlar ile </a:t>
            </a:r>
          </a:p>
          <a:p>
            <a:r>
              <a:rPr lang="tr-TR" dirty="0">
                <a:effectLst>
                  <a:outerShdw blurRad="38100" dist="38100" dir="2700000" algn="tl">
                    <a:srgbClr val="000000">
                      <a:alpha val="43137"/>
                    </a:srgbClr>
                  </a:outerShdw>
                </a:effectLst>
              </a:rPr>
              <a:t>      tam bağımlı engelli raporlu eşi veya bakmakla yükümlü olduğu birinci derece kan hısımları</a:t>
            </a:r>
          </a:p>
          <a:p>
            <a:r>
              <a:rPr lang="tr-TR" dirty="0">
                <a:effectLst>
                  <a:outerShdw blurRad="38100" dist="38100" dir="2700000" algn="tl">
                    <a:srgbClr val="000000">
                      <a:alpha val="43137"/>
                    </a:srgbClr>
                  </a:outerShdw>
                </a:effectLst>
              </a:rPr>
              <a:t>      bulunan memurlar, için Norm Kadro uygunluğu aranmaz.</a:t>
            </a:r>
          </a:p>
        </p:txBody>
      </p:sp>
      <p:sp>
        <p:nvSpPr>
          <p:cNvPr id="18" name="AutoShape 10">
            <a:extLst>
              <a:ext uri="{FF2B5EF4-FFF2-40B4-BE49-F238E27FC236}">
                <a16:creationId xmlns:a16="http://schemas.microsoft.com/office/drawing/2014/main" id="{366CC8F3-7D32-DC6A-F15E-00808378ACEF}"/>
              </a:ext>
            </a:extLst>
          </p:cNvPr>
          <p:cNvSpPr>
            <a:spLocks noChangeArrowheads="1"/>
          </p:cNvSpPr>
          <p:nvPr/>
        </p:nvSpPr>
        <p:spPr bwMode="gray">
          <a:xfrm>
            <a:off x="2583681" y="3787236"/>
            <a:ext cx="818672" cy="720123"/>
          </a:xfrm>
          <a:prstGeom prst="rightArrow">
            <a:avLst>
              <a:gd name="adj1" fmla="val 50000"/>
              <a:gd name="adj2" fmla="val 58333"/>
            </a:avLst>
          </a:prstGeom>
          <a:blipFill>
            <a:blip r:embed="rId2"/>
            <a:tile tx="0" ty="0" sx="100000" sy="100000" flip="none" algn="tl"/>
          </a:blipFill>
          <a:ln>
            <a:noFill/>
          </a:ln>
          <a:effectLst/>
        </p:spPr>
        <p:txBody>
          <a:bodyPr wrap="none" anchor="ctr"/>
          <a:lstStyle/>
          <a:p>
            <a:endParaRPr lang="tr-TR"/>
          </a:p>
        </p:txBody>
      </p:sp>
      <p:pic>
        <p:nvPicPr>
          <p:cNvPr id="15" name="Picture 5">
            <a:extLst>
              <a:ext uri="{FF2B5EF4-FFF2-40B4-BE49-F238E27FC236}">
                <a16:creationId xmlns:a16="http://schemas.microsoft.com/office/drawing/2014/main" id="{28B52B97-56A0-FF4F-2C41-C07FADEF37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488" y="2862194"/>
            <a:ext cx="2563034" cy="2567248"/>
          </a:xfrm>
          <a:prstGeom prst="rect">
            <a:avLst/>
          </a:prstGeom>
          <a:noFill/>
          <a:extLst>
            <a:ext uri="{909E8E84-426E-40DD-AFC4-6F175D3DCCD1}">
              <a14:hiddenFill xmlns:a14="http://schemas.microsoft.com/office/drawing/2010/main">
                <a:solidFill>
                  <a:srgbClr val="FFFFFF"/>
                </a:solidFill>
              </a14:hiddenFill>
            </a:ext>
          </a:extLst>
        </p:spPr>
      </p:pic>
      <p:sp>
        <p:nvSpPr>
          <p:cNvPr id="16" name="Text Box 7">
            <a:extLst>
              <a:ext uri="{FF2B5EF4-FFF2-40B4-BE49-F238E27FC236}">
                <a16:creationId xmlns:a16="http://schemas.microsoft.com/office/drawing/2014/main" id="{9D153314-AEB3-869E-6E35-93718F5395B7}"/>
              </a:ext>
            </a:extLst>
          </p:cNvPr>
          <p:cNvSpPr txBox="1">
            <a:spLocks noChangeArrowheads="1"/>
          </p:cNvSpPr>
          <p:nvPr/>
        </p:nvSpPr>
        <p:spPr bwMode="black">
          <a:xfrm>
            <a:off x="548134" y="3753403"/>
            <a:ext cx="1735666" cy="78483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3300">
                      <a:alpha val="50000"/>
                    </a:srgbClr>
                  </a:outerShdw>
                </a:effectLst>
              </a14:hiddenEffects>
            </a:ext>
          </a:extLst>
        </p:spPr>
        <p:txBody>
          <a:bodyPr wrap="square">
            <a:spAutoFit/>
          </a:bodyPr>
          <a:lstStyle/>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YÖNERGE</a:t>
            </a:r>
          </a:p>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KAPSAMINDA</a:t>
            </a:r>
          </a:p>
        </p:txBody>
      </p:sp>
    </p:spTree>
    <p:extLst>
      <p:ext uri="{BB962C8B-B14F-4D97-AF65-F5344CB8AC3E}">
        <p14:creationId xmlns:p14="http://schemas.microsoft.com/office/powerpoint/2010/main" val="899354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947745" y="182880"/>
            <a:ext cx="9482253" cy="1216122"/>
          </a:xfrm>
        </p:spPr>
        <p:txBody>
          <a:bodyPr>
            <a:normAutofit/>
          </a:bodyPr>
          <a:lstStyle/>
          <a:p>
            <a:r>
              <a:rPr lang="tr-TR" sz="3600" dirty="0">
                <a:solidFill>
                  <a:srgbClr val="FF0000"/>
                </a:solidFill>
                <a:latin typeface="Times New Roman" panose="02020603050405020304" pitchFamily="18" charset="0"/>
                <a:cs typeface="Times New Roman" panose="02020603050405020304" pitchFamily="18" charset="0"/>
              </a:rPr>
              <a:t>PERSONEL PLANLAMA ÇALIŞMA GRUBU</a:t>
            </a:r>
          </a:p>
        </p:txBody>
      </p:sp>
      <p:graphicFrame>
        <p:nvGraphicFramePr>
          <p:cNvPr id="3" name="Diyagram 2"/>
          <p:cNvGraphicFramePr/>
          <p:nvPr>
            <p:extLst>
              <p:ext uri="{D42A27DB-BD31-4B8C-83A1-F6EECF244321}">
                <p14:modId xmlns:p14="http://schemas.microsoft.com/office/powerpoint/2010/main" val="1689660423"/>
              </p:ext>
            </p:extLst>
          </p:nvPr>
        </p:nvGraphicFramePr>
        <p:xfrm>
          <a:off x="1584715" y="1970115"/>
          <a:ext cx="9368445"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320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2329781" y="249381"/>
            <a:ext cx="7545739" cy="955963"/>
          </a:xfrm>
        </p:spPr>
        <p:txBody>
          <a:bodyPr>
            <a:no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PLANLAMA ÇALIŞMA GRUBUNUN GÖREVLERİ</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4818" y="2013896"/>
            <a:ext cx="3669240" cy="3887501"/>
          </a:xfrm>
          <a:prstGeom prst="rect">
            <a:avLst/>
          </a:prstGeom>
        </p:spPr>
      </p:pic>
      <p:sp>
        <p:nvSpPr>
          <p:cNvPr id="4" name="Dikdörtgen 3"/>
          <p:cNvSpPr/>
          <p:nvPr/>
        </p:nvSpPr>
        <p:spPr>
          <a:xfrm>
            <a:off x="216131" y="1727493"/>
            <a:ext cx="8148687" cy="5130507"/>
          </a:xfrm>
          <a:prstGeom prst="rect">
            <a:avLst/>
          </a:prstGeom>
        </p:spPr>
        <p:txBody>
          <a:bodyPr wrap="square">
            <a:spAutoFit/>
          </a:bodyPr>
          <a:lstStyle/>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Norm kadro verileri ve birimlerden gelen talepler doğrultusunda Bakanlık birimleri için personel ihtiyaç planlarını belirlemek.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Seçme ve yerleştirme işlemlerine esas personel sayı ve niteliklerini tespit etmek, bunlara ilişkin verileri ilgisine göre merkezi kamu personel bilgi sistemlerine işlemek ve bildirimleri yapmak.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Özel hükümler saklı kalmak kaydıyla Bakanlık tarafından yapılacak personel alım sınavlarına ilişkin ilanı yayımlamak dâhil iş ve işlemleri Genel Müdürün Onayı ile yürütmek.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 ÖSYM tarafından yapılan merkezi yerleştirme, 2828 sayılı Sosyal Hizmetler Kanunu, 3713 sayılı Terörle Mücadele Kanunu ve engelli personel istihdamına esas personel sayı ve niteliklerini tespit etmek, gerekli bildirimleri yapmak ve buna ilişkin iş ve işlemleri yürütmek.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4046 sayılı Özelleştirme Uygulamaları Hakkında Kanun kapsamında personel istihdamına ilişkin iş ve işlemleri gerçekleştirmek.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10/3/2011 tarihli ve 6191 sayılı Sözleşmeli Erbaş ve Er Kanunu kapsamında personel istihdamına ilişkin iş ve işlemleri gerçekleştirmek.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R="4445"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 Daire Başkanınca verilecek diğer görevleri yapmak.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87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842211" y="572020"/>
            <a:ext cx="10515600" cy="590931"/>
          </a:xfrm>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ALIM  YÖNTEMLERİ	</a:t>
            </a:r>
          </a:p>
        </p:txBody>
      </p:sp>
      <p:graphicFrame>
        <p:nvGraphicFramePr>
          <p:cNvPr id="7" name="Diyagram 6"/>
          <p:cNvGraphicFramePr/>
          <p:nvPr>
            <p:extLst>
              <p:ext uri="{D42A27DB-BD31-4B8C-83A1-F6EECF244321}">
                <p14:modId xmlns:p14="http://schemas.microsoft.com/office/powerpoint/2010/main" val="196460646"/>
              </p:ext>
            </p:extLst>
          </p:nvPr>
        </p:nvGraphicFramePr>
        <p:xfrm>
          <a:off x="-208547" y="1530267"/>
          <a:ext cx="12058650" cy="5155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57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YASAL DAYANAK</a:t>
            </a:r>
          </a:p>
        </p:txBody>
      </p:sp>
      <p:sp>
        <p:nvSpPr>
          <p:cNvPr id="5" name="İçerik Yer Tutucusu 2"/>
          <p:cNvSpPr>
            <a:spLocks noGrp="1"/>
          </p:cNvSpPr>
          <p:nvPr>
            <p:ph idx="1"/>
          </p:nvPr>
        </p:nvSpPr>
        <p:spPr/>
        <p:txBody>
          <a:bodyPr>
            <a:noAutofit/>
          </a:bodyPr>
          <a:lstStyle/>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Her yıl Merkezi Yönetim Bütçe Kanunu ile Bakanlıkların mali yıl içerisinde açıktan, naklen ve istifa sonrası alabilecekleri personel kontenjanları TBMM tarafından belirlenir.</a:t>
            </a:r>
          </a:p>
          <a:p>
            <a:pPr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Belirlenen bu kontenjanlar Cumhurbaşkanı kararıyla kamu idare, kurum ve kuruluşlara dağıtılır.</a:t>
            </a:r>
          </a:p>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Bu kontenjanlara açıktan yapılacak atamalarda, Kamu Görevlerine İlk Defa Atanacaklar İçin Yapılacak Sınavlar Hakkında Genel Yönetmelik, Sözleşmeli Personel Çalıştırılmasına İlişkin Esaslar, Bakanlığımızın Tarım ve Orman Uzmanlığı Yönetmeliği ile Rehberlik ve Teftiş Başkanlığı Yönetmeliği hükümlerine göre işlem tesis edilir.</a:t>
            </a:r>
          </a:p>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Kamu idare, kurum ve kuruşların talepleri doğrultusunda, sözleşmeli veya işçi, geçici işçi pozisyonlarında alım yapılacak personel sayısına, Cumhurbaşkanlığınca izin verilir.</a:t>
            </a:r>
          </a:p>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Personel alımları, merkezi yerleştirme ile (ÖSYM) veya Cumhurbaşkanlığı İnsan Kaynakları Ofisi Kariyer Kapısı ve Strateji ve Bütçe Başkanlığı Kamu Personeli Alım İlanları platformu ile Bakanlığımız resmi web sitesi üzerinden ilan edilerek yapılır.</a:t>
            </a:r>
          </a:p>
        </p:txBody>
      </p:sp>
    </p:spTree>
    <p:extLst>
      <p:ext uri="{BB962C8B-B14F-4D97-AF65-F5344CB8AC3E}">
        <p14:creationId xmlns:p14="http://schemas.microsoft.com/office/powerpoint/2010/main" val="3963260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1652954" y="732441"/>
            <a:ext cx="9700846" cy="590931"/>
          </a:xfrm>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İHTİYACININ BELİRLENMESİ</a:t>
            </a:r>
          </a:p>
        </p:txBody>
      </p:sp>
      <p:sp>
        <p:nvSpPr>
          <p:cNvPr id="5" name="İçerik Yer Tutucusu 2"/>
          <p:cNvSpPr>
            <a:spLocks noGrp="1"/>
          </p:cNvSpPr>
          <p:nvPr>
            <p:ph idx="1"/>
          </p:nvPr>
        </p:nvSpPr>
        <p:spPr>
          <a:xfrm>
            <a:off x="412124" y="1825625"/>
            <a:ext cx="11127346" cy="4351338"/>
          </a:xfrm>
        </p:spPr>
        <p:txBody>
          <a:bodyPr>
            <a:normAutofit/>
          </a:bodyPr>
          <a:lstStyle/>
          <a:p>
            <a:pPr algn="just">
              <a:buFont typeface="Wingdings" panose="05000000000000000000" pitchFamily="2" charset="2"/>
              <a:buChar char="Ø"/>
            </a:pPr>
            <a:endParaRPr lang="tr-TR" sz="20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000" b="1" dirty="0">
                <a:latin typeface="Times New Roman" panose="02020603050405020304" pitchFamily="18" charset="0"/>
                <a:cs typeface="Times New Roman" panose="02020603050405020304" pitchFamily="18" charset="0"/>
              </a:rPr>
              <a:t>Personel İhtiyaçları;</a:t>
            </a:r>
            <a:r>
              <a:rPr lang="tr-TR" sz="2000" dirty="0">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Bakanlığımız Merkez ve Taşra teşkilatında ihtiyaç duyulan personel sayısı, gelen talepler doğrultusunda Personel Bilgi ve Yönetim Sistemindeki Norm Kadro verileri ile karşılaştırması yapılıp, birimlerin doluluk oranları da dikkate alınarak belirlenir. </a:t>
            </a:r>
          </a:p>
          <a:p>
            <a:pPr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Öncelikle personel temininde güçlük çekilen birimlerden başlamak suretiyle açıktan atama kontenjanı, sözleşmeli personel alım izni, işçi alım izni, 1416 Sayılı Kanun, 2828 Sayılı Kanun, 3713 Sayılı Kanun, 4046 Sayılı Kanun ve EKPSS ile engelli personel istihdamı kapsamında Bakanlığımıza verilen kontenjanların dağılımı yapılarak yerleştirme işlemleri yapılır.</a:t>
            </a:r>
          </a:p>
        </p:txBody>
      </p:sp>
    </p:spTree>
    <p:extLst>
      <p:ext uri="{BB962C8B-B14F-4D97-AF65-F5344CB8AC3E}">
        <p14:creationId xmlns:p14="http://schemas.microsoft.com/office/powerpoint/2010/main" val="139015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2128058" y="365126"/>
            <a:ext cx="8650009" cy="887942"/>
          </a:xfrm>
        </p:spPr>
        <p:txBody>
          <a:bodyPr>
            <a:norm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ÇALIŞMA GRUPLARI</a:t>
            </a:r>
          </a:p>
        </p:txBody>
      </p:sp>
      <p:graphicFrame>
        <p:nvGraphicFramePr>
          <p:cNvPr id="3" name="Diyagram 2"/>
          <p:cNvGraphicFramePr/>
          <p:nvPr>
            <p:extLst>
              <p:ext uri="{D42A27DB-BD31-4B8C-83A1-F6EECF244321}">
                <p14:modId xmlns:p14="http://schemas.microsoft.com/office/powerpoint/2010/main" val="63417032"/>
              </p:ext>
            </p:extLst>
          </p:nvPr>
        </p:nvGraphicFramePr>
        <p:xfrm>
          <a:off x="1563614" y="1904249"/>
          <a:ext cx="9831217"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911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838200" y="732441"/>
            <a:ext cx="10515600" cy="590931"/>
          </a:xfrm>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  İŞE ALIM SÜREÇLERİ</a:t>
            </a:r>
          </a:p>
        </p:txBody>
      </p:sp>
      <p:sp>
        <p:nvSpPr>
          <p:cNvPr id="5" name="Metin kutusu 4"/>
          <p:cNvSpPr txBox="1"/>
          <p:nvPr/>
        </p:nvSpPr>
        <p:spPr>
          <a:xfrm>
            <a:off x="0" y="1515561"/>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Açıktan Atama ile Yapılan Alımlar</a:t>
            </a:r>
            <a:endParaRPr lang="tr-TR" sz="3200" dirty="0">
              <a:solidFill>
                <a:srgbClr val="FF0000"/>
              </a:solidFill>
              <a:latin typeface="+mj-lt"/>
              <a:cs typeface="Times New Roman" panose="02020603050405020304" pitchFamily="18" charset="0"/>
            </a:endParaRPr>
          </a:p>
        </p:txBody>
      </p:sp>
      <p:sp>
        <p:nvSpPr>
          <p:cNvPr id="7" name="İçerik Yer Tutucusu 4"/>
          <p:cNvSpPr txBox="1">
            <a:spLocks/>
          </p:cNvSpPr>
          <p:nvPr/>
        </p:nvSpPr>
        <p:spPr>
          <a:xfrm>
            <a:off x="224589" y="2162462"/>
            <a:ext cx="11566358" cy="4116418"/>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Cumhurbaşkanlığınca, Bakanlığımıza verilen açıktan veya nakil suretiyle yıllık atama sayısına göre Ölçme, Seçme ve Yerleştirme Merkezi (ÖSYM) Başkanlığınca yapılan KPSS sonucuna göre merkezi yerleştirme ile kadrolu personel alımı yapılmaktadır.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Cumhurbaşkanlığınca; Bakanlığımıza verilen sözleşmeli personel alım izni doğrultusunda belirlenen pozisyonlara yerleştirme işlemi; Ölçme, Seçme ve Yerleştirme Merkezi (ÖSYM) Başkanlığınca KPSS sonucuna göre veya Cumhurbaşkanlığı İnsan Kaynakları Ofisi Kariyer Kapısı ve Strateji ve Bütçe Başkanlığı Kamu Personeli Alım İlanları platformu ile Bakanlığımız resmi web sitesi üzerinden ilan edilerek yapılır.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Cumhurbaşkanlığınca; Bakanlığımıza verilen işçi personel alım izni ve ilgili mevzuatı doğrultusunda belirlenen pozisyonlara yerleştirme işlemi; Cumhurbaşkanlığı İnsan Kaynakları Ofisi Kariyer Kapısı ve Strateji ve Bütçe Başkanlığı Kamu Personeli Alım İlanları platformu ile Bakanlığımız resmi web sitesi üzerinden ilan edilerek yapılır. Atanma niteliklerine haiz personel İŞKUR tarafından noter huzurunda yapılan kura ile belirlenir.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65063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897775" y="495285"/>
            <a:ext cx="10480270" cy="590931"/>
          </a:xfrm>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9" name="Metin kutusu 8"/>
          <p:cNvSpPr txBox="1"/>
          <p:nvPr/>
        </p:nvSpPr>
        <p:spPr>
          <a:xfrm>
            <a:off x="0" y="1515561"/>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1416 Sayılı Kanun Gereği Yapılan Alımlar</a:t>
            </a:r>
          </a:p>
        </p:txBody>
      </p:sp>
      <p:sp>
        <p:nvSpPr>
          <p:cNvPr id="10" name="İçerik Yer Tutucusu 4"/>
          <p:cNvSpPr txBox="1">
            <a:spLocks/>
          </p:cNvSpPr>
          <p:nvPr/>
        </p:nvSpPr>
        <p:spPr>
          <a:xfrm>
            <a:off x="401053" y="2280704"/>
            <a:ext cx="11421980" cy="3998176"/>
          </a:xfrm>
          <a:prstGeom prst="rect">
            <a:avLst/>
          </a:prstGeom>
        </p:spPr>
        <p:txBody>
          <a:bodyPr vert="horz" lIns="91440" tIns="45720" rIns="91440" bIns="45720" rtlCol="0">
            <a:norm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Kamu kurum ve kuruluşlarının yetişmiş insan kaynağı ihtiyacını karşılamak üzere resmî burslu statüde lisans ve lisansüstü seviyede öğrenim görmek amacıyla 1416 sayılı Ecnebi Memleketlere Gönderilecek Talebe Hakkında Kanun kapsamında Millî Eğitim Bakanlığınca kamu kurum ve kuruluşları adına yurt dışına gönderilen öğrencilerin istihdamını kapsar.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Bakanlığımızca, anılan kanun kapsamında yurt dışına gönderilecek personelin sayısını, öğrenim seviyesini, başvuru yapılabilecek lisans mezuniyet programlarını, öğrenim görülecek alanı, eğitim göreceği ülke Milli Eğitim Bakanlığına bildirilir. Milli Eğitim Bakanlığınca uygun görülerek yetiştirilmek üzere yurt dışına gönderilen personel eğitimini tamamladıktan sonra Bakanlığımızda öğrenim durumlarına göre ihraz ettikleri unvanlara atanırlar.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personeller öğrenim gördükleri süreler dikkate alınarak mecburi hizmete zorunlu tutulurlar.</a:t>
            </a:r>
          </a:p>
        </p:txBody>
      </p:sp>
    </p:spTree>
    <p:extLst>
      <p:ext uri="{BB962C8B-B14F-4D97-AF65-F5344CB8AC3E}">
        <p14:creationId xmlns:p14="http://schemas.microsoft.com/office/powerpoint/2010/main" val="3642510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5" name="Metin kutusu 4"/>
          <p:cNvSpPr txBox="1"/>
          <p:nvPr/>
        </p:nvSpPr>
        <p:spPr>
          <a:xfrm>
            <a:off x="0" y="1566998"/>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2828 Sayılı Kanun Gereği Yapılan Alımlar</a:t>
            </a:r>
          </a:p>
        </p:txBody>
      </p:sp>
      <p:sp>
        <p:nvSpPr>
          <p:cNvPr id="6" name="İçerik Yer Tutucusu 4"/>
          <p:cNvSpPr txBox="1">
            <a:spLocks/>
          </p:cNvSpPr>
          <p:nvPr/>
        </p:nvSpPr>
        <p:spPr>
          <a:xfrm>
            <a:off x="224589" y="2290146"/>
            <a:ext cx="11566358" cy="4080906"/>
          </a:xfrm>
          <a:prstGeom prst="rect">
            <a:avLst/>
          </a:prstGeom>
        </p:spPr>
        <p:txBody>
          <a:bodyPr vert="horz" lIns="91440" tIns="45720" rIns="91440" bIns="45720" rtlCol="0">
            <a:normAutofit lnSpcReduction="10000"/>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Kanun veya 5395 sayılı Kanun uyarınca haklarında korunma veya bakım tedbir kararı alınmış olup fasılalı olarak geçen yararlanma süreleri dâhil iki yıldan az olmamak üzere, Aile ve Sosyal Politikalar Bakanlığının sosyal hizmet modellerinden yararlanan çocuklardan reşit olduğu tarih itibarıyla bu hizmetlerden yararlanmaya devam edenlerin işe yerleştirilmeleri Aile ve Sosyal Hizmetler Bakanlığınca yapılır.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Aile ve Sosyal Hizmetler Bakanlığınca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Mayıs-Eylül-Aralık</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ayları olmak üzere yılda 3 defa Kamu Kurum ve Kuruluşlarına yerleştirme işlemi yapılmaktadır. Yerleştirme yapılacak kadro sayısı,  Aile ve Sosyal Hizmetler Bakanlığı tarafından belirlendikten sonra, Bakanlığımıza bildirilen kontenjan doğrultusunda, merkez ve taşra teşkilatı olmak üzere unvan ve nitelikleri belirlenen personel talep girişleri,  Cumhurbaşkanlığı Strateji ve Bütçe Başkanlığının Kamu E-Uygulama Sistemindeki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1.Devlet Korumasından Yararlanmış Gençlerin Yerleştirmeleri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bölümünden girilir. Bu talepler doğrultusunda Aile ve Sosyal Hizmetler Bakanlığı yerleştirme işlemlerini yapar.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atanan personel kamu idare, kurum ve kuruluşların açıktan atama kontenjanına tabi değildir.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501264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6" name="Metin kutusu 5"/>
          <p:cNvSpPr txBox="1"/>
          <p:nvPr/>
        </p:nvSpPr>
        <p:spPr>
          <a:xfrm>
            <a:off x="-75156" y="1790477"/>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EKPSS Engelli Personel İstihdamı Gereği Yapılan Alımlar</a:t>
            </a:r>
          </a:p>
        </p:txBody>
      </p:sp>
      <p:sp>
        <p:nvSpPr>
          <p:cNvPr id="7" name="İçerik Yer Tutucusu 4"/>
          <p:cNvSpPr txBox="1">
            <a:spLocks/>
          </p:cNvSpPr>
          <p:nvPr/>
        </p:nvSpPr>
        <p:spPr>
          <a:xfrm>
            <a:off x="232610" y="2475042"/>
            <a:ext cx="11726779" cy="4209160"/>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657 Sayılı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Devlet Memurları Kanununun 53 üncü maddesi hükmüne istinaden “Engellilerin atanmasına tahsis edilecek kadro sayısının tespitinde, ilgili kamu kurum veya kuruluşunun, yurtdışı teşkilatı hariç, toplam dolu memur kadro sayısının % 3’ü dikkate alınır”.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Aile ve Sosyal Hizmetler Bakanlığınca engelliler için sınavlar, ilk defa Devlet memuru olarak atanacaklar için açılan sınavlardan ayrı zamanlı olarak, engel grupları ve eğitim durumları itibarıyla sınav sorusu hazırlanmak ve ulaşılabilirliklerini sağlamak suretiyle merkezi olarak yapılır veya yaptırılır.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Bakanlığımız engelli memur kontenjanı doğrultusunda, merkez ve taşra teşkilatı olmak üzere unvan ve nitelikleri belirlenen engelli personel talep girişleri,  Cumhurbaşkanlığı Strateji ve Bütçe Başkanlığının Kamu E-Uygulama Sistemindeki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2.Engelli Yerleştirme İşlemleri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bölümünden girilir. Bu talepler doğrultusunda Aile ve Sosyal Hizmetler Bakanlığı yerleştirme işlemlerini yapar.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atanan personel kamu idare, kurum ve kuruluşların açıktan atama kontenjanına tabi değildir.</a:t>
            </a:r>
          </a:p>
        </p:txBody>
      </p:sp>
    </p:spTree>
    <p:extLst>
      <p:ext uri="{BB962C8B-B14F-4D97-AF65-F5344CB8AC3E}">
        <p14:creationId xmlns:p14="http://schemas.microsoft.com/office/powerpoint/2010/main" val="2341250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5" name="Metin kutusu 4"/>
          <p:cNvSpPr txBox="1"/>
          <p:nvPr/>
        </p:nvSpPr>
        <p:spPr>
          <a:xfrm>
            <a:off x="1136248" y="1823393"/>
            <a:ext cx="9919504"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Kurumlar Arası Atama</a:t>
            </a:r>
          </a:p>
        </p:txBody>
      </p:sp>
      <p:sp>
        <p:nvSpPr>
          <p:cNvPr id="6" name="İçerik Yer Tutucusu 4"/>
          <p:cNvSpPr txBox="1">
            <a:spLocks/>
          </p:cNvSpPr>
          <p:nvPr/>
        </p:nvSpPr>
        <p:spPr>
          <a:xfrm>
            <a:off x="507085" y="2540873"/>
            <a:ext cx="10988842" cy="4020939"/>
          </a:xfrm>
          <a:prstGeom prst="rect">
            <a:avLst/>
          </a:prstGeom>
        </p:spPr>
        <p:txBody>
          <a:bodyPr vert="horz" lIns="91440" tIns="45720" rIns="91440" bIns="45720" rtlCol="0">
            <a:norm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657 sayılı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Devlet Memurları Kanunu’nun 74’üncü maddesi çerçevesinde, diğer kamu kurum ve kuruluşlarında çalışan kamu görevlileri Bakanlıkta durumlarına uygun kadrolara açıktan atama kontenjanı dahilinde atanabilirler.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657 sayılı Devlet Memurları Kanunu’nun 92’nci maddesi çerçevesinde, istifa eden kamu görevlileri müracaatları halinde ilgili mevzuatlar doğrultusunda Bakanlıkta durumlarına uygun kadrolara açıktan atama kontenjanı dahilinde atanabilirler.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199404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6" name="Metin kutusu 5"/>
          <p:cNvSpPr txBox="1"/>
          <p:nvPr/>
        </p:nvSpPr>
        <p:spPr>
          <a:xfrm>
            <a:off x="-80210" y="1690688"/>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4046 Sayılı Kanun Kapsamında Yapılan Alımlar</a:t>
            </a:r>
          </a:p>
        </p:txBody>
      </p:sp>
      <p:sp>
        <p:nvSpPr>
          <p:cNvPr id="8" name="İçerik Yer Tutucusu 4"/>
          <p:cNvSpPr txBox="1">
            <a:spLocks/>
          </p:cNvSpPr>
          <p:nvPr/>
        </p:nvSpPr>
        <p:spPr>
          <a:xfrm>
            <a:off x="208547" y="2345270"/>
            <a:ext cx="11614486" cy="4147605"/>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4046 sayılı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Özelleştirme Uygulamaları Hakkında Kanun hükümleri çerçevesinde özelleştirme programına alınan kuruluşların (iştirakler hariç) kısmen veya tamamen satışı nedeniyle kamu tüzel kişiliğinin sona ermesi, devredilmesi, küçültülmesi, faaliyetlerinin durdurulması, kapatılması, tasfiye edilmesi halinde veya diğer sebeplerle bu kuruluşlarda programa alınma tarihi itibarıyla İş Kanunu hükümlerine tabi daimi işçi statüsünde istihdam edilen ve 4046 sayılı Kanunun değişik 22 </a:t>
            </a:r>
            <a:r>
              <a:rPr kumimoji="0" lang="tr-TR"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nci</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maddesine göre nakil hakkı bulunmayan personelden iş sözleşmesi özelleştirme tarihinden önce kamu tarafından veya özelleştirme tarihinden sonra özel sektör tarafından kıdem tazminatına hak kazanacak şekilde sona erdirilenler 657 sayılı Kanunun 4 üncü maddesinin (B) fıkrası kapsamında istihdam edilir.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Talepler, Cumhurbaşkanlığı Strateji ve Bütçe Başkanlığının Kamu E-Uygulama Sistemindeki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4. Özelleştirme Atamaları Talep Giriş</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bölümünden girilir. Bu talepler doğrultusunda Çalışma ve Sosyal Güvenlik Bakanlığı yerleştirme işlemlerini yapar.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atanan personel kamu idare, kurum ve kuruluşların açıktan atama kontenjanına tabi değildir.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826378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6" name="Metin kutusu 5"/>
          <p:cNvSpPr txBox="1"/>
          <p:nvPr/>
        </p:nvSpPr>
        <p:spPr>
          <a:xfrm>
            <a:off x="-105263" y="1927966"/>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6191 Sayılı Kanun Kapsamında Yapılan Alımlar</a:t>
            </a:r>
          </a:p>
        </p:txBody>
      </p:sp>
      <p:sp>
        <p:nvSpPr>
          <p:cNvPr id="8" name="İçerik Yer Tutucusu 4"/>
          <p:cNvSpPr txBox="1">
            <a:spLocks/>
          </p:cNvSpPr>
          <p:nvPr/>
        </p:nvSpPr>
        <p:spPr>
          <a:xfrm>
            <a:off x="183494" y="2615923"/>
            <a:ext cx="11614486" cy="4147605"/>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buFont typeface="Wingdings" panose="05000000000000000000" pitchFamily="2" charset="2"/>
              <a:buChar char="Ø"/>
              <a:defRPr/>
            </a:pPr>
            <a:r>
              <a:rPr lang="tr-TR" sz="2000" b="1" dirty="0"/>
              <a:t>6191 sayılı</a:t>
            </a:r>
            <a:r>
              <a:rPr lang="tr-TR" sz="2000" dirty="0"/>
              <a:t> Sözleşmeli Erbaş ve Er Kanununun </a:t>
            </a:r>
            <a:r>
              <a:rPr lang="tr-TR" sz="2000" b="1" dirty="0"/>
              <a:t>"Kamuda istihdam"</a:t>
            </a:r>
            <a:r>
              <a:rPr lang="tr-TR" sz="2000" dirty="0"/>
              <a:t> başlıklı ek 1 inci maddesinde "1) Sözleşmeli erbaş ve er olarak en az yedi hizmet yılını doldurarak ayrılanlardan nitelik belgesi olumlu olanlar, ilgili mevzuatlarındaki şartları taşımaları kaydıyla kamu kurum ve kuruluşlarının boş kadro ve pozisyonlarına bu maddedeki usul ve esaslar çerçevesinde atanırlar." hükmüne yer verilmiştir.</a:t>
            </a:r>
          </a:p>
          <a:p>
            <a:pPr lvl="0">
              <a:buFont typeface="Wingdings" panose="05000000000000000000" pitchFamily="2" charset="2"/>
              <a:buChar char="Ø"/>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Talepler, Cumhurbaşkanlığı Strateji ve Bütçe Başkanlığının Kamu E-Uygulama Sistemi üzerinden yapılacaktır. </a:t>
            </a:r>
          </a:p>
          <a:p>
            <a:pPr lvl="0">
              <a:buFont typeface="Wingdings" panose="05000000000000000000" pitchFamily="2" charset="2"/>
              <a:buChar char="Ø"/>
              <a:defRPr/>
            </a:pPr>
            <a:r>
              <a:rPr lang="tr-TR" sz="2000" dirty="0">
                <a:solidFill>
                  <a:sysClr val="windowText" lastClr="000000"/>
                </a:solidFill>
              </a:rPr>
              <a:t>Bu kapsamda yapılacak atamaların yıllık atama kontenjanından istisna olup olmayacağı hususunda 2024 yılında yayımlanacak Cumhurbaşkanlığı Kararı takip edilmelidir.</a:t>
            </a:r>
            <a:endPar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766016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9" name="İçerik Yer Tutucusu 4"/>
          <p:cNvSpPr txBox="1">
            <a:spLocks/>
          </p:cNvSpPr>
          <p:nvPr/>
        </p:nvSpPr>
        <p:spPr>
          <a:xfrm>
            <a:off x="256674" y="2402527"/>
            <a:ext cx="11582400" cy="4090348"/>
          </a:xfrm>
          <a:prstGeom prst="rect">
            <a:avLst/>
          </a:prstGeom>
        </p:spPr>
        <p:txBody>
          <a:bodyPr vert="horz" lIns="91440" tIns="45720" rIns="91440" bIns="45720" rtlCol="0">
            <a:normAutofit lnSpcReduction="10000"/>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Sözleşmeli Personel</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657 sayılı Devlet Memurları Kanununun 4 üncü maddesinin (B) fıkrası hükmü uyarınca kamu idare, kurum ve kuruluşlarında mali yılla sınırlı olarak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sözleşme</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ile çalıştırılan ve işçi sayılmayan kamu hizmeti görevlileridir.</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Bakanlığımız personel ihtiyaçları doğrultusunda Cumhurbaşkanlığından sözleşmeli personel pozisyonları için izin alınır. </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Yapılacak personel alımları, </a:t>
            </a:r>
            <a:r>
              <a:rPr kumimoji="0" lang="tr-T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ÖSYM ile veya Cumhurbaşkanlığı İnsan Kaynakları Ofisi Kariyer Kapısı ve Strateji ve Bütçe Başkanlığı Kamu Personeli Alım İlanları platformu ile Bakanlığımız resmi web sitesi üzerinden ilan edilerek alım gerçekleştirilir.</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alımı yapılan sözleşmeli personel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3 yıl sözleşmeli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olarak görev yaptıktan sonra dilekçesi ile müracaatı halinde bulunduğu yere kadrolu olarak atanması yapılır. </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Atanan personelin, eş durumu, sağlık ve can güvenliği mazereti dışında atandığı yerde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4 yıl çalışma yükümlülüğü</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vardır</a:t>
            </a:r>
            <a:r>
              <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2" name="Metin kutusu 1">
            <a:extLst>
              <a:ext uri="{FF2B5EF4-FFF2-40B4-BE49-F238E27FC236}">
                <a16:creationId xmlns:a16="http://schemas.microsoft.com/office/drawing/2014/main" id="{7BAADD27-BF77-FB6B-C7FC-9A83146EA53A}"/>
              </a:ext>
            </a:extLst>
          </p:cNvPr>
          <p:cNvSpPr txBox="1"/>
          <p:nvPr/>
        </p:nvSpPr>
        <p:spPr>
          <a:xfrm>
            <a:off x="1088122" y="1690688"/>
            <a:ext cx="9919504"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Sözleşmeli Personel Yerleştirme</a:t>
            </a:r>
          </a:p>
        </p:txBody>
      </p:sp>
    </p:spTree>
    <p:extLst>
      <p:ext uri="{BB962C8B-B14F-4D97-AF65-F5344CB8AC3E}">
        <p14:creationId xmlns:p14="http://schemas.microsoft.com/office/powerpoint/2010/main" val="2880409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44564" y="168884"/>
            <a:ext cx="9844242"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2021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391321279"/>
              </p:ext>
            </p:extLst>
          </p:nvPr>
        </p:nvGraphicFramePr>
        <p:xfrm>
          <a:off x="0" y="1671056"/>
          <a:ext cx="504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p:cNvSpPr/>
          <p:nvPr/>
        </p:nvSpPr>
        <p:spPr>
          <a:xfrm>
            <a:off x="199506" y="6429323"/>
            <a:ext cx="10790758"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2021 YILINDA TOPLAMDA </a:t>
            </a:r>
            <a:r>
              <a:rPr lang="tr-TR" sz="2000" b="1" dirty="0">
                <a:solidFill>
                  <a:srgbClr val="FF0000"/>
                </a:solidFill>
                <a:effectLst>
                  <a:outerShdw blurRad="38100" dist="38100" dir="2700000" algn="tl">
                    <a:srgbClr val="000000">
                      <a:alpha val="43137"/>
                    </a:srgbClr>
                  </a:outerShdw>
                </a:effectLst>
              </a:rPr>
              <a:t>560 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4" name="Tablo 3"/>
          <p:cNvGraphicFramePr>
            <a:graphicFrameLocks noGrp="1"/>
          </p:cNvGraphicFramePr>
          <p:nvPr>
            <p:extLst>
              <p:ext uri="{D42A27DB-BD31-4B8C-83A1-F6EECF244321}">
                <p14:modId xmlns:p14="http://schemas.microsoft.com/office/powerpoint/2010/main" val="517355679"/>
              </p:ext>
            </p:extLst>
          </p:nvPr>
        </p:nvGraphicFramePr>
        <p:xfrm>
          <a:off x="5083841" y="1669880"/>
          <a:ext cx="6615567" cy="4680007"/>
        </p:xfrm>
        <a:graphic>
          <a:graphicData uri="http://schemas.openxmlformats.org/drawingml/2006/table">
            <a:tbl>
              <a:tblPr/>
              <a:tblGrid>
                <a:gridCol w="2331567">
                  <a:extLst>
                    <a:ext uri="{9D8B030D-6E8A-4147-A177-3AD203B41FA5}">
                      <a16:colId xmlns:a16="http://schemas.microsoft.com/office/drawing/2014/main" val="2714836912"/>
                    </a:ext>
                  </a:extLst>
                </a:gridCol>
                <a:gridCol w="612000">
                  <a:extLst>
                    <a:ext uri="{9D8B030D-6E8A-4147-A177-3AD203B41FA5}">
                      <a16:colId xmlns:a16="http://schemas.microsoft.com/office/drawing/2014/main" val="510493492"/>
                    </a:ext>
                  </a:extLst>
                </a:gridCol>
                <a:gridCol w="612000">
                  <a:extLst>
                    <a:ext uri="{9D8B030D-6E8A-4147-A177-3AD203B41FA5}">
                      <a16:colId xmlns:a16="http://schemas.microsoft.com/office/drawing/2014/main" val="1423937839"/>
                    </a:ext>
                  </a:extLst>
                </a:gridCol>
                <a:gridCol w="612000">
                  <a:extLst>
                    <a:ext uri="{9D8B030D-6E8A-4147-A177-3AD203B41FA5}">
                      <a16:colId xmlns:a16="http://schemas.microsoft.com/office/drawing/2014/main" val="1279890636"/>
                    </a:ext>
                  </a:extLst>
                </a:gridCol>
                <a:gridCol w="612000">
                  <a:extLst>
                    <a:ext uri="{9D8B030D-6E8A-4147-A177-3AD203B41FA5}">
                      <a16:colId xmlns:a16="http://schemas.microsoft.com/office/drawing/2014/main" val="2806108949"/>
                    </a:ext>
                  </a:extLst>
                </a:gridCol>
                <a:gridCol w="612000">
                  <a:extLst>
                    <a:ext uri="{9D8B030D-6E8A-4147-A177-3AD203B41FA5}">
                      <a16:colId xmlns:a16="http://schemas.microsoft.com/office/drawing/2014/main" val="1542888398"/>
                    </a:ext>
                  </a:extLst>
                </a:gridCol>
                <a:gridCol w="612000">
                  <a:extLst>
                    <a:ext uri="{9D8B030D-6E8A-4147-A177-3AD203B41FA5}">
                      <a16:colId xmlns:a16="http://schemas.microsoft.com/office/drawing/2014/main" val="3187355449"/>
                    </a:ext>
                  </a:extLst>
                </a:gridCol>
                <a:gridCol w="612000">
                  <a:extLst>
                    <a:ext uri="{9D8B030D-6E8A-4147-A177-3AD203B41FA5}">
                      <a16:colId xmlns:a16="http://schemas.microsoft.com/office/drawing/2014/main" val="43703649"/>
                    </a:ext>
                  </a:extLst>
                </a:gridCol>
              </a:tblGrid>
              <a:tr h="480358">
                <a:tc>
                  <a:txBody>
                    <a:bodyPr/>
                    <a:lstStyle/>
                    <a:p>
                      <a:pPr algn="ctr" rtl="0" fontAlgn="ctr"/>
                      <a:r>
                        <a:rPr lang="tr-TR" sz="1000" b="1" i="0" u="none" strike="noStrike">
                          <a:solidFill>
                            <a:srgbClr val="000000"/>
                          </a:solidFill>
                          <a:effectLst/>
                          <a:latin typeface="Calibri" panose="020F0502020204030204" pitchFamily="34" charset="0"/>
                        </a:rPr>
                        <a:t>ÜNVANI</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1416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2828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3713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4046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KPSS</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EKPSS</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Genel Toplam</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27761454"/>
                  </a:ext>
                </a:extLst>
              </a:tr>
              <a:tr h="188376">
                <a:tc>
                  <a:txBody>
                    <a:bodyPr/>
                    <a:lstStyle/>
                    <a:p>
                      <a:pPr algn="l" rtl="0" fontAlgn="b"/>
                      <a:r>
                        <a:rPr lang="tr-TR" sz="1000" b="0" i="0" u="none" strike="noStrike">
                          <a:solidFill>
                            <a:srgbClr val="000000"/>
                          </a:solidFill>
                          <a:effectLst/>
                          <a:latin typeface="Calibri" panose="020F0502020204030204" pitchFamily="34" charset="0"/>
                        </a:rPr>
                        <a:t>ARAŞTIRMACI (Ö)</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1505487"/>
                  </a:ext>
                </a:extLst>
              </a:tr>
              <a:tr h="188376">
                <a:tc>
                  <a:txBody>
                    <a:bodyPr/>
                    <a:lstStyle/>
                    <a:p>
                      <a:pPr algn="l" rtl="0" fontAlgn="b"/>
                      <a:r>
                        <a:rPr lang="tr-TR" sz="1000" b="0" i="0" u="none" strike="noStrike">
                          <a:solidFill>
                            <a:srgbClr val="000000"/>
                          </a:solidFill>
                          <a:effectLst/>
                          <a:latin typeface="Calibri" panose="020F0502020204030204" pitchFamily="34" charset="0"/>
                        </a:rPr>
                        <a:t>AVUKAT</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518064"/>
                  </a:ext>
                </a:extLst>
              </a:tr>
              <a:tr h="188376">
                <a:tc>
                  <a:txBody>
                    <a:bodyPr/>
                    <a:lstStyle/>
                    <a:p>
                      <a:pPr algn="l" rtl="0" fontAlgn="b"/>
                      <a:r>
                        <a:rPr lang="tr-TR" sz="1000" b="0" i="0" u="none" strike="noStrike">
                          <a:solidFill>
                            <a:srgbClr val="000000"/>
                          </a:solidFill>
                          <a:effectLst/>
                          <a:latin typeface="Calibri" panose="020F0502020204030204" pitchFamily="34" charset="0"/>
                        </a:rPr>
                        <a:t>BAŞMÜFETTİŞ</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299296"/>
                  </a:ext>
                </a:extLst>
              </a:tr>
              <a:tr h="188376">
                <a:tc>
                  <a:txBody>
                    <a:bodyPr/>
                    <a:lstStyle/>
                    <a:p>
                      <a:pPr algn="l" rtl="0" fontAlgn="b"/>
                      <a:r>
                        <a:rPr lang="tr-TR" sz="1000" b="0" i="0" u="none" strike="noStrike" dirty="0">
                          <a:solidFill>
                            <a:srgbClr val="000000"/>
                          </a:solidFill>
                          <a:effectLst/>
                          <a:latin typeface="Calibri" panose="020F0502020204030204" pitchFamily="34" charset="0"/>
                        </a:rPr>
                        <a:t>BİLİŞİM UZMANI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2</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828771"/>
                  </a:ext>
                </a:extLst>
              </a:tr>
              <a:tr h="188376">
                <a:tc>
                  <a:txBody>
                    <a:bodyPr/>
                    <a:lstStyle/>
                    <a:p>
                      <a:pPr algn="l" rtl="0" fontAlgn="b"/>
                      <a:r>
                        <a:rPr lang="tr-TR" sz="1000" b="0" i="0" u="none" strike="noStrike">
                          <a:solidFill>
                            <a:srgbClr val="000000"/>
                          </a:solidFill>
                          <a:effectLst/>
                          <a:latin typeface="Calibri" panose="020F0502020204030204" pitchFamily="34" charset="0"/>
                        </a:rPr>
                        <a:t>BİYOLOG</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95654"/>
                  </a:ext>
                </a:extLst>
              </a:tr>
              <a:tr h="188376">
                <a:tc>
                  <a:txBody>
                    <a:bodyPr/>
                    <a:lstStyle/>
                    <a:p>
                      <a:pPr algn="l" rtl="0" fontAlgn="b"/>
                      <a:r>
                        <a:rPr lang="tr-TR" sz="1000" b="0" i="0" u="none" strike="noStrike" dirty="0">
                          <a:solidFill>
                            <a:srgbClr val="000000"/>
                          </a:solidFill>
                          <a:effectLst/>
                          <a:latin typeface="Calibri" panose="020F0502020204030204" pitchFamily="34" charset="0"/>
                        </a:rPr>
                        <a:t>BÜRO PERSONELİ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68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67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224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871896"/>
                  </a:ext>
                </a:extLst>
              </a:tr>
              <a:tr h="188376">
                <a:tc>
                  <a:txBody>
                    <a:bodyPr/>
                    <a:lstStyle/>
                    <a:p>
                      <a:pPr algn="l" rtl="0" fontAlgn="b"/>
                      <a:r>
                        <a:rPr lang="tr-TR" sz="1000" b="0" i="0" u="none" strike="noStrike">
                          <a:solidFill>
                            <a:srgbClr val="000000"/>
                          </a:solidFill>
                          <a:effectLst/>
                          <a:latin typeface="Calibri" panose="020F0502020204030204" pitchFamily="34" charset="0"/>
                        </a:rPr>
                        <a:t>DAİRE TABİBİ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196588"/>
                  </a:ext>
                </a:extLst>
              </a:tr>
              <a:tr h="188376">
                <a:tc>
                  <a:txBody>
                    <a:bodyPr/>
                    <a:lstStyle/>
                    <a:p>
                      <a:pPr algn="l" rtl="0" fontAlgn="b"/>
                      <a:r>
                        <a:rPr lang="tr-TR" sz="1000" b="0" i="0" u="none" strike="noStrike">
                          <a:solidFill>
                            <a:srgbClr val="000000"/>
                          </a:solidFill>
                          <a:effectLst/>
                          <a:latin typeface="Calibri" panose="020F0502020204030204" pitchFamily="34" charset="0"/>
                        </a:rPr>
                        <a:t>DESTEK PERSONELİ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9</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57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519294"/>
                  </a:ext>
                </a:extLst>
              </a:tr>
              <a:tr h="188376">
                <a:tc>
                  <a:txBody>
                    <a:bodyPr/>
                    <a:lstStyle/>
                    <a:p>
                      <a:pPr algn="l" rtl="0" fontAlgn="b"/>
                      <a:r>
                        <a:rPr lang="tr-TR" sz="1000" b="0" i="0" u="none" strike="noStrike">
                          <a:solidFill>
                            <a:srgbClr val="000000"/>
                          </a:solidFill>
                          <a:effectLst/>
                          <a:latin typeface="Calibri" panose="020F0502020204030204" pitchFamily="34" charset="0"/>
                        </a:rPr>
                        <a:t>DİŞ TABİBİ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85802"/>
                  </a:ext>
                </a:extLst>
              </a:tr>
              <a:tr h="188376">
                <a:tc>
                  <a:txBody>
                    <a:bodyPr/>
                    <a:lstStyle/>
                    <a:p>
                      <a:pPr algn="l" rtl="0" fontAlgn="b"/>
                      <a:r>
                        <a:rPr lang="tr-TR" sz="1000" b="0" i="0" u="none" strike="noStrike">
                          <a:solidFill>
                            <a:srgbClr val="000000"/>
                          </a:solidFill>
                          <a:effectLst/>
                          <a:latin typeface="Calibri" panose="020F0502020204030204" pitchFamily="34" charset="0"/>
                        </a:rPr>
                        <a:t>EKONOMİST</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751999"/>
                  </a:ext>
                </a:extLst>
              </a:tr>
              <a:tr h="212664">
                <a:tc>
                  <a:txBody>
                    <a:bodyPr/>
                    <a:lstStyle/>
                    <a:p>
                      <a:pPr algn="l" rtl="0" fontAlgn="b"/>
                      <a:r>
                        <a:rPr lang="tr-TR" sz="1000" b="0" i="0" u="none" strike="noStrike">
                          <a:solidFill>
                            <a:srgbClr val="000000"/>
                          </a:solidFill>
                          <a:effectLst/>
                          <a:latin typeface="Calibri" panose="020F0502020204030204" pitchFamily="34" charset="0"/>
                        </a:rPr>
                        <a:t>KORUMA VE GÜVENLİK GÖREVLİSİ </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50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034659"/>
                  </a:ext>
                </a:extLst>
              </a:tr>
              <a:tr h="188376">
                <a:tc>
                  <a:txBody>
                    <a:bodyPr/>
                    <a:lstStyle/>
                    <a:p>
                      <a:pPr algn="l" rtl="0" fontAlgn="b"/>
                      <a:r>
                        <a:rPr lang="tr-TR" sz="1000" b="0" i="0" u="none" strike="noStrike">
                          <a:solidFill>
                            <a:srgbClr val="000000"/>
                          </a:solidFill>
                          <a:effectLst/>
                          <a:latin typeface="Calibri" panose="020F0502020204030204" pitchFamily="34" charset="0"/>
                        </a:rPr>
                        <a:t>MİMAR</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044080"/>
                  </a:ext>
                </a:extLst>
              </a:tr>
              <a:tr h="188376">
                <a:tc>
                  <a:txBody>
                    <a:bodyPr/>
                    <a:lstStyle/>
                    <a:p>
                      <a:pPr algn="l" rtl="0" fontAlgn="b"/>
                      <a:r>
                        <a:rPr lang="tr-TR" sz="1000" b="0" i="0" u="none" strike="noStrike">
                          <a:solidFill>
                            <a:srgbClr val="000000"/>
                          </a:solidFill>
                          <a:effectLst/>
                          <a:latin typeface="Calibri" panose="020F0502020204030204" pitchFamily="34" charset="0"/>
                        </a:rPr>
                        <a:t>MÜFETTİŞ YARDIMCISI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560478"/>
                  </a:ext>
                </a:extLst>
              </a:tr>
              <a:tr h="188376">
                <a:tc>
                  <a:txBody>
                    <a:bodyPr/>
                    <a:lstStyle/>
                    <a:p>
                      <a:pPr algn="l" rtl="0" fontAlgn="b"/>
                      <a:r>
                        <a:rPr lang="tr-TR" sz="1000" b="0" i="0" u="none" strike="noStrike">
                          <a:solidFill>
                            <a:srgbClr val="000000"/>
                          </a:solidFill>
                          <a:effectLst/>
                          <a:latin typeface="Calibri" panose="020F0502020204030204" pitchFamily="34" charset="0"/>
                        </a:rPr>
                        <a:t>MÜHENDİS</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39</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90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12786"/>
                  </a:ext>
                </a:extLst>
              </a:tr>
              <a:tr h="204390">
                <a:tc>
                  <a:txBody>
                    <a:bodyPr/>
                    <a:lstStyle/>
                    <a:p>
                      <a:pPr algn="l" rtl="0" fontAlgn="b"/>
                      <a:r>
                        <a:rPr lang="tr-TR" sz="1000" b="0" i="0" u="none" strike="noStrike">
                          <a:solidFill>
                            <a:srgbClr val="000000"/>
                          </a:solidFill>
                          <a:effectLst/>
                          <a:latin typeface="Calibri" panose="020F0502020204030204" pitchFamily="34" charset="0"/>
                        </a:rPr>
                        <a:t>ORMAN MUHAFAZA MEMURU</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433215"/>
                  </a:ext>
                </a:extLst>
              </a:tr>
              <a:tr h="188376">
                <a:tc>
                  <a:txBody>
                    <a:bodyPr/>
                    <a:lstStyle/>
                    <a:p>
                      <a:pPr algn="l" rtl="0" fontAlgn="b"/>
                      <a:r>
                        <a:rPr lang="tr-TR" sz="1000" b="0" i="0" u="none" strike="noStrike">
                          <a:solidFill>
                            <a:srgbClr val="000000"/>
                          </a:solidFill>
                          <a:effectLst/>
                          <a:latin typeface="Calibri" panose="020F0502020204030204" pitchFamily="34" charset="0"/>
                        </a:rPr>
                        <a:t>SAĞLIK MEMURU</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052493"/>
                  </a:ext>
                </a:extLst>
              </a:tr>
              <a:tr h="188376">
                <a:tc>
                  <a:txBody>
                    <a:bodyPr/>
                    <a:lstStyle/>
                    <a:p>
                      <a:pPr algn="l" rtl="0" fontAlgn="b"/>
                      <a:r>
                        <a:rPr lang="tr-TR" sz="1000" b="0" i="0" u="none" strike="noStrike" dirty="0">
                          <a:solidFill>
                            <a:srgbClr val="000000"/>
                          </a:solidFill>
                          <a:effectLst/>
                          <a:latin typeface="Calibri" panose="020F0502020204030204" pitchFamily="34" charset="0"/>
                        </a:rPr>
                        <a:t>SÜREKLİ İŞÇİ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422838"/>
                  </a:ext>
                </a:extLst>
              </a:tr>
              <a:tr h="188376">
                <a:tc>
                  <a:txBody>
                    <a:bodyPr/>
                    <a:lstStyle/>
                    <a:p>
                      <a:pPr algn="l" rtl="0" fontAlgn="b"/>
                      <a:r>
                        <a:rPr lang="tr-TR" sz="1000" b="0" i="0" u="none" strike="noStrike" dirty="0">
                          <a:solidFill>
                            <a:srgbClr val="000000"/>
                          </a:solidFill>
                          <a:effectLst/>
                          <a:latin typeface="Calibri" panose="020F0502020204030204" pitchFamily="34" charset="0"/>
                        </a:rPr>
                        <a:t>ŞEF (Ö)</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3801513"/>
                  </a:ext>
                </a:extLst>
              </a:tr>
              <a:tr h="188376">
                <a:tc>
                  <a:txBody>
                    <a:bodyPr/>
                    <a:lstStyle/>
                    <a:p>
                      <a:pPr algn="l" rtl="0" fontAlgn="b"/>
                      <a:r>
                        <a:rPr lang="tr-TR" sz="1000" b="0" i="0" u="none" strike="noStrike">
                          <a:solidFill>
                            <a:srgbClr val="000000"/>
                          </a:solidFill>
                          <a:effectLst/>
                          <a:latin typeface="Calibri" panose="020F0502020204030204" pitchFamily="34" charset="0"/>
                        </a:rPr>
                        <a:t>TEKNİKER/TEKNİSYEN</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69</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235194"/>
                  </a:ext>
                </a:extLst>
              </a:tr>
              <a:tr h="188376">
                <a:tc>
                  <a:txBody>
                    <a:bodyPr/>
                    <a:lstStyle/>
                    <a:p>
                      <a:pPr algn="l" rtl="0" fontAlgn="b"/>
                      <a:r>
                        <a:rPr lang="tr-TR" sz="1000" b="0" i="0" u="none" strike="noStrike">
                          <a:solidFill>
                            <a:srgbClr val="000000"/>
                          </a:solidFill>
                          <a:effectLst/>
                          <a:latin typeface="Calibri" panose="020F0502020204030204" pitchFamily="34" charset="0"/>
                        </a:rPr>
                        <a:t>VETERİNER HEKİM</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185677"/>
                  </a:ext>
                </a:extLst>
              </a:tr>
              <a:tr h="203451">
                <a:tc>
                  <a:txBody>
                    <a:bodyPr/>
                    <a:lstStyle/>
                    <a:p>
                      <a:pPr algn="l" rtl="0" fontAlgn="b"/>
                      <a:r>
                        <a:rPr lang="tr-TR" sz="1000" b="0" i="0" u="none" strike="noStrike">
                          <a:solidFill>
                            <a:srgbClr val="000000"/>
                          </a:solidFill>
                          <a:effectLst/>
                          <a:latin typeface="Calibri" panose="020F0502020204030204" pitchFamily="34" charset="0"/>
                        </a:rPr>
                        <a:t>VETERİNER SAĞLIK TEKNİKERİ/TEKNİSYENİ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118882"/>
                  </a:ext>
                </a:extLst>
              </a:tr>
              <a:tr h="188376">
                <a:tc>
                  <a:txBody>
                    <a:bodyPr/>
                    <a:lstStyle/>
                    <a:p>
                      <a:pPr algn="l" rtl="0" fontAlgn="b"/>
                      <a:r>
                        <a:rPr lang="tr-TR" sz="1000" b="1" i="0" u="none" strike="noStrike">
                          <a:solidFill>
                            <a:srgbClr val="000000"/>
                          </a:solidFill>
                          <a:effectLst/>
                          <a:latin typeface="Calibri" panose="020F0502020204030204" pitchFamily="34" charset="0"/>
                        </a:rPr>
                        <a:t>GENEL TOPLAM</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47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98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60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247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58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50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FF0000"/>
                          </a:solidFill>
                          <a:effectLst/>
                          <a:latin typeface="Calibri" panose="020F0502020204030204" pitchFamily="34" charset="0"/>
                        </a:rPr>
                        <a:t>560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8111187"/>
                  </a:ext>
                </a:extLst>
              </a:tr>
            </a:tbl>
          </a:graphicData>
        </a:graphic>
      </p:graphicFrame>
    </p:spTree>
    <p:extLst>
      <p:ext uri="{BB962C8B-B14F-4D97-AF65-F5344CB8AC3E}">
        <p14:creationId xmlns:p14="http://schemas.microsoft.com/office/powerpoint/2010/main" val="1398062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60912" y="228598"/>
            <a:ext cx="9774139"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2022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878036665"/>
              </p:ext>
            </p:extLst>
          </p:nvPr>
        </p:nvGraphicFramePr>
        <p:xfrm>
          <a:off x="0" y="1720734"/>
          <a:ext cx="5040000" cy="4618631"/>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p:cNvSpPr/>
          <p:nvPr/>
        </p:nvSpPr>
        <p:spPr>
          <a:xfrm>
            <a:off x="399011" y="6457890"/>
            <a:ext cx="10839583"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2022 YILINDA TOPLAMDA </a:t>
            </a:r>
            <a:r>
              <a:rPr lang="tr-TR" sz="2000" b="1" dirty="0">
                <a:solidFill>
                  <a:srgbClr val="FF0000"/>
                </a:solidFill>
                <a:effectLst>
                  <a:outerShdw blurRad="38100" dist="38100" dir="2700000" algn="tl">
                    <a:srgbClr val="000000">
                      <a:alpha val="43137"/>
                    </a:srgbClr>
                  </a:outerShdw>
                </a:effectLst>
              </a:rPr>
              <a:t>3390 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4" name="Tablo 3"/>
          <p:cNvGraphicFramePr>
            <a:graphicFrameLocks noGrp="1"/>
          </p:cNvGraphicFramePr>
          <p:nvPr>
            <p:extLst>
              <p:ext uri="{D42A27DB-BD31-4B8C-83A1-F6EECF244321}">
                <p14:modId xmlns:p14="http://schemas.microsoft.com/office/powerpoint/2010/main" val="3656629108"/>
              </p:ext>
            </p:extLst>
          </p:nvPr>
        </p:nvGraphicFramePr>
        <p:xfrm>
          <a:off x="5040001" y="1662539"/>
          <a:ext cx="6503683" cy="4676830"/>
        </p:xfrm>
        <a:graphic>
          <a:graphicData uri="http://schemas.openxmlformats.org/drawingml/2006/table">
            <a:tbl>
              <a:tblPr/>
              <a:tblGrid>
                <a:gridCol w="2471683">
                  <a:extLst>
                    <a:ext uri="{9D8B030D-6E8A-4147-A177-3AD203B41FA5}">
                      <a16:colId xmlns:a16="http://schemas.microsoft.com/office/drawing/2014/main" val="1271615934"/>
                    </a:ext>
                  </a:extLst>
                </a:gridCol>
                <a:gridCol w="576000">
                  <a:extLst>
                    <a:ext uri="{9D8B030D-6E8A-4147-A177-3AD203B41FA5}">
                      <a16:colId xmlns:a16="http://schemas.microsoft.com/office/drawing/2014/main" val="4012424647"/>
                    </a:ext>
                  </a:extLst>
                </a:gridCol>
                <a:gridCol w="576000">
                  <a:extLst>
                    <a:ext uri="{9D8B030D-6E8A-4147-A177-3AD203B41FA5}">
                      <a16:colId xmlns:a16="http://schemas.microsoft.com/office/drawing/2014/main" val="8568787"/>
                    </a:ext>
                  </a:extLst>
                </a:gridCol>
                <a:gridCol w="576000">
                  <a:extLst>
                    <a:ext uri="{9D8B030D-6E8A-4147-A177-3AD203B41FA5}">
                      <a16:colId xmlns:a16="http://schemas.microsoft.com/office/drawing/2014/main" val="826926956"/>
                    </a:ext>
                  </a:extLst>
                </a:gridCol>
                <a:gridCol w="576000">
                  <a:extLst>
                    <a:ext uri="{9D8B030D-6E8A-4147-A177-3AD203B41FA5}">
                      <a16:colId xmlns:a16="http://schemas.microsoft.com/office/drawing/2014/main" val="3908340686"/>
                    </a:ext>
                  </a:extLst>
                </a:gridCol>
                <a:gridCol w="576000">
                  <a:extLst>
                    <a:ext uri="{9D8B030D-6E8A-4147-A177-3AD203B41FA5}">
                      <a16:colId xmlns:a16="http://schemas.microsoft.com/office/drawing/2014/main" val="2904854073"/>
                    </a:ext>
                  </a:extLst>
                </a:gridCol>
                <a:gridCol w="576000">
                  <a:extLst>
                    <a:ext uri="{9D8B030D-6E8A-4147-A177-3AD203B41FA5}">
                      <a16:colId xmlns:a16="http://schemas.microsoft.com/office/drawing/2014/main" val="324748281"/>
                    </a:ext>
                  </a:extLst>
                </a:gridCol>
                <a:gridCol w="576000">
                  <a:extLst>
                    <a:ext uri="{9D8B030D-6E8A-4147-A177-3AD203B41FA5}">
                      <a16:colId xmlns:a16="http://schemas.microsoft.com/office/drawing/2014/main" val="1978767832"/>
                    </a:ext>
                  </a:extLst>
                </a:gridCol>
              </a:tblGrid>
              <a:tr h="533838">
                <a:tc>
                  <a:txBody>
                    <a:bodyPr/>
                    <a:lstStyle/>
                    <a:p>
                      <a:pPr algn="ctr" rtl="0" fontAlgn="ctr"/>
                      <a:r>
                        <a:rPr lang="tr-TR" sz="1000" b="1" i="0" u="none" strike="noStrike">
                          <a:solidFill>
                            <a:srgbClr val="000000"/>
                          </a:solidFill>
                          <a:effectLst/>
                          <a:latin typeface="Calibri" panose="020F0502020204030204" pitchFamily="34" charset="0"/>
                        </a:rPr>
                        <a:t>ÜNVANI</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1416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2828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3713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4046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KPSS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EKPSS</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Genel Toplam</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557582241"/>
                  </a:ext>
                </a:extLst>
              </a:tr>
              <a:tr h="209349">
                <a:tc>
                  <a:txBody>
                    <a:bodyPr/>
                    <a:lstStyle/>
                    <a:p>
                      <a:pPr algn="l" rtl="0" fontAlgn="b"/>
                      <a:r>
                        <a:rPr lang="tr-TR" sz="1000" b="0" i="0" u="none" strike="noStrike">
                          <a:solidFill>
                            <a:srgbClr val="000000"/>
                          </a:solidFill>
                          <a:effectLst/>
                          <a:latin typeface="Calibri" panose="020F0502020204030204" pitchFamily="34" charset="0"/>
                        </a:rPr>
                        <a:t>4/B DENİZ TRAFİK KLAVUZU</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705965"/>
                  </a:ext>
                </a:extLst>
              </a:tr>
              <a:tr h="209349">
                <a:tc>
                  <a:txBody>
                    <a:bodyPr/>
                    <a:lstStyle/>
                    <a:p>
                      <a:pPr algn="l" rtl="0" fontAlgn="b"/>
                      <a:r>
                        <a:rPr lang="tr-TR" sz="1000" b="0" i="0" u="none" strike="noStrike">
                          <a:solidFill>
                            <a:srgbClr val="000000"/>
                          </a:solidFill>
                          <a:effectLst/>
                          <a:latin typeface="Calibri" panose="020F0502020204030204" pitchFamily="34" charset="0"/>
                        </a:rPr>
                        <a:t>4/B GEMİ ADAMI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562101"/>
                  </a:ext>
                </a:extLst>
              </a:tr>
              <a:tr h="209349">
                <a:tc>
                  <a:txBody>
                    <a:bodyPr/>
                    <a:lstStyle/>
                    <a:p>
                      <a:pPr algn="l" rtl="0" fontAlgn="b"/>
                      <a:r>
                        <a:rPr lang="tr-TR" sz="1000" b="0" i="0" u="none" strike="noStrike">
                          <a:solidFill>
                            <a:srgbClr val="000000"/>
                          </a:solidFill>
                          <a:effectLst/>
                          <a:latin typeface="Calibri" panose="020F0502020204030204" pitchFamily="34" charset="0"/>
                        </a:rPr>
                        <a:t>AVUKAT</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261640"/>
                  </a:ext>
                </a:extLst>
              </a:tr>
              <a:tr h="209349">
                <a:tc>
                  <a:txBody>
                    <a:bodyPr/>
                    <a:lstStyle/>
                    <a:p>
                      <a:pPr algn="l" rtl="0" fontAlgn="b"/>
                      <a:r>
                        <a:rPr lang="tr-TR" sz="1000" b="0" i="0" u="none" strike="noStrike">
                          <a:solidFill>
                            <a:srgbClr val="000000"/>
                          </a:solidFill>
                          <a:effectLst/>
                          <a:latin typeface="Calibri" panose="020F0502020204030204" pitchFamily="34" charset="0"/>
                        </a:rPr>
                        <a:t>BİLİŞİM UZMANI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48705"/>
                  </a:ext>
                </a:extLst>
              </a:tr>
              <a:tr h="209349">
                <a:tc>
                  <a:txBody>
                    <a:bodyPr/>
                    <a:lstStyle/>
                    <a:p>
                      <a:pPr algn="l" rtl="0" fontAlgn="b"/>
                      <a:r>
                        <a:rPr lang="tr-TR" sz="1000" b="0" i="0" u="none" strike="noStrike">
                          <a:solidFill>
                            <a:srgbClr val="000000"/>
                          </a:solidFill>
                          <a:effectLst/>
                          <a:latin typeface="Calibri" panose="020F0502020204030204" pitchFamily="34" charset="0"/>
                        </a:rPr>
                        <a:t>BİYOLOG </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23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543297"/>
                  </a:ext>
                </a:extLst>
              </a:tr>
              <a:tr h="209349">
                <a:tc>
                  <a:txBody>
                    <a:bodyPr/>
                    <a:lstStyle/>
                    <a:p>
                      <a:pPr algn="l" rtl="0" fontAlgn="b"/>
                      <a:r>
                        <a:rPr lang="tr-TR" sz="1000" b="0" i="0" u="none" strike="noStrike" dirty="0">
                          <a:solidFill>
                            <a:srgbClr val="000000"/>
                          </a:solidFill>
                          <a:effectLst/>
                          <a:latin typeface="Calibri" panose="020F0502020204030204" pitchFamily="34" charset="0"/>
                        </a:rPr>
                        <a:t>BÜRO PERSONELİ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64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506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634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316200"/>
                  </a:ext>
                </a:extLst>
              </a:tr>
              <a:tr h="209349">
                <a:tc>
                  <a:txBody>
                    <a:bodyPr/>
                    <a:lstStyle/>
                    <a:p>
                      <a:pPr algn="l" rtl="0" fontAlgn="b"/>
                      <a:r>
                        <a:rPr lang="tr-TR" sz="1000" b="0" i="0" u="none" strike="noStrike">
                          <a:solidFill>
                            <a:srgbClr val="000000"/>
                          </a:solidFill>
                          <a:effectLst/>
                          <a:latin typeface="Calibri" panose="020F0502020204030204" pitchFamily="34" charset="0"/>
                        </a:rPr>
                        <a:t>DESTEK GÖREVLİSİ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201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266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2636324"/>
                  </a:ext>
                </a:extLst>
              </a:tr>
              <a:tr h="209349">
                <a:tc>
                  <a:txBody>
                    <a:bodyPr/>
                    <a:lstStyle/>
                    <a:p>
                      <a:pPr algn="l" rtl="0" fontAlgn="b"/>
                      <a:r>
                        <a:rPr lang="tr-TR" sz="1000" b="0" i="0" u="none" strike="noStrike">
                          <a:solidFill>
                            <a:srgbClr val="000000"/>
                          </a:solidFill>
                          <a:effectLst/>
                          <a:latin typeface="Calibri" panose="020F0502020204030204" pitchFamily="34" charset="0"/>
                        </a:rPr>
                        <a:t>DİŞ TABİBİ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279091"/>
                  </a:ext>
                </a:extLst>
              </a:tr>
              <a:tr h="209349">
                <a:tc>
                  <a:txBody>
                    <a:bodyPr/>
                    <a:lstStyle/>
                    <a:p>
                      <a:pPr algn="l" rtl="0" fontAlgn="b"/>
                      <a:r>
                        <a:rPr lang="tr-TR" sz="1000" b="0" i="0" u="none" strike="noStrike">
                          <a:solidFill>
                            <a:srgbClr val="000000"/>
                          </a:solidFill>
                          <a:effectLst/>
                          <a:latin typeface="Calibri" panose="020F0502020204030204" pitchFamily="34" charset="0"/>
                        </a:rPr>
                        <a:t>KİMYAGER</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84315"/>
                  </a:ext>
                </a:extLst>
              </a:tr>
              <a:tr h="191828">
                <a:tc>
                  <a:txBody>
                    <a:bodyPr/>
                    <a:lstStyle/>
                    <a:p>
                      <a:pPr algn="l" rtl="0" fontAlgn="b"/>
                      <a:r>
                        <a:rPr lang="tr-TR" sz="1000" b="0" i="0" u="none" strike="noStrike">
                          <a:solidFill>
                            <a:srgbClr val="000000"/>
                          </a:solidFill>
                          <a:effectLst/>
                          <a:latin typeface="Calibri" panose="020F0502020204030204" pitchFamily="34" charset="0"/>
                        </a:rPr>
                        <a:t>KORUMA VE GÜVENLİK GÖREVLİSİ </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367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370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021148"/>
                  </a:ext>
                </a:extLst>
              </a:tr>
              <a:tr h="209349">
                <a:tc>
                  <a:txBody>
                    <a:bodyPr/>
                    <a:lstStyle/>
                    <a:p>
                      <a:pPr algn="l" rtl="0" fontAlgn="b"/>
                      <a:r>
                        <a:rPr lang="tr-TR" sz="1000" b="0" i="0" u="none" strike="noStrike">
                          <a:solidFill>
                            <a:srgbClr val="000000"/>
                          </a:solidFill>
                          <a:effectLst/>
                          <a:latin typeface="Calibri" panose="020F0502020204030204" pitchFamily="34" charset="0"/>
                        </a:rPr>
                        <a:t>LABORANT</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9982393"/>
                  </a:ext>
                </a:extLst>
              </a:tr>
              <a:tr h="209349">
                <a:tc>
                  <a:txBody>
                    <a:bodyPr/>
                    <a:lstStyle/>
                    <a:p>
                      <a:pPr algn="l" rtl="0" fontAlgn="b"/>
                      <a:r>
                        <a:rPr lang="tr-TR" sz="1000" b="0" i="0" u="none" strike="noStrike">
                          <a:solidFill>
                            <a:srgbClr val="000000"/>
                          </a:solidFill>
                          <a:effectLst/>
                          <a:latin typeface="Calibri" panose="020F0502020204030204" pitchFamily="34" charset="0"/>
                        </a:rPr>
                        <a:t>MÜHENDİS</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9</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1022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25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1087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417187"/>
                  </a:ext>
                </a:extLst>
              </a:tr>
              <a:tr h="209349">
                <a:tc>
                  <a:txBody>
                    <a:bodyPr/>
                    <a:lstStyle/>
                    <a:p>
                      <a:pPr algn="l" rtl="0" fontAlgn="b"/>
                      <a:r>
                        <a:rPr lang="tr-TR" sz="1000" b="0" i="0" u="none" strike="noStrike">
                          <a:solidFill>
                            <a:srgbClr val="000000"/>
                          </a:solidFill>
                          <a:effectLst/>
                          <a:latin typeface="Calibri" panose="020F0502020204030204" pitchFamily="34" charset="0"/>
                        </a:rPr>
                        <a:t>ORMAN MUHAFAZA MEMURU</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238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238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971748"/>
                  </a:ext>
                </a:extLst>
              </a:tr>
              <a:tr h="209349">
                <a:tc>
                  <a:txBody>
                    <a:bodyPr/>
                    <a:lstStyle/>
                    <a:p>
                      <a:pPr algn="l" rtl="0" fontAlgn="b"/>
                      <a:r>
                        <a:rPr lang="tr-TR" sz="1000" b="0" i="0" u="none" strike="noStrike">
                          <a:solidFill>
                            <a:srgbClr val="000000"/>
                          </a:solidFill>
                          <a:effectLst/>
                          <a:latin typeface="Calibri" panose="020F0502020204030204" pitchFamily="34" charset="0"/>
                        </a:rPr>
                        <a:t>SÜREKLİ İŞÇİ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821108"/>
                  </a:ext>
                </a:extLst>
              </a:tr>
              <a:tr h="209349">
                <a:tc>
                  <a:txBody>
                    <a:bodyPr/>
                    <a:lstStyle/>
                    <a:p>
                      <a:pPr algn="l" rtl="0" fontAlgn="b"/>
                      <a:r>
                        <a:rPr lang="tr-TR" sz="1000" b="0" i="0" u="none" strike="noStrike">
                          <a:solidFill>
                            <a:srgbClr val="000000"/>
                          </a:solidFill>
                          <a:effectLst/>
                          <a:latin typeface="Calibri" panose="020F0502020204030204" pitchFamily="34" charset="0"/>
                        </a:rPr>
                        <a:t>ŞOFÖR</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68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68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918164"/>
                  </a:ext>
                </a:extLst>
              </a:tr>
              <a:tr h="209349">
                <a:tc>
                  <a:txBody>
                    <a:bodyPr/>
                    <a:lstStyle/>
                    <a:p>
                      <a:pPr algn="l" rtl="0" fontAlgn="b"/>
                      <a:r>
                        <a:rPr lang="tr-TR" sz="1000" b="0" i="0" u="none" strike="noStrike">
                          <a:solidFill>
                            <a:srgbClr val="000000"/>
                          </a:solidFill>
                          <a:effectLst/>
                          <a:latin typeface="Calibri" panose="020F0502020204030204" pitchFamily="34" charset="0"/>
                        </a:rPr>
                        <a:t>TABİP</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4686033"/>
                  </a:ext>
                </a:extLst>
              </a:tr>
              <a:tr h="209349">
                <a:tc>
                  <a:txBody>
                    <a:bodyPr/>
                    <a:lstStyle/>
                    <a:p>
                      <a:pPr algn="l" rtl="0" fontAlgn="b"/>
                      <a:r>
                        <a:rPr lang="tr-TR" sz="1000" b="0" i="0" u="none" strike="noStrike">
                          <a:solidFill>
                            <a:srgbClr val="000000"/>
                          </a:solidFill>
                          <a:effectLst/>
                          <a:latin typeface="Calibri" panose="020F0502020204030204" pitchFamily="34" charset="0"/>
                        </a:rPr>
                        <a:t>TEKNİKER/TEKNİSYEN</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25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59</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375463"/>
                  </a:ext>
                </a:extLst>
              </a:tr>
              <a:tr h="209349">
                <a:tc>
                  <a:txBody>
                    <a:bodyPr/>
                    <a:lstStyle/>
                    <a:p>
                      <a:pPr algn="l" rtl="0" fontAlgn="b"/>
                      <a:r>
                        <a:rPr lang="tr-TR" sz="1000" b="0" i="0" u="none" strike="noStrike">
                          <a:solidFill>
                            <a:srgbClr val="000000"/>
                          </a:solidFill>
                          <a:effectLst/>
                          <a:latin typeface="Calibri" panose="020F0502020204030204" pitchFamily="34" charset="0"/>
                        </a:rPr>
                        <a:t>VETERİNER HEKİM</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499</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516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39584"/>
                  </a:ext>
                </a:extLst>
              </a:tr>
              <a:tr h="182882">
                <a:tc>
                  <a:txBody>
                    <a:bodyPr/>
                    <a:lstStyle/>
                    <a:p>
                      <a:pPr algn="l" rtl="0" fontAlgn="b"/>
                      <a:r>
                        <a:rPr lang="tr-TR" sz="1000" b="0" i="0" u="none" strike="noStrike">
                          <a:solidFill>
                            <a:srgbClr val="000000"/>
                          </a:solidFill>
                          <a:effectLst/>
                          <a:latin typeface="Calibri" panose="020F0502020204030204" pitchFamily="34" charset="0"/>
                        </a:rPr>
                        <a:t>VETERİNER SAĞLIK TEKNİKERİ/TEKNİSYENİ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a:solidFill>
                            <a:srgbClr val="000000"/>
                          </a:solidFill>
                          <a:effectLst/>
                          <a:latin typeface="Calibri" panose="020F0502020204030204" pitchFamily="34" charset="0"/>
                        </a:rPr>
                        <a:t>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000" b="0" i="0" u="none" strike="noStrike" dirty="0">
                          <a:solidFill>
                            <a:srgbClr val="000000"/>
                          </a:solidFill>
                          <a:effectLst/>
                          <a:latin typeface="Calibri" panose="020F0502020204030204" pitchFamily="34" charset="0"/>
                        </a:rPr>
                        <a:t>12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625834"/>
                  </a:ext>
                </a:extLst>
              </a:tr>
              <a:tr h="209349">
                <a:tc>
                  <a:txBody>
                    <a:bodyPr/>
                    <a:lstStyle/>
                    <a:p>
                      <a:pPr algn="l" rtl="0" fontAlgn="b"/>
                      <a:r>
                        <a:rPr lang="tr-TR" sz="1000" b="1" i="0" u="none" strike="noStrike">
                          <a:solidFill>
                            <a:srgbClr val="000000"/>
                          </a:solidFill>
                          <a:effectLst/>
                          <a:latin typeface="Calibri" panose="020F0502020204030204" pitchFamily="34" charset="0"/>
                        </a:rPr>
                        <a:t>GENEL TOPLAM</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36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93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130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12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3058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000000"/>
                          </a:solidFill>
                          <a:effectLst/>
                          <a:latin typeface="Calibri" panose="020F0502020204030204" pitchFamily="34" charset="0"/>
                        </a:rPr>
                        <a:t>61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tr-TR" sz="1000" b="1" i="0" u="none" strike="noStrike" dirty="0">
                          <a:solidFill>
                            <a:srgbClr val="FF0000"/>
                          </a:solidFill>
                          <a:effectLst/>
                          <a:latin typeface="Calibri" panose="020F0502020204030204" pitchFamily="34" charset="0"/>
                        </a:rPr>
                        <a:t>3390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78874124"/>
                  </a:ext>
                </a:extLst>
              </a:tr>
            </a:tbl>
          </a:graphicData>
        </a:graphic>
      </p:graphicFrame>
    </p:spTree>
    <p:extLst>
      <p:ext uri="{BB962C8B-B14F-4D97-AF65-F5344CB8AC3E}">
        <p14:creationId xmlns:p14="http://schemas.microsoft.com/office/powerpoint/2010/main" val="124383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607937" y="195723"/>
            <a:ext cx="9235440" cy="975359"/>
          </a:xfrm>
        </p:spPr>
        <p:txBody>
          <a:bodyPr>
            <a:norm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KADRO DAİRE BAŞKANLIĞI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MEVCUT PERSONEL DURUM ANALİZİ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72926372"/>
              </p:ext>
            </p:extLst>
          </p:nvPr>
        </p:nvGraphicFramePr>
        <p:xfrm>
          <a:off x="1830938" y="1540413"/>
          <a:ext cx="9457746" cy="4822288"/>
        </p:xfrm>
        <a:graphic>
          <a:graphicData uri="http://schemas.openxmlformats.org/drawingml/2006/chart">
            <c:chart xmlns:c="http://schemas.openxmlformats.org/drawingml/2006/chart" xmlns:r="http://schemas.openxmlformats.org/officeDocument/2006/relationships" r:id="rId2"/>
          </a:graphicData>
        </a:graphic>
      </p:graphicFrame>
      <p:sp>
        <p:nvSpPr>
          <p:cNvPr id="4" name="Dikdörtgen 3"/>
          <p:cNvSpPr/>
          <p:nvPr/>
        </p:nvSpPr>
        <p:spPr>
          <a:xfrm>
            <a:off x="1830937" y="6362700"/>
            <a:ext cx="8530125" cy="369332"/>
          </a:xfrm>
          <a:prstGeom prst="rect">
            <a:avLst/>
          </a:prstGeom>
        </p:spPr>
        <p:txBody>
          <a:bodyPr wrap="square">
            <a:spAutoFit/>
          </a:bodyPr>
          <a:lstStyle/>
          <a:p>
            <a:pPr algn="ctr"/>
            <a:r>
              <a:rPr lang="tr-TR" b="1" dirty="0">
                <a:effectLst>
                  <a:outerShdw blurRad="38100" dist="38100" dir="2700000" algn="tl">
                    <a:srgbClr val="000000">
                      <a:alpha val="43137"/>
                    </a:srgbClr>
                  </a:outerShdw>
                </a:effectLst>
              </a:rPr>
              <a:t>BAŞKANLIĞIMIZDA TOPLAM 21 PERSONEL GÖREV YAPMAKTADIR</a:t>
            </a:r>
          </a:p>
        </p:txBody>
      </p:sp>
    </p:spTree>
    <p:extLst>
      <p:ext uri="{BB962C8B-B14F-4D97-AF65-F5344CB8AC3E}">
        <p14:creationId xmlns:p14="http://schemas.microsoft.com/office/powerpoint/2010/main" val="2608251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94163" y="203476"/>
            <a:ext cx="9774139"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2023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4227472486"/>
              </p:ext>
            </p:extLst>
          </p:nvPr>
        </p:nvGraphicFramePr>
        <p:xfrm>
          <a:off x="0" y="1632868"/>
          <a:ext cx="4857384" cy="4630174"/>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p:cNvSpPr/>
          <p:nvPr/>
        </p:nvSpPr>
        <p:spPr>
          <a:xfrm>
            <a:off x="548641" y="6457890"/>
            <a:ext cx="10440572"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2023 YILINDA TOPLAMDA </a:t>
            </a:r>
            <a:r>
              <a:rPr lang="tr-TR" sz="2000" b="1" dirty="0">
                <a:solidFill>
                  <a:srgbClr val="FF0000"/>
                </a:solidFill>
                <a:effectLst>
                  <a:outerShdw blurRad="38100" dist="38100" dir="2700000" algn="tl">
                    <a:srgbClr val="000000">
                      <a:alpha val="43137"/>
                    </a:srgbClr>
                  </a:outerShdw>
                </a:effectLst>
              </a:rPr>
              <a:t>1321 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8" name="Tablo 7"/>
          <p:cNvGraphicFramePr>
            <a:graphicFrameLocks noGrp="1"/>
          </p:cNvGraphicFramePr>
          <p:nvPr>
            <p:extLst>
              <p:ext uri="{D42A27DB-BD31-4B8C-83A1-F6EECF244321}">
                <p14:modId xmlns:p14="http://schemas.microsoft.com/office/powerpoint/2010/main" val="3350736250"/>
              </p:ext>
            </p:extLst>
          </p:nvPr>
        </p:nvGraphicFramePr>
        <p:xfrm>
          <a:off x="5114745" y="1575560"/>
          <a:ext cx="6236893" cy="4882330"/>
        </p:xfrm>
        <a:graphic>
          <a:graphicData uri="http://schemas.openxmlformats.org/drawingml/2006/table">
            <a:tbl>
              <a:tblPr/>
              <a:tblGrid>
                <a:gridCol w="2204893">
                  <a:extLst>
                    <a:ext uri="{9D8B030D-6E8A-4147-A177-3AD203B41FA5}">
                      <a16:colId xmlns:a16="http://schemas.microsoft.com/office/drawing/2014/main" val="3317850484"/>
                    </a:ext>
                  </a:extLst>
                </a:gridCol>
                <a:gridCol w="576000">
                  <a:extLst>
                    <a:ext uri="{9D8B030D-6E8A-4147-A177-3AD203B41FA5}">
                      <a16:colId xmlns:a16="http://schemas.microsoft.com/office/drawing/2014/main" val="4055121336"/>
                    </a:ext>
                  </a:extLst>
                </a:gridCol>
                <a:gridCol w="576000">
                  <a:extLst>
                    <a:ext uri="{9D8B030D-6E8A-4147-A177-3AD203B41FA5}">
                      <a16:colId xmlns:a16="http://schemas.microsoft.com/office/drawing/2014/main" val="3207619901"/>
                    </a:ext>
                  </a:extLst>
                </a:gridCol>
                <a:gridCol w="576000">
                  <a:extLst>
                    <a:ext uri="{9D8B030D-6E8A-4147-A177-3AD203B41FA5}">
                      <a16:colId xmlns:a16="http://schemas.microsoft.com/office/drawing/2014/main" val="1183590379"/>
                    </a:ext>
                  </a:extLst>
                </a:gridCol>
                <a:gridCol w="576000">
                  <a:extLst>
                    <a:ext uri="{9D8B030D-6E8A-4147-A177-3AD203B41FA5}">
                      <a16:colId xmlns:a16="http://schemas.microsoft.com/office/drawing/2014/main" val="2460456905"/>
                    </a:ext>
                  </a:extLst>
                </a:gridCol>
                <a:gridCol w="576000">
                  <a:extLst>
                    <a:ext uri="{9D8B030D-6E8A-4147-A177-3AD203B41FA5}">
                      <a16:colId xmlns:a16="http://schemas.microsoft.com/office/drawing/2014/main" val="2372551417"/>
                    </a:ext>
                  </a:extLst>
                </a:gridCol>
                <a:gridCol w="576000">
                  <a:extLst>
                    <a:ext uri="{9D8B030D-6E8A-4147-A177-3AD203B41FA5}">
                      <a16:colId xmlns:a16="http://schemas.microsoft.com/office/drawing/2014/main" val="1800795363"/>
                    </a:ext>
                  </a:extLst>
                </a:gridCol>
                <a:gridCol w="576000">
                  <a:extLst>
                    <a:ext uri="{9D8B030D-6E8A-4147-A177-3AD203B41FA5}">
                      <a16:colId xmlns:a16="http://schemas.microsoft.com/office/drawing/2014/main" val="126711043"/>
                    </a:ext>
                  </a:extLst>
                </a:gridCol>
              </a:tblGrid>
              <a:tr h="563344">
                <a:tc>
                  <a:txBody>
                    <a:bodyPr/>
                    <a:lstStyle/>
                    <a:p>
                      <a:pPr algn="ctr" fontAlgn="ctr"/>
                      <a:r>
                        <a:rPr lang="tr-TR" sz="1000" b="1" i="0" u="none" strike="noStrike" dirty="0">
                          <a:solidFill>
                            <a:srgbClr val="000000"/>
                          </a:solidFill>
                          <a:effectLst/>
                          <a:latin typeface="Calibri" panose="020F0502020204030204" pitchFamily="34" charset="0"/>
                        </a:rPr>
                        <a:t>ÜNVANI</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a:solidFill>
                            <a:srgbClr val="000000"/>
                          </a:solidFill>
                          <a:effectLst/>
                          <a:latin typeface="Calibri" panose="020F0502020204030204" pitchFamily="34" charset="0"/>
                        </a:rPr>
                        <a:t>1416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a:solidFill>
                            <a:srgbClr val="000000"/>
                          </a:solidFill>
                          <a:effectLst/>
                          <a:latin typeface="Calibri" panose="020F0502020204030204" pitchFamily="34" charset="0"/>
                        </a:rPr>
                        <a:t>2828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a:solidFill>
                            <a:srgbClr val="000000"/>
                          </a:solidFill>
                          <a:effectLst/>
                          <a:latin typeface="Calibri" panose="020F0502020204030204" pitchFamily="34" charset="0"/>
                        </a:rPr>
                        <a:t>3713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a:solidFill>
                            <a:srgbClr val="000000"/>
                          </a:solidFill>
                          <a:effectLst/>
                          <a:latin typeface="Calibri" panose="020F0502020204030204" pitchFamily="34" charset="0"/>
                        </a:rPr>
                        <a:t>4046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tr-TR" sz="1000" b="1" i="0" u="none" strike="noStrike" dirty="0">
                          <a:solidFill>
                            <a:srgbClr val="000000"/>
                          </a:solidFill>
                          <a:effectLst/>
                          <a:latin typeface="Calibri" panose="020F0502020204030204" pitchFamily="34" charset="0"/>
                        </a:rPr>
                        <a:t>KPSS</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tr-TR" sz="1000" b="1" i="0" u="none" strike="noStrike" dirty="0">
                          <a:solidFill>
                            <a:srgbClr val="000000"/>
                          </a:solidFill>
                          <a:effectLst/>
                          <a:latin typeface="Calibri" panose="020F0502020204030204" pitchFamily="34" charset="0"/>
                        </a:rPr>
                        <a:t>EKPSS</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tr-TR" sz="1000" b="1" i="0" u="none" strike="noStrike" dirty="0">
                          <a:solidFill>
                            <a:srgbClr val="000000"/>
                          </a:solidFill>
                          <a:effectLst/>
                          <a:latin typeface="Calibri" panose="020F0502020204030204" pitchFamily="34" charset="0"/>
                        </a:rPr>
                        <a:t>Genel Toplam</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37734190"/>
                  </a:ext>
                </a:extLst>
              </a:tr>
              <a:tr h="187782">
                <a:tc>
                  <a:txBody>
                    <a:bodyPr/>
                    <a:lstStyle/>
                    <a:p>
                      <a:pPr algn="l" fontAlgn="b"/>
                      <a:r>
                        <a:rPr lang="tr-TR" sz="1000" b="0" i="0" u="none" strike="noStrike">
                          <a:solidFill>
                            <a:srgbClr val="000000"/>
                          </a:solidFill>
                          <a:effectLst/>
                          <a:latin typeface="Calibri" panose="020F0502020204030204" pitchFamily="34" charset="0"/>
                        </a:rPr>
                        <a:t>4/B GEMİ ADAMI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656290"/>
                  </a:ext>
                </a:extLst>
              </a:tr>
              <a:tr h="187782">
                <a:tc>
                  <a:txBody>
                    <a:bodyPr/>
                    <a:lstStyle/>
                    <a:p>
                      <a:pPr algn="l" fontAlgn="b"/>
                      <a:r>
                        <a:rPr lang="tr-TR" sz="1000" b="0" i="0" u="none" strike="noStrike">
                          <a:solidFill>
                            <a:srgbClr val="000000"/>
                          </a:solidFill>
                          <a:effectLst/>
                          <a:latin typeface="Calibri" panose="020F0502020204030204" pitchFamily="34" charset="0"/>
                        </a:rPr>
                        <a:t>AVUKAT</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538485"/>
                  </a:ext>
                </a:extLst>
              </a:tr>
              <a:tr h="187782">
                <a:tc>
                  <a:txBody>
                    <a:bodyPr/>
                    <a:lstStyle/>
                    <a:p>
                      <a:pPr algn="l" fontAlgn="b"/>
                      <a:r>
                        <a:rPr lang="tr-TR" sz="1000" b="0" i="0" u="none" strike="noStrike" dirty="0">
                          <a:solidFill>
                            <a:srgbClr val="000000"/>
                          </a:solidFill>
                          <a:effectLst/>
                          <a:latin typeface="Calibri" panose="020F0502020204030204" pitchFamily="34" charset="0"/>
                        </a:rPr>
                        <a:t>BİLİŞİM UZMANI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625885"/>
                  </a:ext>
                </a:extLst>
              </a:tr>
              <a:tr h="187782">
                <a:tc>
                  <a:txBody>
                    <a:bodyPr/>
                    <a:lstStyle/>
                    <a:p>
                      <a:pPr algn="l" fontAlgn="b"/>
                      <a:r>
                        <a:rPr lang="tr-TR" sz="1000" b="0" i="0" u="none" strike="noStrike">
                          <a:solidFill>
                            <a:srgbClr val="000000"/>
                          </a:solidFill>
                          <a:effectLst/>
                          <a:latin typeface="Calibri" panose="020F0502020204030204" pitchFamily="34" charset="0"/>
                        </a:rPr>
                        <a:t>BİYOLOG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665205"/>
                  </a:ext>
                </a:extLst>
              </a:tr>
              <a:tr h="187782">
                <a:tc>
                  <a:txBody>
                    <a:bodyPr/>
                    <a:lstStyle/>
                    <a:p>
                      <a:pPr algn="l" fontAlgn="b"/>
                      <a:r>
                        <a:rPr lang="tr-TR" sz="1000" b="0" i="0" u="none" strike="noStrike" dirty="0">
                          <a:solidFill>
                            <a:srgbClr val="000000"/>
                          </a:solidFill>
                          <a:effectLst/>
                          <a:latin typeface="Calibri" panose="020F0502020204030204" pitchFamily="34" charset="0"/>
                        </a:rPr>
                        <a:t>BÜRO PERSONELİ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58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538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630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0747264"/>
                  </a:ext>
                </a:extLst>
              </a:tr>
              <a:tr h="187782">
                <a:tc>
                  <a:txBody>
                    <a:bodyPr/>
                    <a:lstStyle/>
                    <a:p>
                      <a:pPr algn="l" fontAlgn="b"/>
                      <a:r>
                        <a:rPr lang="tr-TR" sz="1000" b="0" i="0" u="none" strike="noStrike" dirty="0">
                          <a:solidFill>
                            <a:srgbClr val="000000"/>
                          </a:solidFill>
                          <a:effectLst/>
                          <a:latin typeface="Calibri" panose="020F0502020204030204" pitchFamily="34" charset="0"/>
                        </a:rPr>
                        <a:t>ECZACI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498651"/>
                  </a:ext>
                </a:extLst>
              </a:tr>
              <a:tr h="187782">
                <a:tc>
                  <a:txBody>
                    <a:bodyPr/>
                    <a:lstStyle/>
                    <a:p>
                      <a:pPr algn="l" fontAlgn="b"/>
                      <a:r>
                        <a:rPr lang="tr-TR" sz="1000" b="0" i="0" u="none" strike="noStrike" dirty="0">
                          <a:solidFill>
                            <a:srgbClr val="000000"/>
                          </a:solidFill>
                          <a:effectLst/>
                          <a:latin typeface="Calibri" panose="020F0502020204030204" pitchFamily="34" charset="0"/>
                        </a:rPr>
                        <a:t>HİZMETLİ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58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079570"/>
                  </a:ext>
                </a:extLst>
              </a:tr>
              <a:tr h="187782">
                <a:tc>
                  <a:txBody>
                    <a:bodyPr/>
                    <a:lstStyle/>
                    <a:p>
                      <a:pPr algn="l" fontAlgn="b"/>
                      <a:r>
                        <a:rPr lang="tr-TR" sz="1000" b="0" i="0" u="none" strike="noStrike" dirty="0">
                          <a:solidFill>
                            <a:srgbClr val="000000"/>
                          </a:solidFill>
                          <a:effectLst/>
                          <a:latin typeface="Calibri" panose="020F0502020204030204" pitchFamily="34" charset="0"/>
                        </a:rPr>
                        <a:t>İSTATİSTİKÇİ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944011"/>
                  </a:ext>
                </a:extLst>
              </a:tr>
              <a:tr h="187782">
                <a:tc>
                  <a:txBody>
                    <a:bodyPr/>
                    <a:lstStyle/>
                    <a:p>
                      <a:pPr algn="l" fontAlgn="b"/>
                      <a:r>
                        <a:rPr lang="tr-TR" sz="1000" b="0" i="0" u="none" strike="noStrike" dirty="0">
                          <a:solidFill>
                            <a:srgbClr val="000000"/>
                          </a:solidFill>
                          <a:effectLst/>
                          <a:latin typeface="Calibri" panose="020F0502020204030204" pitchFamily="34" charset="0"/>
                        </a:rPr>
                        <a:t>KAMERAMAN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080227"/>
                  </a:ext>
                </a:extLst>
              </a:tr>
              <a:tr h="187782">
                <a:tc>
                  <a:txBody>
                    <a:bodyPr/>
                    <a:lstStyle/>
                    <a:p>
                      <a:pPr algn="l" fontAlgn="b"/>
                      <a:r>
                        <a:rPr lang="tr-TR" sz="1000" b="0" i="0" u="none" strike="noStrike" dirty="0">
                          <a:solidFill>
                            <a:srgbClr val="000000"/>
                          </a:solidFill>
                          <a:effectLst/>
                          <a:latin typeface="Calibri" panose="020F0502020204030204" pitchFamily="34" charset="0"/>
                        </a:rPr>
                        <a:t>KİMYAGER</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815351"/>
                  </a:ext>
                </a:extLst>
              </a:tr>
              <a:tr h="187782">
                <a:tc>
                  <a:txBody>
                    <a:bodyPr/>
                    <a:lstStyle/>
                    <a:p>
                      <a:pPr algn="l" fontAlgn="b"/>
                      <a:r>
                        <a:rPr lang="tr-TR" sz="1000" b="0" i="0" u="none" strike="noStrike">
                          <a:solidFill>
                            <a:srgbClr val="000000"/>
                          </a:solidFill>
                          <a:effectLst/>
                          <a:latin typeface="Calibri" panose="020F0502020204030204" pitchFamily="34" charset="0"/>
                        </a:rPr>
                        <a:t>LABORANT</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304565"/>
                  </a:ext>
                </a:extLst>
              </a:tr>
              <a:tr h="187782">
                <a:tc>
                  <a:txBody>
                    <a:bodyPr/>
                    <a:lstStyle/>
                    <a:p>
                      <a:pPr algn="l" fontAlgn="b"/>
                      <a:r>
                        <a:rPr lang="tr-TR" sz="1000" b="0" i="0" u="none" strike="noStrike">
                          <a:solidFill>
                            <a:srgbClr val="000000"/>
                          </a:solidFill>
                          <a:effectLst/>
                          <a:latin typeface="Calibri" panose="020F0502020204030204" pitchFamily="34" charset="0"/>
                        </a:rPr>
                        <a:t>MATEMATİKÇİ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06218"/>
                  </a:ext>
                </a:extLst>
              </a:tr>
              <a:tr h="187782">
                <a:tc>
                  <a:txBody>
                    <a:bodyPr/>
                    <a:lstStyle/>
                    <a:p>
                      <a:pPr algn="l" fontAlgn="b"/>
                      <a:r>
                        <a:rPr lang="tr-TR" sz="1000" b="0" i="0" u="none" strike="noStrike">
                          <a:solidFill>
                            <a:srgbClr val="000000"/>
                          </a:solidFill>
                          <a:effectLst/>
                          <a:latin typeface="Calibri" panose="020F0502020204030204" pitchFamily="34" charset="0"/>
                        </a:rPr>
                        <a:t>MİMAR</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692364"/>
                  </a:ext>
                </a:extLst>
              </a:tr>
              <a:tr h="187782">
                <a:tc>
                  <a:txBody>
                    <a:bodyPr/>
                    <a:lstStyle/>
                    <a:p>
                      <a:pPr algn="l" fontAlgn="b"/>
                      <a:r>
                        <a:rPr lang="tr-TR" sz="1000" b="0" i="0" u="none" strike="noStrike" dirty="0">
                          <a:solidFill>
                            <a:srgbClr val="000000"/>
                          </a:solidFill>
                          <a:effectLst/>
                          <a:latin typeface="Calibri" panose="020F0502020204030204" pitchFamily="34" charset="0"/>
                        </a:rPr>
                        <a:t>MÜHENDİS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035131"/>
                  </a:ext>
                </a:extLst>
              </a:tr>
              <a:tr h="187782">
                <a:tc>
                  <a:txBody>
                    <a:bodyPr/>
                    <a:lstStyle/>
                    <a:p>
                      <a:pPr algn="l" fontAlgn="b"/>
                      <a:r>
                        <a:rPr lang="tr-TR" sz="1000" b="0" i="0" u="none" strike="noStrike">
                          <a:solidFill>
                            <a:srgbClr val="000000"/>
                          </a:solidFill>
                          <a:effectLst/>
                          <a:latin typeface="Calibri" panose="020F0502020204030204" pitchFamily="34" charset="0"/>
                        </a:rPr>
                        <a:t>SEKRETER</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18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534847"/>
                  </a:ext>
                </a:extLst>
              </a:tr>
              <a:tr h="187782">
                <a:tc>
                  <a:txBody>
                    <a:bodyPr/>
                    <a:lstStyle/>
                    <a:p>
                      <a:pPr algn="l" fontAlgn="b"/>
                      <a:r>
                        <a:rPr lang="tr-TR" sz="1000" b="0" i="0" u="none" strike="noStrike" dirty="0">
                          <a:solidFill>
                            <a:srgbClr val="000000"/>
                          </a:solidFill>
                          <a:effectLst/>
                          <a:latin typeface="Calibri" panose="020F0502020204030204" pitchFamily="34" charset="0"/>
                        </a:rPr>
                        <a:t>SOSYOLOG</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775075"/>
                  </a:ext>
                </a:extLst>
              </a:tr>
              <a:tr h="187782">
                <a:tc>
                  <a:txBody>
                    <a:bodyPr/>
                    <a:lstStyle/>
                    <a:p>
                      <a:pPr algn="l" fontAlgn="b"/>
                      <a:r>
                        <a:rPr lang="tr-TR" sz="1000" b="0" i="0" u="none" strike="noStrike">
                          <a:solidFill>
                            <a:srgbClr val="000000"/>
                          </a:solidFill>
                          <a:effectLst/>
                          <a:latin typeface="Calibri" panose="020F0502020204030204" pitchFamily="34" charset="0"/>
                        </a:rPr>
                        <a:t>SÜREKLİ İŞÇİ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127515"/>
                  </a:ext>
                </a:extLst>
              </a:tr>
              <a:tr h="187782">
                <a:tc>
                  <a:txBody>
                    <a:bodyPr/>
                    <a:lstStyle/>
                    <a:p>
                      <a:pPr algn="l" fontAlgn="b"/>
                      <a:r>
                        <a:rPr lang="tr-TR" sz="1000" b="0" i="0" u="none" strike="noStrike" dirty="0">
                          <a:solidFill>
                            <a:srgbClr val="000000"/>
                          </a:solidFill>
                          <a:effectLst/>
                          <a:latin typeface="Calibri" panose="020F0502020204030204" pitchFamily="34" charset="0"/>
                        </a:rPr>
                        <a:t>ŞEF (Ö)</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371696"/>
                  </a:ext>
                </a:extLst>
              </a:tr>
              <a:tr h="187782">
                <a:tc>
                  <a:txBody>
                    <a:bodyPr/>
                    <a:lstStyle/>
                    <a:p>
                      <a:pPr algn="l" fontAlgn="b"/>
                      <a:r>
                        <a:rPr lang="tr-TR" sz="1000" b="0" i="0" u="none" strike="noStrike" dirty="0">
                          <a:solidFill>
                            <a:srgbClr val="000000"/>
                          </a:solidFill>
                          <a:effectLst/>
                          <a:latin typeface="Calibri" panose="020F0502020204030204" pitchFamily="34" charset="0"/>
                        </a:rPr>
                        <a:t>TEKNİKER/TEKNİSYEN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85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98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2921610"/>
                  </a:ext>
                </a:extLst>
              </a:tr>
              <a:tr h="187782">
                <a:tc>
                  <a:txBody>
                    <a:bodyPr/>
                    <a:lstStyle/>
                    <a:p>
                      <a:pPr algn="l" fontAlgn="b"/>
                      <a:r>
                        <a:rPr lang="tr-TR" sz="1000" b="0" i="0" u="none" strike="noStrike" dirty="0">
                          <a:solidFill>
                            <a:srgbClr val="000000"/>
                          </a:solidFill>
                          <a:effectLst/>
                          <a:latin typeface="Calibri" panose="020F0502020204030204" pitchFamily="34" charset="0"/>
                        </a:rPr>
                        <a:t>UZMAN</a:t>
                      </a:r>
                      <a:r>
                        <a:rPr lang="tr-TR" sz="1000" b="0" i="0" u="none" strike="noStrike" baseline="0" dirty="0">
                          <a:solidFill>
                            <a:srgbClr val="000000"/>
                          </a:solidFill>
                          <a:effectLst/>
                          <a:latin typeface="Calibri" panose="020F0502020204030204" pitchFamily="34" charset="0"/>
                        </a:rPr>
                        <a:t> YARDIMCISI</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966075"/>
                  </a:ext>
                </a:extLst>
              </a:tr>
              <a:tr h="187782">
                <a:tc>
                  <a:txBody>
                    <a:bodyPr/>
                    <a:lstStyle/>
                    <a:p>
                      <a:pPr algn="l" fontAlgn="b"/>
                      <a:r>
                        <a:rPr lang="tr-TR" sz="1000" b="0" i="0" u="none" strike="noStrike" dirty="0">
                          <a:solidFill>
                            <a:srgbClr val="000000"/>
                          </a:solidFill>
                          <a:effectLst/>
                          <a:latin typeface="Calibri" panose="020F0502020204030204" pitchFamily="34" charset="0"/>
                        </a:rPr>
                        <a:t>VETERİNER HEKİM</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45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46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64240917"/>
                  </a:ext>
                </a:extLst>
              </a:tr>
              <a:tr h="187782">
                <a:tc>
                  <a:txBody>
                    <a:bodyPr/>
                    <a:lstStyle/>
                    <a:p>
                      <a:pPr algn="l" fontAlgn="b"/>
                      <a:r>
                        <a:rPr lang="tr-TR" sz="1000" b="0" i="0" u="none" strike="noStrike" dirty="0">
                          <a:solidFill>
                            <a:srgbClr val="000000"/>
                          </a:solidFill>
                          <a:effectLst/>
                          <a:latin typeface="Calibri" panose="020F0502020204030204" pitchFamily="34" charset="0"/>
                        </a:rPr>
                        <a:t>VETERİNER SAĞLIK TEKNİKERİ/TEKNİSYENİ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21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tr-TR" sz="1000" b="0" i="0" u="none" strike="noStrike" dirty="0">
                          <a:solidFill>
                            <a:srgbClr val="000000"/>
                          </a:solidFill>
                          <a:effectLst/>
                          <a:latin typeface="Calibri" panose="020F0502020204030204" pitchFamily="34" charset="0"/>
                        </a:rPr>
                        <a:t>22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2750825"/>
                  </a:ext>
                </a:extLst>
              </a:tr>
              <a:tr h="187782">
                <a:tc>
                  <a:txBody>
                    <a:bodyPr/>
                    <a:lstStyle/>
                    <a:p>
                      <a:pPr algn="l" fontAlgn="b"/>
                      <a:r>
                        <a:rPr lang="tr-TR" sz="1000" b="1" i="0" u="none" strike="noStrike" dirty="0">
                          <a:solidFill>
                            <a:srgbClr val="000000"/>
                          </a:solidFill>
                          <a:effectLst/>
                          <a:latin typeface="Calibri" panose="020F0502020204030204" pitchFamily="34" charset="0"/>
                        </a:rPr>
                        <a:t>GENEL</a:t>
                      </a:r>
                      <a:r>
                        <a:rPr lang="tr-TR" sz="1000" b="1" i="0" u="none" strike="noStrike" baseline="0" dirty="0">
                          <a:solidFill>
                            <a:srgbClr val="000000"/>
                          </a:solidFill>
                          <a:effectLst/>
                          <a:latin typeface="Calibri" panose="020F0502020204030204" pitchFamily="34" charset="0"/>
                        </a:rPr>
                        <a:t> TOPLAM</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000000"/>
                          </a:solidFill>
                          <a:effectLst/>
                          <a:latin typeface="Calibri" panose="020F0502020204030204" pitchFamily="34" charset="0"/>
                        </a:rPr>
                        <a:t>36</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000000"/>
                          </a:solidFill>
                          <a:effectLst/>
                          <a:latin typeface="Calibri" panose="020F0502020204030204" pitchFamily="34" charset="0"/>
                        </a:rPr>
                        <a:t>62</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000000"/>
                          </a:solidFill>
                          <a:effectLst/>
                          <a:latin typeface="Calibri" panose="020F0502020204030204" pitchFamily="34" charset="0"/>
                        </a:rPr>
                        <a:t>143</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000000"/>
                          </a:solidFill>
                          <a:effectLst/>
                          <a:latin typeface="Calibri" panose="020F0502020204030204" pitchFamily="34" charset="0"/>
                        </a:rPr>
                        <a:t>1</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000000"/>
                          </a:solidFill>
                          <a:effectLst/>
                          <a:latin typeface="Calibri" panose="020F0502020204030204" pitchFamily="34" charset="0"/>
                        </a:rPr>
                        <a:t>15</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000000"/>
                          </a:solidFill>
                          <a:effectLst/>
                          <a:latin typeface="Calibri" panose="020F0502020204030204" pitchFamily="34" charset="0"/>
                        </a:rPr>
                        <a:t>1064</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tr-TR" sz="1000" b="1" i="0" u="none" strike="noStrike" dirty="0">
                          <a:solidFill>
                            <a:srgbClr val="FF0000"/>
                          </a:solidFill>
                          <a:effectLst/>
                          <a:latin typeface="Calibri" panose="020F0502020204030204" pitchFamily="34" charset="0"/>
                        </a:rPr>
                        <a:t>1321</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01091064"/>
                  </a:ext>
                </a:extLst>
              </a:tr>
            </a:tbl>
          </a:graphicData>
        </a:graphic>
      </p:graphicFrame>
    </p:spTree>
    <p:extLst>
      <p:ext uri="{BB962C8B-B14F-4D97-AF65-F5344CB8AC3E}">
        <p14:creationId xmlns:p14="http://schemas.microsoft.com/office/powerpoint/2010/main" val="664723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94163" y="203476"/>
            <a:ext cx="9774139"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2024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sp>
        <p:nvSpPr>
          <p:cNvPr id="7" name="Dikdörtgen 6"/>
          <p:cNvSpPr/>
          <p:nvPr/>
        </p:nvSpPr>
        <p:spPr>
          <a:xfrm>
            <a:off x="548641" y="6457890"/>
            <a:ext cx="10440572"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2024 YILINDA TOPLAMDA </a:t>
            </a:r>
            <a:r>
              <a:rPr lang="tr-TR" sz="2000" b="1" dirty="0" smtClean="0">
                <a:solidFill>
                  <a:srgbClr val="FF0000"/>
                </a:solidFill>
                <a:effectLst>
                  <a:outerShdw blurRad="38100" dist="38100" dir="2700000" algn="tl">
                    <a:srgbClr val="000000">
                      <a:alpha val="43137"/>
                    </a:srgbClr>
                  </a:outerShdw>
                </a:effectLst>
              </a:rPr>
              <a:t>5610 </a:t>
            </a:r>
            <a:r>
              <a:rPr lang="tr-TR" sz="2000" b="1" dirty="0">
                <a:solidFill>
                  <a:srgbClr val="FF0000"/>
                </a:solidFill>
                <a:effectLst>
                  <a:outerShdw blurRad="38100" dist="38100" dir="2700000" algn="tl">
                    <a:srgbClr val="000000">
                      <a:alpha val="43137"/>
                    </a:srgbClr>
                  </a:outerShdw>
                </a:effectLst>
              </a:rPr>
              <a:t>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4" name="Tablo 3"/>
          <p:cNvGraphicFramePr>
            <a:graphicFrameLocks noGrp="1"/>
          </p:cNvGraphicFramePr>
          <p:nvPr>
            <p:extLst>
              <p:ext uri="{D42A27DB-BD31-4B8C-83A1-F6EECF244321}">
                <p14:modId xmlns:p14="http://schemas.microsoft.com/office/powerpoint/2010/main" val="2032177332"/>
              </p:ext>
            </p:extLst>
          </p:nvPr>
        </p:nvGraphicFramePr>
        <p:xfrm>
          <a:off x="5713156" y="1582552"/>
          <a:ext cx="5647950" cy="4886085"/>
        </p:xfrm>
        <a:graphic>
          <a:graphicData uri="http://schemas.openxmlformats.org/drawingml/2006/table">
            <a:tbl>
              <a:tblPr/>
              <a:tblGrid>
                <a:gridCol w="1957843">
                  <a:extLst>
                    <a:ext uri="{9D8B030D-6E8A-4147-A177-3AD203B41FA5}">
                      <a16:colId xmlns:a16="http://schemas.microsoft.com/office/drawing/2014/main" val="2562615520"/>
                    </a:ext>
                  </a:extLst>
                </a:gridCol>
                <a:gridCol w="576000">
                  <a:extLst>
                    <a:ext uri="{9D8B030D-6E8A-4147-A177-3AD203B41FA5}">
                      <a16:colId xmlns:a16="http://schemas.microsoft.com/office/drawing/2014/main" val="3571450016"/>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875674728"/>
                    </a:ext>
                  </a:extLst>
                </a:gridCol>
                <a:gridCol w="576000">
                  <a:extLst>
                    <a:ext uri="{9D8B030D-6E8A-4147-A177-3AD203B41FA5}">
                      <a16:colId xmlns:a16="http://schemas.microsoft.com/office/drawing/2014/main" val="1047100006"/>
                    </a:ext>
                  </a:extLst>
                </a:gridCol>
                <a:gridCol w="732495">
                  <a:extLst>
                    <a:ext uri="{9D8B030D-6E8A-4147-A177-3AD203B41FA5}">
                      <a16:colId xmlns:a16="http://schemas.microsoft.com/office/drawing/2014/main" val="1416351382"/>
                    </a:ext>
                  </a:extLst>
                </a:gridCol>
                <a:gridCol w="653612">
                  <a:extLst>
                    <a:ext uri="{9D8B030D-6E8A-4147-A177-3AD203B41FA5}">
                      <a16:colId xmlns:a16="http://schemas.microsoft.com/office/drawing/2014/main" val="4282541048"/>
                    </a:ext>
                  </a:extLst>
                </a:gridCol>
              </a:tblGrid>
              <a:tr h="745473">
                <a:tc>
                  <a:txBody>
                    <a:bodyPr/>
                    <a:lstStyle/>
                    <a:p>
                      <a:pPr algn="ctr" fontAlgn="ctr"/>
                      <a:r>
                        <a:rPr lang="tr-TR" sz="1000" b="1" i="0" u="none" strike="noStrike" dirty="0">
                          <a:solidFill>
                            <a:srgbClr val="000000"/>
                          </a:solidFill>
                          <a:effectLst/>
                          <a:latin typeface="Calibri" panose="020F0502020204030204" pitchFamily="34" charset="0"/>
                        </a:rPr>
                        <a:t>ÜNVANI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000" b="1" i="0" u="none" strike="noStrike" dirty="0">
                          <a:solidFill>
                            <a:srgbClr val="000000"/>
                          </a:solidFill>
                          <a:effectLst/>
                          <a:latin typeface="Calibri" panose="020F0502020204030204" pitchFamily="34" charset="0"/>
                        </a:rPr>
                        <a:t>1416 SAYILI KANUN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tr-TR" sz="1000" b="1" i="0" u="none" strike="noStrike" dirty="0">
                        <a:solidFill>
                          <a:srgbClr val="000000"/>
                        </a:solidFill>
                        <a:effectLst/>
                        <a:latin typeface="Calibri" panose="020F05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rgbClr val="000000"/>
                          </a:solidFill>
                          <a:effectLst/>
                          <a:latin typeface="Calibri" panose="020F0502020204030204" pitchFamily="34" charset="0"/>
                        </a:rPr>
                        <a:t>2828 SAYILI KANUN</a:t>
                      </a:r>
                    </a:p>
                    <a:p>
                      <a:pPr algn="ctr" fontAlgn="ctr"/>
                      <a:endParaRPr lang="tr-TR" sz="1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000" b="1" i="0" u="none" strike="noStrike" dirty="0">
                          <a:solidFill>
                            <a:srgbClr val="000000"/>
                          </a:solidFill>
                          <a:effectLst/>
                          <a:latin typeface="Calibri" panose="020F0502020204030204" pitchFamily="34" charset="0"/>
                        </a:rPr>
                        <a:t>3713 SAYILI KANUN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000" b="1" i="0" u="none" strike="noStrike" dirty="0">
                          <a:solidFill>
                            <a:srgbClr val="000000"/>
                          </a:solidFill>
                          <a:effectLst/>
                          <a:latin typeface="Calibri" panose="020F0502020204030204" pitchFamily="34" charset="0"/>
                        </a:rPr>
                        <a:t>4046 SAYILI KANUN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000" b="1" i="0" u="none" strike="noStrike" dirty="0">
                          <a:solidFill>
                            <a:srgbClr val="000000"/>
                          </a:solidFill>
                          <a:effectLst/>
                          <a:latin typeface="Calibri" panose="020F0502020204030204" pitchFamily="34" charset="0"/>
                        </a:rPr>
                        <a:t>KPSS SÖZLEŞMELİ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000" b="1" i="0" u="none" strike="noStrike" dirty="0">
                          <a:solidFill>
                            <a:srgbClr val="000000"/>
                          </a:solidFill>
                          <a:effectLst/>
                          <a:latin typeface="Calibri" panose="020F0502020204030204" pitchFamily="34" charset="0"/>
                        </a:rPr>
                        <a:t>Genel Toplam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733827992"/>
                  </a:ext>
                </a:extLst>
              </a:tr>
              <a:tr h="196385">
                <a:tc>
                  <a:txBody>
                    <a:bodyPr/>
                    <a:lstStyle/>
                    <a:p>
                      <a:pPr algn="l" fontAlgn="b"/>
                      <a:r>
                        <a:rPr lang="tr-TR" sz="1000" b="0" i="0" u="none" strike="noStrike" dirty="0">
                          <a:solidFill>
                            <a:srgbClr val="000000"/>
                          </a:solidFill>
                          <a:effectLst/>
                          <a:latin typeface="Calibri" panose="020F0502020204030204" pitchFamily="34" charset="0"/>
                        </a:rPr>
                        <a:t> BİLİŞİM UZMANI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986122"/>
                  </a:ext>
                </a:extLst>
              </a:tr>
              <a:tr h="196385">
                <a:tc>
                  <a:txBody>
                    <a:bodyPr/>
                    <a:lstStyle/>
                    <a:p>
                      <a:pPr algn="l" fontAlgn="b"/>
                      <a:r>
                        <a:rPr lang="tr-TR" sz="1000" b="0" i="0" u="none" strike="noStrike" dirty="0">
                          <a:solidFill>
                            <a:srgbClr val="000000"/>
                          </a:solidFill>
                          <a:effectLst/>
                          <a:latin typeface="Calibri" panose="020F0502020204030204" pitchFamily="34" charset="0"/>
                        </a:rPr>
                        <a:t> BİOLOG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259582"/>
                  </a:ext>
                </a:extLst>
              </a:tr>
              <a:tr h="196385">
                <a:tc>
                  <a:txBody>
                    <a:bodyPr/>
                    <a:lstStyle/>
                    <a:p>
                      <a:pPr algn="l" fontAlgn="b"/>
                      <a:r>
                        <a:rPr lang="tr-TR" sz="1000" b="0" i="0" u="none" strike="noStrike" dirty="0">
                          <a:solidFill>
                            <a:srgbClr val="000000"/>
                          </a:solidFill>
                          <a:effectLst/>
                          <a:latin typeface="Calibri" panose="020F0502020204030204" pitchFamily="34" charset="0"/>
                        </a:rPr>
                        <a:t> BÜRO PERSONELİ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1088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1089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12138"/>
                  </a:ext>
                </a:extLst>
              </a:tr>
              <a:tr h="196385">
                <a:tc>
                  <a:txBody>
                    <a:bodyPr/>
                    <a:lstStyle/>
                    <a:p>
                      <a:pPr algn="l" fontAlgn="b"/>
                      <a:r>
                        <a:rPr lang="tr-TR" sz="1000" b="0" i="0" u="none" strike="noStrike" dirty="0">
                          <a:solidFill>
                            <a:srgbClr val="000000"/>
                          </a:solidFill>
                          <a:effectLst/>
                          <a:latin typeface="Calibri" panose="020F0502020204030204" pitchFamily="34" charset="0"/>
                        </a:rPr>
                        <a:t> DESTEK PERSONELİ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135952"/>
                  </a:ext>
                </a:extLst>
              </a:tr>
              <a:tr h="196385">
                <a:tc>
                  <a:txBody>
                    <a:bodyPr/>
                    <a:lstStyle/>
                    <a:p>
                      <a:pPr algn="l" fontAlgn="b"/>
                      <a:r>
                        <a:rPr lang="tr-TR" sz="1000" b="0" i="0" u="none" strike="noStrike" dirty="0">
                          <a:solidFill>
                            <a:srgbClr val="000000"/>
                          </a:solidFill>
                          <a:effectLst/>
                          <a:latin typeface="Calibri" panose="020F0502020204030204" pitchFamily="34" charset="0"/>
                        </a:rPr>
                        <a:t> GEMİ ADAMI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66480"/>
                  </a:ext>
                </a:extLst>
              </a:tr>
              <a:tr h="196385">
                <a:tc>
                  <a:txBody>
                    <a:bodyPr/>
                    <a:lstStyle/>
                    <a:p>
                      <a:pPr algn="l" fontAlgn="b"/>
                      <a:r>
                        <a:rPr lang="tr-TR" sz="1000" b="0" i="0" u="none" strike="noStrike" dirty="0">
                          <a:solidFill>
                            <a:srgbClr val="000000"/>
                          </a:solidFill>
                          <a:effectLst/>
                          <a:latin typeface="Calibri" panose="020F0502020204030204" pitchFamily="34" charset="0"/>
                        </a:rPr>
                        <a:t> HİZMETLİ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53157"/>
                  </a:ext>
                </a:extLst>
              </a:tr>
              <a:tr h="196385">
                <a:tc>
                  <a:txBody>
                    <a:bodyPr/>
                    <a:lstStyle/>
                    <a:p>
                      <a:pPr algn="l" fontAlgn="b"/>
                      <a:r>
                        <a:rPr lang="tr-TR" sz="1000" b="0" i="0" u="none" strike="noStrike" dirty="0">
                          <a:solidFill>
                            <a:srgbClr val="000000"/>
                          </a:solidFill>
                          <a:effectLst/>
                          <a:latin typeface="Calibri" panose="020F0502020204030204" pitchFamily="34" charset="0"/>
                        </a:rPr>
                        <a:t> KORUMA VE GÜVENLİK GÖREVLİSİ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9711224"/>
                  </a:ext>
                </a:extLst>
              </a:tr>
              <a:tr h="196385">
                <a:tc>
                  <a:txBody>
                    <a:bodyPr/>
                    <a:lstStyle/>
                    <a:p>
                      <a:pPr algn="l" fontAlgn="b"/>
                      <a:r>
                        <a:rPr lang="tr-TR" sz="1000" b="0" i="0" u="none" strike="noStrike" dirty="0">
                          <a:solidFill>
                            <a:srgbClr val="000000"/>
                          </a:solidFill>
                          <a:effectLst/>
                          <a:latin typeface="Calibri" panose="020F0502020204030204" pitchFamily="34" charset="0"/>
                        </a:rPr>
                        <a:t> LABORANT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588139"/>
                  </a:ext>
                </a:extLst>
              </a:tr>
              <a:tr h="196385">
                <a:tc>
                  <a:txBody>
                    <a:bodyPr/>
                    <a:lstStyle/>
                    <a:p>
                      <a:pPr algn="l" fontAlgn="b"/>
                      <a:r>
                        <a:rPr lang="tr-TR" sz="1000" b="0" i="0" u="none" strike="noStrike" dirty="0">
                          <a:solidFill>
                            <a:srgbClr val="000000"/>
                          </a:solidFill>
                          <a:effectLst/>
                          <a:latin typeface="Calibri" panose="020F0502020204030204" pitchFamily="34" charset="0"/>
                        </a:rPr>
                        <a:t> MEMUR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86623"/>
                  </a:ext>
                </a:extLst>
              </a:tr>
              <a:tr h="196385">
                <a:tc>
                  <a:txBody>
                    <a:bodyPr/>
                    <a:lstStyle/>
                    <a:p>
                      <a:pPr algn="l" fontAlgn="b"/>
                      <a:r>
                        <a:rPr lang="tr-TR" sz="1000" b="0" i="0" u="none" strike="noStrike" dirty="0">
                          <a:solidFill>
                            <a:srgbClr val="000000"/>
                          </a:solidFill>
                          <a:effectLst/>
                          <a:latin typeface="Calibri" panose="020F0502020204030204" pitchFamily="34" charset="0"/>
                        </a:rPr>
                        <a:t> MÜHENDİS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smtClean="0">
                          <a:solidFill>
                            <a:srgbClr val="000000"/>
                          </a:solidFill>
                          <a:effectLst/>
                          <a:latin typeface="Calibri" panose="020F0502020204030204" pitchFamily="34" charset="0"/>
                        </a:rPr>
                        <a:t>15</a:t>
                      </a:r>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4798747"/>
                  </a:ext>
                </a:extLst>
              </a:tr>
              <a:tr h="196385">
                <a:tc>
                  <a:txBody>
                    <a:bodyPr/>
                    <a:lstStyle/>
                    <a:p>
                      <a:pPr algn="l" fontAlgn="b"/>
                      <a:r>
                        <a:rPr lang="tr-TR" sz="1000" b="0" i="0" u="none" strike="noStrike" dirty="0">
                          <a:solidFill>
                            <a:srgbClr val="000000"/>
                          </a:solidFill>
                          <a:effectLst/>
                          <a:latin typeface="Calibri" panose="020F0502020204030204" pitchFamily="34" charset="0"/>
                        </a:rPr>
                        <a:t> MÜHENDİS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1422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1422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796276"/>
                  </a:ext>
                </a:extLst>
              </a:tr>
              <a:tr h="196385">
                <a:tc>
                  <a:txBody>
                    <a:bodyPr/>
                    <a:lstStyle/>
                    <a:p>
                      <a:pPr algn="l" fontAlgn="b"/>
                      <a:r>
                        <a:rPr lang="tr-TR" sz="1000" b="0" i="0" u="none" strike="noStrike" dirty="0">
                          <a:solidFill>
                            <a:srgbClr val="000000"/>
                          </a:solidFill>
                          <a:effectLst/>
                          <a:latin typeface="Calibri" panose="020F0502020204030204" pitchFamily="34" charset="0"/>
                        </a:rPr>
                        <a:t> ORMAN MUHAFAZA MEMURU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204494"/>
                  </a:ext>
                </a:extLst>
              </a:tr>
              <a:tr h="196385">
                <a:tc>
                  <a:txBody>
                    <a:bodyPr/>
                    <a:lstStyle/>
                    <a:p>
                      <a:pPr algn="l" fontAlgn="b"/>
                      <a:r>
                        <a:rPr lang="tr-TR" sz="1000" b="0" i="0" u="none" strike="noStrike" dirty="0">
                          <a:solidFill>
                            <a:srgbClr val="000000"/>
                          </a:solidFill>
                          <a:effectLst/>
                          <a:latin typeface="Calibri" panose="020F0502020204030204" pitchFamily="34" charset="0"/>
                        </a:rPr>
                        <a:t> PROGRAMCI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739204"/>
                  </a:ext>
                </a:extLst>
              </a:tr>
              <a:tr h="196385">
                <a:tc>
                  <a:txBody>
                    <a:bodyPr/>
                    <a:lstStyle/>
                    <a:p>
                      <a:pPr algn="l" fontAlgn="b"/>
                      <a:r>
                        <a:rPr lang="tr-TR" sz="1000" b="0" i="0" u="none" strike="noStrike" dirty="0">
                          <a:solidFill>
                            <a:srgbClr val="000000"/>
                          </a:solidFill>
                          <a:effectLst/>
                          <a:latin typeface="Calibri" panose="020F0502020204030204" pitchFamily="34" charset="0"/>
                        </a:rPr>
                        <a:t> SÜREKLİ İŞÇİ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370743"/>
                  </a:ext>
                </a:extLst>
              </a:tr>
              <a:tr h="196385">
                <a:tc>
                  <a:txBody>
                    <a:bodyPr/>
                    <a:lstStyle/>
                    <a:p>
                      <a:pPr algn="l" fontAlgn="b"/>
                      <a:r>
                        <a:rPr lang="tr-TR" sz="1000" b="0" i="0" u="none" strike="noStrike" dirty="0">
                          <a:solidFill>
                            <a:srgbClr val="000000"/>
                          </a:solidFill>
                          <a:effectLst/>
                          <a:latin typeface="Calibri" panose="020F0502020204030204" pitchFamily="34" charset="0"/>
                        </a:rPr>
                        <a:t> ŞEHİR PLANCISI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070857"/>
                  </a:ext>
                </a:extLst>
              </a:tr>
              <a:tr h="196385">
                <a:tc>
                  <a:txBody>
                    <a:bodyPr/>
                    <a:lstStyle/>
                    <a:p>
                      <a:pPr algn="l" fontAlgn="b"/>
                      <a:r>
                        <a:rPr lang="tr-TR" sz="1000" b="0" i="0" u="none" strike="noStrike" dirty="0">
                          <a:solidFill>
                            <a:srgbClr val="000000"/>
                          </a:solidFill>
                          <a:effectLst/>
                          <a:latin typeface="Calibri" panose="020F0502020204030204" pitchFamily="34" charset="0"/>
                        </a:rPr>
                        <a:t> TEKNİKER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2893438"/>
                  </a:ext>
                </a:extLst>
              </a:tr>
              <a:tr h="196385">
                <a:tc>
                  <a:txBody>
                    <a:bodyPr/>
                    <a:lstStyle/>
                    <a:p>
                      <a:pPr algn="l" fontAlgn="b"/>
                      <a:r>
                        <a:rPr lang="tr-TR" sz="1000" b="0" i="0" u="none" strike="noStrike" dirty="0">
                          <a:solidFill>
                            <a:srgbClr val="000000"/>
                          </a:solidFill>
                          <a:effectLst/>
                          <a:latin typeface="Calibri" panose="020F0502020204030204" pitchFamily="34" charset="0"/>
                        </a:rPr>
                        <a:t> TEKNİSYEN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76897"/>
                  </a:ext>
                </a:extLst>
              </a:tr>
              <a:tr h="196385">
                <a:tc>
                  <a:txBody>
                    <a:bodyPr/>
                    <a:lstStyle/>
                    <a:p>
                      <a:pPr algn="l" fontAlgn="b"/>
                      <a:r>
                        <a:rPr lang="tr-TR" sz="1000" b="0" i="0" u="none" strike="noStrike" dirty="0">
                          <a:solidFill>
                            <a:srgbClr val="000000"/>
                          </a:solidFill>
                          <a:effectLst/>
                          <a:latin typeface="Calibri" panose="020F0502020204030204" pitchFamily="34" charset="0"/>
                        </a:rPr>
                        <a:t> UZMAN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15797"/>
                  </a:ext>
                </a:extLst>
              </a:tr>
              <a:tr h="196385">
                <a:tc>
                  <a:txBody>
                    <a:bodyPr/>
                    <a:lstStyle/>
                    <a:p>
                      <a:pPr algn="l" fontAlgn="b"/>
                      <a:r>
                        <a:rPr lang="tr-TR" sz="1000" b="0" i="0" u="none" strike="noStrike" dirty="0">
                          <a:solidFill>
                            <a:srgbClr val="000000"/>
                          </a:solidFill>
                          <a:effectLst/>
                          <a:latin typeface="Calibri" panose="020F0502020204030204" pitchFamily="34" charset="0"/>
                        </a:rPr>
                        <a:t> VETERİNER HEKİM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652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652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185537"/>
                  </a:ext>
                </a:extLst>
              </a:tr>
              <a:tr h="196385">
                <a:tc>
                  <a:txBody>
                    <a:bodyPr/>
                    <a:lstStyle/>
                    <a:p>
                      <a:pPr algn="l" fontAlgn="b"/>
                      <a:r>
                        <a:rPr lang="tr-TR" sz="1000" b="0" i="0" u="none" strike="noStrike" dirty="0">
                          <a:solidFill>
                            <a:srgbClr val="000000"/>
                          </a:solidFill>
                          <a:effectLst/>
                          <a:latin typeface="Calibri" panose="020F0502020204030204" pitchFamily="34" charset="0"/>
                        </a:rPr>
                        <a:t> VETERİNER SAĞLIK TEKNİKERİ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tr-TR" sz="10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3425826"/>
                  </a:ext>
                </a:extLst>
              </a:tr>
              <a:tr h="196385">
                <a:tc>
                  <a:txBody>
                    <a:bodyPr/>
                    <a:lstStyle/>
                    <a:p>
                      <a:pPr algn="l" fontAlgn="b"/>
                      <a:r>
                        <a:rPr lang="tr-TR" sz="1000" b="1" i="0" u="none" strike="noStrike" dirty="0">
                          <a:solidFill>
                            <a:srgbClr val="000000"/>
                          </a:solidFill>
                          <a:effectLst/>
                          <a:latin typeface="Calibri" panose="020F0502020204030204" pitchFamily="34" charset="0"/>
                        </a:rPr>
                        <a:t>                              GENEL</a:t>
                      </a:r>
                      <a:r>
                        <a:rPr lang="tr-TR" sz="1000" b="1" i="0" u="none" strike="noStrike" baseline="0" dirty="0">
                          <a:solidFill>
                            <a:srgbClr val="000000"/>
                          </a:solidFill>
                          <a:effectLst/>
                          <a:latin typeface="Calibri" panose="020F0502020204030204" pitchFamily="34" charset="0"/>
                        </a:rPr>
                        <a:t> TOPLAM</a:t>
                      </a:r>
                      <a:endParaRPr lang="tr-TR" sz="1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tr-TR" sz="1000" b="1" i="0" u="none" strike="noStrike" dirty="0" smtClean="0">
                          <a:solidFill>
                            <a:srgbClr val="000000"/>
                          </a:solidFill>
                          <a:effectLst/>
                          <a:latin typeface="Calibri" panose="020F0502020204030204" pitchFamily="34" charset="0"/>
                        </a:rPr>
                        <a:t>17</a:t>
                      </a:r>
                      <a:endParaRPr lang="tr-TR" sz="1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tr-TR" sz="1000" b="1" i="0" u="none" strike="noStrike" dirty="0">
                          <a:solidFill>
                            <a:srgbClr val="000000"/>
                          </a:solidFill>
                          <a:effectLst/>
                          <a:latin typeface="Calibri" panose="020F050202020403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tr-TR" sz="1000" b="1" i="0" u="none" strike="noStrike" dirty="0">
                          <a:solidFill>
                            <a:srgbClr val="000000"/>
                          </a:solidFill>
                          <a:effectLst/>
                          <a:latin typeface="Calibri" panose="020F050202020403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tr-TR" sz="1000" b="1"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tr-TR" sz="1000" b="1" i="0" u="none" strike="noStrike" dirty="0">
                          <a:solidFill>
                            <a:srgbClr val="000000"/>
                          </a:solidFill>
                          <a:effectLst/>
                          <a:latin typeface="Calibri" panose="020F0502020204030204" pitchFamily="34" charset="0"/>
                        </a:rPr>
                        <a:t>5509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tr-TR" sz="1000" b="1" i="0" u="none" strike="noStrike" dirty="0" smtClean="0">
                          <a:solidFill>
                            <a:srgbClr val="FF0000"/>
                          </a:solidFill>
                          <a:effectLst/>
                          <a:latin typeface="Calibri" panose="020F0502020204030204" pitchFamily="34" charset="0"/>
                        </a:rPr>
                        <a:t>5610</a:t>
                      </a:r>
                      <a:endParaRPr lang="tr-TR" sz="1000" b="1" i="0" u="none" strike="noStrike" dirty="0">
                        <a:solidFill>
                          <a:srgbClr val="FF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52447810"/>
                  </a:ext>
                </a:extLst>
              </a:tr>
            </a:tbl>
          </a:graphicData>
        </a:graphic>
      </p:graphicFrame>
      <p:graphicFrame>
        <p:nvGraphicFramePr>
          <p:cNvPr id="12" name="İçerik Yer Tutucusu 5"/>
          <p:cNvGraphicFramePr>
            <a:graphicFrameLocks noGrp="1"/>
          </p:cNvGraphicFramePr>
          <p:nvPr>
            <p:ph idx="1"/>
            <p:extLst>
              <p:ext uri="{D42A27DB-BD31-4B8C-83A1-F6EECF244321}">
                <p14:modId xmlns:p14="http://schemas.microsoft.com/office/powerpoint/2010/main" val="3323459551"/>
              </p:ext>
            </p:extLst>
          </p:nvPr>
        </p:nvGraphicFramePr>
        <p:xfrm>
          <a:off x="0" y="1632868"/>
          <a:ext cx="4857384" cy="46301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8593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57182" y="157942"/>
            <a:ext cx="9681132" cy="1103891"/>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BİLGİ SİSTEMLERİ YÖNETİMİ </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ÇALIŞMA GRUBU</a:t>
            </a:r>
          </a:p>
        </p:txBody>
      </p:sp>
      <p:graphicFrame>
        <p:nvGraphicFramePr>
          <p:cNvPr id="3" name="Diyagram 2"/>
          <p:cNvGraphicFramePr/>
          <p:nvPr>
            <p:extLst>
              <p:ext uri="{D42A27DB-BD31-4B8C-83A1-F6EECF244321}">
                <p14:modId xmlns:p14="http://schemas.microsoft.com/office/powerpoint/2010/main" val="2806048408"/>
              </p:ext>
            </p:extLst>
          </p:nvPr>
        </p:nvGraphicFramePr>
        <p:xfrm>
          <a:off x="1584715" y="1970115"/>
          <a:ext cx="9368445"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457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2044292" y="211659"/>
            <a:ext cx="8102992"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KADRO ÇALIŞMA GRUBUNUN GÖREVLERİ</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500" y="2276476"/>
            <a:ext cx="4105276" cy="3857624"/>
          </a:xfrm>
          <a:prstGeom prst="rect">
            <a:avLst/>
          </a:prstGeom>
        </p:spPr>
      </p:pic>
      <p:sp>
        <p:nvSpPr>
          <p:cNvPr id="4" name="Dikdörtgen 3"/>
          <p:cNvSpPr/>
          <p:nvPr/>
        </p:nvSpPr>
        <p:spPr>
          <a:xfrm>
            <a:off x="745375" y="2276476"/>
            <a:ext cx="6096000" cy="2662780"/>
          </a:xfrm>
          <a:prstGeom prst="rect">
            <a:avLst/>
          </a:prstGeom>
        </p:spPr>
        <p:txBody>
          <a:bodyPr>
            <a:spAutoFit/>
          </a:bodyPr>
          <a:lstStyle/>
          <a:p>
            <a:pPr algn="just">
              <a:spcAft>
                <a:spcPts val="0"/>
              </a:spcAft>
            </a:pPr>
            <a:r>
              <a:rPr lang="tr-TR" dirty="0">
                <a:solidFill>
                  <a:srgbClr val="000000"/>
                </a:solidFill>
                <a:latin typeface="Times New Roman" panose="02020603050405020304" pitchFamily="18" charset="0"/>
              </a:rPr>
              <a:t>a) Bakanlık merkez, taşra, döner sermaye ve yurtdışı teşkilatlarına ait kadro ve pozisyonlara ilişkin planlama yapmak, standartlar oluşturmak ve kayıtları tutmak. </a:t>
            </a:r>
            <a:endParaRPr lang="tr-TR" dirty="0"/>
          </a:p>
          <a:p>
            <a:pPr algn="just">
              <a:spcAft>
                <a:spcPts val="0"/>
              </a:spcAft>
            </a:pPr>
            <a:r>
              <a:rPr lang="tr-TR" dirty="0">
                <a:solidFill>
                  <a:srgbClr val="000000"/>
                </a:solidFill>
                <a:latin typeface="Times New Roman" panose="02020603050405020304" pitchFamily="18" charset="0"/>
              </a:rPr>
              <a:t>b) Bakanlık dolu-boş kadro ve pozisyonlarının iptal-ihdas ve tenkis-tahsis iş ve işlemlerini yapmak.</a:t>
            </a:r>
            <a:endParaRPr lang="tr-TR" dirty="0"/>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Atama ve terfi birimlerinden gelen kadro ve pozisyon taleplerine ilişkin iş ve işlemleri yapmak.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 Kadro ve pozisyon istatistiklerini oluşturmak.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Daire Başkanınca verilecek diğer görevleri yapmak.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0411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330530" y="3429000"/>
            <a:ext cx="5517083" cy="833550"/>
          </a:xfrm>
        </p:spPr>
        <p:txBody>
          <a:bodyPr>
            <a:noAutofit/>
          </a:bodyPr>
          <a:lstStyle/>
          <a:p>
            <a:r>
              <a:rPr lang="tr-TR" sz="4000" b="1" dirty="0">
                <a:latin typeface="Times New Roman" panose="02020603050405020304" pitchFamily="18" charset="0"/>
                <a:cs typeface="Times New Roman" panose="02020603050405020304" pitchFamily="18" charset="0"/>
              </a:rPr>
              <a:t>TEŞEKKÜR EDERİM</a:t>
            </a:r>
          </a:p>
        </p:txBody>
      </p:sp>
      <p:sp>
        <p:nvSpPr>
          <p:cNvPr id="3" name="Alt Başlık 2"/>
          <p:cNvSpPr>
            <a:spLocks noGrp="1"/>
          </p:cNvSpPr>
          <p:nvPr>
            <p:ph type="subTitle" idx="1"/>
          </p:nvPr>
        </p:nvSpPr>
        <p:spPr>
          <a:xfrm>
            <a:off x="3374965" y="4447309"/>
            <a:ext cx="5428211" cy="2094167"/>
          </a:xfrm>
        </p:spPr>
        <p:txBody>
          <a:bodyPr>
            <a:noAutofit/>
          </a:bodyPr>
          <a:lstStyle/>
          <a:p>
            <a:pPr algn="ctr"/>
            <a:r>
              <a:rPr lang="tr-TR" sz="4400" dirty="0">
                <a:effectLst>
                  <a:outerShdw blurRad="38100" dist="38100" dir="2700000" algn="tl">
                    <a:srgbClr val="000000">
                      <a:alpha val="43137"/>
                    </a:srgbClr>
                  </a:outerShdw>
                </a:effectLst>
              </a:rPr>
              <a:t>  </a:t>
            </a:r>
            <a:r>
              <a:rPr lang="tr-TR"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Sabri ÇOBAN</a:t>
            </a:r>
          </a:p>
          <a:p>
            <a:pPr algn="ct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Kadro Daire Başkanlığı</a:t>
            </a:r>
          </a:p>
          <a:p>
            <a:pPr algn="ct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Norm Kadro ve İş Analizi </a:t>
            </a:r>
          </a:p>
          <a:p>
            <a:pPr algn="ct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Şube Müdürü</a:t>
            </a:r>
          </a:p>
        </p:txBody>
      </p:sp>
    </p:spTree>
    <p:extLst>
      <p:ext uri="{BB962C8B-B14F-4D97-AF65-F5344CB8AC3E}">
        <p14:creationId xmlns:p14="http://schemas.microsoft.com/office/powerpoint/2010/main" val="264416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870674" y="311924"/>
            <a:ext cx="9637776"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NORM KADRO VE İŞ ANALİZİ ÇALIŞMA GRUBU</a:t>
            </a:r>
          </a:p>
        </p:txBody>
      </p:sp>
      <p:graphicFrame>
        <p:nvGraphicFramePr>
          <p:cNvPr id="3" name="Diyagram 2"/>
          <p:cNvGraphicFramePr/>
          <p:nvPr>
            <p:extLst>
              <p:ext uri="{D42A27DB-BD31-4B8C-83A1-F6EECF244321}">
                <p14:modId xmlns:p14="http://schemas.microsoft.com/office/powerpoint/2010/main" val="2408357351"/>
              </p:ext>
            </p:extLst>
          </p:nvPr>
        </p:nvGraphicFramePr>
        <p:xfrm>
          <a:off x="1431048" y="1984183"/>
          <a:ext cx="10077402"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4892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761020" y="298623"/>
            <a:ext cx="9594166" cy="975359"/>
          </a:xfrm>
        </p:spPr>
        <p:txBody>
          <a:bodyPr>
            <a:no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VE İŞ ANALİZİ </a:t>
            </a:r>
            <a:br>
              <a:rPr lang="tr-TR" sz="4000" dirty="0">
                <a:solidFill>
                  <a:srgbClr val="FF0000"/>
                </a:solidFill>
                <a:latin typeface="Times New Roman" panose="02020603050405020304" pitchFamily="18" charset="0"/>
                <a:cs typeface="Times New Roman" panose="02020603050405020304" pitchFamily="18" charset="0"/>
              </a:rPr>
            </a:br>
            <a:r>
              <a:rPr lang="tr-TR" sz="4000" dirty="0">
                <a:solidFill>
                  <a:srgbClr val="FF0000"/>
                </a:solidFill>
                <a:latin typeface="Times New Roman" panose="02020603050405020304" pitchFamily="18" charset="0"/>
                <a:cs typeface="Times New Roman" panose="02020603050405020304" pitchFamily="18" charset="0"/>
              </a:rPr>
              <a:t>ÇALIŞMA GRUBU GÖREVLERİ</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905" y="2059807"/>
            <a:ext cx="4219229" cy="3943751"/>
          </a:xfrm>
          <a:prstGeom prst="rect">
            <a:avLst/>
          </a:prstGeom>
        </p:spPr>
      </p:pic>
      <p:sp>
        <p:nvSpPr>
          <p:cNvPr id="4" name="Dikdörtgen 3"/>
          <p:cNvSpPr/>
          <p:nvPr/>
        </p:nvSpPr>
        <p:spPr>
          <a:xfrm>
            <a:off x="199505" y="1679469"/>
            <a:ext cx="6799811" cy="4704429"/>
          </a:xfrm>
          <a:prstGeom prst="rect">
            <a:avLst/>
          </a:prstGeom>
        </p:spPr>
        <p:txBody>
          <a:bodyPr wrap="square">
            <a:spAutoFit/>
          </a:bodyPr>
          <a:lstStyle/>
          <a:p>
            <a:pPr algn="just">
              <a:lnSpc>
                <a:spcPct val="107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tr-TR" dirty="0">
                <a:solidFill>
                  <a:srgbClr val="000000"/>
                </a:solidFill>
                <a:ea typeface="Calibri" panose="020F0502020204030204" pitchFamily="34" charset="0"/>
                <a:cs typeface="Times New Roman" panose="02020603050405020304" pitchFamily="18" charset="0"/>
              </a:rPr>
              <a:t>Bakanlık merkez ve taşra teşkilatında bulunan birimlerin ihtiyaçları doğrultusunda iş tanımlarını hazırlamak.</a:t>
            </a:r>
            <a:endParaRPr lang="tr-TR" sz="1600" dirty="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ea typeface="Calibri" panose="020F0502020204030204" pitchFamily="34" charset="0"/>
                <a:cs typeface="Times New Roman" panose="02020603050405020304" pitchFamily="18" charset="0"/>
              </a:rPr>
              <a:t>b) Bakanlık merkez ve taşra teşkilatında bulunan birimlerin iş tanımlarına ait süreçleri belirlemek.</a:t>
            </a:r>
            <a:endParaRPr lang="tr-TR" sz="1600" dirty="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ea typeface="Calibri" panose="020F0502020204030204" pitchFamily="34" charset="0"/>
                <a:cs typeface="Times New Roman" panose="02020603050405020304" pitchFamily="18" charset="0"/>
              </a:rPr>
              <a:t>c) Bakanlık merkez ve taşra teşkilatında bulunan birimlere ait verileri norm kadro bilgi sistemi üzerinden toplamak ve analizini yapmak.</a:t>
            </a:r>
            <a:endParaRPr lang="tr-TR" sz="1600" dirty="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ea typeface="Calibri" panose="020F0502020204030204" pitchFamily="34" charset="0"/>
                <a:cs typeface="Times New Roman" panose="02020603050405020304" pitchFamily="18" charset="0"/>
              </a:rPr>
              <a:t>ç) Bakanlık merkez ve taşra teşkilatına belirlenen norm kadrolara ilişkin istatistiki verileri hazırlamak, değerlendirmek, raporlamak ve ilgili birimlere iletmek.</a:t>
            </a:r>
            <a:endParaRPr lang="tr-TR" sz="1600" dirty="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ea typeface="Calibri" panose="020F0502020204030204" pitchFamily="34" charset="0"/>
                <a:cs typeface="Times New Roman" panose="02020603050405020304" pitchFamily="18" charset="0"/>
              </a:rPr>
              <a:t>d) Norm kadro cetvellerini, ihtiyaç duyulması halinde güncellemek.</a:t>
            </a:r>
          </a:p>
          <a:p>
            <a:r>
              <a:rPr lang="tr-TR" dirty="0"/>
              <a:t>e) Yeni kurulan, değişiklik yapılan veya kapatılacak birimlerin yazışmalarını yapmak ve norm kadrolarını hesaplamak.</a:t>
            </a:r>
          </a:p>
          <a:p>
            <a:r>
              <a:rPr lang="tr-TR" dirty="0"/>
              <a:t>f) Tarım ve Orman Bakanlığı Norm Kadro mevzuatını hazırlamak, güncellemek ve uygulamak.</a:t>
            </a:r>
          </a:p>
          <a:p>
            <a:r>
              <a:rPr lang="tr-TR" dirty="0"/>
              <a:t>g) Daire Başkanınca verilecek diğer görevleri yapmak.</a:t>
            </a:r>
            <a:endParaRPr lang="tr-TR" sz="1600" dirty="0"/>
          </a:p>
          <a:p>
            <a:pPr algn="just">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106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71685" y="266219"/>
            <a:ext cx="7772400" cy="975359"/>
          </a:xfrm>
          <a:ln>
            <a:noFill/>
          </a:ln>
        </p:spPr>
        <p:txBody>
          <a:bodyPr>
            <a:norm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NEDİR?</a:t>
            </a:r>
          </a:p>
        </p:txBody>
      </p:sp>
      <p:sp>
        <p:nvSpPr>
          <p:cNvPr id="3" name="İçerik Yer Tutucusu 2"/>
          <p:cNvSpPr>
            <a:spLocks noGrp="1"/>
          </p:cNvSpPr>
          <p:nvPr>
            <p:ph idx="1"/>
          </p:nvPr>
        </p:nvSpPr>
        <p:spPr>
          <a:xfrm>
            <a:off x="477453" y="2158755"/>
            <a:ext cx="11235177" cy="4156363"/>
          </a:xfrm>
        </p:spPr>
        <p:txBody>
          <a:bodyPr>
            <a:noAutofit/>
          </a:bodyPr>
          <a:lstStyle/>
          <a:p>
            <a:pPr marL="0" indent="0" algn="just">
              <a:buNone/>
            </a:pPr>
            <a:r>
              <a:rPr lang="tr-TR" sz="4000" dirty="0"/>
              <a:t>	</a:t>
            </a:r>
            <a:r>
              <a:rPr lang="tr-TR" sz="2400" dirty="0"/>
              <a:t>Kamu Kurum ve Kuruluşlarının görevlerini etkin ve verimli bir şekilde yerine getirebilmeleri için unvan grubu ve sayı itibarıyla bulunması gereken </a:t>
            </a:r>
            <a:r>
              <a:rPr lang="tr-TR" sz="2400" b="1" dirty="0">
                <a:solidFill>
                  <a:srgbClr val="FF0000"/>
                </a:solidFill>
              </a:rPr>
              <a:t>azami personel </a:t>
            </a:r>
            <a:r>
              <a:rPr lang="tr-TR" sz="2400" dirty="0"/>
              <a:t>sayısıdır.</a:t>
            </a:r>
          </a:p>
          <a:p>
            <a:pPr marL="0" indent="0" algn="just">
              <a:buNone/>
            </a:pPr>
            <a:r>
              <a:rPr lang="tr-TR" sz="4000" dirty="0"/>
              <a:t>	</a:t>
            </a:r>
          </a:p>
          <a:p>
            <a:pPr marL="0" indent="0" algn="just">
              <a:buNone/>
            </a:pPr>
            <a:endParaRPr lang="tr-TR" sz="3200" dirty="0"/>
          </a:p>
          <a:p>
            <a:pPr marL="0" indent="0" algn="just">
              <a:buNone/>
            </a:pPr>
            <a:r>
              <a:rPr lang="tr-TR" sz="2400" dirty="0"/>
              <a:t>	Norm Kadronun amacı, </a:t>
            </a:r>
            <a:r>
              <a:rPr lang="tr-TR" sz="2400" b="1" dirty="0">
                <a:solidFill>
                  <a:srgbClr val="FF0000"/>
                </a:solidFill>
              </a:rPr>
              <a:t>gereksiz istihdamın önlenmesi, uygun unvanın tespiti</a:t>
            </a:r>
            <a:r>
              <a:rPr lang="tr-TR" sz="2400" dirty="0"/>
              <a:t> ve buna bağlı olarak </a:t>
            </a:r>
            <a:r>
              <a:rPr lang="tr-TR" sz="2400" b="1" dirty="0">
                <a:solidFill>
                  <a:srgbClr val="FF0000"/>
                </a:solidFill>
              </a:rPr>
              <a:t>işgücü verimliliğinin arttırılması</a:t>
            </a:r>
            <a:r>
              <a:rPr lang="tr-TR" sz="2400" dirty="0"/>
              <a:t>dır.</a:t>
            </a:r>
          </a:p>
        </p:txBody>
      </p:sp>
      <p:sp>
        <p:nvSpPr>
          <p:cNvPr id="4" name="Unvan 1">
            <a:extLst>
              <a:ext uri="{FF2B5EF4-FFF2-40B4-BE49-F238E27FC236}">
                <a16:creationId xmlns:a16="http://schemas.microsoft.com/office/drawing/2014/main" id="{C6D060B7-5FB0-53C0-DD25-0D3C11FA42E4}"/>
              </a:ext>
            </a:extLst>
          </p:cNvPr>
          <p:cNvSpPr txBox="1">
            <a:spLocks/>
          </p:cNvSpPr>
          <p:nvPr/>
        </p:nvSpPr>
        <p:spPr>
          <a:xfrm>
            <a:off x="569791" y="3737996"/>
            <a:ext cx="11050499" cy="812092"/>
          </a:xfrm>
          <a:prstGeom prst="rect">
            <a:avLst/>
          </a:prstGeom>
          <a:noFill/>
        </p:spPr>
        <p:txBody>
          <a:bodyPr vert="horz" lIns="91440" tIns="45720" rIns="91440" bIns="45720" rtlCol="0" anchor="ctr">
            <a:noAutofit/>
          </a:bodyPr>
          <a:lstStyle>
            <a:lvl1pPr algn="r" defTabSz="914400" rtl="0" eaLnBrk="1" latinLnBrk="0" hangingPunct="1">
              <a:lnSpc>
                <a:spcPct val="90000"/>
              </a:lnSpc>
              <a:spcBef>
                <a:spcPct val="0"/>
              </a:spcBef>
              <a:buNone/>
              <a:defRPr sz="4000" b="1" kern="1200">
                <a:solidFill>
                  <a:srgbClr val="002060"/>
                </a:solidFill>
                <a:effectLst>
                  <a:outerShdw blurRad="38100" dist="38100" dir="2700000" algn="tl">
                    <a:srgbClr val="000000">
                      <a:alpha val="43137"/>
                    </a:srgbClr>
                  </a:outerShdw>
                </a:effectLst>
                <a:latin typeface="+mn-lt"/>
                <a:ea typeface="+mj-ea"/>
                <a:cs typeface="+mj-cs"/>
              </a:defRPr>
            </a:lvl1pPr>
          </a:lstStyle>
          <a:p>
            <a:endParaRPr lang="tr-TR" sz="3200" dirty="0">
              <a:solidFill>
                <a:schemeClr val="tx1"/>
              </a:solidFill>
            </a:endParaRPr>
          </a:p>
          <a:p>
            <a:pPr algn="ctr"/>
            <a:r>
              <a:rPr lang="tr-TR" sz="3200" b="0" dirty="0"/>
              <a:t>NORM KADRONUN YAPILMASINA NEDEN İHTİYAÇ VAR?</a:t>
            </a:r>
          </a:p>
          <a:p>
            <a:endParaRPr lang="tr-TR" sz="3200" b="0" dirty="0">
              <a:solidFill>
                <a:schemeClr val="tx1"/>
              </a:solidFill>
            </a:endParaRPr>
          </a:p>
        </p:txBody>
      </p:sp>
    </p:spTree>
    <p:extLst>
      <p:ext uri="{BB962C8B-B14F-4D97-AF65-F5344CB8AC3E}">
        <p14:creationId xmlns:p14="http://schemas.microsoft.com/office/powerpoint/2010/main" val="418750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k: Bükülü 32">
            <a:extLst>
              <a:ext uri="{FF2B5EF4-FFF2-40B4-BE49-F238E27FC236}">
                <a16:creationId xmlns:a16="http://schemas.microsoft.com/office/drawing/2014/main" id="{57EEB871-7C27-F357-1954-67C715A17BAD}"/>
              </a:ext>
            </a:extLst>
          </p:cNvPr>
          <p:cNvSpPr/>
          <p:nvPr/>
        </p:nvSpPr>
        <p:spPr>
          <a:xfrm flipV="1">
            <a:off x="8840653" y="3330430"/>
            <a:ext cx="1010275" cy="493014"/>
          </a:xfrm>
          <a:prstGeom prst="bentArrow">
            <a:avLst>
              <a:gd name="adj1" fmla="val 25000"/>
              <a:gd name="adj2" fmla="val 35539"/>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32" name="Ok: Bükülü 31">
            <a:extLst>
              <a:ext uri="{FF2B5EF4-FFF2-40B4-BE49-F238E27FC236}">
                <a16:creationId xmlns:a16="http://schemas.microsoft.com/office/drawing/2014/main" id="{C4AE40FC-147B-7B1D-DD17-BE41DD17290E}"/>
              </a:ext>
            </a:extLst>
          </p:cNvPr>
          <p:cNvSpPr/>
          <p:nvPr/>
        </p:nvSpPr>
        <p:spPr>
          <a:xfrm>
            <a:off x="8938798" y="4007010"/>
            <a:ext cx="911190" cy="493014"/>
          </a:xfrm>
          <a:prstGeom prst="bentArrow">
            <a:avLst>
              <a:gd name="adj1" fmla="val 25000"/>
              <a:gd name="adj2" fmla="val 35539"/>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 name="Unvan 1"/>
          <p:cNvSpPr>
            <a:spLocks noGrp="1"/>
          </p:cNvSpPr>
          <p:nvPr>
            <p:ph type="title"/>
          </p:nvPr>
        </p:nvSpPr>
        <p:spPr>
          <a:xfrm>
            <a:off x="1681090" y="208548"/>
            <a:ext cx="10327398" cy="1074438"/>
          </a:xfrm>
        </p:spPr>
        <p:txBody>
          <a:bodyPr>
            <a:no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TESPİTİNDE KULLANILAN YÖNTEMLER</a:t>
            </a:r>
            <a:endParaRPr lang="tr-TR" sz="4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63879" y="2111058"/>
            <a:ext cx="6389087" cy="3966904"/>
          </a:xfrm>
        </p:spPr>
        <p:txBody>
          <a:bodyPr>
            <a:normAutofit lnSpcReduction="10000"/>
          </a:bodyPr>
          <a:lstStyle/>
          <a:p>
            <a:pPr marL="0" indent="0" algn="just">
              <a:buNone/>
            </a:pPr>
            <a:r>
              <a:rPr lang="tr-TR" dirty="0"/>
              <a:t>	</a:t>
            </a:r>
            <a:r>
              <a:rPr lang="tr-TR" b="1" dirty="0">
                <a:solidFill>
                  <a:srgbClr val="FF0000"/>
                </a:solidFill>
              </a:rPr>
              <a:t>İş analizi</a:t>
            </a:r>
            <a:r>
              <a:rPr lang="tr-TR" dirty="0"/>
              <a:t>, bir birimde yapılan işler ve bu işleri yapacak kişilerde bulunması gereken nitelikler hakkında ayrıntılı bilgi toplama yöntemidir.</a:t>
            </a:r>
          </a:p>
          <a:p>
            <a:pPr marL="0" indent="0" algn="just">
              <a:buNone/>
            </a:pPr>
            <a:endParaRPr lang="tr-TR" dirty="0"/>
          </a:p>
          <a:p>
            <a:pPr marL="0" indent="0" algn="just">
              <a:buNone/>
            </a:pPr>
            <a:r>
              <a:rPr lang="tr-TR" b="1" dirty="0">
                <a:solidFill>
                  <a:srgbClr val="FF0000"/>
                </a:solidFill>
              </a:rPr>
              <a:t>	İş ölçümü </a:t>
            </a:r>
            <a:r>
              <a:rPr lang="tr-TR" dirty="0"/>
              <a:t>ise, nitelikli bir personelin, tanımlanmış bir işi belirlenmiş bir </a:t>
            </a:r>
            <a:r>
              <a:rPr lang="tr-TR" sz="2600" dirty="0"/>
              <a:t>çalışma</a:t>
            </a:r>
            <a:r>
              <a:rPr lang="tr-TR" dirty="0"/>
              <a:t> hızı ile yapabilmesi için gerekli zamanı saptamak amacıyla hazırlanmış tekniklerin uygulanmasıdır.</a:t>
            </a:r>
          </a:p>
        </p:txBody>
      </p:sp>
      <p:grpSp>
        <p:nvGrpSpPr>
          <p:cNvPr id="8" name="Group 10">
            <a:extLst>
              <a:ext uri="{FF2B5EF4-FFF2-40B4-BE49-F238E27FC236}">
                <a16:creationId xmlns:a16="http://schemas.microsoft.com/office/drawing/2014/main" id="{95C009EE-5499-DDF9-AF35-43D3B892F29B}"/>
              </a:ext>
            </a:extLst>
          </p:cNvPr>
          <p:cNvGrpSpPr>
            <a:grpSpLocks/>
          </p:cNvGrpSpPr>
          <p:nvPr/>
        </p:nvGrpSpPr>
        <p:grpSpPr bwMode="auto">
          <a:xfrm>
            <a:off x="7324798" y="2019722"/>
            <a:ext cx="1577704" cy="1535657"/>
            <a:chOff x="4320" y="1152"/>
            <a:chExt cx="414" cy="402"/>
          </a:xfrm>
        </p:grpSpPr>
        <p:sp>
          <p:nvSpPr>
            <p:cNvPr id="9" name="AutoShape 11">
              <a:extLst>
                <a:ext uri="{FF2B5EF4-FFF2-40B4-BE49-F238E27FC236}">
                  <a16:creationId xmlns:a16="http://schemas.microsoft.com/office/drawing/2014/main" id="{87BA76B2-3400-B201-7839-3FC845027013}"/>
                </a:ext>
              </a:extLst>
            </p:cNvPr>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tr-TR"/>
            </a:p>
          </p:txBody>
        </p:sp>
        <p:sp>
          <p:nvSpPr>
            <p:cNvPr id="18" name="Freeform 12">
              <a:extLst>
                <a:ext uri="{FF2B5EF4-FFF2-40B4-BE49-F238E27FC236}">
                  <a16:creationId xmlns:a16="http://schemas.microsoft.com/office/drawing/2014/main" id="{DFD3CA14-CC0F-E180-20BD-31F5A3F56EFD}"/>
                </a:ext>
              </a:extLst>
            </p:cNvPr>
            <p:cNvSpPr>
              <a:spLocks/>
            </p:cNvSpPr>
            <p:nvPr/>
          </p:nvSpPr>
          <p:spPr bwMode="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grpSp>
      <p:grpSp>
        <p:nvGrpSpPr>
          <p:cNvPr id="21" name="Group 13">
            <a:extLst>
              <a:ext uri="{FF2B5EF4-FFF2-40B4-BE49-F238E27FC236}">
                <a16:creationId xmlns:a16="http://schemas.microsoft.com/office/drawing/2014/main" id="{62492F64-D673-8181-93EE-88EBDF44A8C8}"/>
              </a:ext>
            </a:extLst>
          </p:cNvPr>
          <p:cNvGrpSpPr>
            <a:grpSpLocks/>
          </p:cNvGrpSpPr>
          <p:nvPr/>
        </p:nvGrpSpPr>
        <p:grpSpPr bwMode="auto">
          <a:xfrm>
            <a:off x="7285166" y="4151764"/>
            <a:ext cx="1702587" cy="1535657"/>
            <a:chOff x="4320" y="1152"/>
            <a:chExt cx="414" cy="402"/>
          </a:xfrm>
        </p:grpSpPr>
        <p:sp>
          <p:nvSpPr>
            <p:cNvPr id="22" name="AutoShape 14">
              <a:extLst>
                <a:ext uri="{FF2B5EF4-FFF2-40B4-BE49-F238E27FC236}">
                  <a16:creationId xmlns:a16="http://schemas.microsoft.com/office/drawing/2014/main" id="{335F6F46-1E5B-8EA2-7B96-508DDB38B83C}"/>
                </a:ext>
              </a:extLst>
            </p:cNvPr>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tr-TR"/>
            </a:p>
          </p:txBody>
        </p:sp>
        <p:sp>
          <p:nvSpPr>
            <p:cNvPr id="23" name="Freeform 15">
              <a:extLst>
                <a:ext uri="{FF2B5EF4-FFF2-40B4-BE49-F238E27FC236}">
                  <a16:creationId xmlns:a16="http://schemas.microsoft.com/office/drawing/2014/main" id="{19B9EE4D-E062-AAFF-31C3-2317EBC69CD6}"/>
                </a:ext>
              </a:extLst>
            </p:cNvPr>
            <p:cNvSpPr>
              <a:spLocks/>
            </p:cNvSpPr>
            <p:nvPr/>
          </p:nvSpPr>
          <p:spPr bwMode="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grpSp>
      <p:sp>
        <p:nvSpPr>
          <p:cNvPr id="24" name="Rectangle 9">
            <a:extLst>
              <a:ext uri="{FF2B5EF4-FFF2-40B4-BE49-F238E27FC236}">
                <a16:creationId xmlns:a16="http://schemas.microsoft.com/office/drawing/2014/main" id="{30555E33-9867-EECF-D06D-F855707F89B9}"/>
              </a:ext>
            </a:extLst>
          </p:cNvPr>
          <p:cNvSpPr>
            <a:spLocks noChangeArrowheads="1"/>
          </p:cNvSpPr>
          <p:nvPr/>
        </p:nvSpPr>
        <p:spPr bwMode="gray">
          <a:xfrm>
            <a:off x="7536624" y="4593969"/>
            <a:ext cx="1238399" cy="584775"/>
          </a:xfrm>
          <a:prstGeom prst="rect">
            <a:avLst/>
          </a:prstGeom>
          <a:noFill/>
          <a:ln>
            <a:noFill/>
          </a:ln>
          <a:effectLst>
            <a:outerShdw dist="17961" dir="2700000" algn="ctr" rotWithShape="0">
              <a:srgbClr val="C0C0C0"/>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dirty="0">
                <a:effectLst>
                  <a:outerShdw blurRad="38100" dist="38100" dir="2700000" algn="tl">
                    <a:srgbClr val="000000">
                      <a:alpha val="43137"/>
                    </a:srgbClr>
                  </a:outerShdw>
                </a:effectLst>
                <a:latin typeface="Arial" panose="020B0604020202020204" pitchFamily="34" charset="0"/>
              </a:rPr>
              <a:t>İŞ ÖLÇÜMÜ</a:t>
            </a:r>
            <a:endParaRPr lang="en-US" altLang="tr-TR" sz="1600" b="1" dirty="0">
              <a:effectLst>
                <a:outerShdw blurRad="38100" dist="38100" dir="2700000" algn="tl">
                  <a:srgbClr val="000000">
                    <a:alpha val="43137"/>
                  </a:srgbClr>
                </a:outerShdw>
              </a:effectLst>
              <a:latin typeface="Arial" panose="020B0604020202020204" pitchFamily="34" charset="0"/>
            </a:endParaRPr>
          </a:p>
        </p:txBody>
      </p:sp>
      <p:sp>
        <p:nvSpPr>
          <p:cNvPr id="25" name="Rectangle 16">
            <a:extLst>
              <a:ext uri="{FF2B5EF4-FFF2-40B4-BE49-F238E27FC236}">
                <a16:creationId xmlns:a16="http://schemas.microsoft.com/office/drawing/2014/main" id="{2B73BC30-A180-AED1-8BF6-BDD75941877D}"/>
              </a:ext>
            </a:extLst>
          </p:cNvPr>
          <p:cNvSpPr>
            <a:spLocks noChangeArrowheads="1"/>
          </p:cNvSpPr>
          <p:nvPr/>
        </p:nvSpPr>
        <p:spPr bwMode="gray">
          <a:xfrm>
            <a:off x="7591738" y="2438795"/>
            <a:ext cx="1081058" cy="584775"/>
          </a:xfrm>
          <a:prstGeom prst="rect">
            <a:avLst/>
          </a:prstGeom>
          <a:noFill/>
          <a:ln>
            <a:noFill/>
          </a:ln>
          <a:effectLst>
            <a:outerShdw dist="17961" dir="2700000" algn="ctr" rotWithShape="0">
              <a:srgbClr val="C0C0C0"/>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dirty="0">
                <a:effectLst>
                  <a:outerShdw blurRad="38100" dist="38100" dir="2700000" algn="tl">
                    <a:srgbClr val="000000">
                      <a:alpha val="43137"/>
                    </a:srgbClr>
                  </a:outerShdw>
                </a:effectLst>
                <a:latin typeface="Arial" panose="020B0604020202020204" pitchFamily="34" charset="0"/>
              </a:rPr>
              <a:t>İŞ ANALİZİ</a:t>
            </a:r>
            <a:endParaRPr lang="en-US" altLang="tr-TR" sz="1600" b="1" dirty="0">
              <a:effectLst>
                <a:outerShdw blurRad="38100" dist="38100" dir="2700000" algn="tl">
                  <a:srgbClr val="000000">
                    <a:alpha val="43137"/>
                  </a:srgbClr>
                </a:outerShdw>
              </a:effectLst>
              <a:latin typeface="Arial" panose="020B0604020202020204" pitchFamily="34" charset="0"/>
            </a:endParaRPr>
          </a:p>
        </p:txBody>
      </p:sp>
      <p:sp>
        <p:nvSpPr>
          <p:cNvPr id="26" name="AutoShape 19">
            <a:extLst>
              <a:ext uri="{FF2B5EF4-FFF2-40B4-BE49-F238E27FC236}">
                <a16:creationId xmlns:a16="http://schemas.microsoft.com/office/drawing/2014/main" id="{DCE7C022-EC69-A955-33C9-E52EA36D14F7}"/>
              </a:ext>
            </a:extLst>
          </p:cNvPr>
          <p:cNvSpPr>
            <a:spLocks noChangeArrowheads="1"/>
          </p:cNvSpPr>
          <p:nvPr/>
        </p:nvSpPr>
        <p:spPr bwMode="ltGray">
          <a:xfrm>
            <a:off x="9886284" y="3157066"/>
            <a:ext cx="2122204" cy="1482939"/>
          </a:xfrm>
          <a:prstGeom prst="roundRect">
            <a:avLst>
              <a:gd name="adj" fmla="val 16667"/>
            </a:avLst>
          </a:prstGeom>
          <a:solidFill>
            <a:schemeClr val="accent6">
              <a:lumMod val="40000"/>
              <a:lumOff val="60000"/>
            </a:schemeClr>
          </a:solidFill>
          <a:ln w="57150" algn="ctr">
            <a:solidFill>
              <a:schemeClr val="accent1"/>
            </a:solidFill>
            <a:round/>
            <a:headEnd/>
            <a:tailEnd/>
          </a:ln>
          <a:effectLst/>
        </p:spPr>
        <p:txBody>
          <a:bodyPr wrap="none" anchor="ctr"/>
          <a:lstStyle/>
          <a:p>
            <a:endParaRPr lang="tr-TR"/>
          </a:p>
        </p:txBody>
      </p:sp>
      <p:sp>
        <p:nvSpPr>
          <p:cNvPr id="27" name="Rectangle 20">
            <a:extLst>
              <a:ext uri="{FF2B5EF4-FFF2-40B4-BE49-F238E27FC236}">
                <a16:creationId xmlns:a16="http://schemas.microsoft.com/office/drawing/2014/main" id="{26111194-5FA1-1580-D436-0F9AF46F50E0}"/>
              </a:ext>
            </a:extLst>
          </p:cNvPr>
          <p:cNvSpPr>
            <a:spLocks noChangeArrowheads="1"/>
          </p:cNvSpPr>
          <p:nvPr/>
        </p:nvSpPr>
        <p:spPr bwMode="auto">
          <a:xfrm>
            <a:off x="9963390" y="3670882"/>
            <a:ext cx="19679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buClr>
                <a:srgbClr val="D7181F"/>
              </a:buClr>
              <a:buFont typeface="Wingdings" panose="05000000000000000000" pitchFamily="2" charset="2"/>
              <a:buNone/>
            </a:pPr>
            <a:r>
              <a:rPr lang="tr-TR" altLang="tr-TR" sz="2000" b="1" dirty="0">
                <a:effectLst>
                  <a:outerShdw blurRad="38100" dist="38100" dir="2700000" algn="tl">
                    <a:srgbClr val="000000">
                      <a:alpha val="43137"/>
                    </a:srgbClr>
                  </a:outerShdw>
                </a:effectLst>
                <a:latin typeface="Arial" panose="020B0604020202020204" pitchFamily="34" charset="0"/>
              </a:rPr>
              <a:t>NORM KADRO</a:t>
            </a:r>
            <a:endParaRPr lang="en-US" altLang="tr-TR" sz="2000" b="1" dirty="0">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423961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CE8C1D-913C-4383-82C8-C679D603AF89}"/>
              </a:ext>
            </a:extLst>
          </p:cNvPr>
          <p:cNvSpPr>
            <a:spLocks noGrp="1"/>
          </p:cNvSpPr>
          <p:nvPr>
            <p:ph type="title"/>
          </p:nvPr>
        </p:nvSpPr>
        <p:spPr>
          <a:xfrm>
            <a:off x="1895302" y="331235"/>
            <a:ext cx="10130232" cy="975359"/>
          </a:xfrm>
        </p:spPr>
        <p:txBody>
          <a:bodyPr>
            <a:noAutofit/>
          </a:bodyPr>
          <a:lstStyle/>
          <a:p>
            <a:r>
              <a:rPr lang="tr-TR" sz="3600" dirty="0">
                <a:solidFill>
                  <a:srgbClr val="FF0000"/>
                </a:solidFill>
                <a:latin typeface="Times New Roman" panose="02020603050405020304" pitchFamily="18" charset="0"/>
                <a:cs typeface="Times New Roman" panose="02020603050405020304" pitchFamily="18" charset="0"/>
              </a:rPr>
              <a:t>NORM KADRO İŞ ANALİZİ TABLOSU ÖRNEĞİ</a:t>
            </a:r>
          </a:p>
        </p:txBody>
      </p:sp>
      <p:graphicFrame>
        <p:nvGraphicFramePr>
          <p:cNvPr id="3" name="Tablo 2">
            <a:extLst>
              <a:ext uri="{FF2B5EF4-FFF2-40B4-BE49-F238E27FC236}">
                <a16:creationId xmlns:a16="http://schemas.microsoft.com/office/drawing/2014/main" id="{19BC4B3E-16CC-F22C-7BD8-0EF7F569D35F}"/>
              </a:ext>
            </a:extLst>
          </p:cNvPr>
          <p:cNvGraphicFramePr>
            <a:graphicFrameLocks noGrp="1"/>
          </p:cNvGraphicFramePr>
          <p:nvPr>
            <p:extLst>
              <p:ext uri="{D42A27DB-BD31-4B8C-83A1-F6EECF244321}">
                <p14:modId xmlns:p14="http://schemas.microsoft.com/office/powerpoint/2010/main" val="1371424179"/>
              </p:ext>
            </p:extLst>
          </p:nvPr>
        </p:nvGraphicFramePr>
        <p:xfrm>
          <a:off x="166467" y="1772529"/>
          <a:ext cx="11859067" cy="4566133"/>
        </p:xfrm>
        <a:graphic>
          <a:graphicData uri="http://schemas.openxmlformats.org/drawingml/2006/table">
            <a:tbl>
              <a:tblPr firstRow="1" firstCol="1" bandRow="1">
                <a:tableStyleId>{7DF18680-E054-41AD-8BC1-D1AEF772440D}</a:tableStyleId>
              </a:tblPr>
              <a:tblGrid>
                <a:gridCol w="3386613">
                  <a:extLst>
                    <a:ext uri="{9D8B030D-6E8A-4147-A177-3AD203B41FA5}">
                      <a16:colId xmlns:a16="http://schemas.microsoft.com/office/drawing/2014/main" val="753589994"/>
                    </a:ext>
                  </a:extLst>
                </a:gridCol>
                <a:gridCol w="738492">
                  <a:extLst>
                    <a:ext uri="{9D8B030D-6E8A-4147-A177-3AD203B41FA5}">
                      <a16:colId xmlns:a16="http://schemas.microsoft.com/office/drawing/2014/main" val="1402961391"/>
                    </a:ext>
                  </a:extLst>
                </a:gridCol>
                <a:gridCol w="756238">
                  <a:extLst>
                    <a:ext uri="{9D8B030D-6E8A-4147-A177-3AD203B41FA5}">
                      <a16:colId xmlns:a16="http://schemas.microsoft.com/office/drawing/2014/main" val="1890065178"/>
                    </a:ext>
                  </a:extLst>
                </a:gridCol>
                <a:gridCol w="695147">
                  <a:extLst>
                    <a:ext uri="{9D8B030D-6E8A-4147-A177-3AD203B41FA5}">
                      <a16:colId xmlns:a16="http://schemas.microsoft.com/office/drawing/2014/main" val="2159412144"/>
                    </a:ext>
                  </a:extLst>
                </a:gridCol>
                <a:gridCol w="685882">
                  <a:extLst>
                    <a:ext uri="{9D8B030D-6E8A-4147-A177-3AD203B41FA5}">
                      <a16:colId xmlns:a16="http://schemas.microsoft.com/office/drawing/2014/main" val="1878821962"/>
                    </a:ext>
                  </a:extLst>
                </a:gridCol>
                <a:gridCol w="730420">
                  <a:extLst>
                    <a:ext uri="{9D8B030D-6E8A-4147-A177-3AD203B41FA5}">
                      <a16:colId xmlns:a16="http://schemas.microsoft.com/office/drawing/2014/main" val="1424498047"/>
                    </a:ext>
                  </a:extLst>
                </a:gridCol>
                <a:gridCol w="705632">
                  <a:extLst>
                    <a:ext uri="{9D8B030D-6E8A-4147-A177-3AD203B41FA5}">
                      <a16:colId xmlns:a16="http://schemas.microsoft.com/office/drawing/2014/main" val="2464709509"/>
                    </a:ext>
                  </a:extLst>
                </a:gridCol>
                <a:gridCol w="709190">
                  <a:extLst>
                    <a:ext uri="{9D8B030D-6E8A-4147-A177-3AD203B41FA5}">
                      <a16:colId xmlns:a16="http://schemas.microsoft.com/office/drawing/2014/main" val="2941662584"/>
                    </a:ext>
                  </a:extLst>
                </a:gridCol>
                <a:gridCol w="786096">
                  <a:extLst>
                    <a:ext uri="{9D8B030D-6E8A-4147-A177-3AD203B41FA5}">
                      <a16:colId xmlns:a16="http://schemas.microsoft.com/office/drawing/2014/main" val="1116963989"/>
                    </a:ext>
                  </a:extLst>
                </a:gridCol>
                <a:gridCol w="703973">
                  <a:extLst>
                    <a:ext uri="{9D8B030D-6E8A-4147-A177-3AD203B41FA5}">
                      <a16:colId xmlns:a16="http://schemas.microsoft.com/office/drawing/2014/main" val="1194665612"/>
                    </a:ext>
                  </a:extLst>
                </a:gridCol>
                <a:gridCol w="637560">
                  <a:extLst>
                    <a:ext uri="{9D8B030D-6E8A-4147-A177-3AD203B41FA5}">
                      <a16:colId xmlns:a16="http://schemas.microsoft.com/office/drawing/2014/main" val="2683564149"/>
                    </a:ext>
                  </a:extLst>
                </a:gridCol>
                <a:gridCol w="661912">
                  <a:extLst>
                    <a:ext uri="{9D8B030D-6E8A-4147-A177-3AD203B41FA5}">
                      <a16:colId xmlns:a16="http://schemas.microsoft.com/office/drawing/2014/main" val="634686011"/>
                    </a:ext>
                  </a:extLst>
                </a:gridCol>
                <a:gridCol w="661912">
                  <a:extLst>
                    <a:ext uri="{9D8B030D-6E8A-4147-A177-3AD203B41FA5}">
                      <a16:colId xmlns:a16="http://schemas.microsoft.com/office/drawing/2014/main" val="3114094845"/>
                    </a:ext>
                  </a:extLst>
                </a:gridCol>
              </a:tblGrid>
              <a:tr h="1228297">
                <a:tc>
                  <a:txBody>
                    <a:bodyPr/>
                    <a:lstStyle/>
                    <a:p>
                      <a:pPr algn="ctr"/>
                      <a:r>
                        <a:rPr lang="tr-TR" sz="1600" dirty="0">
                          <a:effectLst>
                            <a:outerShdw blurRad="38100" dist="38100" dir="2700000" algn="tl">
                              <a:srgbClr val="000000">
                                <a:alpha val="43137"/>
                              </a:srgbClr>
                            </a:outerShdw>
                          </a:effectLst>
                        </a:rPr>
                        <a:t>İŞİN TANIMI</a:t>
                      </a:r>
                    </a:p>
                  </a:txBody>
                  <a:tcPr anchor="ctr"/>
                </a:tc>
                <a:tc>
                  <a:txBody>
                    <a:bodyPr/>
                    <a:lstStyle/>
                    <a:p>
                      <a:pPr algn="ctr" fontAlgn="ctr"/>
                      <a:r>
                        <a:rPr lang="tr-TR" sz="1000" b="1" kern="1200" dirty="0">
                          <a:solidFill>
                            <a:schemeClr val="lt1"/>
                          </a:solidFill>
                          <a:effectLst>
                            <a:outerShdw blurRad="38100" dist="38100" dir="2700000" algn="tl">
                              <a:srgbClr val="000000">
                                <a:alpha val="43137"/>
                              </a:srgbClr>
                            </a:outerShdw>
                          </a:effectLst>
                        </a:rPr>
                        <a:t>1 İŞİN YAPILMA SÜRESİ (DAKİKA)</a:t>
                      </a:r>
                      <a:endParaRPr lang="tr-TR" sz="1000" b="1" kern="1200" dirty="0">
                        <a:solidFill>
                          <a:schemeClr val="lt1"/>
                        </a:solidFill>
                        <a:effectLst>
                          <a:outerShdw blurRad="38100" dist="38100" dir="2700000" algn="tl">
                            <a:srgbClr val="000000">
                              <a:alpha val="43137"/>
                            </a:srgbClr>
                          </a:outerShdw>
                        </a:effectLst>
                        <a:latin typeface="+mn-lt"/>
                        <a:ea typeface="+mn-ea"/>
                        <a:cs typeface="+mn-cs"/>
                      </a:endParaRPr>
                    </a:p>
                  </a:txBody>
                  <a:tcPr marL="9525" marR="9525" marT="9525" marB="0" anchor="ctr"/>
                </a:tc>
                <a:tc>
                  <a:txBody>
                    <a:bodyPr/>
                    <a:lstStyle/>
                    <a:p>
                      <a:pPr algn="ctr" fontAlgn="ctr"/>
                      <a:r>
                        <a:rPr lang="tr-TR" sz="1000" b="1" i="0" u="none" strike="noStrike" dirty="0">
                          <a:solidFill>
                            <a:schemeClr val="bg1"/>
                          </a:solidFill>
                          <a:effectLst>
                            <a:outerShdw blurRad="38100" dist="38100" dir="2700000" algn="tl">
                              <a:srgbClr val="000000">
                                <a:alpha val="43137"/>
                              </a:srgbClr>
                            </a:outerShdw>
                          </a:effectLst>
                          <a:latin typeface="+mn-lt"/>
                        </a:rPr>
                        <a:t>2023 YILINDA YAPILAN</a:t>
                      </a:r>
                    </a:p>
                    <a:p>
                      <a:pPr algn="ctr" fontAlgn="ctr"/>
                      <a:r>
                        <a:rPr lang="tr-TR" sz="1000" b="1" i="0" u="none" strike="noStrike" dirty="0">
                          <a:solidFill>
                            <a:schemeClr val="bg1"/>
                          </a:solidFill>
                          <a:effectLst>
                            <a:outerShdw blurRad="38100" dist="38100" dir="2700000" algn="tl">
                              <a:srgbClr val="000000">
                                <a:alpha val="43137"/>
                              </a:srgbClr>
                            </a:outerShdw>
                          </a:effectLst>
                          <a:latin typeface="+mn-lt"/>
                        </a:rPr>
                        <a:t>İŞLEM SAYISI (ADETİ)</a:t>
                      </a:r>
                    </a:p>
                  </a:txBody>
                  <a:tcPr marL="9525" marR="9525" marT="9525" marB="0" anchor="ctr"/>
                </a:tc>
                <a:tc>
                  <a:txBody>
                    <a:bodyPr/>
                    <a:lstStyle/>
                    <a:p>
                      <a:pPr algn="ctr" fontAlgn="ctr"/>
                      <a:r>
                        <a:rPr lang="tr-TR" sz="1000" b="1" u="none" strike="noStrike" dirty="0">
                          <a:solidFill>
                            <a:schemeClr val="bg1"/>
                          </a:solidFill>
                          <a:effectLst>
                            <a:outerShdw blurRad="38100" dist="38100" dir="2700000" algn="tl">
                              <a:srgbClr val="000000">
                                <a:alpha val="43137"/>
                              </a:srgbClr>
                            </a:outerShdw>
                          </a:effectLst>
                        </a:rPr>
                        <a:t>ZİRAAT MÜHENDİSİ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VETERİNER HEKİM </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GIDA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SU</a:t>
                      </a:r>
                      <a:r>
                        <a:rPr lang="tr-TR" sz="1000" b="1" u="none" strike="noStrike" baseline="0" dirty="0">
                          <a:solidFill>
                            <a:schemeClr val="bg1"/>
                          </a:solidFill>
                          <a:effectLst>
                            <a:outerShdw blurRad="38100" dist="38100" dir="2700000" algn="tl">
                              <a:srgbClr val="000000">
                                <a:alpha val="43137"/>
                              </a:srgbClr>
                            </a:outerShdw>
                          </a:effectLst>
                        </a:rPr>
                        <a:t> ÜR./ BAL.TEK.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baseline="0" dirty="0">
                          <a:solidFill>
                            <a:schemeClr val="bg1"/>
                          </a:solidFill>
                          <a:effectLst>
                            <a:outerShdw blurRad="38100" dist="38100" dir="2700000" algn="tl">
                              <a:srgbClr val="000000">
                                <a:alpha val="43137"/>
                              </a:srgbClr>
                            </a:outerShdw>
                          </a:effectLst>
                        </a:rPr>
                        <a:t>ORMAN  (ALAN)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p>
                    <a:p>
                      <a:pPr algn="ctr" fontAlgn="ct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baseline="0" dirty="0">
                          <a:solidFill>
                            <a:schemeClr val="bg1"/>
                          </a:solidFill>
                          <a:effectLst>
                            <a:outerShdw blurRad="38100" dist="38100" dir="2700000" algn="tl">
                              <a:srgbClr val="000000">
                                <a:alpha val="43137"/>
                              </a:srgbClr>
                            </a:outerShdw>
                          </a:effectLst>
                        </a:rPr>
                        <a:t>ZİRAAT/VETERİNER SAĞLIK TEKNİKERİ /TEKNİSYENİ </a:t>
                      </a: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baseline="0" dirty="0">
                          <a:solidFill>
                            <a:schemeClr val="bg1"/>
                          </a:solidFill>
                          <a:effectLst>
                            <a:outerShdw blurRad="38100" dist="38100" dir="2700000" algn="tl">
                              <a:srgbClr val="000000">
                                <a:alpha val="43137"/>
                              </a:srgbClr>
                            </a:outerShdw>
                          </a:effectLst>
                        </a:rPr>
                        <a:t>ORMAN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BÜRO PERSONELİ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DESTEK PERSONELİ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outerShdw blurRad="38100" dist="38100" dir="2700000" algn="tl">
                              <a:srgbClr val="000000">
                                <a:alpha val="43137"/>
                              </a:srgbClr>
                            </a:outerShdw>
                          </a:effectLst>
                          <a:latin typeface="+mn-lt"/>
                        </a:rPr>
                        <a:t>TOPLAM</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outerShdw blurRad="38100" dist="38100" dir="2700000" algn="tl">
                              <a:srgbClr val="000000">
                                <a:alpha val="43137"/>
                              </a:srgbClr>
                            </a:outerShdw>
                          </a:effectLst>
                          <a:latin typeface="+mn-lt"/>
                        </a:rPr>
                        <a:t> İŞ ORANLARI </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outerShdw blurRad="38100" dist="38100" dir="2700000" algn="tl">
                              <a:srgbClr val="000000">
                                <a:alpha val="43137"/>
                              </a:srgbClr>
                            </a:outerShdw>
                          </a:effectLst>
                          <a:latin typeface="+mn-lt"/>
                        </a:rPr>
                        <a:t>(%)</a:t>
                      </a:r>
                    </a:p>
                  </a:txBody>
                  <a:tcPr marL="9525" marR="9525" marT="9525" marB="0" anchor="ctr"/>
                </a:tc>
                <a:extLst>
                  <a:ext uri="{0D108BD9-81ED-4DB2-BD59-A6C34878D82A}">
                    <a16:rowId xmlns:a16="http://schemas.microsoft.com/office/drawing/2014/main" val="1460363923"/>
                  </a:ext>
                </a:extLst>
              </a:tr>
              <a:tr h="551608">
                <a:tc>
                  <a:txBody>
                    <a:bodyPr/>
                    <a:lstStyle/>
                    <a:p>
                      <a:pPr algn="just"/>
                      <a:r>
                        <a:rPr lang="tr-TR" sz="1000" b="1" dirty="0">
                          <a:effectLst>
                            <a:outerShdw blurRad="38100" dist="38100" dir="2700000" algn="tl">
                              <a:srgbClr val="000000">
                                <a:alpha val="43137"/>
                              </a:srgbClr>
                            </a:outerShdw>
                          </a:effectLst>
                        </a:rPr>
                        <a:t>ŞUBE MÜDÜRLÜĞÜ TARAFINDAN UYGULAMA YAPILAN MERA ISLAH VE AMENAJMAN PROJESİ SAYISI</a:t>
                      </a:r>
                    </a:p>
                  </a:txBody>
                  <a:tcPr anchor="ctr"/>
                </a:tc>
                <a:tc>
                  <a:txBody>
                    <a:bodyPr/>
                    <a:lstStyle/>
                    <a:p>
                      <a:pPr algn="ctr" fontAlgn="ctr"/>
                      <a:r>
                        <a:rPr lang="tr-TR" sz="1600" b="1" u="none" strike="noStrike" dirty="0">
                          <a:solidFill>
                            <a:srgbClr val="FF0000"/>
                          </a:solidFill>
                          <a:effectLst>
                            <a:outerShdw blurRad="38100" dist="38100" dir="2700000" algn="tl">
                              <a:srgbClr val="000000">
                                <a:alpha val="43137"/>
                              </a:srgbClr>
                            </a:outerShdw>
                          </a:effectLst>
                        </a:rPr>
                        <a:t>940</a:t>
                      </a:r>
                      <a:endParaRPr lang="tr-TR" sz="1600" b="1" i="0" u="none" strike="noStrike" dirty="0">
                        <a:solidFill>
                          <a:srgbClr val="FF0000"/>
                        </a:solidFill>
                        <a:effectLst>
                          <a:outerShdw blurRad="38100" dist="38100" dir="2700000" algn="tl">
                            <a:srgbClr val="000000">
                              <a:alpha val="43137"/>
                            </a:srgbClr>
                          </a:outerShdw>
                        </a:effectLst>
                        <a:latin typeface="+mn-lt"/>
                      </a:endParaRPr>
                    </a:p>
                  </a:txBody>
                  <a:tcPr marL="9525" marR="9525" marT="9525" marB="0"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85</a:t>
                      </a: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10</a:t>
                      </a: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4</a:t>
                      </a: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1</a:t>
                      </a: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val="20514794"/>
                  </a:ext>
                </a:extLst>
              </a:tr>
              <a:tr h="455060">
                <a:tc>
                  <a:txBody>
                    <a:bodyPr/>
                    <a:lstStyle/>
                    <a:p>
                      <a:pPr algn="just"/>
                      <a:r>
                        <a:rPr lang="tr-TR" sz="1000" b="1" dirty="0">
                          <a:effectLst>
                            <a:outerShdw blurRad="38100" dist="38100" dir="2700000" algn="tl">
                              <a:srgbClr val="000000">
                                <a:alpha val="43137"/>
                              </a:srgbClr>
                            </a:outerShdw>
                          </a:effectLst>
                        </a:rPr>
                        <a:t>İLÇE MÜDÜRLÜĞÜ TARAFINDAN BÜYÜKBAŞ HAYVANLARA UYGULANAN AŞI VE BİYOLOJİK MADDE SAYISI</a:t>
                      </a:r>
                    </a:p>
                  </a:txBody>
                  <a:tcPr anchor="ctr"/>
                </a:tc>
                <a:tc>
                  <a:txBody>
                    <a:bodyPr/>
                    <a:lstStyle/>
                    <a:p>
                      <a:pPr marL="0" algn="ctr" defTabSz="914400" rtl="0" eaLnBrk="1" fontAlgn="ctr" latinLnBrk="0" hangingPunct="1"/>
                      <a:r>
                        <a:rPr lang="tr-TR" sz="1600" b="1" u="none" strike="noStrike" kern="1200" dirty="0">
                          <a:solidFill>
                            <a:srgbClr val="FF0000"/>
                          </a:solidFill>
                          <a:effectLst>
                            <a:outerShdw blurRad="38100" dist="38100" dir="2700000" algn="tl">
                              <a:srgbClr val="000000">
                                <a:alpha val="43137"/>
                              </a:srgbClr>
                            </a:outerShdw>
                          </a:effectLst>
                        </a:rPr>
                        <a:t>5</a:t>
                      </a:r>
                      <a:endPar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endParaRPr>
                    </a:p>
                  </a:txBody>
                  <a:tcPr marL="9525" marR="9525" marT="9525" marB="0" anchor="ctr"/>
                </a:tc>
                <a:tc>
                  <a:txBody>
                    <a:bodyPr/>
                    <a:lstStyle/>
                    <a:p>
                      <a:pPr algn="ctr"/>
                      <a:r>
                        <a:rPr lang="tr-TR" sz="1200" b="1" dirty="0">
                          <a:solidFill>
                            <a:schemeClr val="accent2">
                              <a:lumMod val="50000"/>
                            </a:schemeClr>
                          </a:solidFill>
                          <a:effectLst>
                            <a:outerShdw blurRad="38100" dist="38100" dir="2700000" algn="tl">
                              <a:srgbClr val="000000">
                                <a:alpha val="43137"/>
                              </a:srgbClr>
                            </a:outerShdw>
                          </a:effectLst>
                        </a:rPr>
                        <a:t>16170</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80</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15</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5</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val="4043151187"/>
                  </a:ext>
                </a:extLst>
              </a:tr>
              <a:tr h="501201">
                <a:tc>
                  <a:txBody>
                    <a:bodyPr/>
                    <a:lstStyle/>
                    <a:p>
                      <a:pPr algn="just"/>
                      <a:r>
                        <a:rPr lang="tr-TR" sz="1000" b="1" dirty="0">
                          <a:effectLst>
                            <a:outerShdw blurRad="38100" dist="38100" dir="2700000" algn="tl">
                              <a:srgbClr val="000000">
                                <a:alpha val="43137"/>
                              </a:srgbClr>
                            </a:outerShdw>
                          </a:effectLst>
                        </a:rPr>
                        <a:t>ŞUBE MÜDÜRLÜĞÜ TARAFINDAN YAPILAN GIDA SATIŞ VE TOPLU TÜKETİM YERİ DENETİM SAYISI</a:t>
                      </a:r>
                    </a:p>
                  </a:txBody>
                  <a:tcPr anchor="ctr"/>
                </a:tc>
                <a:tc>
                  <a:txBody>
                    <a:bodyPr/>
                    <a:lstStyle/>
                    <a:p>
                      <a:pPr marL="0" algn="ctr" defTabSz="914400" rtl="0" eaLnBrk="1" fontAlgn="ctr" latinLnBrk="0" hangingPunct="1"/>
                      <a:r>
                        <a:rPr lang="tr-TR" sz="1600" b="1" u="none" strike="noStrike" kern="1200" dirty="0">
                          <a:solidFill>
                            <a:srgbClr val="FF0000"/>
                          </a:solidFill>
                          <a:effectLst>
                            <a:outerShdw blurRad="38100" dist="38100" dir="2700000" algn="tl">
                              <a:srgbClr val="000000">
                                <a:alpha val="43137"/>
                              </a:srgbClr>
                            </a:outerShdw>
                          </a:effectLst>
                        </a:rPr>
                        <a:t>60</a:t>
                      </a:r>
                      <a:endPar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endParaRPr>
                    </a:p>
                  </a:txBody>
                  <a:tcPr marL="9525" marR="9525" marT="9525" marB="0" anchor="ctr"/>
                </a:tc>
                <a:tc>
                  <a:txBody>
                    <a:bodyPr/>
                    <a:lstStyle/>
                    <a:p>
                      <a:pPr algn="ctr"/>
                      <a:r>
                        <a:rPr lang="tr-TR" sz="1200" b="1" dirty="0">
                          <a:solidFill>
                            <a:srgbClr val="7030A0"/>
                          </a:solidFill>
                          <a:effectLst>
                            <a:outerShdw blurRad="38100" dist="38100" dir="2700000" algn="tl">
                              <a:srgbClr val="000000">
                                <a:alpha val="43137"/>
                              </a:srgbClr>
                            </a:outerShdw>
                          </a:effectLst>
                        </a:rPr>
                        <a:t>12070</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25</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25</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45</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5</a:t>
                      </a: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val="754022656"/>
                  </a:ext>
                </a:extLst>
              </a:tr>
              <a:tr h="573854">
                <a:tc>
                  <a:txBody>
                    <a:bodyPr/>
                    <a:lstStyle/>
                    <a:p>
                      <a:pPr algn="just"/>
                      <a:r>
                        <a:rPr lang="tr-TR" sz="1000" b="1" dirty="0">
                          <a:effectLst>
                            <a:outerShdw blurRad="38100" dist="38100" dir="2700000" algn="tl">
                              <a:srgbClr val="000000">
                                <a:alpha val="43137"/>
                              </a:srgbClr>
                            </a:outerShdw>
                          </a:effectLst>
                        </a:rPr>
                        <a:t>DKMP İL ŞUBE MÜDÜRLÜĞÜ TARAFINDAN 4915 SAYILI KANUN KAPSAMINDA UYGULANAN İDARİ YAPTIRIM SAYISI</a:t>
                      </a:r>
                    </a:p>
                  </a:txBody>
                  <a:tcPr anchor="ctr"/>
                </a:tc>
                <a:tc>
                  <a:txBody>
                    <a:bodyPr/>
                    <a:lstStyle/>
                    <a:p>
                      <a:pPr marL="0" algn="ctr" defTabSz="914400" rtl="0" eaLnBrk="1" fontAlgn="ctr" latinLnBrk="0" hangingPunct="1"/>
                      <a:r>
                        <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rPr>
                        <a:t>45</a:t>
                      </a:r>
                    </a:p>
                  </a:txBody>
                  <a:tcPr marL="9525" marR="9525" marT="9525" marB="0" anchor="ctr"/>
                </a:tc>
                <a:tc>
                  <a:txBody>
                    <a:bodyPr/>
                    <a:lstStyle/>
                    <a:p>
                      <a:pPr algn="ctr"/>
                      <a:endParaRPr lang="tr-TR" sz="1400" b="1" kern="1200" dirty="0">
                        <a:solidFill>
                          <a:srgbClr val="0070C0"/>
                        </a:solidFill>
                        <a:effectLst>
                          <a:outerShdw blurRad="38100" dist="38100" dir="2700000" algn="tl">
                            <a:srgbClr val="000000">
                              <a:alpha val="43137"/>
                            </a:srgbClr>
                          </a:outerShdw>
                        </a:effectLst>
                        <a:latin typeface="+mn-lt"/>
                        <a:ea typeface="+mn-ea"/>
                        <a:cs typeface="+mn-cs"/>
                      </a:endParaRPr>
                    </a:p>
                  </a:txBody>
                  <a:tcPr anchor="ctr"/>
                </a:tc>
                <a:tc>
                  <a:txBody>
                    <a:bodyPr/>
                    <a:lstStyle/>
                    <a:p>
                      <a:pPr algn="ctr"/>
                      <a:r>
                        <a:rPr lang="tr-TR" sz="1400" b="1" kern="1200" dirty="0">
                          <a:solidFill>
                            <a:srgbClr val="0070C0"/>
                          </a:solidFill>
                          <a:effectLst>
                            <a:outerShdw blurRad="38100" dist="38100" dir="2700000" algn="tl">
                              <a:srgbClr val="000000">
                                <a:alpha val="43137"/>
                              </a:srgbClr>
                            </a:outerShdw>
                          </a:effectLst>
                          <a:latin typeface="+mn-lt"/>
                          <a:ea typeface="+mn-ea"/>
                          <a:cs typeface="+mn-cs"/>
                        </a:rPr>
                        <a:t>10</a:t>
                      </a:r>
                    </a:p>
                  </a:txBody>
                  <a:tcPr anchor="ctr"/>
                </a:tc>
                <a:tc>
                  <a:txBody>
                    <a:bodyPr/>
                    <a:lstStyle/>
                    <a:p>
                      <a:pPr algn="ctr"/>
                      <a:r>
                        <a:rPr lang="tr-TR" sz="1400" b="1" kern="1200" dirty="0">
                          <a:solidFill>
                            <a:srgbClr val="0070C0"/>
                          </a:solidFill>
                          <a:effectLst>
                            <a:outerShdw blurRad="38100" dist="38100" dir="2700000" algn="tl">
                              <a:srgbClr val="000000">
                                <a:alpha val="43137"/>
                              </a:srgbClr>
                            </a:outerShdw>
                          </a:effectLst>
                          <a:latin typeface="+mn-lt"/>
                          <a:ea typeface="+mn-ea"/>
                          <a:cs typeface="+mn-cs"/>
                        </a:rPr>
                        <a:t>10</a:t>
                      </a:r>
                    </a:p>
                  </a:txBody>
                  <a:tcPr anchor="ctr"/>
                </a:tc>
                <a:tc>
                  <a:txBody>
                    <a:bodyPr/>
                    <a:lstStyle/>
                    <a:p>
                      <a:pPr algn="ctr"/>
                      <a:endParaRPr lang="tr-TR" sz="1400" b="1" kern="1200" dirty="0">
                        <a:solidFill>
                          <a:srgbClr val="0070C0"/>
                        </a:solidFill>
                        <a:effectLst>
                          <a:outerShdw blurRad="38100" dist="38100" dir="2700000" algn="tl">
                            <a:srgbClr val="000000">
                              <a:alpha val="43137"/>
                            </a:srgbClr>
                          </a:outerShdw>
                        </a:effectLst>
                        <a:latin typeface="+mn-lt"/>
                        <a:ea typeface="+mn-ea"/>
                        <a:cs typeface="+mn-cs"/>
                      </a:endParaRPr>
                    </a:p>
                  </a:txBody>
                  <a:tcPr anchor="ctr"/>
                </a:tc>
                <a:tc>
                  <a:txBody>
                    <a:bodyPr/>
                    <a:lstStyle/>
                    <a:p>
                      <a:pPr algn="ctr"/>
                      <a:endParaRPr lang="tr-TR" sz="1400" b="1" kern="1200" dirty="0">
                        <a:solidFill>
                          <a:srgbClr val="0070C0"/>
                        </a:solidFill>
                        <a:effectLst>
                          <a:outerShdw blurRad="38100" dist="38100" dir="2700000" algn="tl">
                            <a:srgbClr val="000000">
                              <a:alpha val="43137"/>
                            </a:srgbClr>
                          </a:outerShdw>
                        </a:effectLst>
                        <a:latin typeface="+mn-lt"/>
                        <a:ea typeface="+mn-ea"/>
                        <a:cs typeface="+mn-cs"/>
                      </a:endParaRP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40</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10</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20</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7</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3</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val="2120194840"/>
                  </a:ext>
                </a:extLst>
              </a:tr>
              <a:tr h="555073">
                <a:tc>
                  <a:txBody>
                    <a:bodyPr/>
                    <a:lstStyle/>
                    <a:p>
                      <a:pPr algn="just"/>
                      <a:r>
                        <a:rPr lang="tr-TR" sz="1000" b="1" dirty="0">
                          <a:effectLst>
                            <a:outerShdw blurRad="38100" dist="38100" dir="2700000" algn="tl">
                              <a:srgbClr val="000000">
                                <a:alpha val="43137"/>
                              </a:srgbClr>
                            </a:outerShdw>
                          </a:effectLst>
                        </a:rPr>
                        <a:t>ÇEŞİT TESCİL İŞLEMLERİNE ESAS OLMAK ÜZERE İLGİLİ LOKASYONLARDA KURULAN TESCİL DENEME SAYISI</a:t>
                      </a:r>
                    </a:p>
                  </a:txBody>
                  <a:tcPr anchor="ctr"/>
                </a:tc>
                <a:tc>
                  <a:txBody>
                    <a:bodyPr/>
                    <a:lstStyle/>
                    <a:p>
                      <a:pPr marL="0" algn="ctr" defTabSz="914400" rtl="0" eaLnBrk="1" fontAlgn="ctr" latinLnBrk="0" hangingPunct="1"/>
                      <a:r>
                        <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rPr>
                        <a:t>480</a:t>
                      </a:r>
                    </a:p>
                  </a:txBody>
                  <a:tcPr marL="9525" marR="9525" marT="9525" marB="0" anchor="ctr"/>
                </a:tc>
                <a:tc>
                  <a:txBody>
                    <a:bodyPr/>
                    <a:lstStyle/>
                    <a:p>
                      <a:pPr algn="ctr"/>
                      <a:endParaRPr lang="tr-TR" sz="1400" b="1" dirty="0">
                        <a:effectLst>
                          <a:outerShdw blurRad="38100" dist="38100" dir="2700000" algn="tl">
                            <a:srgbClr val="000000">
                              <a:alpha val="43137"/>
                            </a:srgbClr>
                          </a:outerShdw>
                        </a:effectLst>
                      </a:endParaRPr>
                    </a:p>
                  </a:txBody>
                  <a:tcPr anchor="ctr"/>
                </a:tc>
                <a:tc>
                  <a:txBody>
                    <a:bodyPr/>
                    <a:lstStyle/>
                    <a:p>
                      <a:pPr algn="ctr"/>
                      <a:r>
                        <a:rPr lang="tr-TR" sz="1400" b="1" dirty="0">
                          <a:effectLst>
                            <a:outerShdw blurRad="38100" dist="38100" dir="2700000" algn="tl">
                              <a:srgbClr val="000000">
                                <a:alpha val="43137"/>
                              </a:srgbClr>
                            </a:outerShdw>
                          </a:effectLst>
                        </a:rPr>
                        <a:t>70</a:t>
                      </a: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dk1"/>
                          </a:solidFill>
                          <a:effectLst>
                            <a:outerShdw blurRad="38100" dist="38100" dir="2700000" algn="tl">
                              <a:srgbClr val="000000">
                                <a:alpha val="43137"/>
                              </a:srgbClr>
                            </a:outerShdw>
                          </a:effectLst>
                          <a:latin typeface="+mn-lt"/>
                          <a:ea typeface="+mn-ea"/>
                          <a:cs typeface="+mn-cs"/>
                        </a:rPr>
                        <a:t>20</a:t>
                      </a: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dk1"/>
                          </a:solidFill>
                          <a:effectLst>
                            <a:outerShdw blurRad="38100" dist="38100" dir="2700000" algn="tl">
                              <a:srgbClr val="000000">
                                <a:alpha val="43137"/>
                              </a:srgbClr>
                            </a:outerShdw>
                          </a:effectLst>
                          <a:latin typeface="+mn-lt"/>
                          <a:ea typeface="+mn-ea"/>
                          <a:cs typeface="+mn-cs"/>
                        </a:rPr>
                        <a:t>10</a:t>
                      </a: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dk1"/>
                          </a:solidFill>
                          <a:effectLst>
                            <a:outerShdw blurRad="38100" dist="38100" dir="2700000" algn="tl">
                              <a:srgbClr val="000000">
                                <a:alpha val="43137"/>
                              </a:srgbClr>
                            </a:outerShdw>
                          </a:effectLst>
                          <a:latin typeface="+mn-lt"/>
                          <a:ea typeface="+mn-ea"/>
                          <a:cs typeface="+mn-cs"/>
                        </a:rPr>
                        <a:t>100</a:t>
                      </a:r>
                    </a:p>
                  </a:txBody>
                  <a:tcPr anchor="ctr"/>
                </a:tc>
                <a:extLst>
                  <a:ext uri="{0D108BD9-81ED-4DB2-BD59-A6C34878D82A}">
                    <a16:rowId xmlns:a16="http://schemas.microsoft.com/office/drawing/2014/main" val="871967484"/>
                  </a:ext>
                </a:extLst>
              </a:tr>
              <a:tr h="636761">
                <a:tc>
                  <a:txBody>
                    <a:bodyPr/>
                    <a:lstStyle/>
                    <a:p>
                      <a:pPr algn="just"/>
                      <a:r>
                        <a:rPr lang="tr-TR" sz="1000" b="1" dirty="0">
                          <a:effectLst>
                            <a:outerShdw blurRad="38100" dist="38100" dir="2700000" algn="tl">
                              <a:srgbClr val="000000">
                                <a:alpha val="43137"/>
                              </a:srgbClr>
                            </a:outerShdw>
                          </a:effectLst>
                        </a:rPr>
                        <a:t>İLÇE MÜDÜRLÜĞÜ TARAFINDAN YAPILAN NAKİL ARACI, KARAYA ÇIKIŞ NOKTASI, DEPO, SU ÜRÜNLERİ PERAKENDE VE AV MALZEMESİ SATIŞ YERLERİNDE AVCILIK KONTROL VE DENETİM SAYISI</a:t>
                      </a:r>
                    </a:p>
                  </a:txBody>
                  <a:tcPr anchor="ctr"/>
                </a:tc>
                <a:tc>
                  <a:txBody>
                    <a:bodyPr/>
                    <a:lstStyle/>
                    <a:p>
                      <a:pPr marL="0" algn="ctr" defTabSz="914400" rtl="0" eaLnBrk="1" fontAlgn="ctr" latinLnBrk="0" hangingPunct="1"/>
                      <a:r>
                        <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rPr>
                        <a:t>300</a:t>
                      </a:r>
                    </a:p>
                  </a:txBody>
                  <a:tcPr marL="9525" marR="9525" marT="9525" marB="0" anchor="ctr"/>
                </a:tc>
                <a:tc>
                  <a:txBody>
                    <a:bodyPr/>
                    <a:lstStyle/>
                    <a:p>
                      <a:pPr algn="ctr"/>
                      <a:endParaRPr lang="tr-TR" sz="1400" b="1" dirty="0">
                        <a:solidFill>
                          <a:schemeClr val="accent1">
                            <a:lumMod val="50000"/>
                          </a:schemeClr>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chemeClr val="accent1">
                            <a:lumMod val="50000"/>
                          </a:schemeClr>
                        </a:solidFill>
                        <a:effectLst>
                          <a:outerShdw blurRad="38100" dist="38100" dir="2700000" algn="tl">
                            <a:srgbClr val="000000">
                              <a:alpha val="43137"/>
                            </a:srgbClr>
                          </a:outerShdw>
                        </a:effectLst>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rPr>
                        <a:t>100</a:t>
                      </a: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rPr>
                        <a:t>100</a:t>
                      </a:r>
                    </a:p>
                  </a:txBody>
                  <a:tcPr anchor="ctr"/>
                </a:tc>
                <a:extLst>
                  <a:ext uri="{0D108BD9-81ED-4DB2-BD59-A6C34878D82A}">
                    <a16:rowId xmlns:a16="http://schemas.microsoft.com/office/drawing/2014/main" val="797067162"/>
                  </a:ext>
                </a:extLst>
              </a:tr>
            </a:tbl>
          </a:graphicData>
        </a:graphic>
      </p:graphicFrame>
    </p:spTree>
    <p:extLst>
      <p:ext uri="{BB962C8B-B14F-4D97-AF65-F5344CB8AC3E}">
        <p14:creationId xmlns:p14="http://schemas.microsoft.com/office/powerpoint/2010/main" val="158277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AutoShape 173">
            <a:extLst>
              <a:ext uri="{FF2B5EF4-FFF2-40B4-BE49-F238E27FC236}">
                <a16:creationId xmlns:a16="http://schemas.microsoft.com/office/drawing/2014/main" id="{A0C4948D-AFE1-405C-9CF4-6EC787F68187}"/>
              </a:ext>
            </a:extLst>
          </p:cNvPr>
          <p:cNvSpPr>
            <a:spLocks/>
          </p:cNvSpPr>
          <p:nvPr/>
        </p:nvSpPr>
        <p:spPr bwMode="auto">
          <a:xfrm>
            <a:off x="9114464" y="3809512"/>
            <a:ext cx="2665414" cy="1014323"/>
          </a:xfrm>
          <a:prstGeom prst="accentCallout2">
            <a:avLst>
              <a:gd name="adj1" fmla="val 29148"/>
              <a:gd name="adj2" fmla="val -1552"/>
              <a:gd name="adj3" fmla="val 29148"/>
              <a:gd name="adj4" fmla="val -26320"/>
              <a:gd name="adj5" fmla="val 41298"/>
              <a:gd name="adj6" fmla="val -32107"/>
            </a:avLst>
          </a:prstGeom>
          <a:noFill/>
          <a:ln w="9525">
            <a:solidFill>
              <a:srgbClr val="969696"/>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75 Bölge Şube Müdürlüğü</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81 İl Şube Müdürlüğü</a:t>
            </a:r>
          </a:p>
          <a:p>
            <a:pPr marL="0" marR="0" lvl="0" indent="0"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10 Milli Park/Tarihi Milli Park</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289 Şeflik</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B0F0"/>
                </a:solidFill>
                <a:effectLst/>
                <a:uLnTx/>
                <a:uFillTx/>
                <a:latin typeface="Arial" panose="020B0604020202020204" pitchFamily="34" charset="0"/>
              </a:rPr>
              <a:t>470 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4" name="AutoShape 172">
            <a:extLst>
              <a:ext uri="{FF2B5EF4-FFF2-40B4-BE49-F238E27FC236}">
                <a16:creationId xmlns:a16="http://schemas.microsoft.com/office/drawing/2014/main" id="{9CDA8EED-C0E6-41F0-A7A6-0301F03D1DFA}"/>
              </a:ext>
            </a:extLst>
          </p:cNvPr>
          <p:cNvSpPr>
            <a:spLocks/>
          </p:cNvSpPr>
          <p:nvPr/>
        </p:nvSpPr>
        <p:spPr bwMode="auto">
          <a:xfrm>
            <a:off x="8992824" y="2054643"/>
            <a:ext cx="1981200" cy="639993"/>
          </a:xfrm>
          <a:prstGeom prst="accentCallout2">
            <a:avLst>
              <a:gd name="adj1" fmla="val 31167"/>
              <a:gd name="adj2" fmla="val -3982"/>
              <a:gd name="adj3" fmla="val 32012"/>
              <a:gd name="adj4" fmla="val -29301"/>
              <a:gd name="adj5" fmla="val 79973"/>
              <a:gd name="adj6" fmla="val -37300"/>
            </a:avLst>
          </a:prstGeom>
          <a:noFill/>
          <a:ln w="9525">
            <a:solidFill>
              <a:srgbClr val="EA9C00"/>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691 Şube Müdürlüğü</a:t>
            </a:r>
          </a:p>
          <a:p>
            <a:pPr marL="0" marR="0" lvl="0" indent="0"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922 İlçe Müdürlüğü</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B0F0"/>
                </a:solidFill>
                <a:effectLst/>
                <a:uLnTx/>
                <a:uFillTx/>
                <a:latin typeface="Arial" panose="020B0604020202020204" pitchFamily="34" charset="0"/>
              </a:rPr>
              <a:t>1065 </a:t>
            </a:r>
            <a:r>
              <a:rPr lang="tr-TR" altLang="tr-TR" sz="1400" b="1" kern="0" dirty="0">
                <a:solidFill>
                  <a:srgbClr val="00B0F0"/>
                </a:solidFill>
                <a:latin typeface="Arial" panose="020B0604020202020204" pitchFamily="34" charset="0"/>
              </a:rPr>
              <a:t>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8" name="AutoShape 176">
            <a:extLst>
              <a:ext uri="{FF2B5EF4-FFF2-40B4-BE49-F238E27FC236}">
                <a16:creationId xmlns:a16="http://schemas.microsoft.com/office/drawing/2014/main" id="{EC65488C-030E-45ED-8D41-9EA5B1940846}"/>
              </a:ext>
            </a:extLst>
          </p:cNvPr>
          <p:cNvSpPr>
            <a:spLocks/>
          </p:cNvSpPr>
          <p:nvPr/>
        </p:nvSpPr>
        <p:spPr bwMode="auto">
          <a:xfrm>
            <a:off x="321266" y="5563526"/>
            <a:ext cx="2418399" cy="621143"/>
          </a:xfrm>
          <a:prstGeom prst="accentCallout2">
            <a:avLst>
              <a:gd name="adj1" fmla="val 57600"/>
              <a:gd name="adj2" fmla="val 101064"/>
              <a:gd name="adj3" fmla="val 57221"/>
              <a:gd name="adj4" fmla="val 123032"/>
              <a:gd name="adj5" fmla="val 6819"/>
              <a:gd name="adj6" fmla="val 140811"/>
            </a:avLst>
          </a:prstGeom>
          <a:noFill/>
          <a:ln w="9525">
            <a:solidFill>
              <a:srgbClr val="96AD23"/>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158 Doğrudan Merkeze Bağlı Kuruluş Müdürlüğü</a:t>
            </a:r>
          </a:p>
          <a:p>
            <a:pPr marL="0" marR="0" lvl="0" indent="0" algn="r" defTabSz="914400" eaLnBrk="0" fontAlgn="base" latinLnBrk="0" hangingPunct="0">
              <a:lnSpc>
                <a:spcPct val="100000"/>
              </a:lnSpc>
              <a:spcBef>
                <a:spcPct val="0"/>
              </a:spcBef>
              <a:spcAft>
                <a:spcPct val="0"/>
              </a:spcAft>
              <a:buClrTx/>
              <a:buSzTx/>
              <a:buFontTx/>
              <a:buNone/>
              <a:tabLst/>
              <a:defRPr/>
            </a:pPr>
            <a:r>
              <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rPr>
              <a:t>21</a:t>
            </a:r>
            <a:r>
              <a:rPr kumimoji="0" lang="tr-TR" altLang="tr-TR" sz="1400" b="1" i="0" u="none" strike="noStrike" kern="0" cap="none" spc="0" normalizeH="0" baseline="0" noProof="0" dirty="0">
                <a:ln>
                  <a:noFill/>
                </a:ln>
                <a:solidFill>
                  <a:srgbClr val="00B0F0"/>
                </a:solidFill>
                <a:effectLst/>
                <a:uLnTx/>
                <a:uFillTx/>
                <a:latin typeface="Arial" panose="020B0604020202020204" pitchFamily="34" charset="0"/>
              </a:rPr>
              <a:t>231 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6" name="AutoShape 174">
            <a:extLst>
              <a:ext uri="{FF2B5EF4-FFF2-40B4-BE49-F238E27FC236}">
                <a16:creationId xmlns:a16="http://schemas.microsoft.com/office/drawing/2014/main" id="{00A930F0-A3B0-4354-BBDC-AE39F500D082}"/>
              </a:ext>
            </a:extLst>
          </p:cNvPr>
          <p:cNvSpPr>
            <a:spLocks/>
          </p:cNvSpPr>
          <p:nvPr/>
        </p:nvSpPr>
        <p:spPr bwMode="auto">
          <a:xfrm>
            <a:off x="321266" y="2174380"/>
            <a:ext cx="2294717" cy="670373"/>
          </a:xfrm>
          <a:prstGeom prst="accentCallout2">
            <a:avLst>
              <a:gd name="adj1" fmla="val 59854"/>
              <a:gd name="adj2" fmla="val 102766"/>
              <a:gd name="adj3" fmla="val 60750"/>
              <a:gd name="adj4" fmla="val 127614"/>
              <a:gd name="adj5" fmla="val 27926"/>
              <a:gd name="adj6" fmla="val 188114"/>
            </a:avLst>
          </a:prstGeom>
          <a:noFill/>
          <a:ln w="9525">
            <a:solidFill>
              <a:srgbClr val="B639B9"/>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90 Daire Başkanlığı ve Kontrolörler Başkanlığı</a:t>
            </a:r>
          </a:p>
          <a:p>
            <a:pPr marL="0" marR="0" lvl="0" indent="0" algn="r" defTabSz="914400" eaLnBrk="0" fontAlgn="base" latinLnBrk="0" hangingPunct="0">
              <a:lnSpc>
                <a:spcPct val="100000"/>
              </a:lnSpc>
              <a:spcBef>
                <a:spcPct val="0"/>
              </a:spcBef>
              <a:spcAft>
                <a:spcPct val="0"/>
              </a:spcAft>
              <a:buClrTx/>
              <a:buSzTx/>
              <a:buFontTx/>
              <a:buNone/>
              <a:tabLst/>
              <a:defRPr/>
            </a:pPr>
            <a:r>
              <a:rPr lang="tr-TR" altLang="tr-TR" sz="1400" b="1" kern="0" dirty="0">
                <a:solidFill>
                  <a:srgbClr val="00B0F0"/>
                </a:solidFill>
                <a:latin typeface="Arial" panose="020B0604020202020204" pitchFamily="34" charset="0"/>
              </a:rPr>
              <a:t>3698 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7" name="AutoShape 175">
            <a:extLst>
              <a:ext uri="{FF2B5EF4-FFF2-40B4-BE49-F238E27FC236}">
                <a16:creationId xmlns:a16="http://schemas.microsoft.com/office/drawing/2014/main" id="{F71126E2-A484-4002-96DA-B49529912485}"/>
              </a:ext>
            </a:extLst>
          </p:cNvPr>
          <p:cNvSpPr>
            <a:spLocks/>
          </p:cNvSpPr>
          <p:nvPr/>
        </p:nvSpPr>
        <p:spPr bwMode="auto">
          <a:xfrm>
            <a:off x="626012" y="3788818"/>
            <a:ext cx="1962570" cy="434975"/>
          </a:xfrm>
          <a:prstGeom prst="accentCallout2">
            <a:avLst>
              <a:gd name="adj1" fmla="val 58619"/>
              <a:gd name="adj2" fmla="val 104072"/>
              <a:gd name="adj3" fmla="val 65661"/>
              <a:gd name="adj4" fmla="val 132641"/>
              <a:gd name="adj5" fmla="val -10841"/>
              <a:gd name="adj6" fmla="val 148246"/>
            </a:avLst>
          </a:prstGeom>
          <a:noFill/>
          <a:ln w="9525">
            <a:solidFill>
              <a:srgbClr val="3973B9"/>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20 Daire Başkanlığı</a:t>
            </a:r>
          </a:p>
          <a:p>
            <a:pPr algn="r" eaLnBrk="0" fontAlgn="base" hangingPunct="0">
              <a:spcBef>
                <a:spcPct val="0"/>
              </a:spcBef>
              <a:spcAft>
                <a:spcPct val="0"/>
              </a:spcAft>
              <a:defRPr/>
            </a:pPr>
            <a:r>
              <a:rPr lang="tr-TR" altLang="tr-TR" sz="1400" b="1" kern="0" dirty="0">
                <a:solidFill>
                  <a:srgbClr val="00B0F0"/>
                </a:solidFill>
                <a:latin typeface="Arial" panose="020B0604020202020204" pitchFamily="34" charset="0"/>
              </a:rPr>
              <a:t>909 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2" name="Başlık 1">
            <a:extLst>
              <a:ext uri="{FF2B5EF4-FFF2-40B4-BE49-F238E27FC236}">
                <a16:creationId xmlns:a16="http://schemas.microsoft.com/office/drawing/2014/main" id="{0834E8DA-0C23-40ED-8EDE-97AB2E4EBFBE}"/>
              </a:ext>
            </a:extLst>
          </p:cNvPr>
          <p:cNvSpPr>
            <a:spLocks noGrp="1"/>
          </p:cNvSpPr>
          <p:nvPr>
            <p:ph type="title"/>
          </p:nvPr>
        </p:nvSpPr>
        <p:spPr>
          <a:xfrm>
            <a:off x="1709225" y="365125"/>
            <a:ext cx="9615268" cy="975359"/>
          </a:xfrm>
        </p:spPr>
        <p:txBody>
          <a:bodyPr>
            <a:no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VE İŞ ANALİZİ YAPILAN BİRİMLER </a:t>
            </a:r>
          </a:p>
        </p:txBody>
      </p:sp>
      <p:sp>
        <p:nvSpPr>
          <p:cNvPr id="5" name="Oval 2">
            <a:extLst>
              <a:ext uri="{FF2B5EF4-FFF2-40B4-BE49-F238E27FC236}">
                <a16:creationId xmlns:a16="http://schemas.microsoft.com/office/drawing/2014/main" id="{9D78AEB1-4F5C-4F13-A4E0-3AC3EC196662}"/>
              </a:ext>
            </a:extLst>
          </p:cNvPr>
          <p:cNvSpPr>
            <a:spLocks noChangeArrowheads="1"/>
          </p:cNvSpPr>
          <p:nvPr/>
        </p:nvSpPr>
        <p:spPr bwMode="gray">
          <a:xfrm>
            <a:off x="4347708" y="2707668"/>
            <a:ext cx="2743200" cy="2743200"/>
          </a:xfrm>
          <a:prstGeom prst="ellipse">
            <a:avLst/>
          </a:prstGeom>
          <a:solidFill>
            <a:srgbClr val="99CCFF">
              <a:alpha val="8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 name="Oval 3">
            <a:extLst>
              <a:ext uri="{FF2B5EF4-FFF2-40B4-BE49-F238E27FC236}">
                <a16:creationId xmlns:a16="http://schemas.microsoft.com/office/drawing/2014/main" id="{79AE3A0E-6DA2-4E97-BEE0-6C4D6CF55225}"/>
              </a:ext>
            </a:extLst>
          </p:cNvPr>
          <p:cNvSpPr>
            <a:spLocks noChangeArrowheads="1"/>
          </p:cNvSpPr>
          <p:nvPr/>
        </p:nvSpPr>
        <p:spPr bwMode="gray">
          <a:xfrm>
            <a:off x="5054600" y="3081338"/>
            <a:ext cx="1619250" cy="1619250"/>
          </a:xfrm>
          <a:prstGeom prst="ellipse">
            <a:avLst/>
          </a:prstGeom>
          <a:solidFill>
            <a:srgbClr val="DCDCDC">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lgn="ctr" fontAlgn="base">
              <a:spcBef>
                <a:spcPct val="0"/>
              </a:spcBef>
              <a:spcAft>
                <a:spcPct val="0"/>
              </a:spcAft>
            </a:pPr>
            <a:endParaRPr lang="tr-TR">
              <a:solidFill>
                <a:srgbClr val="000000"/>
              </a:solidFill>
              <a:latin typeface="Symbol" panose="05050102010706020507" pitchFamily="18" charset="2"/>
            </a:endParaRPr>
          </a:p>
        </p:txBody>
      </p:sp>
      <p:sp>
        <p:nvSpPr>
          <p:cNvPr id="7" name="Line 4">
            <a:extLst>
              <a:ext uri="{FF2B5EF4-FFF2-40B4-BE49-F238E27FC236}">
                <a16:creationId xmlns:a16="http://schemas.microsoft.com/office/drawing/2014/main" id="{15A236AB-8683-4F6B-9CA1-257E19E8423D}"/>
              </a:ext>
            </a:extLst>
          </p:cNvPr>
          <p:cNvSpPr>
            <a:spLocks noChangeShapeType="1"/>
          </p:cNvSpPr>
          <p:nvPr/>
        </p:nvSpPr>
        <p:spPr bwMode="gray">
          <a:xfrm>
            <a:off x="4284637" y="3740391"/>
            <a:ext cx="1531963" cy="19819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 name="Line 5">
            <a:extLst>
              <a:ext uri="{FF2B5EF4-FFF2-40B4-BE49-F238E27FC236}">
                <a16:creationId xmlns:a16="http://schemas.microsoft.com/office/drawing/2014/main" id="{142FA66A-32AF-48E7-9F6F-D9A96D5B98FD}"/>
              </a:ext>
            </a:extLst>
          </p:cNvPr>
          <p:cNvSpPr>
            <a:spLocks noChangeShapeType="1"/>
          </p:cNvSpPr>
          <p:nvPr/>
        </p:nvSpPr>
        <p:spPr bwMode="gray">
          <a:xfrm>
            <a:off x="5130800" y="2719387"/>
            <a:ext cx="871855" cy="93116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 name="Line 6">
            <a:extLst>
              <a:ext uri="{FF2B5EF4-FFF2-40B4-BE49-F238E27FC236}">
                <a16:creationId xmlns:a16="http://schemas.microsoft.com/office/drawing/2014/main" id="{5B411FA2-450F-4D3F-A9E5-714CE24045C6}"/>
              </a:ext>
            </a:extLst>
          </p:cNvPr>
          <p:cNvSpPr>
            <a:spLocks noChangeShapeType="1"/>
          </p:cNvSpPr>
          <p:nvPr/>
        </p:nvSpPr>
        <p:spPr bwMode="gray">
          <a:xfrm flipH="1">
            <a:off x="4395189" y="4160603"/>
            <a:ext cx="1544081" cy="107199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0" name="Line 7">
            <a:extLst>
              <a:ext uri="{FF2B5EF4-FFF2-40B4-BE49-F238E27FC236}">
                <a16:creationId xmlns:a16="http://schemas.microsoft.com/office/drawing/2014/main" id="{EC156FD0-DAC9-4BA4-B038-2ABC9439C3DA}"/>
              </a:ext>
            </a:extLst>
          </p:cNvPr>
          <p:cNvSpPr>
            <a:spLocks noChangeShapeType="1"/>
          </p:cNvSpPr>
          <p:nvPr/>
        </p:nvSpPr>
        <p:spPr bwMode="gray">
          <a:xfrm>
            <a:off x="6539065" y="4027085"/>
            <a:ext cx="756047" cy="21285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 name="Line 8">
            <a:extLst>
              <a:ext uri="{FF2B5EF4-FFF2-40B4-BE49-F238E27FC236}">
                <a16:creationId xmlns:a16="http://schemas.microsoft.com/office/drawing/2014/main" id="{C60FE877-C51E-4C74-852A-53496746EE9C}"/>
              </a:ext>
            </a:extLst>
          </p:cNvPr>
          <p:cNvSpPr>
            <a:spLocks noChangeShapeType="1"/>
          </p:cNvSpPr>
          <p:nvPr/>
        </p:nvSpPr>
        <p:spPr bwMode="gray">
          <a:xfrm flipV="1">
            <a:off x="6561184" y="2753891"/>
            <a:ext cx="796650" cy="96985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 name="Oval 9">
            <a:extLst>
              <a:ext uri="{FF2B5EF4-FFF2-40B4-BE49-F238E27FC236}">
                <a16:creationId xmlns:a16="http://schemas.microsoft.com/office/drawing/2014/main" id="{F4DE938E-4783-4F76-AAE2-4AAFFD2C456E}"/>
              </a:ext>
            </a:extLst>
          </p:cNvPr>
          <p:cNvSpPr>
            <a:spLocks noChangeArrowheads="1"/>
          </p:cNvSpPr>
          <p:nvPr/>
        </p:nvSpPr>
        <p:spPr bwMode="gray">
          <a:xfrm>
            <a:off x="5692775" y="3471863"/>
            <a:ext cx="895350" cy="895350"/>
          </a:xfrm>
          <a:prstGeom prst="ellipse">
            <a:avLst/>
          </a:prstGeom>
          <a:solidFill>
            <a:srgbClr val="C0C0C0">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lgn="ctr" fontAlgn="base">
              <a:spcBef>
                <a:spcPct val="0"/>
              </a:spcBef>
              <a:spcAft>
                <a:spcPct val="0"/>
              </a:spcAft>
            </a:pPr>
            <a:endParaRPr lang="tr-TR">
              <a:solidFill>
                <a:srgbClr val="000000"/>
              </a:solidFill>
              <a:latin typeface="Symbol" panose="05050102010706020507" pitchFamily="18" charset="2"/>
            </a:endParaRPr>
          </a:p>
        </p:txBody>
      </p:sp>
      <p:grpSp>
        <p:nvGrpSpPr>
          <p:cNvPr id="13" name="Group 11">
            <a:extLst>
              <a:ext uri="{FF2B5EF4-FFF2-40B4-BE49-F238E27FC236}">
                <a16:creationId xmlns:a16="http://schemas.microsoft.com/office/drawing/2014/main" id="{B259B797-F208-4199-B377-51F1624B4BC3}"/>
              </a:ext>
            </a:extLst>
          </p:cNvPr>
          <p:cNvGrpSpPr>
            <a:grpSpLocks/>
          </p:cNvGrpSpPr>
          <p:nvPr/>
        </p:nvGrpSpPr>
        <p:grpSpPr bwMode="auto">
          <a:xfrm>
            <a:off x="4135800" y="1751646"/>
            <a:ext cx="1146175" cy="1384300"/>
            <a:chOff x="2064" y="1008"/>
            <a:chExt cx="722" cy="872"/>
          </a:xfrm>
        </p:grpSpPr>
        <p:sp>
          <p:nvSpPr>
            <p:cNvPr id="14" name="Oval 12">
              <a:extLst>
                <a:ext uri="{FF2B5EF4-FFF2-40B4-BE49-F238E27FC236}">
                  <a16:creationId xmlns:a16="http://schemas.microsoft.com/office/drawing/2014/main" id="{B3926F30-EB21-4712-8FB5-765CA548FD76}"/>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5" name="Group 13">
              <a:extLst>
                <a:ext uri="{FF2B5EF4-FFF2-40B4-BE49-F238E27FC236}">
                  <a16:creationId xmlns:a16="http://schemas.microsoft.com/office/drawing/2014/main" id="{3B1D8C74-9A91-4A0F-9DF7-EF09832BA799}"/>
                </a:ext>
              </a:extLst>
            </p:cNvPr>
            <p:cNvGrpSpPr>
              <a:grpSpLocks/>
            </p:cNvGrpSpPr>
            <p:nvPr/>
          </p:nvGrpSpPr>
          <p:grpSpPr bwMode="auto">
            <a:xfrm>
              <a:off x="2086" y="1031"/>
              <a:ext cx="680" cy="849"/>
              <a:chOff x="3975" y="1593"/>
              <a:chExt cx="931" cy="1163"/>
            </a:xfrm>
          </p:grpSpPr>
          <p:pic>
            <p:nvPicPr>
              <p:cNvPr id="28" name="Picture 14">
                <a:extLst>
                  <a:ext uri="{FF2B5EF4-FFF2-40B4-BE49-F238E27FC236}">
                    <a16:creationId xmlns:a16="http://schemas.microsoft.com/office/drawing/2014/main" id="{90B0DD9A-0C3A-4280-868E-AC8C5296FB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29" name="Oval 15">
                <a:extLst>
                  <a:ext uri="{FF2B5EF4-FFF2-40B4-BE49-F238E27FC236}">
                    <a16:creationId xmlns:a16="http://schemas.microsoft.com/office/drawing/2014/main" id="{6D66447D-FE6F-4989-846E-75C3ADCC7A04}"/>
                  </a:ext>
                </a:extLst>
              </p:cNvPr>
              <p:cNvSpPr>
                <a:spLocks noChangeArrowheads="1"/>
              </p:cNvSpPr>
              <p:nvPr/>
            </p:nvSpPr>
            <p:spPr bwMode="gray">
              <a:xfrm>
                <a:off x="3975" y="1593"/>
                <a:ext cx="931" cy="937"/>
              </a:xfrm>
              <a:prstGeom prst="ellipse">
                <a:avLst/>
              </a:prstGeom>
              <a:solidFill>
                <a:srgbClr val="B639B9">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30" name="Picture 16">
                <a:extLst>
                  <a:ext uri="{FF2B5EF4-FFF2-40B4-BE49-F238E27FC236}">
                    <a16:creationId xmlns:a16="http://schemas.microsoft.com/office/drawing/2014/main" id="{8F19E625-5ACD-4174-B6DB-A27B04EEE7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17">
                <a:extLst>
                  <a:ext uri="{FF2B5EF4-FFF2-40B4-BE49-F238E27FC236}">
                    <a16:creationId xmlns:a16="http://schemas.microsoft.com/office/drawing/2014/main" id="{18DF9BE0-62AC-4493-9BF4-57CA05AE934A}"/>
                  </a:ext>
                </a:extLst>
              </p:cNvPr>
              <p:cNvGrpSpPr>
                <a:grpSpLocks/>
              </p:cNvGrpSpPr>
              <p:nvPr/>
            </p:nvGrpSpPr>
            <p:grpSpPr bwMode="auto">
              <a:xfrm rot="-3733502" flipH="1" flipV="1">
                <a:off x="4256" y="2247"/>
                <a:ext cx="820" cy="198"/>
                <a:chOff x="2532" y="1051"/>
                <a:chExt cx="893" cy="246"/>
              </a:xfrm>
            </p:grpSpPr>
            <p:grpSp>
              <p:nvGrpSpPr>
                <p:cNvPr id="32" name="Group 18">
                  <a:extLst>
                    <a:ext uri="{FF2B5EF4-FFF2-40B4-BE49-F238E27FC236}">
                      <a16:creationId xmlns:a16="http://schemas.microsoft.com/office/drawing/2014/main" id="{5E4B358B-FA12-4594-804E-FF112FE996E0}"/>
                    </a:ext>
                  </a:extLst>
                </p:cNvPr>
                <p:cNvGrpSpPr>
                  <a:grpSpLocks/>
                </p:cNvGrpSpPr>
                <p:nvPr/>
              </p:nvGrpSpPr>
              <p:grpSpPr bwMode="auto">
                <a:xfrm>
                  <a:off x="2532" y="1051"/>
                  <a:ext cx="743" cy="185"/>
                  <a:chOff x="1565" y="2568"/>
                  <a:chExt cx="1118" cy="279"/>
                </a:xfrm>
              </p:grpSpPr>
              <p:sp>
                <p:nvSpPr>
                  <p:cNvPr id="38" name="AutoShape 19">
                    <a:extLst>
                      <a:ext uri="{FF2B5EF4-FFF2-40B4-BE49-F238E27FC236}">
                        <a16:creationId xmlns:a16="http://schemas.microsoft.com/office/drawing/2014/main" id="{FC7C30B2-30AE-478B-B06D-8601185CF14C}"/>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9" name="AutoShape 20">
                    <a:extLst>
                      <a:ext uri="{FF2B5EF4-FFF2-40B4-BE49-F238E27FC236}">
                        <a16:creationId xmlns:a16="http://schemas.microsoft.com/office/drawing/2014/main" id="{00268242-F83E-4D5D-8ABE-3AE08EF174E5}"/>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40" name="AutoShape 21">
                    <a:extLst>
                      <a:ext uri="{FF2B5EF4-FFF2-40B4-BE49-F238E27FC236}">
                        <a16:creationId xmlns:a16="http://schemas.microsoft.com/office/drawing/2014/main" id="{E2C23D66-CCBA-4D48-9AF1-1BCE80F7F698}"/>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41" name="AutoShape 22">
                    <a:extLst>
                      <a:ext uri="{FF2B5EF4-FFF2-40B4-BE49-F238E27FC236}">
                        <a16:creationId xmlns:a16="http://schemas.microsoft.com/office/drawing/2014/main" id="{A972F811-F231-4749-BDEC-1AFAA74EACCD}"/>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33" name="Group 23">
                  <a:extLst>
                    <a:ext uri="{FF2B5EF4-FFF2-40B4-BE49-F238E27FC236}">
                      <a16:creationId xmlns:a16="http://schemas.microsoft.com/office/drawing/2014/main" id="{8FB16968-6BC3-44DE-90A3-18C861655E72}"/>
                    </a:ext>
                  </a:extLst>
                </p:cNvPr>
                <p:cNvGrpSpPr>
                  <a:grpSpLocks/>
                </p:cNvGrpSpPr>
                <p:nvPr/>
              </p:nvGrpSpPr>
              <p:grpSpPr bwMode="auto">
                <a:xfrm rot="1353540">
                  <a:off x="2682" y="1111"/>
                  <a:ext cx="743" cy="186"/>
                  <a:chOff x="1565" y="2568"/>
                  <a:chExt cx="1118" cy="279"/>
                </a:xfrm>
              </p:grpSpPr>
              <p:sp>
                <p:nvSpPr>
                  <p:cNvPr id="34" name="AutoShape 24">
                    <a:extLst>
                      <a:ext uri="{FF2B5EF4-FFF2-40B4-BE49-F238E27FC236}">
                        <a16:creationId xmlns:a16="http://schemas.microsoft.com/office/drawing/2014/main" id="{5A0E6C19-6E80-4DB5-A4A2-1A736F372612}"/>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5" name="AutoShape 25">
                    <a:extLst>
                      <a:ext uri="{FF2B5EF4-FFF2-40B4-BE49-F238E27FC236}">
                        <a16:creationId xmlns:a16="http://schemas.microsoft.com/office/drawing/2014/main" id="{3B7D9C28-F5B5-4D17-AD93-C8D730589958}"/>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6" name="AutoShape 26">
                    <a:extLst>
                      <a:ext uri="{FF2B5EF4-FFF2-40B4-BE49-F238E27FC236}">
                        <a16:creationId xmlns:a16="http://schemas.microsoft.com/office/drawing/2014/main" id="{63AB2AD5-D8FE-41F4-AE0B-1BDD275FC137}"/>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7" name="AutoShape 27">
                    <a:extLst>
                      <a:ext uri="{FF2B5EF4-FFF2-40B4-BE49-F238E27FC236}">
                        <a16:creationId xmlns:a16="http://schemas.microsoft.com/office/drawing/2014/main" id="{F59D5E2C-612A-4C93-837B-8DFD2FD12596}"/>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16" name="Group 28">
              <a:extLst>
                <a:ext uri="{FF2B5EF4-FFF2-40B4-BE49-F238E27FC236}">
                  <a16:creationId xmlns:a16="http://schemas.microsoft.com/office/drawing/2014/main" id="{DA323F33-6283-4221-901F-A1D2D6BD3D25}"/>
                </a:ext>
              </a:extLst>
            </p:cNvPr>
            <p:cNvGrpSpPr>
              <a:grpSpLocks/>
            </p:cNvGrpSpPr>
            <p:nvPr/>
          </p:nvGrpSpPr>
          <p:grpSpPr bwMode="auto">
            <a:xfrm rot="-3733502" flipH="1" flipV="1">
              <a:off x="2362" y="1505"/>
              <a:ext cx="527" cy="128"/>
              <a:chOff x="2532" y="1051"/>
              <a:chExt cx="893" cy="246"/>
            </a:xfrm>
          </p:grpSpPr>
          <p:grpSp>
            <p:nvGrpSpPr>
              <p:cNvPr id="18" name="Group 29">
                <a:extLst>
                  <a:ext uri="{FF2B5EF4-FFF2-40B4-BE49-F238E27FC236}">
                    <a16:creationId xmlns:a16="http://schemas.microsoft.com/office/drawing/2014/main" id="{BD516271-A0D4-4921-94C5-11285634549E}"/>
                  </a:ext>
                </a:extLst>
              </p:cNvPr>
              <p:cNvGrpSpPr>
                <a:grpSpLocks/>
              </p:cNvGrpSpPr>
              <p:nvPr/>
            </p:nvGrpSpPr>
            <p:grpSpPr bwMode="auto">
              <a:xfrm>
                <a:off x="2532" y="1051"/>
                <a:ext cx="743" cy="185"/>
                <a:chOff x="1565" y="2568"/>
                <a:chExt cx="1118" cy="279"/>
              </a:xfrm>
            </p:grpSpPr>
            <p:sp>
              <p:nvSpPr>
                <p:cNvPr id="24" name="AutoShape 30">
                  <a:extLst>
                    <a:ext uri="{FF2B5EF4-FFF2-40B4-BE49-F238E27FC236}">
                      <a16:creationId xmlns:a16="http://schemas.microsoft.com/office/drawing/2014/main" id="{FA3D06DC-5CC4-4953-94B9-35B7B4050C6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5" name="AutoShape 31">
                  <a:extLst>
                    <a:ext uri="{FF2B5EF4-FFF2-40B4-BE49-F238E27FC236}">
                      <a16:creationId xmlns:a16="http://schemas.microsoft.com/office/drawing/2014/main" id="{19A1A660-2E42-4295-ACE1-B539AA983E33}"/>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6" name="AutoShape 32">
                  <a:extLst>
                    <a:ext uri="{FF2B5EF4-FFF2-40B4-BE49-F238E27FC236}">
                      <a16:creationId xmlns:a16="http://schemas.microsoft.com/office/drawing/2014/main" id="{FCC80E50-C34F-4D5D-8589-937F3522E80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7" name="AutoShape 33">
                  <a:extLst>
                    <a:ext uri="{FF2B5EF4-FFF2-40B4-BE49-F238E27FC236}">
                      <a16:creationId xmlns:a16="http://schemas.microsoft.com/office/drawing/2014/main" id="{4B3A84C0-054D-40A4-AA1A-B4D2249590D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9" name="Group 34">
                <a:extLst>
                  <a:ext uri="{FF2B5EF4-FFF2-40B4-BE49-F238E27FC236}">
                    <a16:creationId xmlns:a16="http://schemas.microsoft.com/office/drawing/2014/main" id="{BD7F9E88-B2A5-4EE6-89EA-4CBB2EBFD422}"/>
                  </a:ext>
                </a:extLst>
              </p:cNvPr>
              <p:cNvGrpSpPr>
                <a:grpSpLocks/>
              </p:cNvGrpSpPr>
              <p:nvPr/>
            </p:nvGrpSpPr>
            <p:grpSpPr bwMode="auto">
              <a:xfrm rot="1353540">
                <a:off x="2682" y="1111"/>
                <a:ext cx="743" cy="186"/>
                <a:chOff x="1565" y="2568"/>
                <a:chExt cx="1118" cy="279"/>
              </a:xfrm>
            </p:grpSpPr>
            <p:sp>
              <p:nvSpPr>
                <p:cNvPr id="20" name="AutoShape 35">
                  <a:extLst>
                    <a:ext uri="{FF2B5EF4-FFF2-40B4-BE49-F238E27FC236}">
                      <a16:creationId xmlns:a16="http://schemas.microsoft.com/office/drawing/2014/main" id="{68F13FDD-866A-4336-838C-B9856AFD1966}"/>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1" name="AutoShape 36">
                  <a:extLst>
                    <a:ext uri="{FF2B5EF4-FFF2-40B4-BE49-F238E27FC236}">
                      <a16:creationId xmlns:a16="http://schemas.microsoft.com/office/drawing/2014/main" id="{4CD35D8D-903B-4CBB-94B2-E6D2976FE448}"/>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2" name="AutoShape 37">
                  <a:extLst>
                    <a:ext uri="{FF2B5EF4-FFF2-40B4-BE49-F238E27FC236}">
                      <a16:creationId xmlns:a16="http://schemas.microsoft.com/office/drawing/2014/main" id="{4B34C6A5-8EFC-42A7-AF35-B5BB7AE6BC7C}"/>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3" name="AutoShape 38">
                  <a:extLst>
                    <a:ext uri="{FF2B5EF4-FFF2-40B4-BE49-F238E27FC236}">
                      <a16:creationId xmlns:a16="http://schemas.microsoft.com/office/drawing/2014/main" id="{E9D79560-DD04-417F-86E9-CD198FE6989F}"/>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7" name="Rectangle 39">
              <a:extLst>
                <a:ext uri="{FF2B5EF4-FFF2-40B4-BE49-F238E27FC236}">
                  <a16:creationId xmlns:a16="http://schemas.microsoft.com/office/drawing/2014/main" id="{27D90C93-DE31-4782-ADED-68A0F86DB7B6}"/>
                </a:ext>
              </a:extLst>
            </p:cNvPr>
            <p:cNvSpPr>
              <a:spLocks noChangeArrowheads="1"/>
            </p:cNvSpPr>
            <p:nvPr/>
          </p:nvSpPr>
          <p:spPr bwMode="gray">
            <a:xfrm>
              <a:off x="2120" y="1202"/>
              <a:ext cx="623" cy="330"/>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12 Genel</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400" b="1" kern="0" dirty="0">
                  <a:solidFill>
                    <a:srgbClr val="000000"/>
                  </a:solidFill>
                  <a:latin typeface="Arial" panose="020B0604020202020204" pitchFamily="34" charset="0"/>
                </a:rPr>
                <a:t>Müdürlük</a:t>
              </a:r>
              <a:endParaRPr kumimoji="0" lang="en-US" altLang="tr-TR" sz="14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42" name="Group 40">
            <a:extLst>
              <a:ext uri="{FF2B5EF4-FFF2-40B4-BE49-F238E27FC236}">
                <a16:creationId xmlns:a16="http://schemas.microsoft.com/office/drawing/2014/main" id="{32A4A037-654B-437B-B70B-1807F893FC5F}"/>
              </a:ext>
            </a:extLst>
          </p:cNvPr>
          <p:cNvGrpSpPr>
            <a:grpSpLocks/>
          </p:cNvGrpSpPr>
          <p:nvPr/>
        </p:nvGrpSpPr>
        <p:grpSpPr bwMode="auto">
          <a:xfrm>
            <a:off x="3227389" y="3125788"/>
            <a:ext cx="1146175" cy="1384300"/>
            <a:chOff x="2064" y="1008"/>
            <a:chExt cx="722" cy="872"/>
          </a:xfrm>
        </p:grpSpPr>
        <p:sp>
          <p:nvSpPr>
            <p:cNvPr id="43" name="Oval 41">
              <a:extLst>
                <a:ext uri="{FF2B5EF4-FFF2-40B4-BE49-F238E27FC236}">
                  <a16:creationId xmlns:a16="http://schemas.microsoft.com/office/drawing/2014/main" id="{356D49A1-66A2-4EB9-97D1-158754D333D1}"/>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44" name="Group 42">
              <a:extLst>
                <a:ext uri="{FF2B5EF4-FFF2-40B4-BE49-F238E27FC236}">
                  <a16:creationId xmlns:a16="http://schemas.microsoft.com/office/drawing/2014/main" id="{D161A2A3-9FD3-4764-8F09-32FD823A7428}"/>
                </a:ext>
              </a:extLst>
            </p:cNvPr>
            <p:cNvGrpSpPr>
              <a:grpSpLocks/>
            </p:cNvGrpSpPr>
            <p:nvPr/>
          </p:nvGrpSpPr>
          <p:grpSpPr bwMode="auto">
            <a:xfrm>
              <a:off x="2086" y="1031"/>
              <a:ext cx="680" cy="849"/>
              <a:chOff x="3975" y="1593"/>
              <a:chExt cx="931" cy="1163"/>
            </a:xfrm>
          </p:grpSpPr>
          <p:pic>
            <p:nvPicPr>
              <p:cNvPr id="57" name="Picture 43">
                <a:extLst>
                  <a:ext uri="{FF2B5EF4-FFF2-40B4-BE49-F238E27FC236}">
                    <a16:creationId xmlns:a16="http://schemas.microsoft.com/office/drawing/2014/main" id="{9B638B27-6C4C-42F8-86AB-37B28F6F83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58" name="Oval 44">
                <a:extLst>
                  <a:ext uri="{FF2B5EF4-FFF2-40B4-BE49-F238E27FC236}">
                    <a16:creationId xmlns:a16="http://schemas.microsoft.com/office/drawing/2014/main" id="{DDC34803-9CE8-43AE-95CB-85D8D043F8A3}"/>
                  </a:ext>
                </a:extLst>
              </p:cNvPr>
              <p:cNvSpPr>
                <a:spLocks noChangeArrowheads="1"/>
              </p:cNvSpPr>
              <p:nvPr/>
            </p:nvSpPr>
            <p:spPr bwMode="gray">
              <a:xfrm>
                <a:off x="3975" y="1593"/>
                <a:ext cx="931" cy="937"/>
              </a:xfrm>
              <a:prstGeom prst="ellipse">
                <a:avLst/>
              </a:prstGeom>
              <a:solidFill>
                <a:srgbClr val="3973B9">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59" name="Picture 45">
                <a:extLst>
                  <a:ext uri="{FF2B5EF4-FFF2-40B4-BE49-F238E27FC236}">
                    <a16:creationId xmlns:a16="http://schemas.microsoft.com/office/drawing/2014/main" id="{BAD9EB53-1B6E-4ACB-A7D8-BB7DEB309E1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60" name="Group 46">
                <a:extLst>
                  <a:ext uri="{FF2B5EF4-FFF2-40B4-BE49-F238E27FC236}">
                    <a16:creationId xmlns:a16="http://schemas.microsoft.com/office/drawing/2014/main" id="{2A62DC76-C815-4A7B-9E85-0B072AAD547B}"/>
                  </a:ext>
                </a:extLst>
              </p:cNvPr>
              <p:cNvGrpSpPr>
                <a:grpSpLocks/>
              </p:cNvGrpSpPr>
              <p:nvPr/>
            </p:nvGrpSpPr>
            <p:grpSpPr bwMode="auto">
              <a:xfrm rot="-3733502" flipH="1" flipV="1">
                <a:off x="4256" y="2247"/>
                <a:ext cx="820" cy="198"/>
                <a:chOff x="2532" y="1051"/>
                <a:chExt cx="893" cy="246"/>
              </a:xfrm>
            </p:grpSpPr>
            <p:grpSp>
              <p:nvGrpSpPr>
                <p:cNvPr id="61" name="Group 47">
                  <a:extLst>
                    <a:ext uri="{FF2B5EF4-FFF2-40B4-BE49-F238E27FC236}">
                      <a16:creationId xmlns:a16="http://schemas.microsoft.com/office/drawing/2014/main" id="{E012E837-C3EC-4846-A9FD-A848C22C54F9}"/>
                    </a:ext>
                  </a:extLst>
                </p:cNvPr>
                <p:cNvGrpSpPr>
                  <a:grpSpLocks/>
                </p:cNvGrpSpPr>
                <p:nvPr/>
              </p:nvGrpSpPr>
              <p:grpSpPr bwMode="auto">
                <a:xfrm>
                  <a:off x="2532" y="1051"/>
                  <a:ext cx="743" cy="185"/>
                  <a:chOff x="1565" y="2568"/>
                  <a:chExt cx="1118" cy="279"/>
                </a:xfrm>
              </p:grpSpPr>
              <p:sp>
                <p:nvSpPr>
                  <p:cNvPr id="67" name="AutoShape 48">
                    <a:extLst>
                      <a:ext uri="{FF2B5EF4-FFF2-40B4-BE49-F238E27FC236}">
                        <a16:creationId xmlns:a16="http://schemas.microsoft.com/office/drawing/2014/main" id="{C430139D-64ED-42C3-A85A-2121C68A4DD8}"/>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8" name="AutoShape 49">
                    <a:extLst>
                      <a:ext uri="{FF2B5EF4-FFF2-40B4-BE49-F238E27FC236}">
                        <a16:creationId xmlns:a16="http://schemas.microsoft.com/office/drawing/2014/main" id="{F4C3715E-6CD6-4BF2-BDEB-D3335AA0091C}"/>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9" name="AutoShape 50">
                    <a:extLst>
                      <a:ext uri="{FF2B5EF4-FFF2-40B4-BE49-F238E27FC236}">
                        <a16:creationId xmlns:a16="http://schemas.microsoft.com/office/drawing/2014/main" id="{F6490056-1A7F-4048-81FB-0CF0DD6E1E6E}"/>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70" name="AutoShape 51">
                    <a:extLst>
                      <a:ext uri="{FF2B5EF4-FFF2-40B4-BE49-F238E27FC236}">
                        <a16:creationId xmlns:a16="http://schemas.microsoft.com/office/drawing/2014/main" id="{2C476D99-31F5-41E9-B66F-2607F1FC020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62" name="Group 52">
                  <a:extLst>
                    <a:ext uri="{FF2B5EF4-FFF2-40B4-BE49-F238E27FC236}">
                      <a16:creationId xmlns:a16="http://schemas.microsoft.com/office/drawing/2014/main" id="{76F9CB3C-531B-4005-836F-1C8AB08F90CF}"/>
                    </a:ext>
                  </a:extLst>
                </p:cNvPr>
                <p:cNvGrpSpPr>
                  <a:grpSpLocks/>
                </p:cNvGrpSpPr>
                <p:nvPr/>
              </p:nvGrpSpPr>
              <p:grpSpPr bwMode="auto">
                <a:xfrm rot="1353540">
                  <a:off x="2682" y="1111"/>
                  <a:ext cx="743" cy="186"/>
                  <a:chOff x="1565" y="2568"/>
                  <a:chExt cx="1118" cy="279"/>
                </a:xfrm>
              </p:grpSpPr>
              <p:sp>
                <p:nvSpPr>
                  <p:cNvPr id="63" name="AutoShape 53">
                    <a:extLst>
                      <a:ext uri="{FF2B5EF4-FFF2-40B4-BE49-F238E27FC236}">
                        <a16:creationId xmlns:a16="http://schemas.microsoft.com/office/drawing/2014/main" id="{17923AE5-DC9E-4145-B140-CDBBECA2DC38}"/>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4" name="AutoShape 54">
                    <a:extLst>
                      <a:ext uri="{FF2B5EF4-FFF2-40B4-BE49-F238E27FC236}">
                        <a16:creationId xmlns:a16="http://schemas.microsoft.com/office/drawing/2014/main" id="{A4828174-8E76-4A7B-9A44-1733DDE77B5F}"/>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5" name="AutoShape 55">
                    <a:extLst>
                      <a:ext uri="{FF2B5EF4-FFF2-40B4-BE49-F238E27FC236}">
                        <a16:creationId xmlns:a16="http://schemas.microsoft.com/office/drawing/2014/main" id="{D4202AFE-C78D-4901-BDED-5732DAABB863}"/>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6" name="AutoShape 56">
                    <a:extLst>
                      <a:ext uri="{FF2B5EF4-FFF2-40B4-BE49-F238E27FC236}">
                        <a16:creationId xmlns:a16="http://schemas.microsoft.com/office/drawing/2014/main" id="{3D183015-3722-42BE-BFB2-775D43FE46DC}"/>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45" name="Group 57">
              <a:extLst>
                <a:ext uri="{FF2B5EF4-FFF2-40B4-BE49-F238E27FC236}">
                  <a16:creationId xmlns:a16="http://schemas.microsoft.com/office/drawing/2014/main" id="{03DA9A43-A742-4F05-980E-A8CE11B53BEB}"/>
                </a:ext>
              </a:extLst>
            </p:cNvPr>
            <p:cNvGrpSpPr>
              <a:grpSpLocks/>
            </p:cNvGrpSpPr>
            <p:nvPr/>
          </p:nvGrpSpPr>
          <p:grpSpPr bwMode="auto">
            <a:xfrm rot="-3733502" flipH="1" flipV="1">
              <a:off x="2362" y="1505"/>
              <a:ext cx="527" cy="128"/>
              <a:chOff x="2532" y="1051"/>
              <a:chExt cx="893" cy="246"/>
            </a:xfrm>
          </p:grpSpPr>
          <p:grpSp>
            <p:nvGrpSpPr>
              <p:cNvPr id="47" name="Group 58">
                <a:extLst>
                  <a:ext uri="{FF2B5EF4-FFF2-40B4-BE49-F238E27FC236}">
                    <a16:creationId xmlns:a16="http://schemas.microsoft.com/office/drawing/2014/main" id="{840BFF24-C819-4A01-A886-7F1BBEB07147}"/>
                  </a:ext>
                </a:extLst>
              </p:cNvPr>
              <p:cNvGrpSpPr>
                <a:grpSpLocks/>
              </p:cNvGrpSpPr>
              <p:nvPr/>
            </p:nvGrpSpPr>
            <p:grpSpPr bwMode="auto">
              <a:xfrm>
                <a:off x="2532" y="1051"/>
                <a:ext cx="743" cy="185"/>
                <a:chOff x="1565" y="2568"/>
                <a:chExt cx="1118" cy="279"/>
              </a:xfrm>
            </p:grpSpPr>
            <p:sp>
              <p:nvSpPr>
                <p:cNvPr id="53" name="AutoShape 59">
                  <a:extLst>
                    <a:ext uri="{FF2B5EF4-FFF2-40B4-BE49-F238E27FC236}">
                      <a16:creationId xmlns:a16="http://schemas.microsoft.com/office/drawing/2014/main" id="{2ECD2940-2C81-469A-B8B4-4B9BA644ADE7}"/>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4" name="AutoShape 60">
                  <a:extLst>
                    <a:ext uri="{FF2B5EF4-FFF2-40B4-BE49-F238E27FC236}">
                      <a16:creationId xmlns:a16="http://schemas.microsoft.com/office/drawing/2014/main" id="{F0263478-48C1-4146-837C-2721ED8B43E5}"/>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5" name="AutoShape 61">
                  <a:extLst>
                    <a:ext uri="{FF2B5EF4-FFF2-40B4-BE49-F238E27FC236}">
                      <a16:creationId xmlns:a16="http://schemas.microsoft.com/office/drawing/2014/main" id="{8950A222-7152-4E0F-ABA3-48A696BA1A91}"/>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6" name="AutoShape 62">
                  <a:extLst>
                    <a:ext uri="{FF2B5EF4-FFF2-40B4-BE49-F238E27FC236}">
                      <a16:creationId xmlns:a16="http://schemas.microsoft.com/office/drawing/2014/main" id="{49C1EB96-C3CA-4DDE-A7CB-B134BD57E5C1}"/>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48" name="Group 63">
                <a:extLst>
                  <a:ext uri="{FF2B5EF4-FFF2-40B4-BE49-F238E27FC236}">
                    <a16:creationId xmlns:a16="http://schemas.microsoft.com/office/drawing/2014/main" id="{E076DFB5-28B2-44DA-AF15-01E363B427DE}"/>
                  </a:ext>
                </a:extLst>
              </p:cNvPr>
              <p:cNvGrpSpPr>
                <a:grpSpLocks/>
              </p:cNvGrpSpPr>
              <p:nvPr/>
            </p:nvGrpSpPr>
            <p:grpSpPr bwMode="auto">
              <a:xfrm rot="1353540">
                <a:off x="2682" y="1111"/>
                <a:ext cx="743" cy="186"/>
                <a:chOff x="1565" y="2568"/>
                <a:chExt cx="1118" cy="279"/>
              </a:xfrm>
            </p:grpSpPr>
            <p:sp>
              <p:nvSpPr>
                <p:cNvPr id="49" name="AutoShape 64">
                  <a:extLst>
                    <a:ext uri="{FF2B5EF4-FFF2-40B4-BE49-F238E27FC236}">
                      <a16:creationId xmlns:a16="http://schemas.microsoft.com/office/drawing/2014/main" id="{E92D701B-DFFB-453E-B518-2B0A06C505E5}"/>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0" name="AutoShape 65">
                  <a:extLst>
                    <a:ext uri="{FF2B5EF4-FFF2-40B4-BE49-F238E27FC236}">
                      <a16:creationId xmlns:a16="http://schemas.microsoft.com/office/drawing/2014/main" id="{656A49E2-AF0A-4678-A5EB-47061888FD71}"/>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1" name="AutoShape 66">
                  <a:extLst>
                    <a:ext uri="{FF2B5EF4-FFF2-40B4-BE49-F238E27FC236}">
                      <a16:creationId xmlns:a16="http://schemas.microsoft.com/office/drawing/2014/main" id="{0C0A9F56-9908-4CFD-8785-A6F04EC9FD63}"/>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2" name="AutoShape 67">
                  <a:extLst>
                    <a:ext uri="{FF2B5EF4-FFF2-40B4-BE49-F238E27FC236}">
                      <a16:creationId xmlns:a16="http://schemas.microsoft.com/office/drawing/2014/main" id="{C8042F8C-FCCF-4727-92E8-6FFEABD67323}"/>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46" name="Rectangle 68">
              <a:extLst>
                <a:ext uri="{FF2B5EF4-FFF2-40B4-BE49-F238E27FC236}">
                  <a16:creationId xmlns:a16="http://schemas.microsoft.com/office/drawing/2014/main" id="{C00B4F7C-F890-48BA-BA76-8BB017CA6642}"/>
                </a:ext>
              </a:extLst>
            </p:cNvPr>
            <p:cNvSpPr>
              <a:spLocks noChangeArrowheads="1"/>
            </p:cNvSpPr>
            <p:nvPr/>
          </p:nvSpPr>
          <p:spPr bwMode="gray">
            <a:xfrm>
              <a:off x="2090" y="1207"/>
              <a:ext cx="661" cy="330"/>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5 Müstakil</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400" b="1" kern="0" dirty="0">
                  <a:solidFill>
                    <a:srgbClr val="000000"/>
                  </a:solidFill>
                  <a:latin typeface="Arial" panose="020B0604020202020204" pitchFamily="34" charset="0"/>
                </a:rPr>
                <a:t>Başkanlık</a:t>
              </a:r>
              <a:endParaRPr kumimoji="0" lang="en-US" altLang="tr-TR" sz="14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71" name="Group 69">
            <a:extLst>
              <a:ext uri="{FF2B5EF4-FFF2-40B4-BE49-F238E27FC236}">
                <a16:creationId xmlns:a16="http://schemas.microsoft.com/office/drawing/2014/main" id="{2F6427B1-6C8E-481D-B04A-B4682F1E6E6D}"/>
              </a:ext>
            </a:extLst>
          </p:cNvPr>
          <p:cNvGrpSpPr>
            <a:grpSpLocks/>
          </p:cNvGrpSpPr>
          <p:nvPr/>
        </p:nvGrpSpPr>
        <p:grpSpPr bwMode="auto">
          <a:xfrm>
            <a:off x="3363660" y="4930634"/>
            <a:ext cx="1146175" cy="1384300"/>
            <a:chOff x="2064" y="1008"/>
            <a:chExt cx="722" cy="872"/>
          </a:xfrm>
        </p:grpSpPr>
        <p:sp>
          <p:nvSpPr>
            <p:cNvPr id="72" name="Oval 70">
              <a:extLst>
                <a:ext uri="{FF2B5EF4-FFF2-40B4-BE49-F238E27FC236}">
                  <a16:creationId xmlns:a16="http://schemas.microsoft.com/office/drawing/2014/main" id="{6A88CB4B-36DC-40A1-92B0-20BEE12EEE57}"/>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73" name="Group 71">
              <a:extLst>
                <a:ext uri="{FF2B5EF4-FFF2-40B4-BE49-F238E27FC236}">
                  <a16:creationId xmlns:a16="http://schemas.microsoft.com/office/drawing/2014/main" id="{D996E99A-E510-48F5-94C2-C4FD4AF7CAE8}"/>
                </a:ext>
              </a:extLst>
            </p:cNvPr>
            <p:cNvGrpSpPr>
              <a:grpSpLocks/>
            </p:cNvGrpSpPr>
            <p:nvPr/>
          </p:nvGrpSpPr>
          <p:grpSpPr bwMode="auto">
            <a:xfrm>
              <a:off x="2086" y="1031"/>
              <a:ext cx="680" cy="849"/>
              <a:chOff x="3975" y="1593"/>
              <a:chExt cx="931" cy="1163"/>
            </a:xfrm>
          </p:grpSpPr>
          <p:pic>
            <p:nvPicPr>
              <p:cNvPr id="86" name="Picture 72">
                <a:extLst>
                  <a:ext uri="{FF2B5EF4-FFF2-40B4-BE49-F238E27FC236}">
                    <a16:creationId xmlns:a16="http://schemas.microsoft.com/office/drawing/2014/main" id="{741939BA-1144-4A5E-A809-BC72E248DE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87" name="Oval 73">
                <a:extLst>
                  <a:ext uri="{FF2B5EF4-FFF2-40B4-BE49-F238E27FC236}">
                    <a16:creationId xmlns:a16="http://schemas.microsoft.com/office/drawing/2014/main" id="{A1C0AB0C-CB06-48C9-97E5-FCC93EAF6A94}"/>
                  </a:ext>
                </a:extLst>
              </p:cNvPr>
              <p:cNvSpPr>
                <a:spLocks noChangeArrowheads="1"/>
              </p:cNvSpPr>
              <p:nvPr/>
            </p:nvSpPr>
            <p:spPr bwMode="gray">
              <a:xfrm>
                <a:off x="3975" y="1593"/>
                <a:ext cx="931" cy="937"/>
              </a:xfrm>
              <a:prstGeom prst="ellipse">
                <a:avLst/>
              </a:prstGeom>
              <a:solidFill>
                <a:srgbClr val="96AD23">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88" name="Picture 74">
                <a:extLst>
                  <a:ext uri="{FF2B5EF4-FFF2-40B4-BE49-F238E27FC236}">
                    <a16:creationId xmlns:a16="http://schemas.microsoft.com/office/drawing/2014/main" id="{0972AA30-D36A-4E50-A091-791A16BAC1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89" name="Group 75">
                <a:extLst>
                  <a:ext uri="{FF2B5EF4-FFF2-40B4-BE49-F238E27FC236}">
                    <a16:creationId xmlns:a16="http://schemas.microsoft.com/office/drawing/2014/main" id="{0824153F-3838-4998-928B-F971583DF899}"/>
                  </a:ext>
                </a:extLst>
              </p:cNvPr>
              <p:cNvGrpSpPr>
                <a:grpSpLocks/>
              </p:cNvGrpSpPr>
              <p:nvPr/>
            </p:nvGrpSpPr>
            <p:grpSpPr bwMode="auto">
              <a:xfrm rot="-3733502" flipH="1" flipV="1">
                <a:off x="4256" y="2247"/>
                <a:ext cx="820" cy="198"/>
                <a:chOff x="2532" y="1051"/>
                <a:chExt cx="893" cy="246"/>
              </a:xfrm>
            </p:grpSpPr>
            <p:grpSp>
              <p:nvGrpSpPr>
                <p:cNvPr id="90" name="Group 76">
                  <a:extLst>
                    <a:ext uri="{FF2B5EF4-FFF2-40B4-BE49-F238E27FC236}">
                      <a16:creationId xmlns:a16="http://schemas.microsoft.com/office/drawing/2014/main" id="{53CF6600-7C72-407A-B935-A3247078635C}"/>
                    </a:ext>
                  </a:extLst>
                </p:cNvPr>
                <p:cNvGrpSpPr>
                  <a:grpSpLocks/>
                </p:cNvGrpSpPr>
                <p:nvPr/>
              </p:nvGrpSpPr>
              <p:grpSpPr bwMode="auto">
                <a:xfrm>
                  <a:off x="2532" y="1051"/>
                  <a:ext cx="743" cy="185"/>
                  <a:chOff x="1565" y="2568"/>
                  <a:chExt cx="1118" cy="279"/>
                </a:xfrm>
              </p:grpSpPr>
              <p:sp>
                <p:nvSpPr>
                  <p:cNvPr id="96" name="AutoShape 77">
                    <a:extLst>
                      <a:ext uri="{FF2B5EF4-FFF2-40B4-BE49-F238E27FC236}">
                        <a16:creationId xmlns:a16="http://schemas.microsoft.com/office/drawing/2014/main" id="{EC46343A-5B76-47AF-80DC-56D15D80D6E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7" name="AutoShape 78">
                    <a:extLst>
                      <a:ext uri="{FF2B5EF4-FFF2-40B4-BE49-F238E27FC236}">
                        <a16:creationId xmlns:a16="http://schemas.microsoft.com/office/drawing/2014/main" id="{51AE3AEB-0CC6-408F-BA76-8427E8D8FAFF}"/>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8" name="AutoShape 79">
                    <a:extLst>
                      <a:ext uri="{FF2B5EF4-FFF2-40B4-BE49-F238E27FC236}">
                        <a16:creationId xmlns:a16="http://schemas.microsoft.com/office/drawing/2014/main" id="{629834C8-5345-48F2-8BE7-BB0F22B6E360}"/>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9" name="AutoShape 80">
                    <a:extLst>
                      <a:ext uri="{FF2B5EF4-FFF2-40B4-BE49-F238E27FC236}">
                        <a16:creationId xmlns:a16="http://schemas.microsoft.com/office/drawing/2014/main" id="{BCAA4729-13EA-43ED-82B0-8A82A9734501}"/>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91" name="Group 81">
                  <a:extLst>
                    <a:ext uri="{FF2B5EF4-FFF2-40B4-BE49-F238E27FC236}">
                      <a16:creationId xmlns:a16="http://schemas.microsoft.com/office/drawing/2014/main" id="{B89BA236-1D38-497F-9D65-BE661BDB2FDA}"/>
                    </a:ext>
                  </a:extLst>
                </p:cNvPr>
                <p:cNvGrpSpPr>
                  <a:grpSpLocks/>
                </p:cNvGrpSpPr>
                <p:nvPr/>
              </p:nvGrpSpPr>
              <p:grpSpPr bwMode="auto">
                <a:xfrm rot="1353540">
                  <a:off x="2682" y="1111"/>
                  <a:ext cx="743" cy="186"/>
                  <a:chOff x="1565" y="2568"/>
                  <a:chExt cx="1118" cy="279"/>
                </a:xfrm>
              </p:grpSpPr>
              <p:sp>
                <p:nvSpPr>
                  <p:cNvPr id="92" name="AutoShape 82">
                    <a:extLst>
                      <a:ext uri="{FF2B5EF4-FFF2-40B4-BE49-F238E27FC236}">
                        <a16:creationId xmlns:a16="http://schemas.microsoft.com/office/drawing/2014/main" id="{62D80F1A-7D6A-41B5-A2D8-C54D40C79DC6}"/>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3" name="AutoShape 83">
                    <a:extLst>
                      <a:ext uri="{FF2B5EF4-FFF2-40B4-BE49-F238E27FC236}">
                        <a16:creationId xmlns:a16="http://schemas.microsoft.com/office/drawing/2014/main" id="{E3882533-A7C3-49AC-AA50-97F513C8AC51}"/>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4" name="AutoShape 84">
                    <a:extLst>
                      <a:ext uri="{FF2B5EF4-FFF2-40B4-BE49-F238E27FC236}">
                        <a16:creationId xmlns:a16="http://schemas.microsoft.com/office/drawing/2014/main" id="{BF9CF72D-F0C0-447B-96D0-5968A8D2FC32}"/>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5" name="AutoShape 85">
                    <a:extLst>
                      <a:ext uri="{FF2B5EF4-FFF2-40B4-BE49-F238E27FC236}">
                        <a16:creationId xmlns:a16="http://schemas.microsoft.com/office/drawing/2014/main" id="{CCB43895-45CB-4DEA-BA30-C209CD09FD71}"/>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74" name="Group 86">
              <a:extLst>
                <a:ext uri="{FF2B5EF4-FFF2-40B4-BE49-F238E27FC236}">
                  <a16:creationId xmlns:a16="http://schemas.microsoft.com/office/drawing/2014/main" id="{DD707DFF-78DB-43D0-9851-B4E21BED5729}"/>
                </a:ext>
              </a:extLst>
            </p:cNvPr>
            <p:cNvGrpSpPr>
              <a:grpSpLocks/>
            </p:cNvGrpSpPr>
            <p:nvPr/>
          </p:nvGrpSpPr>
          <p:grpSpPr bwMode="auto">
            <a:xfrm rot="-3733502" flipH="1" flipV="1">
              <a:off x="2362" y="1505"/>
              <a:ext cx="527" cy="128"/>
              <a:chOff x="2532" y="1051"/>
              <a:chExt cx="893" cy="246"/>
            </a:xfrm>
          </p:grpSpPr>
          <p:grpSp>
            <p:nvGrpSpPr>
              <p:cNvPr id="76" name="Group 87">
                <a:extLst>
                  <a:ext uri="{FF2B5EF4-FFF2-40B4-BE49-F238E27FC236}">
                    <a16:creationId xmlns:a16="http://schemas.microsoft.com/office/drawing/2014/main" id="{635937D0-4BE0-4BAE-8F02-CE909A23BE87}"/>
                  </a:ext>
                </a:extLst>
              </p:cNvPr>
              <p:cNvGrpSpPr>
                <a:grpSpLocks/>
              </p:cNvGrpSpPr>
              <p:nvPr/>
            </p:nvGrpSpPr>
            <p:grpSpPr bwMode="auto">
              <a:xfrm>
                <a:off x="2532" y="1051"/>
                <a:ext cx="743" cy="185"/>
                <a:chOff x="1565" y="2568"/>
                <a:chExt cx="1118" cy="279"/>
              </a:xfrm>
            </p:grpSpPr>
            <p:sp>
              <p:nvSpPr>
                <p:cNvPr id="82" name="AutoShape 88">
                  <a:extLst>
                    <a:ext uri="{FF2B5EF4-FFF2-40B4-BE49-F238E27FC236}">
                      <a16:creationId xmlns:a16="http://schemas.microsoft.com/office/drawing/2014/main" id="{8056A536-5294-4B3D-80A6-E6D7215E3DA4}"/>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3" name="AutoShape 89">
                  <a:extLst>
                    <a:ext uri="{FF2B5EF4-FFF2-40B4-BE49-F238E27FC236}">
                      <a16:creationId xmlns:a16="http://schemas.microsoft.com/office/drawing/2014/main" id="{CFE54688-982E-430D-BC7F-109BE8D6E933}"/>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4" name="AutoShape 90">
                  <a:extLst>
                    <a:ext uri="{FF2B5EF4-FFF2-40B4-BE49-F238E27FC236}">
                      <a16:creationId xmlns:a16="http://schemas.microsoft.com/office/drawing/2014/main" id="{7C1C14D3-98C1-4B18-97F6-75AADE72463F}"/>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5" name="AutoShape 91">
                  <a:extLst>
                    <a:ext uri="{FF2B5EF4-FFF2-40B4-BE49-F238E27FC236}">
                      <a16:creationId xmlns:a16="http://schemas.microsoft.com/office/drawing/2014/main" id="{90E91E5A-9B72-4EEF-B18C-37398F13AC53}"/>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77" name="Group 92">
                <a:extLst>
                  <a:ext uri="{FF2B5EF4-FFF2-40B4-BE49-F238E27FC236}">
                    <a16:creationId xmlns:a16="http://schemas.microsoft.com/office/drawing/2014/main" id="{4F883278-5D71-4235-A6C2-022BA7DE4274}"/>
                  </a:ext>
                </a:extLst>
              </p:cNvPr>
              <p:cNvGrpSpPr>
                <a:grpSpLocks/>
              </p:cNvGrpSpPr>
              <p:nvPr/>
            </p:nvGrpSpPr>
            <p:grpSpPr bwMode="auto">
              <a:xfrm rot="1353540">
                <a:off x="2682" y="1111"/>
                <a:ext cx="743" cy="186"/>
                <a:chOff x="1565" y="2568"/>
                <a:chExt cx="1118" cy="279"/>
              </a:xfrm>
            </p:grpSpPr>
            <p:sp>
              <p:nvSpPr>
                <p:cNvPr id="78" name="AutoShape 93">
                  <a:extLst>
                    <a:ext uri="{FF2B5EF4-FFF2-40B4-BE49-F238E27FC236}">
                      <a16:creationId xmlns:a16="http://schemas.microsoft.com/office/drawing/2014/main" id="{8572D53D-EFD7-4011-8449-38BF6314C432}"/>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79" name="AutoShape 94">
                  <a:extLst>
                    <a:ext uri="{FF2B5EF4-FFF2-40B4-BE49-F238E27FC236}">
                      <a16:creationId xmlns:a16="http://schemas.microsoft.com/office/drawing/2014/main" id="{FC15171F-EA50-430B-86BF-DB97546D7E8B}"/>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0" name="AutoShape 95">
                  <a:extLst>
                    <a:ext uri="{FF2B5EF4-FFF2-40B4-BE49-F238E27FC236}">
                      <a16:creationId xmlns:a16="http://schemas.microsoft.com/office/drawing/2014/main" id="{9176050A-F8A4-49CE-B623-D693293868B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1" name="AutoShape 96">
                  <a:extLst>
                    <a:ext uri="{FF2B5EF4-FFF2-40B4-BE49-F238E27FC236}">
                      <a16:creationId xmlns:a16="http://schemas.microsoft.com/office/drawing/2014/main" id="{5D144D35-91A6-4238-8767-371AFF04B82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75" name="Rectangle 97">
              <a:extLst>
                <a:ext uri="{FF2B5EF4-FFF2-40B4-BE49-F238E27FC236}">
                  <a16:creationId xmlns:a16="http://schemas.microsoft.com/office/drawing/2014/main" id="{4C5C25BE-33C0-4AE3-B4DB-71F2671191B4}"/>
                </a:ext>
              </a:extLst>
            </p:cNvPr>
            <p:cNvSpPr>
              <a:spLocks noChangeArrowheads="1"/>
            </p:cNvSpPr>
            <p:nvPr/>
          </p:nvSpPr>
          <p:spPr bwMode="gray">
            <a:xfrm>
              <a:off x="2126" y="1140"/>
              <a:ext cx="576" cy="436"/>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162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Kuruluş</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100" b="1" kern="0" dirty="0">
                  <a:solidFill>
                    <a:srgbClr val="000000"/>
                  </a:solidFill>
                  <a:latin typeface="Arial" panose="020B0604020202020204" pitchFamily="34" charset="0"/>
                </a:rPr>
                <a:t>Müdürlüğü</a:t>
              </a:r>
              <a:endParaRPr kumimoji="0" lang="en-US" altLang="tr-TR" sz="16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100" name="Group 98">
            <a:extLst>
              <a:ext uri="{FF2B5EF4-FFF2-40B4-BE49-F238E27FC236}">
                <a16:creationId xmlns:a16="http://schemas.microsoft.com/office/drawing/2014/main" id="{238BF971-E686-4DF0-BDDA-75090252FA9D}"/>
              </a:ext>
            </a:extLst>
          </p:cNvPr>
          <p:cNvGrpSpPr>
            <a:grpSpLocks/>
          </p:cNvGrpSpPr>
          <p:nvPr/>
        </p:nvGrpSpPr>
        <p:grpSpPr bwMode="auto">
          <a:xfrm>
            <a:off x="7254478" y="3616896"/>
            <a:ext cx="1146175" cy="1384300"/>
            <a:chOff x="2064" y="1008"/>
            <a:chExt cx="722" cy="872"/>
          </a:xfrm>
        </p:grpSpPr>
        <p:sp>
          <p:nvSpPr>
            <p:cNvPr id="101" name="Oval 99">
              <a:extLst>
                <a:ext uri="{FF2B5EF4-FFF2-40B4-BE49-F238E27FC236}">
                  <a16:creationId xmlns:a16="http://schemas.microsoft.com/office/drawing/2014/main" id="{50CA97C9-D2AD-493B-8EEC-FA2EA3B6B2F0}"/>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02" name="Group 100">
              <a:extLst>
                <a:ext uri="{FF2B5EF4-FFF2-40B4-BE49-F238E27FC236}">
                  <a16:creationId xmlns:a16="http://schemas.microsoft.com/office/drawing/2014/main" id="{39E2FD53-C524-45BC-B1B6-489FA1CEB0E9}"/>
                </a:ext>
              </a:extLst>
            </p:cNvPr>
            <p:cNvGrpSpPr>
              <a:grpSpLocks/>
            </p:cNvGrpSpPr>
            <p:nvPr/>
          </p:nvGrpSpPr>
          <p:grpSpPr bwMode="auto">
            <a:xfrm>
              <a:off x="2086" y="1031"/>
              <a:ext cx="680" cy="849"/>
              <a:chOff x="3975" y="1593"/>
              <a:chExt cx="931" cy="1163"/>
            </a:xfrm>
          </p:grpSpPr>
          <p:pic>
            <p:nvPicPr>
              <p:cNvPr id="115" name="Picture 101">
                <a:extLst>
                  <a:ext uri="{FF2B5EF4-FFF2-40B4-BE49-F238E27FC236}">
                    <a16:creationId xmlns:a16="http://schemas.microsoft.com/office/drawing/2014/main" id="{8CE358A6-932E-407D-871B-DA3D5FB95C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116" name="Oval 102">
                <a:extLst>
                  <a:ext uri="{FF2B5EF4-FFF2-40B4-BE49-F238E27FC236}">
                    <a16:creationId xmlns:a16="http://schemas.microsoft.com/office/drawing/2014/main" id="{47DEDB2C-8977-4F93-9AEB-BCE422686877}"/>
                  </a:ext>
                </a:extLst>
              </p:cNvPr>
              <p:cNvSpPr>
                <a:spLocks noChangeArrowheads="1"/>
              </p:cNvSpPr>
              <p:nvPr/>
            </p:nvSpPr>
            <p:spPr bwMode="gray">
              <a:xfrm>
                <a:off x="3975" y="1593"/>
                <a:ext cx="931" cy="937"/>
              </a:xfrm>
              <a:prstGeom prst="ellipse">
                <a:avLst/>
              </a:prstGeom>
              <a:solidFill>
                <a:srgbClr val="969696">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117" name="Picture 103">
                <a:extLst>
                  <a:ext uri="{FF2B5EF4-FFF2-40B4-BE49-F238E27FC236}">
                    <a16:creationId xmlns:a16="http://schemas.microsoft.com/office/drawing/2014/main" id="{5E836BB6-8593-45A6-8A8F-E93FA32112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118" name="Group 104">
                <a:extLst>
                  <a:ext uri="{FF2B5EF4-FFF2-40B4-BE49-F238E27FC236}">
                    <a16:creationId xmlns:a16="http://schemas.microsoft.com/office/drawing/2014/main" id="{C2B4EBC1-8CBA-4EAC-B312-82A2CA2D16E9}"/>
                  </a:ext>
                </a:extLst>
              </p:cNvPr>
              <p:cNvGrpSpPr>
                <a:grpSpLocks/>
              </p:cNvGrpSpPr>
              <p:nvPr/>
            </p:nvGrpSpPr>
            <p:grpSpPr bwMode="auto">
              <a:xfrm rot="-3733502" flipH="1" flipV="1">
                <a:off x="4256" y="2247"/>
                <a:ext cx="820" cy="198"/>
                <a:chOff x="2532" y="1051"/>
                <a:chExt cx="893" cy="246"/>
              </a:xfrm>
            </p:grpSpPr>
            <p:grpSp>
              <p:nvGrpSpPr>
                <p:cNvPr id="119" name="Group 105">
                  <a:extLst>
                    <a:ext uri="{FF2B5EF4-FFF2-40B4-BE49-F238E27FC236}">
                      <a16:creationId xmlns:a16="http://schemas.microsoft.com/office/drawing/2014/main" id="{64AA6BCD-B599-4211-A8E1-7C2A894D9079}"/>
                    </a:ext>
                  </a:extLst>
                </p:cNvPr>
                <p:cNvGrpSpPr>
                  <a:grpSpLocks/>
                </p:cNvGrpSpPr>
                <p:nvPr/>
              </p:nvGrpSpPr>
              <p:grpSpPr bwMode="auto">
                <a:xfrm>
                  <a:off x="2532" y="1051"/>
                  <a:ext cx="743" cy="185"/>
                  <a:chOff x="1565" y="2568"/>
                  <a:chExt cx="1118" cy="279"/>
                </a:xfrm>
              </p:grpSpPr>
              <p:sp>
                <p:nvSpPr>
                  <p:cNvPr id="125" name="AutoShape 106">
                    <a:extLst>
                      <a:ext uri="{FF2B5EF4-FFF2-40B4-BE49-F238E27FC236}">
                        <a16:creationId xmlns:a16="http://schemas.microsoft.com/office/drawing/2014/main" id="{0B1D8E14-9278-451D-8236-3B0A0DD45CD5}"/>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6" name="AutoShape 107">
                    <a:extLst>
                      <a:ext uri="{FF2B5EF4-FFF2-40B4-BE49-F238E27FC236}">
                        <a16:creationId xmlns:a16="http://schemas.microsoft.com/office/drawing/2014/main" id="{631BD801-0E55-426A-B141-7D143AD77959}"/>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7" name="AutoShape 108">
                    <a:extLst>
                      <a:ext uri="{FF2B5EF4-FFF2-40B4-BE49-F238E27FC236}">
                        <a16:creationId xmlns:a16="http://schemas.microsoft.com/office/drawing/2014/main" id="{0830419F-D64B-4F8C-B10B-E238C33C33B4}"/>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8" name="AutoShape 109">
                    <a:extLst>
                      <a:ext uri="{FF2B5EF4-FFF2-40B4-BE49-F238E27FC236}">
                        <a16:creationId xmlns:a16="http://schemas.microsoft.com/office/drawing/2014/main" id="{0CD6E4CD-1359-479D-8B16-8C455A5F670B}"/>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20" name="Group 110">
                  <a:extLst>
                    <a:ext uri="{FF2B5EF4-FFF2-40B4-BE49-F238E27FC236}">
                      <a16:creationId xmlns:a16="http://schemas.microsoft.com/office/drawing/2014/main" id="{4F378F71-6FAD-470E-8A3F-6561370E8C39}"/>
                    </a:ext>
                  </a:extLst>
                </p:cNvPr>
                <p:cNvGrpSpPr>
                  <a:grpSpLocks/>
                </p:cNvGrpSpPr>
                <p:nvPr/>
              </p:nvGrpSpPr>
              <p:grpSpPr bwMode="auto">
                <a:xfrm rot="1353540">
                  <a:off x="2682" y="1111"/>
                  <a:ext cx="743" cy="186"/>
                  <a:chOff x="1565" y="2568"/>
                  <a:chExt cx="1118" cy="279"/>
                </a:xfrm>
              </p:grpSpPr>
              <p:sp>
                <p:nvSpPr>
                  <p:cNvPr id="121" name="AutoShape 111">
                    <a:extLst>
                      <a:ext uri="{FF2B5EF4-FFF2-40B4-BE49-F238E27FC236}">
                        <a16:creationId xmlns:a16="http://schemas.microsoft.com/office/drawing/2014/main" id="{E1C89B9A-A6E6-4CF9-83F8-D6DD6C82E494}"/>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2" name="AutoShape 112">
                    <a:extLst>
                      <a:ext uri="{FF2B5EF4-FFF2-40B4-BE49-F238E27FC236}">
                        <a16:creationId xmlns:a16="http://schemas.microsoft.com/office/drawing/2014/main" id="{4D050262-8FDD-47F3-9AFC-F43FA8022E66}"/>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3" name="AutoShape 113">
                    <a:extLst>
                      <a:ext uri="{FF2B5EF4-FFF2-40B4-BE49-F238E27FC236}">
                        <a16:creationId xmlns:a16="http://schemas.microsoft.com/office/drawing/2014/main" id="{BA64A48F-E09E-43F6-AF61-A2E9145EDC56}"/>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4" name="AutoShape 114">
                    <a:extLst>
                      <a:ext uri="{FF2B5EF4-FFF2-40B4-BE49-F238E27FC236}">
                        <a16:creationId xmlns:a16="http://schemas.microsoft.com/office/drawing/2014/main" id="{CE1C7D67-856D-43AB-BC3E-DE00FAAE633E}"/>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103" name="Group 115">
              <a:extLst>
                <a:ext uri="{FF2B5EF4-FFF2-40B4-BE49-F238E27FC236}">
                  <a16:creationId xmlns:a16="http://schemas.microsoft.com/office/drawing/2014/main" id="{A227CACA-E23F-40E3-B6A9-0925058D36AB}"/>
                </a:ext>
              </a:extLst>
            </p:cNvPr>
            <p:cNvGrpSpPr>
              <a:grpSpLocks/>
            </p:cNvGrpSpPr>
            <p:nvPr/>
          </p:nvGrpSpPr>
          <p:grpSpPr bwMode="auto">
            <a:xfrm rot="-3733502" flipH="1" flipV="1">
              <a:off x="2362" y="1505"/>
              <a:ext cx="527" cy="128"/>
              <a:chOff x="2532" y="1051"/>
              <a:chExt cx="893" cy="246"/>
            </a:xfrm>
          </p:grpSpPr>
          <p:grpSp>
            <p:nvGrpSpPr>
              <p:cNvPr id="105" name="Group 116">
                <a:extLst>
                  <a:ext uri="{FF2B5EF4-FFF2-40B4-BE49-F238E27FC236}">
                    <a16:creationId xmlns:a16="http://schemas.microsoft.com/office/drawing/2014/main" id="{F6C93E8B-8C6E-4684-B26A-DB37BA875C00}"/>
                  </a:ext>
                </a:extLst>
              </p:cNvPr>
              <p:cNvGrpSpPr>
                <a:grpSpLocks/>
              </p:cNvGrpSpPr>
              <p:nvPr/>
            </p:nvGrpSpPr>
            <p:grpSpPr bwMode="auto">
              <a:xfrm>
                <a:off x="2532" y="1051"/>
                <a:ext cx="743" cy="185"/>
                <a:chOff x="1565" y="2568"/>
                <a:chExt cx="1118" cy="279"/>
              </a:xfrm>
            </p:grpSpPr>
            <p:sp>
              <p:nvSpPr>
                <p:cNvPr id="111" name="AutoShape 117">
                  <a:extLst>
                    <a:ext uri="{FF2B5EF4-FFF2-40B4-BE49-F238E27FC236}">
                      <a16:creationId xmlns:a16="http://schemas.microsoft.com/office/drawing/2014/main" id="{27CA8955-F936-4C2E-B53D-3CD35BEA650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2" name="AutoShape 118">
                  <a:extLst>
                    <a:ext uri="{FF2B5EF4-FFF2-40B4-BE49-F238E27FC236}">
                      <a16:creationId xmlns:a16="http://schemas.microsoft.com/office/drawing/2014/main" id="{B50AF4AF-2E64-4CBA-9D7E-62E4E72BE0E1}"/>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3" name="AutoShape 119">
                  <a:extLst>
                    <a:ext uri="{FF2B5EF4-FFF2-40B4-BE49-F238E27FC236}">
                      <a16:creationId xmlns:a16="http://schemas.microsoft.com/office/drawing/2014/main" id="{13CD0D35-A682-42C7-97F7-1F66D55E3FF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4" name="AutoShape 120">
                  <a:extLst>
                    <a:ext uri="{FF2B5EF4-FFF2-40B4-BE49-F238E27FC236}">
                      <a16:creationId xmlns:a16="http://schemas.microsoft.com/office/drawing/2014/main" id="{CE6E1C8E-4437-4EA5-8F7C-648A72D10B8A}"/>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06" name="Group 121">
                <a:extLst>
                  <a:ext uri="{FF2B5EF4-FFF2-40B4-BE49-F238E27FC236}">
                    <a16:creationId xmlns:a16="http://schemas.microsoft.com/office/drawing/2014/main" id="{5EFBA357-ED02-4A08-A47E-85CAD6BE1364}"/>
                  </a:ext>
                </a:extLst>
              </p:cNvPr>
              <p:cNvGrpSpPr>
                <a:grpSpLocks/>
              </p:cNvGrpSpPr>
              <p:nvPr/>
            </p:nvGrpSpPr>
            <p:grpSpPr bwMode="auto">
              <a:xfrm rot="1353540">
                <a:off x="2682" y="1111"/>
                <a:ext cx="743" cy="186"/>
                <a:chOff x="1565" y="2568"/>
                <a:chExt cx="1118" cy="279"/>
              </a:xfrm>
            </p:grpSpPr>
            <p:sp>
              <p:nvSpPr>
                <p:cNvPr id="107" name="AutoShape 122">
                  <a:extLst>
                    <a:ext uri="{FF2B5EF4-FFF2-40B4-BE49-F238E27FC236}">
                      <a16:creationId xmlns:a16="http://schemas.microsoft.com/office/drawing/2014/main" id="{4EBAEBB6-3770-405D-B618-50A79857AB43}"/>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08" name="AutoShape 123">
                  <a:extLst>
                    <a:ext uri="{FF2B5EF4-FFF2-40B4-BE49-F238E27FC236}">
                      <a16:creationId xmlns:a16="http://schemas.microsoft.com/office/drawing/2014/main" id="{3765803E-4E33-437C-9B55-4365B3280D1F}"/>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09" name="AutoShape 124">
                  <a:extLst>
                    <a:ext uri="{FF2B5EF4-FFF2-40B4-BE49-F238E27FC236}">
                      <a16:creationId xmlns:a16="http://schemas.microsoft.com/office/drawing/2014/main" id="{8B328D7D-5824-4E66-9427-FBA33CE4E09A}"/>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0" name="AutoShape 125">
                  <a:extLst>
                    <a:ext uri="{FF2B5EF4-FFF2-40B4-BE49-F238E27FC236}">
                      <a16:creationId xmlns:a16="http://schemas.microsoft.com/office/drawing/2014/main" id="{89DB229D-482A-436B-BED9-F4884F208A05}"/>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04" name="Rectangle 126">
              <a:extLst>
                <a:ext uri="{FF2B5EF4-FFF2-40B4-BE49-F238E27FC236}">
                  <a16:creationId xmlns:a16="http://schemas.microsoft.com/office/drawing/2014/main" id="{3C1C5CA5-6304-463E-960C-C6473ECC493B}"/>
                </a:ext>
              </a:extLst>
            </p:cNvPr>
            <p:cNvSpPr>
              <a:spLocks noChangeArrowheads="1"/>
            </p:cNvSpPr>
            <p:nvPr/>
          </p:nvSpPr>
          <p:spPr bwMode="gray">
            <a:xfrm>
              <a:off x="2117" y="1232"/>
              <a:ext cx="655" cy="330"/>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600" b="1" i="0" u="none" strike="noStrike" kern="0" cap="none" spc="0" normalizeH="0" baseline="0" noProof="0" dirty="0">
                  <a:ln>
                    <a:noFill/>
                  </a:ln>
                  <a:solidFill>
                    <a:srgbClr val="000000"/>
                  </a:solidFill>
                  <a:effectLst/>
                  <a:uLnTx/>
                  <a:uFillTx/>
                  <a:latin typeface="Arial" panose="020B0604020202020204" pitchFamily="34" charset="0"/>
                </a:rPr>
                <a:t>15 Bölge</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200" b="1" kern="0" dirty="0">
                  <a:solidFill>
                    <a:srgbClr val="000000"/>
                  </a:solidFill>
                  <a:latin typeface="Arial" panose="020B0604020202020204" pitchFamily="34" charset="0"/>
                </a:rPr>
                <a:t>Müdürlüğü</a:t>
              </a:r>
              <a:endParaRPr kumimoji="0" lang="en-US" altLang="tr-TR" sz="16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129" name="Group 127">
            <a:extLst>
              <a:ext uri="{FF2B5EF4-FFF2-40B4-BE49-F238E27FC236}">
                <a16:creationId xmlns:a16="http://schemas.microsoft.com/office/drawing/2014/main" id="{F97056F0-B2D1-4CAE-86D2-97EEFB3A21F0}"/>
              </a:ext>
            </a:extLst>
          </p:cNvPr>
          <p:cNvGrpSpPr>
            <a:grpSpLocks/>
          </p:cNvGrpSpPr>
          <p:nvPr/>
        </p:nvGrpSpPr>
        <p:grpSpPr bwMode="auto">
          <a:xfrm>
            <a:off x="7218361" y="1829529"/>
            <a:ext cx="1158877" cy="1384300"/>
            <a:chOff x="2056" y="1008"/>
            <a:chExt cx="730" cy="872"/>
          </a:xfrm>
        </p:grpSpPr>
        <p:sp>
          <p:nvSpPr>
            <p:cNvPr id="130" name="Oval 128">
              <a:extLst>
                <a:ext uri="{FF2B5EF4-FFF2-40B4-BE49-F238E27FC236}">
                  <a16:creationId xmlns:a16="http://schemas.microsoft.com/office/drawing/2014/main" id="{23AFF6DF-E126-432C-A0FC-D8120D217790}"/>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31" name="Group 129">
              <a:extLst>
                <a:ext uri="{FF2B5EF4-FFF2-40B4-BE49-F238E27FC236}">
                  <a16:creationId xmlns:a16="http://schemas.microsoft.com/office/drawing/2014/main" id="{F80F53B0-5F3F-4A15-B6E0-44F9B66616C8}"/>
                </a:ext>
              </a:extLst>
            </p:cNvPr>
            <p:cNvGrpSpPr>
              <a:grpSpLocks/>
            </p:cNvGrpSpPr>
            <p:nvPr/>
          </p:nvGrpSpPr>
          <p:grpSpPr bwMode="auto">
            <a:xfrm>
              <a:off x="2086" y="1031"/>
              <a:ext cx="680" cy="849"/>
              <a:chOff x="3975" y="1593"/>
              <a:chExt cx="931" cy="1163"/>
            </a:xfrm>
          </p:grpSpPr>
          <p:pic>
            <p:nvPicPr>
              <p:cNvPr id="144" name="Picture 130">
                <a:extLst>
                  <a:ext uri="{FF2B5EF4-FFF2-40B4-BE49-F238E27FC236}">
                    <a16:creationId xmlns:a16="http://schemas.microsoft.com/office/drawing/2014/main" id="{D18F69A5-FB4F-4F18-96B7-FAEAB758B4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145" name="Oval 131">
                <a:extLst>
                  <a:ext uri="{FF2B5EF4-FFF2-40B4-BE49-F238E27FC236}">
                    <a16:creationId xmlns:a16="http://schemas.microsoft.com/office/drawing/2014/main" id="{97024854-04BE-482D-9C9E-0625AD4A2DCD}"/>
                  </a:ext>
                </a:extLst>
              </p:cNvPr>
              <p:cNvSpPr>
                <a:spLocks noChangeArrowheads="1"/>
              </p:cNvSpPr>
              <p:nvPr/>
            </p:nvSpPr>
            <p:spPr bwMode="gray">
              <a:xfrm>
                <a:off x="3975" y="1593"/>
                <a:ext cx="931" cy="937"/>
              </a:xfrm>
              <a:prstGeom prst="ellipse">
                <a:avLst/>
              </a:prstGeom>
              <a:solidFill>
                <a:srgbClr val="EA9C00">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146" name="Picture 132">
                <a:extLst>
                  <a:ext uri="{FF2B5EF4-FFF2-40B4-BE49-F238E27FC236}">
                    <a16:creationId xmlns:a16="http://schemas.microsoft.com/office/drawing/2014/main" id="{C04CF90E-F01E-4011-B9F5-77E6BF550D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147" name="Group 133">
                <a:extLst>
                  <a:ext uri="{FF2B5EF4-FFF2-40B4-BE49-F238E27FC236}">
                    <a16:creationId xmlns:a16="http://schemas.microsoft.com/office/drawing/2014/main" id="{4F8CE1D0-4D3F-49A0-99AC-29171213077C}"/>
                  </a:ext>
                </a:extLst>
              </p:cNvPr>
              <p:cNvGrpSpPr>
                <a:grpSpLocks/>
              </p:cNvGrpSpPr>
              <p:nvPr/>
            </p:nvGrpSpPr>
            <p:grpSpPr bwMode="auto">
              <a:xfrm rot="-3733502" flipH="1" flipV="1">
                <a:off x="4256" y="2247"/>
                <a:ext cx="820" cy="198"/>
                <a:chOff x="2532" y="1051"/>
                <a:chExt cx="893" cy="246"/>
              </a:xfrm>
            </p:grpSpPr>
            <p:grpSp>
              <p:nvGrpSpPr>
                <p:cNvPr id="148" name="Group 134">
                  <a:extLst>
                    <a:ext uri="{FF2B5EF4-FFF2-40B4-BE49-F238E27FC236}">
                      <a16:creationId xmlns:a16="http://schemas.microsoft.com/office/drawing/2014/main" id="{4A9E1BFB-2FFA-4E45-AB88-A7C1CCE026D7}"/>
                    </a:ext>
                  </a:extLst>
                </p:cNvPr>
                <p:cNvGrpSpPr>
                  <a:grpSpLocks/>
                </p:cNvGrpSpPr>
                <p:nvPr/>
              </p:nvGrpSpPr>
              <p:grpSpPr bwMode="auto">
                <a:xfrm>
                  <a:off x="2532" y="1051"/>
                  <a:ext cx="743" cy="185"/>
                  <a:chOff x="1565" y="2568"/>
                  <a:chExt cx="1118" cy="279"/>
                </a:xfrm>
              </p:grpSpPr>
              <p:sp>
                <p:nvSpPr>
                  <p:cNvPr id="154" name="AutoShape 135">
                    <a:extLst>
                      <a:ext uri="{FF2B5EF4-FFF2-40B4-BE49-F238E27FC236}">
                        <a16:creationId xmlns:a16="http://schemas.microsoft.com/office/drawing/2014/main" id="{54F3F836-0D1B-4D25-9856-FEF6FB9917D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5" name="AutoShape 136">
                    <a:extLst>
                      <a:ext uri="{FF2B5EF4-FFF2-40B4-BE49-F238E27FC236}">
                        <a16:creationId xmlns:a16="http://schemas.microsoft.com/office/drawing/2014/main" id="{6F72D7FB-9FBF-49D0-9D51-0B5EAE1F2047}"/>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6" name="AutoShape 137">
                    <a:extLst>
                      <a:ext uri="{FF2B5EF4-FFF2-40B4-BE49-F238E27FC236}">
                        <a16:creationId xmlns:a16="http://schemas.microsoft.com/office/drawing/2014/main" id="{E49670A2-C12C-4C3A-A7D1-7AFF5F92925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7" name="AutoShape 138">
                    <a:extLst>
                      <a:ext uri="{FF2B5EF4-FFF2-40B4-BE49-F238E27FC236}">
                        <a16:creationId xmlns:a16="http://schemas.microsoft.com/office/drawing/2014/main" id="{942CCF03-250E-4553-9BCF-CE0CCB9E645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49" name="Group 139">
                  <a:extLst>
                    <a:ext uri="{FF2B5EF4-FFF2-40B4-BE49-F238E27FC236}">
                      <a16:creationId xmlns:a16="http://schemas.microsoft.com/office/drawing/2014/main" id="{24CEE4C7-8490-4472-9A4A-76E4D9A17278}"/>
                    </a:ext>
                  </a:extLst>
                </p:cNvPr>
                <p:cNvGrpSpPr>
                  <a:grpSpLocks/>
                </p:cNvGrpSpPr>
                <p:nvPr/>
              </p:nvGrpSpPr>
              <p:grpSpPr bwMode="auto">
                <a:xfrm rot="1353540">
                  <a:off x="2682" y="1111"/>
                  <a:ext cx="743" cy="186"/>
                  <a:chOff x="1565" y="2568"/>
                  <a:chExt cx="1118" cy="279"/>
                </a:xfrm>
              </p:grpSpPr>
              <p:sp>
                <p:nvSpPr>
                  <p:cNvPr id="150" name="AutoShape 140">
                    <a:extLst>
                      <a:ext uri="{FF2B5EF4-FFF2-40B4-BE49-F238E27FC236}">
                        <a16:creationId xmlns:a16="http://schemas.microsoft.com/office/drawing/2014/main" id="{FCBB1559-8902-45B1-A8F5-31042A33E0A5}"/>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1" name="AutoShape 141">
                    <a:extLst>
                      <a:ext uri="{FF2B5EF4-FFF2-40B4-BE49-F238E27FC236}">
                        <a16:creationId xmlns:a16="http://schemas.microsoft.com/office/drawing/2014/main" id="{B744F0E8-8523-4CEA-B948-63228148337D}"/>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2" name="AutoShape 142">
                    <a:extLst>
                      <a:ext uri="{FF2B5EF4-FFF2-40B4-BE49-F238E27FC236}">
                        <a16:creationId xmlns:a16="http://schemas.microsoft.com/office/drawing/2014/main" id="{99773F98-4DD4-45EA-9A75-56D27496E2F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3" name="AutoShape 143">
                    <a:extLst>
                      <a:ext uri="{FF2B5EF4-FFF2-40B4-BE49-F238E27FC236}">
                        <a16:creationId xmlns:a16="http://schemas.microsoft.com/office/drawing/2014/main" id="{812C2F5A-7121-46A1-8957-F65589FD40A2}"/>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132" name="Group 144">
              <a:extLst>
                <a:ext uri="{FF2B5EF4-FFF2-40B4-BE49-F238E27FC236}">
                  <a16:creationId xmlns:a16="http://schemas.microsoft.com/office/drawing/2014/main" id="{B8340407-A591-435C-981D-4B77B7ACF638}"/>
                </a:ext>
              </a:extLst>
            </p:cNvPr>
            <p:cNvGrpSpPr>
              <a:grpSpLocks/>
            </p:cNvGrpSpPr>
            <p:nvPr/>
          </p:nvGrpSpPr>
          <p:grpSpPr bwMode="auto">
            <a:xfrm rot="-3733502" flipH="1" flipV="1">
              <a:off x="2362" y="1505"/>
              <a:ext cx="527" cy="128"/>
              <a:chOff x="2532" y="1051"/>
              <a:chExt cx="893" cy="246"/>
            </a:xfrm>
          </p:grpSpPr>
          <p:grpSp>
            <p:nvGrpSpPr>
              <p:cNvPr id="134" name="Group 145">
                <a:extLst>
                  <a:ext uri="{FF2B5EF4-FFF2-40B4-BE49-F238E27FC236}">
                    <a16:creationId xmlns:a16="http://schemas.microsoft.com/office/drawing/2014/main" id="{F73B6E8D-07C8-4AF8-8A06-9D4090BC63C9}"/>
                  </a:ext>
                </a:extLst>
              </p:cNvPr>
              <p:cNvGrpSpPr>
                <a:grpSpLocks/>
              </p:cNvGrpSpPr>
              <p:nvPr/>
            </p:nvGrpSpPr>
            <p:grpSpPr bwMode="auto">
              <a:xfrm>
                <a:off x="2532" y="1051"/>
                <a:ext cx="743" cy="185"/>
                <a:chOff x="1565" y="2568"/>
                <a:chExt cx="1118" cy="279"/>
              </a:xfrm>
            </p:grpSpPr>
            <p:sp>
              <p:nvSpPr>
                <p:cNvPr id="140" name="AutoShape 146">
                  <a:extLst>
                    <a:ext uri="{FF2B5EF4-FFF2-40B4-BE49-F238E27FC236}">
                      <a16:creationId xmlns:a16="http://schemas.microsoft.com/office/drawing/2014/main" id="{9293E1B1-B070-4B21-9105-DF8E4E551E57}"/>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41" name="AutoShape 147">
                  <a:extLst>
                    <a:ext uri="{FF2B5EF4-FFF2-40B4-BE49-F238E27FC236}">
                      <a16:creationId xmlns:a16="http://schemas.microsoft.com/office/drawing/2014/main" id="{E45C6DC4-3BE2-4E26-BED0-D17E2449A233}"/>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42" name="AutoShape 148">
                  <a:extLst>
                    <a:ext uri="{FF2B5EF4-FFF2-40B4-BE49-F238E27FC236}">
                      <a16:creationId xmlns:a16="http://schemas.microsoft.com/office/drawing/2014/main" id="{C3A3679B-AD9A-4D95-96C9-450C5746740A}"/>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43" name="AutoShape 149">
                  <a:extLst>
                    <a:ext uri="{FF2B5EF4-FFF2-40B4-BE49-F238E27FC236}">
                      <a16:creationId xmlns:a16="http://schemas.microsoft.com/office/drawing/2014/main" id="{C7B521C0-E834-4555-88FC-27E6B3BBA8B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35" name="Group 150">
                <a:extLst>
                  <a:ext uri="{FF2B5EF4-FFF2-40B4-BE49-F238E27FC236}">
                    <a16:creationId xmlns:a16="http://schemas.microsoft.com/office/drawing/2014/main" id="{15D32559-AC93-4697-9827-B70BFBE5668B}"/>
                  </a:ext>
                </a:extLst>
              </p:cNvPr>
              <p:cNvGrpSpPr>
                <a:grpSpLocks/>
              </p:cNvGrpSpPr>
              <p:nvPr/>
            </p:nvGrpSpPr>
            <p:grpSpPr bwMode="auto">
              <a:xfrm rot="1353540">
                <a:off x="2682" y="1111"/>
                <a:ext cx="743" cy="186"/>
                <a:chOff x="1565" y="2568"/>
                <a:chExt cx="1118" cy="279"/>
              </a:xfrm>
            </p:grpSpPr>
            <p:sp>
              <p:nvSpPr>
                <p:cNvPr id="136" name="AutoShape 151">
                  <a:extLst>
                    <a:ext uri="{FF2B5EF4-FFF2-40B4-BE49-F238E27FC236}">
                      <a16:creationId xmlns:a16="http://schemas.microsoft.com/office/drawing/2014/main" id="{9D4A4A73-5B7C-4290-BC85-3D88602C732D}"/>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37" name="AutoShape 152">
                  <a:extLst>
                    <a:ext uri="{FF2B5EF4-FFF2-40B4-BE49-F238E27FC236}">
                      <a16:creationId xmlns:a16="http://schemas.microsoft.com/office/drawing/2014/main" id="{2870EEEB-DAFC-4EA0-9F03-ECC22ECDD09E}"/>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38" name="AutoShape 153">
                  <a:extLst>
                    <a:ext uri="{FF2B5EF4-FFF2-40B4-BE49-F238E27FC236}">
                      <a16:creationId xmlns:a16="http://schemas.microsoft.com/office/drawing/2014/main" id="{3D816CD9-CF18-45EB-8108-B4715B15CDDA}"/>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39" name="AutoShape 154">
                  <a:extLst>
                    <a:ext uri="{FF2B5EF4-FFF2-40B4-BE49-F238E27FC236}">
                      <a16:creationId xmlns:a16="http://schemas.microsoft.com/office/drawing/2014/main" id="{F8844812-2EE6-4701-9F47-5AC2135E632C}"/>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33" name="Rectangle 155">
              <a:extLst>
                <a:ext uri="{FF2B5EF4-FFF2-40B4-BE49-F238E27FC236}">
                  <a16:creationId xmlns:a16="http://schemas.microsoft.com/office/drawing/2014/main" id="{9246AE9D-CF08-4557-ABFC-7988231B0674}"/>
                </a:ext>
              </a:extLst>
            </p:cNvPr>
            <p:cNvSpPr>
              <a:spLocks noChangeArrowheads="1"/>
            </p:cNvSpPr>
            <p:nvPr/>
          </p:nvSpPr>
          <p:spPr bwMode="gray">
            <a:xfrm>
              <a:off x="2056" y="1161"/>
              <a:ext cx="728" cy="417"/>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600" b="1" i="0" u="none" strike="noStrike" kern="0" cap="none" spc="0" normalizeH="0" baseline="0" noProof="0" dirty="0">
                  <a:ln>
                    <a:noFill/>
                  </a:ln>
                  <a:solidFill>
                    <a:srgbClr val="000000"/>
                  </a:solidFill>
                  <a:effectLst/>
                  <a:uLnTx/>
                  <a:uFillTx/>
                  <a:latin typeface="Arial" panose="020B0604020202020204" pitchFamily="34" charset="0"/>
                </a:rPr>
                <a:t>81 İl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000" b="1" i="0" u="none" strike="noStrike" kern="0" cap="none" spc="0" normalizeH="0" baseline="0" noProof="0" dirty="0">
                  <a:ln>
                    <a:noFill/>
                  </a:ln>
                  <a:solidFill>
                    <a:srgbClr val="000000"/>
                  </a:solidFill>
                  <a:effectLst/>
                  <a:uLnTx/>
                  <a:uFillTx/>
                  <a:latin typeface="Arial" panose="020B0604020202020204" pitchFamily="34" charset="0"/>
                </a:rPr>
                <a:t>Tarım ve Orman</a:t>
              </a:r>
              <a:endParaRPr kumimoji="0" lang="tr-TR" altLang="tr-TR" sz="1100" b="1" i="0" u="none" strike="noStrike" kern="0" cap="none" spc="0" normalizeH="0" baseline="0" noProof="0" dirty="0">
                <a:ln>
                  <a:noFill/>
                </a:ln>
                <a:solidFill>
                  <a:srgbClr val="000000"/>
                </a:solidFill>
                <a:effectLst/>
                <a:uLnTx/>
                <a:uFillTx/>
                <a:latin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100" b="1" i="0" u="none" strike="noStrike" kern="0" cap="none" spc="0" normalizeH="0" baseline="0" noProof="0" dirty="0">
                  <a:ln>
                    <a:noFill/>
                  </a:ln>
                  <a:solidFill>
                    <a:srgbClr val="000000"/>
                  </a:solidFill>
                  <a:effectLst/>
                  <a:uLnTx/>
                  <a:uFillTx/>
                  <a:latin typeface="Arial" panose="020B0604020202020204" pitchFamily="34" charset="0"/>
                </a:rPr>
                <a:t>Müdürlüğü</a:t>
              </a:r>
              <a:endParaRPr kumimoji="0" lang="en-US" altLang="tr-TR" sz="12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158" name="Group 156">
            <a:extLst>
              <a:ext uri="{FF2B5EF4-FFF2-40B4-BE49-F238E27FC236}">
                <a16:creationId xmlns:a16="http://schemas.microsoft.com/office/drawing/2014/main" id="{168B13F4-16C2-49D5-A222-DDF9306BBD80}"/>
              </a:ext>
            </a:extLst>
          </p:cNvPr>
          <p:cNvGrpSpPr>
            <a:grpSpLocks/>
          </p:cNvGrpSpPr>
          <p:nvPr/>
        </p:nvGrpSpPr>
        <p:grpSpPr bwMode="auto">
          <a:xfrm rot="4976862" flipH="1">
            <a:off x="5880100" y="3646488"/>
            <a:ext cx="673100" cy="647700"/>
            <a:chOff x="1944" y="1111"/>
            <a:chExt cx="204" cy="196"/>
          </a:xfrm>
        </p:grpSpPr>
        <p:pic>
          <p:nvPicPr>
            <p:cNvPr id="159" name="Picture 157">
              <a:extLst>
                <a:ext uri="{FF2B5EF4-FFF2-40B4-BE49-F238E27FC236}">
                  <a16:creationId xmlns:a16="http://schemas.microsoft.com/office/drawing/2014/main" id="{59343839-956A-4201-978A-66B88BC9EA0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flipH="1">
              <a:off x="1961" y="1124"/>
              <a:ext cx="174" cy="172"/>
            </a:xfrm>
            <a:prstGeom prst="rect">
              <a:avLst/>
            </a:prstGeom>
            <a:noFill/>
            <a:extLst>
              <a:ext uri="{909E8E84-426E-40DD-AFC4-6F175D3DCCD1}">
                <a14:hiddenFill xmlns:a14="http://schemas.microsoft.com/office/drawing/2010/main">
                  <a:solidFill>
                    <a:srgbClr val="FFFFFF"/>
                  </a:solidFill>
                </a14:hiddenFill>
              </a:ext>
            </a:extLst>
          </p:spPr>
        </p:pic>
        <p:sp>
          <p:nvSpPr>
            <p:cNvPr id="160" name="Oval 158">
              <a:extLst>
                <a:ext uri="{FF2B5EF4-FFF2-40B4-BE49-F238E27FC236}">
                  <a16:creationId xmlns:a16="http://schemas.microsoft.com/office/drawing/2014/main" id="{ED905B8D-DFE0-432B-976C-58F4F32331F0}"/>
                </a:ext>
              </a:extLst>
            </p:cNvPr>
            <p:cNvSpPr>
              <a:spLocks noChangeArrowheads="1"/>
            </p:cNvSpPr>
            <p:nvPr/>
          </p:nvSpPr>
          <p:spPr bwMode="gray">
            <a:xfrm flipH="1">
              <a:off x="1962" y="1124"/>
              <a:ext cx="173" cy="172"/>
            </a:xfrm>
            <a:prstGeom prst="ellipse">
              <a:avLst/>
            </a:prstGeom>
            <a:gradFill rotWithShape="1">
              <a:gsLst>
                <a:gs pos="0">
                  <a:srgbClr val="969696">
                    <a:gamma/>
                    <a:shade val="46275"/>
                    <a:invGamma/>
                  </a:srgbClr>
                </a:gs>
                <a:gs pos="50000">
                  <a:srgbClr val="969696">
                    <a:alpha val="50000"/>
                  </a:srgbClr>
                </a:gs>
                <a:gs pos="100000">
                  <a:srgbClr val="969696">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61" name="Group 159">
              <a:extLst>
                <a:ext uri="{FF2B5EF4-FFF2-40B4-BE49-F238E27FC236}">
                  <a16:creationId xmlns:a16="http://schemas.microsoft.com/office/drawing/2014/main" id="{90CEAE02-399D-4895-ACBC-FAF8B1565143}"/>
                </a:ext>
              </a:extLst>
            </p:cNvPr>
            <p:cNvGrpSpPr>
              <a:grpSpLocks/>
            </p:cNvGrpSpPr>
            <p:nvPr/>
          </p:nvGrpSpPr>
          <p:grpSpPr bwMode="auto">
            <a:xfrm rot="1297425" flipV="1">
              <a:off x="1971" y="1258"/>
              <a:ext cx="151" cy="37"/>
              <a:chOff x="2532" y="1051"/>
              <a:chExt cx="893" cy="246"/>
            </a:xfrm>
          </p:grpSpPr>
          <p:grpSp>
            <p:nvGrpSpPr>
              <p:cNvPr id="164" name="Group 160">
                <a:extLst>
                  <a:ext uri="{FF2B5EF4-FFF2-40B4-BE49-F238E27FC236}">
                    <a16:creationId xmlns:a16="http://schemas.microsoft.com/office/drawing/2014/main" id="{5578E810-ACF7-4576-8416-E79F1B3BD451}"/>
                  </a:ext>
                </a:extLst>
              </p:cNvPr>
              <p:cNvGrpSpPr>
                <a:grpSpLocks/>
              </p:cNvGrpSpPr>
              <p:nvPr/>
            </p:nvGrpSpPr>
            <p:grpSpPr bwMode="auto">
              <a:xfrm>
                <a:off x="2532" y="1051"/>
                <a:ext cx="743" cy="185"/>
                <a:chOff x="1565" y="2568"/>
                <a:chExt cx="1118" cy="279"/>
              </a:xfrm>
            </p:grpSpPr>
            <p:sp>
              <p:nvSpPr>
                <p:cNvPr id="170" name="AutoShape 161">
                  <a:extLst>
                    <a:ext uri="{FF2B5EF4-FFF2-40B4-BE49-F238E27FC236}">
                      <a16:creationId xmlns:a16="http://schemas.microsoft.com/office/drawing/2014/main" id="{2784389C-26B2-47CF-BE86-12CE7757BE3B}"/>
                    </a:ext>
                  </a:extLst>
                </p:cNvPr>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71" name="AutoShape 162">
                  <a:extLst>
                    <a:ext uri="{FF2B5EF4-FFF2-40B4-BE49-F238E27FC236}">
                      <a16:creationId xmlns:a16="http://schemas.microsoft.com/office/drawing/2014/main" id="{1CAE4263-E07A-453D-B974-A525027BD26D}"/>
                    </a:ext>
                  </a:extLst>
                </p:cNvPr>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72" name="AutoShape 163">
                  <a:extLst>
                    <a:ext uri="{FF2B5EF4-FFF2-40B4-BE49-F238E27FC236}">
                      <a16:creationId xmlns:a16="http://schemas.microsoft.com/office/drawing/2014/main" id="{B3D5F5B7-0DDF-4B0B-9903-BFB69B35EFB2}"/>
                    </a:ext>
                  </a:extLst>
                </p:cNvPr>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73" name="AutoShape 164">
                  <a:extLst>
                    <a:ext uri="{FF2B5EF4-FFF2-40B4-BE49-F238E27FC236}">
                      <a16:creationId xmlns:a16="http://schemas.microsoft.com/office/drawing/2014/main" id="{27A2AB3E-FDD7-4D9F-99A2-3509568939EF}"/>
                    </a:ext>
                  </a:extLst>
                </p:cNvPr>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65" name="Group 165">
                <a:extLst>
                  <a:ext uri="{FF2B5EF4-FFF2-40B4-BE49-F238E27FC236}">
                    <a16:creationId xmlns:a16="http://schemas.microsoft.com/office/drawing/2014/main" id="{55DC8436-3094-4DFD-919C-BA1E43AC4A89}"/>
                  </a:ext>
                </a:extLst>
              </p:cNvPr>
              <p:cNvGrpSpPr>
                <a:grpSpLocks/>
              </p:cNvGrpSpPr>
              <p:nvPr/>
            </p:nvGrpSpPr>
            <p:grpSpPr bwMode="auto">
              <a:xfrm rot="1353540">
                <a:off x="2682" y="1111"/>
                <a:ext cx="743" cy="186"/>
                <a:chOff x="1565" y="2568"/>
                <a:chExt cx="1118" cy="279"/>
              </a:xfrm>
            </p:grpSpPr>
            <p:sp>
              <p:nvSpPr>
                <p:cNvPr id="166" name="AutoShape 166">
                  <a:extLst>
                    <a:ext uri="{FF2B5EF4-FFF2-40B4-BE49-F238E27FC236}">
                      <a16:creationId xmlns:a16="http://schemas.microsoft.com/office/drawing/2014/main" id="{32452581-3575-43FD-B552-A3A3BF4CFB40}"/>
                    </a:ext>
                  </a:extLst>
                </p:cNvPr>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67" name="AutoShape 167">
                  <a:extLst>
                    <a:ext uri="{FF2B5EF4-FFF2-40B4-BE49-F238E27FC236}">
                      <a16:creationId xmlns:a16="http://schemas.microsoft.com/office/drawing/2014/main" id="{238AEF8F-B179-4A56-8020-95BDC787ABFE}"/>
                    </a:ext>
                  </a:extLst>
                </p:cNvPr>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68" name="AutoShape 168">
                  <a:extLst>
                    <a:ext uri="{FF2B5EF4-FFF2-40B4-BE49-F238E27FC236}">
                      <a16:creationId xmlns:a16="http://schemas.microsoft.com/office/drawing/2014/main" id="{34772D0F-6ED1-44CE-9AE3-50E22740E4D3}"/>
                    </a:ext>
                  </a:extLst>
                </p:cNvPr>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69" name="AutoShape 169">
                  <a:extLst>
                    <a:ext uri="{FF2B5EF4-FFF2-40B4-BE49-F238E27FC236}">
                      <a16:creationId xmlns:a16="http://schemas.microsoft.com/office/drawing/2014/main" id="{DBC3C7F3-F8A0-4008-9646-6D03C7FE1F55}"/>
                    </a:ext>
                  </a:extLst>
                </p:cNvPr>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62" name="Arc 170">
              <a:extLst>
                <a:ext uri="{FF2B5EF4-FFF2-40B4-BE49-F238E27FC236}">
                  <a16:creationId xmlns:a16="http://schemas.microsoft.com/office/drawing/2014/main" id="{982CCAC3-7BC8-406D-A665-1B56119C2778}"/>
                </a:ext>
              </a:extLst>
            </p:cNvPr>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a:extLst>
              <a:ext uri="{909E8E84-426E-40DD-AFC4-6F175D3DCCD1}">
                <a14:hiddenFill xmlns:a14="http://schemas.microsoft.com/office/drawing/2010/main">
                  <a:solidFill>
                    <a:srgbClr val="00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163" name="Picture 171">
              <a:extLst>
                <a:ext uri="{FF2B5EF4-FFF2-40B4-BE49-F238E27FC236}">
                  <a16:creationId xmlns:a16="http://schemas.microsoft.com/office/drawing/2014/main" id="{2FD051DF-D2F6-4B8B-9FF4-6C61ABD15C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t="23740"/>
            <a:stretch>
              <a:fillRect/>
            </a:stretch>
          </p:blipFill>
          <p:spPr bwMode="gray">
            <a:xfrm rot="2569845" flipH="1">
              <a:off x="2015" y="1139"/>
              <a:ext cx="129" cy="84"/>
            </a:xfrm>
            <a:prstGeom prst="rect">
              <a:avLst/>
            </a:prstGeom>
            <a:noFill/>
            <a:extLst>
              <a:ext uri="{909E8E84-426E-40DD-AFC4-6F175D3DCCD1}">
                <a14:hiddenFill xmlns:a14="http://schemas.microsoft.com/office/drawing/2010/main">
                  <a:solidFill>
                    <a:srgbClr val="FFFFFF"/>
                  </a:solidFill>
                </a14:hiddenFill>
              </a:ext>
            </a:extLst>
          </p:spPr>
        </p:pic>
      </p:grpSp>
      <p:sp>
        <p:nvSpPr>
          <p:cNvPr id="179" name="Rectangle 177">
            <a:extLst>
              <a:ext uri="{FF2B5EF4-FFF2-40B4-BE49-F238E27FC236}">
                <a16:creationId xmlns:a16="http://schemas.microsoft.com/office/drawing/2014/main" id="{FB03201B-77E0-4E31-A803-EA785441DF27}"/>
              </a:ext>
            </a:extLst>
          </p:cNvPr>
          <p:cNvSpPr>
            <a:spLocks noChangeArrowheads="1"/>
          </p:cNvSpPr>
          <p:nvPr/>
        </p:nvSpPr>
        <p:spPr bwMode="auto">
          <a:xfrm>
            <a:off x="6655344" y="5611876"/>
            <a:ext cx="4971263" cy="1015663"/>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tr-TR" altLang="tr-TR" sz="2000" b="1" dirty="0">
                <a:solidFill>
                  <a:srgbClr val="000000"/>
                </a:solidFill>
                <a:latin typeface="Arial" panose="020B0604020202020204" pitchFamily="34" charset="0"/>
              </a:rPr>
              <a:t>2336 Birim</a:t>
            </a:r>
          </a:p>
          <a:p>
            <a:pPr eaLnBrk="0" fontAlgn="base" hangingPunct="0">
              <a:spcBef>
                <a:spcPct val="0"/>
              </a:spcBef>
              <a:spcAft>
                <a:spcPct val="0"/>
              </a:spcAft>
            </a:pPr>
            <a:r>
              <a:rPr lang="en-US" altLang="tr-TR" sz="2000" b="1" dirty="0">
                <a:solidFill>
                  <a:srgbClr val="00B0F0"/>
                </a:solidFill>
                <a:latin typeface="Arial" panose="020B0604020202020204" pitchFamily="34" charset="0"/>
              </a:rPr>
              <a:t>27.</a:t>
            </a:r>
            <a:r>
              <a:rPr lang="tr-TR" altLang="tr-TR" sz="2000" b="1" dirty="0">
                <a:solidFill>
                  <a:srgbClr val="00B0F0"/>
                </a:solidFill>
                <a:latin typeface="Arial" panose="020B0604020202020204" pitchFamily="34" charset="0"/>
              </a:rPr>
              <a:t>373</a:t>
            </a:r>
            <a:r>
              <a:rPr lang="en-US" altLang="tr-TR" sz="2000" b="1" dirty="0">
                <a:solidFill>
                  <a:srgbClr val="00B0F0"/>
                </a:solidFill>
                <a:latin typeface="Arial" panose="020B0604020202020204" pitchFamily="34" charset="0"/>
              </a:rPr>
              <a:t> </a:t>
            </a:r>
            <a:r>
              <a:rPr lang="tr-TR" altLang="tr-TR" sz="2000" b="1" dirty="0">
                <a:solidFill>
                  <a:srgbClr val="00B0F0"/>
                </a:solidFill>
                <a:latin typeface="Arial" panose="020B0604020202020204" pitchFamily="34" charset="0"/>
              </a:rPr>
              <a:t>N</a:t>
            </a:r>
            <a:r>
              <a:rPr lang="en-US" altLang="tr-TR" sz="2000" b="1" dirty="0">
                <a:solidFill>
                  <a:srgbClr val="00B0F0"/>
                </a:solidFill>
                <a:latin typeface="Arial" panose="020B0604020202020204" pitchFamily="34" charset="0"/>
              </a:rPr>
              <a:t>orm </a:t>
            </a:r>
            <a:r>
              <a:rPr lang="tr-TR" altLang="tr-TR" sz="2000" b="1" dirty="0">
                <a:solidFill>
                  <a:srgbClr val="00B0F0"/>
                </a:solidFill>
                <a:latin typeface="Arial" panose="020B0604020202020204" pitchFamily="34" charset="0"/>
              </a:rPr>
              <a:t>K</a:t>
            </a:r>
            <a:r>
              <a:rPr lang="en-US" altLang="tr-TR" sz="2000" b="1" dirty="0">
                <a:solidFill>
                  <a:srgbClr val="00B0F0"/>
                </a:solidFill>
                <a:latin typeface="Arial" panose="020B0604020202020204" pitchFamily="34" charset="0"/>
              </a:rPr>
              <a:t>adro </a:t>
            </a:r>
            <a:r>
              <a:rPr lang="tr-TR" altLang="tr-TR" sz="2000" b="1" dirty="0">
                <a:solidFill>
                  <a:srgbClr val="00B0F0"/>
                </a:solidFill>
                <a:latin typeface="Arial" panose="020B0604020202020204" pitchFamily="34" charset="0"/>
              </a:rPr>
              <a:t>K</a:t>
            </a:r>
            <a:r>
              <a:rPr lang="en-US" altLang="tr-TR" sz="2000" b="1" dirty="0">
                <a:solidFill>
                  <a:srgbClr val="00B0F0"/>
                </a:solidFill>
                <a:latin typeface="Arial" panose="020B0604020202020204" pitchFamily="34" charset="0"/>
              </a:rPr>
              <a:t>riterleri</a:t>
            </a:r>
            <a:r>
              <a:rPr lang="tr-TR" altLang="tr-TR" sz="2000" b="1" dirty="0">
                <a:solidFill>
                  <a:srgbClr val="00B0F0"/>
                </a:solidFill>
                <a:latin typeface="Arial" panose="020B0604020202020204" pitchFamily="34" charset="0"/>
              </a:rPr>
              <a:t> (İş Tanımı)</a:t>
            </a:r>
          </a:p>
          <a:p>
            <a:pPr eaLnBrk="0" fontAlgn="base" hangingPunct="0">
              <a:spcBef>
                <a:spcPct val="0"/>
              </a:spcBef>
              <a:spcAft>
                <a:spcPct val="0"/>
              </a:spcAft>
            </a:pPr>
            <a:r>
              <a:rPr lang="en-US" altLang="tr-TR" sz="2000" b="1" dirty="0">
                <a:solidFill>
                  <a:srgbClr val="000000"/>
                </a:solidFill>
                <a:latin typeface="Arial" panose="020B0604020202020204" pitchFamily="34" charset="0"/>
              </a:rPr>
              <a:t>3</a:t>
            </a:r>
            <a:r>
              <a:rPr lang="tr-TR" altLang="tr-TR" sz="2000" b="1" dirty="0">
                <a:solidFill>
                  <a:srgbClr val="000000"/>
                </a:solidFill>
                <a:latin typeface="Arial" panose="020B0604020202020204" pitchFamily="34" charset="0"/>
              </a:rPr>
              <a:t>49</a:t>
            </a:r>
            <a:r>
              <a:rPr lang="en-US" altLang="tr-TR" sz="2000" b="1" dirty="0">
                <a:solidFill>
                  <a:srgbClr val="000000"/>
                </a:solidFill>
                <a:latin typeface="Arial" panose="020B0604020202020204" pitchFamily="34" charset="0"/>
              </a:rPr>
              <a:t>.</a:t>
            </a:r>
            <a:r>
              <a:rPr lang="tr-TR" altLang="tr-TR" sz="2000" b="1" dirty="0">
                <a:solidFill>
                  <a:srgbClr val="000000"/>
                </a:solidFill>
                <a:latin typeface="Arial" panose="020B0604020202020204" pitchFamily="34" charset="0"/>
              </a:rPr>
              <a:t>758</a:t>
            </a:r>
            <a:r>
              <a:rPr lang="en-US" altLang="tr-TR" sz="2000" b="1" dirty="0">
                <a:solidFill>
                  <a:srgbClr val="000000"/>
                </a:solidFill>
                <a:latin typeface="Arial" panose="020B0604020202020204" pitchFamily="34" charset="0"/>
              </a:rPr>
              <a:t> Adet Veri Girişi</a:t>
            </a:r>
          </a:p>
        </p:txBody>
      </p:sp>
      <p:sp>
        <p:nvSpPr>
          <p:cNvPr id="180" name="Rectangle 178">
            <a:extLst>
              <a:ext uri="{FF2B5EF4-FFF2-40B4-BE49-F238E27FC236}">
                <a16:creationId xmlns:a16="http://schemas.microsoft.com/office/drawing/2014/main" id="{FBEF9962-305D-44E8-A287-BB29231208D3}"/>
              </a:ext>
            </a:extLst>
          </p:cNvPr>
          <p:cNvSpPr>
            <a:spLocks noChangeArrowheads="1"/>
          </p:cNvSpPr>
          <p:nvPr/>
        </p:nvSpPr>
        <p:spPr bwMode="gray">
          <a:xfrm>
            <a:off x="6563854" y="5651745"/>
            <a:ext cx="90946" cy="956743"/>
          </a:xfrm>
          <a:prstGeom prst="rect">
            <a:avLst/>
          </a:prstGeom>
          <a:solidFill>
            <a:srgbClr val="FF99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tr-TR" sz="2000">
              <a:solidFill>
                <a:srgbClr val="000000"/>
              </a:solidFill>
              <a:latin typeface="Symbol" panose="05050102010706020507" pitchFamily="18" charset="2"/>
            </a:endParaRPr>
          </a:p>
        </p:txBody>
      </p:sp>
      <p:pic>
        <p:nvPicPr>
          <p:cNvPr id="184" name="Resim 183">
            <a:extLst>
              <a:ext uri="{FF2B5EF4-FFF2-40B4-BE49-F238E27FC236}">
                <a16:creationId xmlns:a16="http://schemas.microsoft.com/office/drawing/2014/main" id="{6AB5A895-1369-442B-9825-62F09E9FABF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7739" y="3141702"/>
            <a:ext cx="1495447" cy="1490488"/>
          </a:xfrm>
          <a:prstGeom prst="rect">
            <a:avLst/>
          </a:prstGeom>
        </p:spPr>
      </p:pic>
      <p:pic>
        <p:nvPicPr>
          <p:cNvPr id="4" name="Grafik 3" descr="Sunu pasta grafiği  düz dolguyla">
            <a:hlinkClick r:id="" action="ppaction://noaction"/>
            <a:extLst>
              <a:ext uri="{FF2B5EF4-FFF2-40B4-BE49-F238E27FC236}">
                <a16:creationId xmlns:a16="http://schemas.microsoft.com/office/drawing/2014/main" id="{062A9211-680A-4F6B-9704-AAE72433068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728955" y="5803512"/>
            <a:ext cx="694331" cy="694331"/>
          </a:xfrm>
          <a:prstGeom prst="rect">
            <a:avLst/>
          </a:prstGeom>
        </p:spPr>
      </p:pic>
    </p:spTree>
    <p:extLst>
      <p:ext uri="{BB962C8B-B14F-4D97-AF65-F5344CB8AC3E}">
        <p14:creationId xmlns:p14="http://schemas.microsoft.com/office/powerpoint/2010/main" val="23745493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bwMode="gray">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91E5C3F-9078-40CE-891E-4C7D7C8AC513}"/>
</file>

<file path=customXml/itemProps2.xml><?xml version="1.0" encoding="utf-8"?>
<ds:datastoreItem xmlns:ds="http://schemas.openxmlformats.org/officeDocument/2006/customXml" ds:itemID="{AFB17331-7054-4C38-AD45-B5DA6FADB6AC}"/>
</file>

<file path=customXml/itemProps3.xml><?xml version="1.0" encoding="utf-8"?>
<ds:datastoreItem xmlns:ds="http://schemas.openxmlformats.org/officeDocument/2006/customXml" ds:itemID="{60AEB1B6-75B7-4E8D-AF0D-67BCDF79D56A}"/>
</file>

<file path=docProps/app.xml><?xml version="1.0" encoding="utf-8"?>
<Properties xmlns="http://schemas.openxmlformats.org/officeDocument/2006/extended-properties" xmlns:vt="http://schemas.openxmlformats.org/officeDocument/2006/docPropsVTypes">
  <Template/>
  <TotalTime>5427</TotalTime>
  <Words>3916</Words>
  <Application>Microsoft Office PowerPoint</Application>
  <PresentationFormat>Geniş ekran</PresentationFormat>
  <Paragraphs>1096</Paragraphs>
  <Slides>34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Arial</vt:lpstr>
      <vt:lpstr>Calibri</vt:lpstr>
      <vt:lpstr>Calibri (Gövde)</vt:lpstr>
      <vt:lpstr>Calibri Light</vt:lpstr>
      <vt:lpstr>Symbol</vt:lpstr>
      <vt:lpstr>Times New Roman</vt:lpstr>
      <vt:lpstr>Wingdings</vt:lpstr>
      <vt:lpstr>Office Teması</vt:lpstr>
      <vt:lpstr>PERSONEL GENEL MÜDÜRLÜĞÜ KADRO DAİRE BAŞKANLIĞI</vt:lpstr>
      <vt:lpstr>ÇALIŞMA GRUPLARI</vt:lpstr>
      <vt:lpstr>KADRO DAİRE BAŞKANLIĞI  MEVCUT PERSONEL DURUM ANALİZİ</vt:lpstr>
      <vt:lpstr>NORM KADRO VE İŞ ANALİZİ ÇALIŞMA GRUBU</vt:lpstr>
      <vt:lpstr>NORM KADRO VE İŞ ANALİZİ  ÇALIŞMA GRUBU GÖREVLERİ</vt:lpstr>
      <vt:lpstr>NORM KADRO NEDİR?</vt:lpstr>
      <vt:lpstr>NORM KADRO TESPİTİNDE KULLANILAN YÖNTEMLER</vt:lpstr>
      <vt:lpstr>NORM KADRO İŞ ANALİZİ TABLOSU ÖRNEĞİ</vt:lpstr>
      <vt:lpstr>NORM KADRO VE İŞ ANALİZİ YAPILAN BİRİMLER </vt:lpstr>
      <vt:lpstr>NORM KADRO VE İŞ ANALİZİ YAPILAN VE YAPILMAYAN BİRİMLER </vt:lpstr>
      <vt:lpstr>NORM KADRO ÇALIŞMASI YAPILAN UNVAN ve UNVAN GRUPLARI</vt:lpstr>
      <vt:lpstr>NORM KADRO ÇALIŞMASI YAPILAN  UNVAN GRUPLARI</vt:lpstr>
      <vt:lpstr>PowerPoint Sunusu</vt:lpstr>
      <vt:lpstr>PowerPoint Sunusu</vt:lpstr>
      <vt:lpstr>PERSONEL PLANLAMA ÇALIŞMA GRUBU</vt:lpstr>
      <vt:lpstr>PERSONEL PLANLAMA ÇALIŞMA GRUBUNUN GÖREVLERİ</vt:lpstr>
      <vt:lpstr>PERSONEL  ALIM  YÖNTEMLERİ </vt:lpstr>
      <vt:lpstr>YASAL DAYANAK</vt:lpstr>
      <vt:lpstr>PERSONEL İHTİYACININ BELİRLENMESİ</vt:lpstr>
      <vt:lpstr>  İŞE ALIM SÜREÇLERİ</vt:lpstr>
      <vt:lpstr>İŞE ALIM SÜREÇLERİ</vt:lpstr>
      <vt:lpstr>İŞE ALIM SÜREÇLERİ</vt:lpstr>
      <vt:lpstr>İŞE ALIM SÜREÇLERİ</vt:lpstr>
      <vt:lpstr>İŞE ALIM SÜREÇLERİ</vt:lpstr>
      <vt:lpstr>İŞE ALIM SÜREÇLERİ</vt:lpstr>
      <vt:lpstr>İŞE ALIM SÜREÇLERİ</vt:lpstr>
      <vt:lpstr>İŞE ALIM SÜREÇLERİ</vt:lpstr>
      <vt:lpstr>2021 YILINDA İSTİHDAM ŞEKLİ VE UNVANA GÖRE  PERSONEL YERLEŞTİRME İŞLEMLERİ</vt:lpstr>
      <vt:lpstr>2022 YILINDA İSTİHDAM ŞEKLİ VE UNVANA GÖRE  PERSONEL YERLEŞTİRME İŞLEMLERİ</vt:lpstr>
      <vt:lpstr>2023 YILINDA İSTİHDAM ŞEKLİ VE UNVANA GÖRE  PERSONEL YERLEŞTİRME İŞLEMLERİ</vt:lpstr>
      <vt:lpstr>2024 YILINDA İSTİHDAM ŞEKLİ VE UNVANA GÖRE  PERSONEL YERLEŞTİRME İŞLEMLERİ</vt:lpstr>
      <vt:lpstr>PERSONEL BİLGİ SİSTEMLERİ YÖNETİMİ  ÇALIŞMA GRUBU</vt:lpstr>
      <vt:lpstr>KADRO ÇALIŞMA GRUBUNUN GÖREVLERİ</vt:lpstr>
      <vt:lpstr>TEŞEKKÜR EDERİM</vt:lpstr>
    </vt:vector>
  </TitlesOfParts>
  <Company>GIDA TARIM VE HAYVANCILIK BAKANLIGI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 Zümral YADİGAR</dc:creator>
  <cp:lastModifiedBy>Sabri ÇOBAN</cp:lastModifiedBy>
  <cp:revision>773</cp:revision>
  <cp:lastPrinted>2023-10-02T08:20:58Z</cp:lastPrinted>
  <dcterms:created xsi:type="dcterms:W3CDTF">2018-12-31T08:31:26Z</dcterms:created>
  <dcterms:modified xsi:type="dcterms:W3CDTF">2024-07-01T08:09:00Z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