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comments/comment1.xml" ContentType="application/vnd.openxmlformats-officedocument.presentationml.comment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7" r:id="rId2"/>
    <p:sldId id="258" r:id="rId3"/>
    <p:sldId id="259" r:id="rId4"/>
    <p:sldId id="286" r:id="rId5"/>
    <p:sldId id="261" r:id="rId6"/>
    <p:sldId id="262" r:id="rId7"/>
    <p:sldId id="291" r:id="rId8"/>
    <p:sldId id="295" r:id="rId9"/>
    <p:sldId id="294" r:id="rId10"/>
    <p:sldId id="293" r:id="rId11"/>
    <p:sldId id="273" r:id="rId12"/>
    <p:sldId id="274" r:id="rId13"/>
    <p:sldId id="278" r:id="rId14"/>
    <p:sldId id="280" r:id="rId15"/>
    <p:sldId id="282" r:id="rId16"/>
    <p:sldId id="287" r:id="rId17"/>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luthan GÜMÜŞ" initials="BG" lastIdx="1" clrIdx="0">
    <p:extLst>
      <p:ext uri="{19B8F6BF-5375-455C-9EA6-DF929625EA0E}">
        <p15:presenceInfo xmlns:p15="http://schemas.microsoft.com/office/powerpoint/2012/main" userId="S-1-5-21-1486330351-2351234954-4223307448-805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E0FF"/>
    <a:srgbClr val="A3E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2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2-28T12:14:25.825" idx="1">
    <p:pos x="10" y="10"/>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7E4A94A-6499-4A53-A8CC-D6345F660C2C}" type="datetimeFigureOut">
              <a:rPr lang="tr-TR" smtClean="0"/>
              <a:t>3.07.2024</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405A67E-C0A3-44F6-A0BD-423C07A05225}" type="slidenum">
              <a:rPr lang="tr-TR" smtClean="0"/>
              <a:t>‹#›</a:t>
            </a:fld>
            <a:endParaRPr lang="tr-TR"/>
          </a:p>
        </p:txBody>
      </p:sp>
    </p:spTree>
    <p:extLst>
      <p:ext uri="{BB962C8B-B14F-4D97-AF65-F5344CB8AC3E}">
        <p14:creationId xmlns:p14="http://schemas.microsoft.com/office/powerpoint/2010/main" val="2403413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DD020CE-3D52-4A4F-B252-34EFC095F024}" type="datetime1">
              <a:rPr lang="tr-TR" smtClean="0"/>
              <a:t>3.07.2024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CC622C-3F49-47DE-9AF2-987571EFB6A0}" type="slidenum">
              <a:rPr lang="tr-TR" smtClean="0"/>
              <a:t>‹#›</a:t>
            </a:fld>
            <a:endParaRPr lang="tr-TR"/>
          </a:p>
        </p:txBody>
      </p:sp>
    </p:spTree>
    <p:extLst>
      <p:ext uri="{BB962C8B-B14F-4D97-AF65-F5344CB8AC3E}">
        <p14:creationId xmlns:p14="http://schemas.microsoft.com/office/powerpoint/2010/main" val="301737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F33DFB7-C8B4-40AC-8FDE-C52702ED685C}" type="datetime1">
              <a:rPr lang="tr-TR" smtClean="0"/>
              <a:t>3.07.2024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CC622C-3F49-47DE-9AF2-987571EFB6A0}" type="slidenum">
              <a:rPr lang="tr-TR" smtClean="0"/>
              <a:t>‹#›</a:t>
            </a:fld>
            <a:endParaRPr lang="tr-TR"/>
          </a:p>
        </p:txBody>
      </p:sp>
    </p:spTree>
    <p:extLst>
      <p:ext uri="{BB962C8B-B14F-4D97-AF65-F5344CB8AC3E}">
        <p14:creationId xmlns:p14="http://schemas.microsoft.com/office/powerpoint/2010/main" val="8916264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F33DFB7-C8B4-40AC-8FDE-C52702ED685C}" type="datetime1">
              <a:rPr lang="tr-TR" smtClean="0"/>
              <a:t>3.07.2024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CC622C-3F49-47DE-9AF2-987571EFB6A0}" type="slidenum">
              <a:rPr lang="tr-TR" smtClean="0"/>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1063153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F33DFB7-C8B4-40AC-8FDE-C52702ED685C}" type="datetime1">
              <a:rPr lang="tr-TR" smtClean="0"/>
              <a:t>3.07.2024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CC622C-3F49-47DE-9AF2-987571EFB6A0}" type="slidenum">
              <a:rPr lang="tr-TR" smtClean="0"/>
              <a:t>‹#›</a:t>
            </a:fld>
            <a:endParaRPr lang="tr-TR"/>
          </a:p>
        </p:txBody>
      </p:sp>
    </p:spTree>
    <p:extLst>
      <p:ext uri="{BB962C8B-B14F-4D97-AF65-F5344CB8AC3E}">
        <p14:creationId xmlns:p14="http://schemas.microsoft.com/office/powerpoint/2010/main" val="420775971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F33DFB7-C8B4-40AC-8FDE-C52702ED685C}" type="datetime1">
              <a:rPr lang="tr-TR" smtClean="0"/>
              <a:t>3.07.2024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CC622C-3F49-47DE-9AF2-987571EFB6A0}" type="slidenum">
              <a:rPr lang="tr-TR" smtClean="0"/>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987222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F33DFB7-C8B4-40AC-8FDE-C52702ED685C}" type="datetime1">
              <a:rPr lang="tr-TR" smtClean="0"/>
              <a:t>3.07.2024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CC622C-3F49-47DE-9AF2-987571EFB6A0}" type="slidenum">
              <a:rPr lang="tr-TR" smtClean="0"/>
              <a:t>‹#›</a:t>
            </a:fld>
            <a:endParaRPr lang="tr-TR"/>
          </a:p>
        </p:txBody>
      </p:sp>
    </p:spTree>
    <p:extLst>
      <p:ext uri="{BB962C8B-B14F-4D97-AF65-F5344CB8AC3E}">
        <p14:creationId xmlns:p14="http://schemas.microsoft.com/office/powerpoint/2010/main" val="303975305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B422EA8-838F-4067-AF5D-ABBA9065AA94}" type="datetime1">
              <a:rPr lang="tr-TR" smtClean="0"/>
              <a:t>3.07.2024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CC622C-3F49-47DE-9AF2-987571EFB6A0}" type="slidenum">
              <a:rPr lang="tr-TR" smtClean="0"/>
              <a:t>‹#›</a:t>
            </a:fld>
            <a:endParaRPr lang="tr-TR"/>
          </a:p>
        </p:txBody>
      </p:sp>
    </p:spTree>
    <p:extLst>
      <p:ext uri="{BB962C8B-B14F-4D97-AF65-F5344CB8AC3E}">
        <p14:creationId xmlns:p14="http://schemas.microsoft.com/office/powerpoint/2010/main" val="126779482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95E13F3-984F-4DF9-BFD1-6CD677E42544}" type="datetime1">
              <a:rPr lang="tr-TR" smtClean="0"/>
              <a:t>3.07.2024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CC622C-3F49-47DE-9AF2-987571EFB6A0}" type="slidenum">
              <a:rPr lang="tr-TR" smtClean="0"/>
              <a:t>‹#›</a:t>
            </a:fld>
            <a:endParaRPr lang="tr-TR"/>
          </a:p>
        </p:txBody>
      </p:sp>
    </p:spTree>
    <p:extLst>
      <p:ext uri="{BB962C8B-B14F-4D97-AF65-F5344CB8AC3E}">
        <p14:creationId xmlns:p14="http://schemas.microsoft.com/office/powerpoint/2010/main" val="170434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9F2A2A2-E989-4DE0-90DC-64CE376C9436}" type="datetime1">
              <a:rPr lang="tr-TR" smtClean="0"/>
              <a:t>3.07.2024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CC622C-3F49-47DE-9AF2-987571EFB6A0}" type="slidenum">
              <a:rPr lang="tr-TR" smtClean="0"/>
              <a:t>‹#›</a:t>
            </a:fld>
            <a:endParaRPr lang="tr-TR"/>
          </a:p>
        </p:txBody>
      </p:sp>
    </p:spTree>
    <p:extLst>
      <p:ext uri="{BB962C8B-B14F-4D97-AF65-F5344CB8AC3E}">
        <p14:creationId xmlns:p14="http://schemas.microsoft.com/office/powerpoint/2010/main" val="4157030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533CD58-53F5-42BC-9040-17A51184987A}" type="datetime1">
              <a:rPr lang="tr-TR" smtClean="0"/>
              <a:t>3.07.2024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CC622C-3F49-47DE-9AF2-987571EFB6A0}" type="slidenum">
              <a:rPr lang="tr-TR" smtClean="0"/>
              <a:t>‹#›</a:t>
            </a:fld>
            <a:endParaRPr lang="tr-TR"/>
          </a:p>
        </p:txBody>
      </p:sp>
    </p:spTree>
    <p:extLst>
      <p:ext uri="{BB962C8B-B14F-4D97-AF65-F5344CB8AC3E}">
        <p14:creationId xmlns:p14="http://schemas.microsoft.com/office/powerpoint/2010/main" val="2219140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07E7FDD-2E3D-44C4-A68A-D619D83D9111}" type="datetime1">
              <a:rPr lang="tr-TR" smtClean="0"/>
              <a:t>3.07.2024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CC622C-3F49-47DE-9AF2-987571EFB6A0}" type="slidenum">
              <a:rPr lang="tr-TR" smtClean="0"/>
              <a:t>‹#›</a:t>
            </a:fld>
            <a:endParaRPr lang="tr-TR"/>
          </a:p>
        </p:txBody>
      </p:sp>
    </p:spTree>
    <p:extLst>
      <p:ext uri="{BB962C8B-B14F-4D97-AF65-F5344CB8AC3E}">
        <p14:creationId xmlns:p14="http://schemas.microsoft.com/office/powerpoint/2010/main" val="3989982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D76BD76-113D-4A24-879D-7B2E7400D7B4}" type="datetime1">
              <a:rPr lang="tr-TR" smtClean="0"/>
              <a:t>3.07.2024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3CC622C-3F49-47DE-9AF2-987571EFB6A0}" type="slidenum">
              <a:rPr lang="tr-TR" smtClean="0"/>
              <a:t>‹#›</a:t>
            </a:fld>
            <a:endParaRPr lang="tr-TR"/>
          </a:p>
        </p:txBody>
      </p:sp>
    </p:spTree>
    <p:extLst>
      <p:ext uri="{BB962C8B-B14F-4D97-AF65-F5344CB8AC3E}">
        <p14:creationId xmlns:p14="http://schemas.microsoft.com/office/powerpoint/2010/main" val="3639416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2A0D77F-8E81-4A2E-898B-C352824F3B6A}" type="datetime1">
              <a:rPr lang="tr-TR" smtClean="0"/>
              <a:t>3.07.2024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3CC622C-3F49-47DE-9AF2-987571EFB6A0}" type="slidenum">
              <a:rPr lang="tr-TR" smtClean="0"/>
              <a:t>‹#›</a:t>
            </a:fld>
            <a:endParaRPr lang="tr-TR"/>
          </a:p>
        </p:txBody>
      </p:sp>
    </p:spTree>
    <p:extLst>
      <p:ext uri="{BB962C8B-B14F-4D97-AF65-F5344CB8AC3E}">
        <p14:creationId xmlns:p14="http://schemas.microsoft.com/office/powerpoint/2010/main" val="96580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F8AC0-93D2-4F55-9F38-66E8D5A2F0D0}" type="datetime1">
              <a:rPr lang="tr-TR" smtClean="0"/>
              <a:t>3.07.2024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3CC622C-3F49-47DE-9AF2-987571EFB6A0}" type="slidenum">
              <a:rPr lang="tr-TR" smtClean="0"/>
              <a:t>‹#›</a:t>
            </a:fld>
            <a:endParaRPr lang="tr-TR"/>
          </a:p>
        </p:txBody>
      </p:sp>
    </p:spTree>
    <p:extLst>
      <p:ext uri="{BB962C8B-B14F-4D97-AF65-F5344CB8AC3E}">
        <p14:creationId xmlns:p14="http://schemas.microsoft.com/office/powerpoint/2010/main" val="161008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7CA47F9F-7F13-461D-A883-A62191BAC488}" type="datetime1">
              <a:rPr lang="tr-TR" smtClean="0"/>
              <a:t>3.07.2024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CC622C-3F49-47DE-9AF2-987571EFB6A0}" type="slidenum">
              <a:rPr lang="tr-TR" smtClean="0"/>
              <a:t>‹#›</a:t>
            </a:fld>
            <a:endParaRPr lang="tr-TR"/>
          </a:p>
        </p:txBody>
      </p:sp>
    </p:spTree>
    <p:extLst>
      <p:ext uri="{BB962C8B-B14F-4D97-AF65-F5344CB8AC3E}">
        <p14:creationId xmlns:p14="http://schemas.microsoft.com/office/powerpoint/2010/main" val="401310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47CD9B3B-2470-4251-954D-4B21CE8F3B35}" type="datetime1">
              <a:rPr lang="tr-TR" smtClean="0"/>
              <a:t>3.07.2024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CC622C-3F49-47DE-9AF2-987571EFB6A0}" type="slidenum">
              <a:rPr lang="tr-TR" smtClean="0"/>
              <a:t>‹#›</a:t>
            </a:fld>
            <a:endParaRPr lang="tr-TR"/>
          </a:p>
        </p:txBody>
      </p:sp>
    </p:spTree>
    <p:extLst>
      <p:ext uri="{BB962C8B-B14F-4D97-AF65-F5344CB8AC3E}">
        <p14:creationId xmlns:p14="http://schemas.microsoft.com/office/powerpoint/2010/main" val="266670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33DFB7-C8B4-40AC-8FDE-C52702ED685C}" type="datetime1">
              <a:rPr lang="tr-TR" smtClean="0"/>
              <a:t>3.07.2024</a:t>
            </a:fld>
            <a:endParaRPr lang="tr-T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3CC622C-3F49-47DE-9AF2-987571EFB6A0}" type="slidenum">
              <a:rPr lang="tr-TR" smtClean="0"/>
              <a:t>‹#›</a:t>
            </a:fld>
            <a:endParaRPr lang="tr-TR"/>
          </a:p>
        </p:txBody>
      </p:sp>
    </p:spTree>
    <p:extLst>
      <p:ext uri="{BB962C8B-B14F-4D97-AF65-F5344CB8AC3E}">
        <p14:creationId xmlns:p14="http://schemas.microsoft.com/office/powerpoint/2010/main" val="62889500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C:\Users\buluthan.gumus\Desktop\media\image1.jpe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file:///C:\Users\buluthan.gumus\Desktop\media\image1.jpe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1.xml.rels><?xml version="1.0" encoding="UTF-8" standalone="yes"?>
<Relationships xmlns="http://schemas.openxmlformats.org/package/2006/relationships"><Relationship Id="rId3" Type="http://schemas.openxmlformats.org/officeDocument/2006/relationships/image" Target="file:///C:\Users\buluthan.gumus\Desktop\media\image1.jpe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file:///C:\Users\buluthan.gumus\Desktop\media\image1.jpe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file:///C:\Users\buluthan.gumus\Desktop\media\image1.jpe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file:///C:\Users\buluthan.gumus\Desktop\media\image1.jpe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file:///C:\Users\buluthan.gumus\Desktop\media\image1.jpe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file:///C:\Users\buluthan.gumus\Desktop\media\image1.jpe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file:///C:\Users\buluthan.gumus\Desktop\media\image1.jpe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file:///C:\Users\buluthan.gumus\Desktop\media\image1.jpe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file:///C:\Users\buluthan.gumus\Desktop\media\image1.jpe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file:///C:\Users\buluthan.gumus\Desktop\media\image1.jpe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file:///C:\Users\buluthan.gumus\Desktop\media\image1.jpe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file:///C:\Users\buluthan.gumus\Desktop\media\image1.jpe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file:///C:\Users\buluthan.gumus\Desktop\media\image1.jpe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3E7FF"/>
        </a:solidFill>
        <a:effectLst/>
      </p:bgPr>
    </p:bg>
    <p:spTree>
      <p:nvGrpSpPr>
        <p:cNvPr id="1" name=""/>
        <p:cNvGrpSpPr/>
        <p:nvPr/>
      </p:nvGrpSpPr>
      <p:grpSpPr>
        <a:xfrm>
          <a:off x="0" y="0"/>
          <a:ext cx="0" cy="0"/>
          <a:chOff x="0" y="0"/>
          <a:chExt cx="0" cy="0"/>
        </a:xfrm>
      </p:grpSpPr>
      <p:pic>
        <p:nvPicPr>
          <p:cNvPr id="2051" name="Resim 1" descr="C:\Users\buluthan.gumus\Desktop\media\image1.jpeg"/>
          <p:cNvPicPr>
            <a:picLocks noChangeAspect="1" noChangeArrowheads="1"/>
          </p:cNvPicPr>
          <p:nvPr/>
        </p:nvPicPr>
        <p:blipFill>
          <a:blip r:embed="rId2" r:link="rId3">
            <a:extLst>
              <a:ext uri="{28A0092B-C50C-407E-A947-70E740481C1C}">
                <a14:useLocalDpi xmlns:a14="http://schemas.microsoft.com/office/drawing/2010/main" val="0"/>
              </a:ext>
            </a:extLst>
          </a:blip>
          <a:srcRect l="5031" t="13750" r="16980" b="9056"/>
          <a:stretch>
            <a:fillRect/>
          </a:stretch>
        </p:blipFill>
        <p:spPr bwMode="auto">
          <a:xfrm>
            <a:off x="0" y="0"/>
            <a:ext cx="1253282" cy="1242477"/>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r="100000" b="100000"/>
            </a:path>
            <a:tileRect l="-100000" t="-100000"/>
          </a:gradFill>
          <a:ln>
            <a:noFill/>
          </a:ln>
        </p:spPr>
      </p:pic>
      <p:sp>
        <p:nvSpPr>
          <p:cNvPr id="2" name="Başlık 1"/>
          <p:cNvSpPr>
            <a:spLocks noGrp="1"/>
          </p:cNvSpPr>
          <p:nvPr>
            <p:ph type="title"/>
          </p:nvPr>
        </p:nvSpPr>
        <p:spPr/>
        <p:txBody>
          <a:bodyPr>
            <a:normAutofit/>
          </a:bodyPr>
          <a:lstStyle/>
          <a:p>
            <a:pPr algn="ctr"/>
            <a:r>
              <a:rPr lang="tr-TR" b="1" dirty="0">
                <a:solidFill>
                  <a:srgbClr val="0070C0"/>
                </a:solidFill>
              </a:rPr>
              <a:t>EMEKLİLİK İŞLEMLERİ</a:t>
            </a:r>
            <a:br>
              <a:rPr lang="tr-TR" dirty="0"/>
            </a:br>
            <a:endParaRPr lang="tr-TR" dirty="0"/>
          </a:p>
        </p:txBody>
      </p:sp>
      <p:sp>
        <p:nvSpPr>
          <p:cNvPr id="3" name="İçerik Yer Tutucusu 2"/>
          <p:cNvSpPr>
            <a:spLocks noGrp="1"/>
          </p:cNvSpPr>
          <p:nvPr>
            <p:ph idx="1"/>
          </p:nvPr>
        </p:nvSpPr>
        <p:spPr>
          <a:xfrm>
            <a:off x="457200" y="1066800"/>
            <a:ext cx="8229600" cy="5386536"/>
          </a:xfrm>
        </p:spPr>
        <p:txBody>
          <a:bodyPr>
            <a:normAutofit/>
          </a:bodyPr>
          <a:lstStyle/>
          <a:p>
            <a:pPr marL="0" indent="0">
              <a:buNone/>
            </a:pPr>
            <a:r>
              <a:rPr lang="tr-TR" b="1" dirty="0">
                <a:solidFill>
                  <a:srgbClr val="7030A0"/>
                </a:solidFill>
              </a:rPr>
              <a:t>        </a:t>
            </a:r>
            <a:r>
              <a:rPr lang="tr-TR" b="1" u="sng" dirty="0">
                <a:solidFill>
                  <a:srgbClr val="7030A0"/>
                </a:solidFill>
              </a:rPr>
              <a:t>I. PERSONELİN TABİ OLDUĞU EMEKLİLİK KANUNLARI</a:t>
            </a:r>
            <a:endParaRPr lang="tr-TR" u="sng" dirty="0">
              <a:solidFill>
                <a:srgbClr val="7030A0"/>
              </a:solidFill>
            </a:endParaRPr>
          </a:p>
          <a:p>
            <a:pPr marL="0" indent="0">
              <a:buNone/>
            </a:pPr>
            <a:endParaRPr lang="tr-TR" u="sng" dirty="0">
              <a:solidFill>
                <a:srgbClr val="FF0000"/>
              </a:solidFill>
            </a:endParaRPr>
          </a:p>
          <a:p>
            <a:pPr lvl="1" algn="just">
              <a:buFont typeface="Wingdings" panose="05000000000000000000" pitchFamily="2" charset="2"/>
              <a:buChar char="v"/>
            </a:pPr>
            <a:r>
              <a:rPr lang="tr-TR" dirty="0"/>
              <a:t>	Emekli Sandığı Genel Müdürlüğü, </a:t>
            </a:r>
          </a:p>
          <a:p>
            <a:pPr lvl="1" algn="just">
              <a:buFont typeface="Wingdings" panose="05000000000000000000" pitchFamily="2" charset="2"/>
              <a:buChar char="v"/>
            </a:pPr>
            <a:r>
              <a:rPr lang="tr-TR" dirty="0"/>
              <a:t>	Sosyal Sigortalar Kurumu, </a:t>
            </a:r>
          </a:p>
          <a:p>
            <a:pPr lvl="1" algn="just">
              <a:buFont typeface="Wingdings" panose="05000000000000000000" pitchFamily="2" charset="2"/>
              <a:buChar char="v"/>
            </a:pPr>
            <a:r>
              <a:rPr lang="tr-TR" dirty="0"/>
              <a:t>	</a:t>
            </a:r>
            <a:r>
              <a:rPr lang="tr-TR" dirty="0" err="1"/>
              <a:t>Bağ-Kur</a:t>
            </a:r>
            <a:r>
              <a:rPr lang="tr-TR" dirty="0"/>
              <a:t>,</a:t>
            </a:r>
          </a:p>
          <a:p>
            <a:pPr marL="0" indent="0" algn="just">
              <a:buNone/>
            </a:pPr>
            <a:r>
              <a:rPr lang="tr-TR" dirty="0"/>
              <a:t>gibi üç ayrı sosyal güvenlik kurumu mevcut iken,</a:t>
            </a:r>
          </a:p>
          <a:p>
            <a:pPr marL="0" indent="0" algn="just">
              <a:buNone/>
            </a:pPr>
            <a:r>
              <a:rPr lang="tr-TR" dirty="0"/>
              <a:t>	 16/05/2006 tarihli ve 5502 sayılı Kanunla </a:t>
            </a:r>
            <a:r>
              <a:rPr lang="tr-TR" dirty="0">
                <a:solidFill>
                  <a:srgbClr val="FF0000"/>
                </a:solidFill>
              </a:rPr>
              <a:t>Sosyal Güvenlik Kurumu Başkanlığı</a:t>
            </a:r>
            <a:r>
              <a:rPr lang="tr-TR" dirty="0">
                <a:solidFill>
                  <a:srgbClr val="00B0F0"/>
                </a:solidFill>
              </a:rPr>
              <a:t> </a:t>
            </a:r>
            <a:r>
              <a:rPr lang="tr-TR" dirty="0"/>
              <a:t>kurulmuş ve üç ayrı kurum tarafından yürütülen sosyal güvenlik sistemi tek çatı altında birleştirilmiştir.</a:t>
            </a:r>
          </a:p>
          <a:p>
            <a:pPr marL="0" indent="0" algn="just">
              <a:buNone/>
            </a:pPr>
            <a:r>
              <a:rPr lang="tr-TR" dirty="0"/>
              <a:t> 	Bu düzenlemenin devamı olarak, 31/05/2006 tarihli ve 5510 sayılı Kanunla 5434 ve 506 sayılı kanunların emeklilik işlemleri ile ilgili hükümleri yürürlükten kaldırılmış Emekli Sandığı, </a:t>
            </a:r>
            <a:r>
              <a:rPr lang="tr-TR" dirty="0" err="1"/>
              <a:t>Bağ-Kur</a:t>
            </a:r>
            <a:r>
              <a:rPr lang="tr-TR" dirty="0"/>
              <a:t> ve SSK iştirakçilerinin emeklilik işlemleri 5510 sayılı Kanun hükümlerine göre yürütülmeye başlanmıştır.</a:t>
            </a:r>
          </a:p>
        </p:txBody>
      </p:sp>
      <p:sp>
        <p:nvSpPr>
          <p:cNvPr id="5" name="Slayt Numarası Yer Tutucusu 4"/>
          <p:cNvSpPr>
            <a:spLocks noGrp="1"/>
          </p:cNvSpPr>
          <p:nvPr>
            <p:ph type="sldNum" sz="quarter" idx="12"/>
          </p:nvPr>
        </p:nvSpPr>
        <p:spPr/>
        <p:txBody>
          <a:bodyPr/>
          <a:lstStyle/>
          <a:p>
            <a:fld id="{83CC622C-3F49-47DE-9AF2-987571EFB6A0}" type="slidenum">
              <a:rPr lang="tr-TR" smtClean="0"/>
              <a:t>1</a:t>
            </a:fld>
            <a:endParaRPr lang="tr-TR"/>
          </a:p>
        </p:txBody>
      </p:sp>
    </p:spTree>
    <p:extLst>
      <p:ext uri="{BB962C8B-B14F-4D97-AF65-F5344CB8AC3E}">
        <p14:creationId xmlns:p14="http://schemas.microsoft.com/office/powerpoint/2010/main" val="2720503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3E7FF"/>
        </a:solidFill>
        <a:effectLst/>
      </p:bgPr>
    </p:bg>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AD6798FC-2BDC-42C7-BDF1-D85C4F824E67}"/>
              </a:ext>
            </a:extLst>
          </p:cNvPr>
          <p:cNvSpPr>
            <a:spLocks noGrp="1"/>
          </p:cNvSpPr>
          <p:nvPr>
            <p:ph type="sldNum" sz="quarter" idx="12"/>
          </p:nvPr>
        </p:nvSpPr>
        <p:spPr/>
        <p:txBody>
          <a:bodyPr/>
          <a:lstStyle/>
          <a:p>
            <a:fld id="{83CC622C-3F49-47DE-9AF2-987571EFB6A0}" type="slidenum">
              <a:rPr lang="tr-TR" smtClean="0"/>
              <a:t>10</a:t>
            </a:fld>
            <a:endParaRPr lang="tr-TR"/>
          </a:p>
        </p:txBody>
      </p:sp>
      <p:sp>
        <p:nvSpPr>
          <p:cNvPr id="6" name="Metin kutusu 5">
            <a:extLst>
              <a:ext uri="{FF2B5EF4-FFF2-40B4-BE49-F238E27FC236}">
                <a16:creationId xmlns:a16="http://schemas.microsoft.com/office/drawing/2014/main" id="{3D621867-DFF3-45A7-9E3C-C1F82FE8ECC4}"/>
              </a:ext>
            </a:extLst>
          </p:cNvPr>
          <p:cNvSpPr txBox="1"/>
          <p:nvPr/>
        </p:nvSpPr>
        <p:spPr>
          <a:xfrm>
            <a:off x="827584" y="1340768"/>
            <a:ext cx="7632848" cy="1754326"/>
          </a:xfrm>
          <a:prstGeom prst="rect">
            <a:avLst/>
          </a:prstGeom>
          <a:noFill/>
        </p:spPr>
        <p:txBody>
          <a:bodyPr wrap="square">
            <a:spAutoFit/>
          </a:bodyPr>
          <a:lstStyle/>
          <a:p>
            <a:pPr marL="0" indent="0" algn="just">
              <a:buNone/>
            </a:pPr>
            <a:r>
              <a:rPr lang="tr-TR" b="1" dirty="0"/>
              <a:t>	</a:t>
            </a:r>
            <a:r>
              <a:rPr lang="tr-TR" dirty="0"/>
              <a:t>5434 sayılı Emekli Sandığı Kanununun 40’ıncı maddesi gereğince iştirakçilerin vazifeleriyle ilgilerinin kesilmesini gerektiren yaş haddi genel olarak 65 yaşını doldurdukları tarihtir.</a:t>
            </a:r>
          </a:p>
          <a:p>
            <a:pPr marL="0" indent="0" algn="just">
              <a:buNone/>
            </a:pPr>
            <a:r>
              <a:rPr lang="tr-TR" dirty="0"/>
              <a:t>Hizmet süresine bakılmaksızın 65 yaşını dolduran iştirakçiler yaş haddinden 5434 sayılı Kanunun 39. maddesinin (c) fıkrası gereğince emekliye sevk edilirler.</a:t>
            </a:r>
          </a:p>
        </p:txBody>
      </p:sp>
      <p:sp>
        <p:nvSpPr>
          <p:cNvPr id="8" name="Metin kutusu 7">
            <a:extLst>
              <a:ext uri="{FF2B5EF4-FFF2-40B4-BE49-F238E27FC236}">
                <a16:creationId xmlns:a16="http://schemas.microsoft.com/office/drawing/2014/main" id="{80C7570B-6CB7-4F1B-A37B-01325A948045}"/>
              </a:ext>
            </a:extLst>
          </p:cNvPr>
          <p:cNvSpPr txBox="1"/>
          <p:nvPr/>
        </p:nvSpPr>
        <p:spPr>
          <a:xfrm>
            <a:off x="1331640" y="764704"/>
            <a:ext cx="4585446" cy="369332"/>
          </a:xfrm>
          <a:prstGeom prst="rect">
            <a:avLst/>
          </a:prstGeom>
          <a:noFill/>
        </p:spPr>
        <p:txBody>
          <a:bodyPr wrap="square">
            <a:spAutoFit/>
          </a:bodyPr>
          <a:lstStyle/>
          <a:p>
            <a:pPr marL="0" indent="0">
              <a:buNone/>
            </a:pPr>
            <a:r>
              <a:rPr lang="tr-TR" b="1" dirty="0">
                <a:solidFill>
                  <a:srgbClr val="7030A0"/>
                </a:solidFill>
              </a:rPr>
              <a:t>2. YAŞ HADDİNDEN EMEKLİLİK</a:t>
            </a:r>
            <a:endParaRPr lang="tr-TR" dirty="0">
              <a:solidFill>
                <a:srgbClr val="7030A0"/>
              </a:solidFill>
            </a:endParaRPr>
          </a:p>
        </p:txBody>
      </p:sp>
      <p:sp>
        <p:nvSpPr>
          <p:cNvPr id="11" name="Metin kutusu 10">
            <a:extLst>
              <a:ext uri="{FF2B5EF4-FFF2-40B4-BE49-F238E27FC236}">
                <a16:creationId xmlns:a16="http://schemas.microsoft.com/office/drawing/2014/main" id="{F862DBD4-553C-41F3-9A43-9B811760BBF1}"/>
              </a:ext>
            </a:extLst>
          </p:cNvPr>
          <p:cNvSpPr txBox="1"/>
          <p:nvPr/>
        </p:nvSpPr>
        <p:spPr>
          <a:xfrm>
            <a:off x="755576" y="3518287"/>
            <a:ext cx="7632848" cy="2800767"/>
          </a:xfrm>
          <a:prstGeom prst="rect">
            <a:avLst/>
          </a:prstGeom>
          <a:noFill/>
        </p:spPr>
        <p:txBody>
          <a:bodyPr wrap="square" rtlCol="0">
            <a:spAutoFit/>
          </a:bodyPr>
          <a:lstStyle/>
          <a:p>
            <a:pPr algn="just"/>
            <a:r>
              <a:rPr lang="tr-TR" dirty="0"/>
              <a:t>	</a:t>
            </a:r>
            <a:r>
              <a:rPr lang="tr-TR" sz="1800" b="1" dirty="0"/>
              <a:t>YAŞ HADDİNDEN EMEKLİLİK BELGELERİ: </a:t>
            </a:r>
            <a:r>
              <a:rPr lang="tr-TR" dirty="0"/>
              <a:t>İstekle emeklide istenilen belgelerin aynısı yaş haddi işlemlerinde de tanzim edilerek tahsis dosyası oluşturulur. İstekle emekliden farklı olarak; emeklilik işlemi personelin </a:t>
            </a:r>
            <a:r>
              <a:rPr lang="tr-TR" u="sng" dirty="0"/>
              <a:t>talep ile değil</a:t>
            </a:r>
            <a:r>
              <a:rPr lang="tr-TR" dirty="0"/>
              <a:t> kanun ön gördüğü </a:t>
            </a:r>
            <a:r>
              <a:rPr lang="tr-TR" u="sng" dirty="0"/>
              <a:t>65 yaşını doldurulmasına</a:t>
            </a:r>
            <a:r>
              <a:rPr lang="tr-TR" dirty="0"/>
              <a:t> en geç 30 gün kala </a:t>
            </a:r>
            <a:r>
              <a:rPr lang="tr-TR" b="1" dirty="0"/>
              <a:t>emekliye sevk onayı </a:t>
            </a:r>
            <a:r>
              <a:rPr lang="tr-TR" dirty="0"/>
              <a:t>alınması ile başlatılır.</a:t>
            </a:r>
          </a:p>
          <a:p>
            <a:pPr algn="just"/>
            <a:endParaRPr lang="tr-TR" dirty="0"/>
          </a:p>
          <a:p>
            <a:pPr algn="just"/>
            <a:r>
              <a:rPr lang="tr-TR" dirty="0">
                <a:solidFill>
                  <a:srgbClr val="7030A0"/>
                </a:solidFill>
              </a:rPr>
              <a:t>*** </a:t>
            </a:r>
            <a:r>
              <a:rPr lang="tr-TR" sz="1600" b="1" dirty="0">
                <a:solidFill>
                  <a:srgbClr val="0070C0"/>
                </a:solidFill>
              </a:rPr>
              <a:t>5434 sayılı Türkiye Cumhuriyeti Emekli Sandığı Kanununun 40’ıncı maddesi </a:t>
            </a:r>
            <a:r>
              <a:rPr lang="tr-TR" sz="1600" dirty="0"/>
              <a:t>gereğince </a:t>
            </a:r>
            <a:r>
              <a:rPr lang="tr-TR" sz="1600" u="sng" dirty="0">
                <a:solidFill>
                  <a:srgbClr val="FF0000"/>
                </a:solidFill>
              </a:rPr>
              <a:t>yaş haddinden </a:t>
            </a:r>
            <a:r>
              <a:rPr lang="tr-TR" sz="1600" dirty="0"/>
              <a:t>emekliye ayrılanlara </a:t>
            </a:r>
            <a:r>
              <a:rPr lang="tr-TR" sz="1600" u="sng" dirty="0"/>
              <a:t>5400 gün (15 yıl) </a:t>
            </a:r>
            <a:r>
              <a:rPr lang="tr-TR" sz="1600" dirty="0"/>
              <a:t>prim ödeme gün sayısı olması halinde yaşlılık aylığı bağlanır.</a:t>
            </a:r>
            <a:endParaRPr lang="tr-TR" dirty="0"/>
          </a:p>
        </p:txBody>
      </p:sp>
      <p:pic>
        <p:nvPicPr>
          <p:cNvPr id="7" name="Resim 1" descr="C:\Users\buluthan.gumus\Desktop\media\image1.jpeg">
            <a:extLst>
              <a:ext uri="{FF2B5EF4-FFF2-40B4-BE49-F238E27FC236}">
                <a16:creationId xmlns:a16="http://schemas.microsoft.com/office/drawing/2014/main" id="{924016DE-85F2-4A80-B527-CE40C3D10B93}"/>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l="5031" t="13750" r="16980" b="9056"/>
          <a:stretch>
            <a:fillRect/>
          </a:stretch>
        </p:blipFill>
        <p:spPr bwMode="auto">
          <a:xfrm>
            <a:off x="6350" y="4763"/>
            <a:ext cx="92075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5914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3E7FF"/>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692696"/>
            <a:ext cx="8229600" cy="5544616"/>
          </a:xfrm>
        </p:spPr>
        <p:txBody>
          <a:bodyPr>
            <a:normAutofit/>
          </a:bodyPr>
          <a:lstStyle/>
          <a:p>
            <a:pPr marL="0" indent="0">
              <a:buNone/>
            </a:pPr>
            <a:r>
              <a:rPr lang="tr-TR" b="1" dirty="0"/>
              <a:t> 		</a:t>
            </a:r>
            <a:r>
              <a:rPr lang="tr-TR" b="1" dirty="0">
                <a:solidFill>
                  <a:srgbClr val="FF0000"/>
                </a:solidFill>
              </a:rPr>
              <a:t>	 </a:t>
            </a:r>
          </a:p>
          <a:p>
            <a:pPr marL="0" indent="0">
              <a:buNone/>
            </a:pPr>
            <a:r>
              <a:rPr lang="tr-TR" b="1" dirty="0">
                <a:solidFill>
                  <a:srgbClr val="FF0000"/>
                </a:solidFill>
              </a:rPr>
              <a:t>	</a:t>
            </a:r>
            <a:endParaRPr lang="tr-TR" dirty="0"/>
          </a:p>
          <a:p>
            <a:pPr marL="0" indent="0" algn="just">
              <a:buNone/>
            </a:pPr>
            <a:r>
              <a:rPr lang="tr-TR" b="1" dirty="0">
                <a:solidFill>
                  <a:srgbClr val="FF0000"/>
                </a:solidFill>
              </a:rPr>
              <a:t>	</a:t>
            </a:r>
            <a:r>
              <a:rPr lang="tr-TR" b="1" dirty="0">
                <a:solidFill>
                  <a:srgbClr val="7030A0"/>
                </a:solidFill>
              </a:rPr>
              <a:t>3. RE’SEN EMEKLİLİK</a:t>
            </a:r>
          </a:p>
          <a:p>
            <a:pPr marL="0" indent="0" algn="just">
              <a:buNone/>
            </a:pPr>
            <a:r>
              <a:rPr lang="tr-TR" b="1" dirty="0"/>
              <a:t> </a:t>
            </a:r>
            <a:r>
              <a:rPr lang="tr-TR" dirty="0"/>
              <a:t>	5434 sayılı Kanuna tabi olup ahlak ve yetersizlik sebeplerinden dolayı emekliye sevk edilecekler aynı Kanunun 39. maddesinin (f) fıkrası gereğince </a:t>
            </a:r>
            <a:r>
              <a:rPr lang="tr-TR" dirty="0" err="1"/>
              <a:t>re’sen</a:t>
            </a:r>
            <a:r>
              <a:rPr lang="tr-TR" dirty="0"/>
              <a:t> emekliye sevk edilirler.</a:t>
            </a:r>
          </a:p>
          <a:p>
            <a:pPr marL="0" indent="0" algn="just">
              <a:buNone/>
            </a:pPr>
            <a:r>
              <a:rPr lang="tr-TR" dirty="0"/>
              <a:t>Ancak, bu şekilde emekliye sevk edilenlere maaş bağlanabilmesi için; 25 fiili hizmet yılının tamamlanmış olması gerekmektedir. Aksi takdirde kendilerine toptan ödeme yapılır. (5434/82-b)</a:t>
            </a:r>
          </a:p>
        </p:txBody>
      </p:sp>
      <p:sp>
        <p:nvSpPr>
          <p:cNvPr id="2" name="Slayt Numarası Yer Tutucusu 1"/>
          <p:cNvSpPr>
            <a:spLocks noGrp="1"/>
          </p:cNvSpPr>
          <p:nvPr>
            <p:ph type="sldNum" sz="quarter" idx="12"/>
          </p:nvPr>
        </p:nvSpPr>
        <p:spPr/>
        <p:txBody>
          <a:bodyPr/>
          <a:lstStyle/>
          <a:p>
            <a:fld id="{83CC622C-3F49-47DE-9AF2-987571EFB6A0}" type="slidenum">
              <a:rPr lang="tr-TR" smtClean="0"/>
              <a:t>11</a:t>
            </a:fld>
            <a:endParaRPr lang="tr-TR"/>
          </a:p>
        </p:txBody>
      </p:sp>
      <p:pic>
        <p:nvPicPr>
          <p:cNvPr id="16386" name="Resim 1" descr="C:\Users\buluthan.gumus\Desktop\media\image1.jpeg"/>
          <p:cNvPicPr>
            <a:picLocks noChangeAspect="1" noChangeArrowheads="1"/>
          </p:cNvPicPr>
          <p:nvPr/>
        </p:nvPicPr>
        <p:blipFill>
          <a:blip r:embed="rId2" r:link="rId3">
            <a:extLst>
              <a:ext uri="{28A0092B-C50C-407E-A947-70E740481C1C}">
                <a14:useLocalDpi xmlns:a14="http://schemas.microsoft.com/office/drawing/2010/main" val="0"/>
              </a:ext>
            </a:extLst>
          </a:blip>
          <a:srcRect l="5031" t="13750" r="16980" b="9056"/>
          <a:stretch>
            <a:fillRect/>
          </a:stretch>
        </p:blipFill>
        <p:spPr bwMode="auto">
          <a:xfrm>
            <a:off x="6350" y="4763"/>
            <a:ext cx="92075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738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3E7FF"/>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980728"/>
            <a:ext cx="8229600" cy="5184576"/>
          </a:xfrm>
        </p:spPr>
        <p:txBody>
          <a:bodyPr>
            <a:normAutofit fontScale="85000" lnSpcReduction="10000"/>
          </a:bodyPr>
          <a:lstStyle/>
          <a:p>
            <a:pPr marL="0" indent="0">
              <a:buNone/>
            </a:pPr>
            <a:r>
              <a:rPr lang="tr-TR" sz="2800" b="1" dirty="0">
                <a:solidFill>
                  <a:srgbClr val="FF0000"/>
                </a:solidFill>
              </a:rPr>
              <a:t>	</a:t>
            </a:r>
            <a:r>
              <a:rPr lang="tr-TR" sz="2800" b="1" dirty="0">
                <a:solidFill>
                  <a:srgbClr val="7030A0"/>
                </a:solidFill>
              </a:rPr>
              <a:t>4. MALULEN EMEKLİLİK</a:t>
            </a:r>
            <a:endParaRPr lang="tr-TR" dirty="0">
              <a:solidFill>
                <a:srgbClr val="7030A0"/>
              </a:solidFill>
            </a:endParaRPr>
          </a:p>
          <a:p>
            <a:pPr marL="0" indent="0" algn="just">
              <a:buNone/>
            </a:pPr>
            <a:r>
              <a:rPr lang="tr-TR" b="1" dirty="0"/>
              <a:t>	</a:t>
            </a:r>
            <a:r>
              <a:rPr lang="tr-TR" sz="2200" b="1" dirty="0">
                <a:solidFill>
                  <a:srgbClr val="FF0000"/>
                </a:solidFill>
              </a:rPr>
              <a:t>Malullük</a:t>
            </a:r>
            <a:r>
              <a:rPr lang="tr-TR" sz="2200" dirty="0">
                <a:solidFill>
                  <a:srgbClr val="FF0000"/>
                </a:solidFill>
              </a:rPr>
              <a:t>: </a:t>
            </a:r>
            <a:r>
              <a:rPr lang="tr-TR" sz="2800" dirty="0"/>
              <a:t>Sosyal Güvenlik Kurumu tarafından yetkilendirilen sağlık kurumlarınca, usulüne uygun düzenlenecek raporlar ve dayanağı tıbbî belgelerin Sosyal Güvenlik Kurumu sağlık kurulunca incelenmesi sonucu, 4/a kapsamındaki sigortalılar için çalışma gücünün veya iş kazası veya meslek hastalığı sonucu meslekte kazanma gücünün en az % 60’ını, 4/c kapsamındaki sigortalılar için çalışma gücünün en az % 60’ını veya vazifelerini yapamayacak şekilde meslekte kazanma gücünü kaybettiği tespit edilenler ile personel kanunlarına göre kullanmış oldukları raporlar neticesinde (657 sayılı Kanunun 105. maddesine göre) sıhhi izin sürelerini dolduran sigortalılar </a:t>
            </a:r>
            <a:r>
              <a:rPr lang="tr-TR" sz="2800" b="1" dirty="0"/>
              <a:t>malûl</a:t>
            </a:r>
            <a:r>
              <a:rPr lang="tr-TR" sz="2800" dirty="0"/>
              <a:t> sayılır.  ( 5510 sayılı kanun madde 25) </a:t>
            </a:r>
            <a:endParaRPr lang="tr-TR" dirty="0"/>
          </a:p>
        </p:txBody>
      </p:sp>
      <p:sp>
        <p:nvSpPr>
          <p:cNvPr id="2" name="Slayt Numarası Yer Tutucusu 1"/>
          <p:cNvSpPr>
            <a:spLocks noGrp="1"/>
          </p:cNvSpPr>
          <p:nvPr>
            <p:ph type="sldNum" sz="quarter" idx="12"/>
          </p:nvPr>
        </p:nvSpPr>
        <p:spPr/>
        <p:txBody>
          <a:bodyPr/>
          <a:lstStyle/>
          <a:p>
            <a:fld id="{83CC622C-3F49-47DE-9AF2-987571EFB6A0}" type="slidenum">
              <a:rPr lang="tr-TR" smtClean="0"/>
              <a:t>12</a:t>
            </a:fld>
            <a:endParaRPr lang="tr-TR" dirty="0"/>
          </a:p>
        </p:txBody>
      </p:sp>
      <p:pic>
        <p:nvPicPr>
          <p:cNvPr id="15362" name="Resim 1" descr="C:\Users\buluthan.gumus\Desktop\media\image1.jpeg"/>
          <p:cNvPicPr>
            <a:picLocks noChangeAspect="1" noChangeArrowheads="1"/>
          </p:cNvPicPr>
          <p:nvPr/>
        </p:nvPicPr>
        <p:blipFill>
          <a:blip r:embed="rId2" r:link="rId3">
            <a:extLst>
              <a:ext uri="{28A0092B-C50C-407E-A947-70E740481C1C}">
                <a14:useLocalDpi xmlns:a14="http://schemas.microsoft.com/office/drawing/2010/main" val="0"/>
              </a:ext>
            </a:extLst>
          </a:blip>
          <a:srcRect l="5031" t="13750" r="16980" b="9056"/>
          <a:stretch>
            <a:fillRect/>
          </a:stretch>
        </p:blipFill>
        <p:spPr bwMode="auto">
          <a:xfrm>
            <a:off x="6350" y="4763"/>
            <a:ext cx="92075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5808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3E7FF"/>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08720"/>
            <a:ext cx="8229600" cy="504056"/>
          </a:xfrm>
        </p:spPr>
        <p:txBody>
          <a:bodyPr>
            <a:normAutofit fontScale="90000"/>
          </a:bodyPr>
          <a:lstStyle/>
          <a:p>
            <a:pPr algn="l"/>
            <a:r>
              <a:rPr lang="tr-TR" sz="2500" b="1" dirty="0">
                <a:solidFill>
                  <a:srgbClr val="7030A0"/>
                </a:solidFill>
              </a:rPr>
              <a:t>	D. VAZİFE MALULLÜĞÜ</a:t>
            </a:r>
            <a:br>
              <a:rPr lang="tr-TR" sz="2500" dirty="0">
                <a:solidFill>
                  <a:srgbClr val="7030A0"/>
                </a:solidFill>
              </a:rPr>
            </a:br>
            <a:endParaRPr lang="tr-TR" sz="2500" dirty="0">
              <a:solidFill>
                <a:srgbClr val="7030A0"/>
              </a:solidFill>
            </a:endParaRPr>
          </a:p>
        </p:txBody>
      </p:sp>
      <p:sp>
        <p:nvSpPr>
          <p:cNvPr id="3" name="İçerik Yer Tutucusu 2"/>
          <p:cNvSpPr>
            <a:spLocks noGrp="1"/>
          </p:cNvSpPr>
          <p:nvPr>
            <p:ph idx="1"/>
          </p:nvPr>
        </p:nvSpPr>
        <p:spPr>
          <a:xfrm>
            <a:off x="457200" y="1600200"/>
            <a:ext cx="8229600" cy="4853136"/>
          </a:xfrm>
        </p:spPr>
        <p:txBody>
          <a:bodyPr>
            <a:normAutofit/>
          </a:bodyPr>
          <a:lstStyle/>
          <a:p>
            <a:pPr marL="0" indent="0" algn="just">
              <a:buNone/>
            </a:pPr>
            <a:r>
              <a:rPr lang="tr-TR" dirty="0"/>
              <a:t>	Malullük, çalışanların vazifelerini yaptıkları sırada veya vazifeleri dışında idarelerince görevlendirildikleri herhangi bir kamu idaresine ait başka işleri yaparken bu işlerden veya kurumlarının menfaatini korumak maksadıyla bir iş yaparken ya da idarelerince sağlanan bir taşıtla işe gelişi ve işten dönüşü sırasında veya iş yerinde herhangi bir nedenden dolayı meydana gelen kazadan doğmuş olursa, buna vazife malullüğü ve bunlara uğrayanlara da </a:t>
            </a:r>
            <a:r>
              <a:rPr lang="tr-TR" b="1" dirty="0"/>
              <a:t>vazife malulü</a:t>
            </a:r>
            <a:r>
              <a:rPr lang="tr-TR" dirty="0"/>
              <a:t> denir.</a:t>
            </a:r>
          </a:p>
          <a:p>
            <a:pPr marL="0" indent="0" algn="just">
              <a:buNone/>
            </a:pPr>
            <a:r>
              <a:rPr lang="tr-TR" dirty="0"/>
              <a:t>	</a:t>
            </a:r>
            <a:r>
              <a:rPr lang="tr-TR" sz="1900" dirty="0"/>
              <a:t>Malullüğün, keyif verici içki ve her çeşit maddeler kullanmaktan, kanun, tüzük ve emir dışında hareket etmiş olmaktan, yasak fiilleri yapmaktan, intihara teşebbüsten, her ne suretle olursa olsun kendisine veya başkalarına menfaat sağlama veya zarar verme amacından meydana gelmesi hâlinde, vazife malullüğü hükümleri uygulanmaksızın malullük hükümlerine göre işlem yapılır.</a:t>
            </a:r>
          </a:p>
        </p:txBody>
      </p:sp>
      <p:sp>
        <p:nvSpPr>
          <p:cNvPr id="5" name="Slayt Numarası Yer Tutucusu 4"/>
          <p:cNvSpPr>
            <a:spLocks noGrp="1"/>
          </p:cNvSpPr>
          <p:nvPr>
            <p:ph type="sldNum" sz="quarter" idx="12"/>
          </p:nvPr>
        </p:nvSpPr>
        <p:spPr/>
        <p:txBody>
          <a:bodyPr/>
          <a:lstStyle/>
          <a:p>
            <a:fld id="{83CC622C-3F49-47DE-9AF2-987571EFB6A0}" type="slidenum">
              <a:rPr lang="tr-TR" smtClean="0"/>
              <a:t>13</a:t>
            </a:fld>
            <a:endParaRPr lang="tr-TR"/>
          </a:p>
        </p:txBody>
      </p:sp>
      <p:pic>
        <p:nvPicPr>
          <p:cNvPr id="22530" name="Resim 1" descr="C:\Users\buluthan.gumus\Desktop\media\image1.jpeg"/>
          <p:cNvPicPr>
            <a:picLocks noChangeAspect="1" noChangeArrowheads="1"/>
          </p:cNvPicPr>
          <p:nvPr/>
        </p:nvPicPr>
        <p:blipFill>
          <a:blip r:embed="rId2" r:link="rId3">
            <a:extLst>
              <a:ext uri="{28A0092B-C50C-407E-A947-70E740481C1C}">
                <a14:useLocalDpi xmlns:a14="http://schemas.microsoft.com/office/drawing/2010/main" val="0"/>
              </a:ext>
            </a:extLst>
          </a:blip>
          <a:srcRect l="5031" t="13750" r="16980" b="9056"/>
          <a:stretch>
            <a:fillRect/>
          </a:stretch>
        </p:blipFill>
        <p:spPr bwMode="auto">
          <a:xfrm>
            <a:off x="6350" y="-27384"/>
            <a:ext cx="92075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458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A3E7FF"/>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066800"/>
            <a:ext cx="6563072" cy="562000"/>
          </a:xfrm>
        </p:spPr>
        <p:txBody>
          <a:bodyPr>
            <a:normAutofit fontScale="90000"/>
          </a:bodyPr>
          <a:lstStyle/>
          <a:p>
            <a:pPr algn="l"/>
            <a:r>
              <a:rPr lang="tr-TR" sz="3000" b="1" dirty="0">
                <a:solidFill>
                  <a:srgbClr val="FF0000"/>
                </a:solidFill>
              </a:rPr>
              <a:t>	</a:t>
            </a:r>
            <a:r>
              <a:rPr lang="tr-TR" sz="3000" b="1" dirty="0">
                <a:solidFill>
                  <a:srgbClr val="7030A0"/>
                </a:solidFill>
              </a:rPr>
              <a:t>E. SAKATLIK SEBEBİYLE EMEKLİLİK</a:t>
            </a:r>
            <a:br>
              <a:rPr lang="tr-TR" sz="3000" dirty="0"/>
            </a:br>
            <a:endParaRPr lang="tr-TR" sz="3000" dirty="0"/>
          </a:p>
        </p:txBody>
      </p:sp>
      <p:sp>
        <p:nvSpPr>
          <p:cNvPr id="3" name="İçerik Yer Tutucusu 2"/>
          <p:cNvSpPr>
            <a:spLocks noGrp="1"/>
          </p:cNvSpPr>
          <p:nvPr>
            <p:ph idx="1"/>
          </p:nvPr>
        </p:nvSpPr>
        <p:spPr/>
        <p:txBody>
          <a:bodyPr>
            <a:normAutofit fontScale="85000" lnSpcReduction="10000"/>
          </a:bodyPr>
          <a:lstStyle/>
          <a:p>
            <a:pPr marL="0" indent="0" algn="just">
              <a:buNone/>
            </a:pPr>
            <a:r>
              <a:rPr lang="tr-TR" dirty="0"/>
              <a:t>	</a:t>
            </a:r>
            <a:r>
              <a:rPr lang="tr-TR" dirty="0">
                <a:solidFill>
                  <a:srgbClr val="00B0F0"/>
                </a:solidFill>
              </a:rPr>
              <a:t>Göreve girişlerinde, Özürlülere Verilecek Sağlık Kurulu Raporları Hakkında Yönetmeliğe uygun olarak alınmış ve raporda sakatlık oranı en az % 40 olanlardan fiili hizmeti 15 yıl olanların istekleri üzerine </a:t>
            </a:r>
            <a:r>
              <a:rPr lang="tr-TR" dirty="0"/>
              <a:t>21.04.2005 tarih ve 5335 sayılı Kanunun 3. maddesinin (a) bendi ile değişik 5434 Sayılı Kanunun 39. maddesinin (j) fıkrası gereğince emekliye ayrılabilirler.</a:t>
            </a:r>
          </a:p>
          <a:p>
            <a:pPr marL="0" indent="0" algn="just">
              <a:buNone/>
            </a:pPr>
            <a:r>
              <a:rPr lang="tr-TR" dirty="0"/>
              <a:t>	Ayrıca, 5434 sayılı Kanunun Ek Geçici 22’nci maddesi; “Sakat olup, sakatlarla ilgili mevzuattan yararlanmaksızın ve 25.08.1971 tarihli ve 1475 sayılı İş kanunun 25 inci maddesine göre tescili yapılmaksızın T.C. Emekli Sandığına tabi görevlere giren ve bedensel ve zihinsel yeteneklerindeki eksiklik nedeniyle çalışma güçlerini en az % 40 oranında yitirdiği sağlık kurulu raporu ile belgelenenlerden 15 yıl ve daha fazla fiili hizmeti olanlar da 5434 sayılı T.C. Emekli Sandığı Kanununun 39 uncu maddesine, 13.11.1981 tarih ve 2559 sayılı Kanunun 3. maddesi ile eklenen (j) fıkrası hükmünden yararlanırlar” hükmüne amir bulunmaktadır.</a:t>
            </a:r>
          </a:p>
        </p:txBody>
      </p:sp>
      <p:sp>
        <p:nvSpPr>
          <p:cNvPr id="5" name="Slayt Numarası Yer Tutucusu 4"/>
          <p:cNvSpPr>
            <a:spLocks noGrp="1"/>
          </p:cNvSpPr>
          <p:nvPr>
            <p:ph type="sldNum" sz="quarter" idx="12"/>
          </p:nvPr>
        </p:nvSpPr>
        <p:spPr/>
        <p:txBody>
          <a:bodyPr/>
          <a:lstStyle/>
          <a:p>
            <a:fld id="{83CC622C-3F49-47DE-9AF2-987571EFB6A0}" type="slidenum">
              <a:rPr lang="tr-TR" smtClean="0"/>
              <a:t>14</a:t>
            </a:fld>
            <a:endParaRPr lang="tr-TR"/>
          </a:p>
        </p:txBody>
      </p:sp>
      <p:pic>
        <p:nvPicPr>
          <p:cNvPr id="20482" name="Resim 1" descr="C:\Users\buluthan.gumus\Desktop\media\image1.jpeg"/>
          <p:cNvPicPr>
            <a:picLocks noChangeAspect="1" noChangeArrowheads="1"/>
          </p:cNvPicPr>
          <p:nvPr/>
        </p:nvPicPr>
        <p:blipFill>
          <a:blip r:embed="rId2" r:link="rId3">
            <a:extLst>
              <a:ext uri="{28A0092B-C50C-407E-A947-70E740481C1C}">
                <a14:useLocalDpi xmlns:a14="http://schemas.microsoft.com/office/drawing/2010/main" val="0"/>
              </a:ext>
            </a:extLst>
          </a:blip>
          <a:srcRect l="5031" t="13750" r="16980" b="9056"/>
          <a:stretch>
            <a:fillRect/>
          </a:stretch>
        </p:blipFill>
        <p:spPr bwMode="auto">
          <a:xfrm>
            <a:off x="6350" y="4763"/>
            <a:ext cx="92075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9220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3E7FF"/>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60648"/>
            <a:ext cx="7402016" cy="799795"/>
          </a:xfrm>
        </p:spPr>
        <p:txBody>
          <a:bodyPr>
            <a:noAutofit/>
          </a:bodyPr>
          <a:lstStyle/>
          <a:p>
            <a:pPr algn="ctr"/>
            <a:r>
              <a:rPr lang="tr-TR" sz="2100" b="1" dirty="0">
                <a:solidFill>
                  <a:schemeClr val="tx1"/>
                </a:solidFill>
              </a:rPr>
              <a:t>IV. EMEKLİLİK KONULARI İLE İLGİLİ DİĞER </a:t>
            </a:r>
            <a:br>
              <a:rPr lang="tr-TR" sz="2100" b="1" dirty="0">
                <a:solidFill>
                  <a:schemeClr val="tx1"/>
                </a:solidFill>
              </a:rPr>
            </a:br>
            <a:r>
              <a:rPr lang="tr-TR" sz="2100" b="1" dirty="0">
                <a:solidFill>
                  <a:schemeClr val="tx1"/>
                </a:solidFill>
              </a:rPr>
              <a:t>BAZI MEVZUAT HÜKÜMLERİ</a:t>
            </a:r>
            <a:br>
              <a:rPr lang="tr-TR" sz="2100" dirty="0"/>
            </a:br>
            <a:endParaRPr lang="tr-TR" sz="2100" dirty="0"/>
          </a:p>
        </p:txBody>
      </p:sp>
      <p:sp>
        <p:nvSpPr>
          <p:cNvPr id="3" name="İçerik Yer Tutucusu 2"/>
          <p:cNvSpPr>
            <a:spLocks noGrp="1"/>
          </p:cNvSpPr>
          <p:nvPr>
            <p:ph idx="1"/>
          </p:nvPr>
        </p:nvSpPr>
        <p:spPr>
          <a:xfrm>
            <a:off x="457200" y="1340768"/>
            <a:ext cx="7859216" cy="4785395"/>
          </a:xfrm>
        </p:spPr>
        <p:txBody>
          <a:bodyPr>
            <a:normAutofit/>
          </a:bodyPr>
          <a:lstStyle/>
          <a:p>
            <a:pPr marL="0" indent="0" algn="just">
              <a:buNone/>
            </a:pPr>
            <a:r>
              <a:rPr lang="tr-TR" b="1" dirty="0">
                <a:solidFill>
                  <a:srgbClr val="FF0000"/>
                </a:solidFill>
              </a:rPr>
              <a:t>	</a:t>
            </a:r>
            <a:r>
              <a:rPr lang="tr-TR" b="1" dirty="0">
                <a:solidFill>
                  <a:schemeClr val="tx1"/>
                </a:solidFill>
              </a:rPr>
              <a:t>A. FİİLİ HİZMET ZAMMI</a:t>
            </a:r>
            <a:endParaRPr lang="tr-TR" dirty="0">
              <a:solidFill>
                <a:schemeClr val="tx1"/>
              </a:solidFill>
            </a:endParaRPr>
          </a:p>
          <a:p>
            <a:pPr marL="0" indent="0" algn="just">
              <a:buNone/>
            </a:pPr>
            <a:r>
              <a:rPr lang="tr-TR" b="1" dirty="0"/>
              <a:t> </a:t>
            </a:r>
            <a:endParaRPr lang="tr-TR" dirty="0"/>
          </a:p>
          <a:p>
            <a:pPr marL="0" indent="0" algn="just">
              <a:buNone/>
            </a:pPr>
            <a:r>
              <a:rPr lang="tr-TR" b="1" i="1" dirty="0"/>
              <a:t>	5434 sayılı Kanuna tabi olanlar: </a:t>
            </a:r>
            <a:r>
              <a:rPr lang="tr-TR" dirty="0"/>
              <a:t>5434 sayılı Kanunun 32’nci maddesinin ( g ) fıkrasında belirtilen vazifelerde görev yapanların hizmet sürelerine yine aynı maddede belirtilen miktar kadar hizmetine eklenen süredir, bu süre 8 yılı geçemez. Kendilerine fiili hizmet süresi zammı yapılanların bu maddede belirtilen yaş hadlerinden, hizmetlerine eklenen fiili hizmet süresi zammı kadar indirim yapılır. </a:t>
            </a:r>
          </a:p>
          <a:p>
            <a:pPr marL="0" indent="0" algn="just">
              <a:buNone/>
            </a:pPr>
            <a:endParaRPr lang="tr-TR" dirty="0"/>
          </a:p>
          <a:p>
            <a:pPr marL="0" indent="0" algn="just">
              <a:buNone/>
            </a:pPr>
            <a:r>
              <a:rPr lang="tr-TR" dirty="0"/>
              <a:t>	17.04.2008 sayılı Resmi Gazetede yayımlanan 5754 Sayılı Kanunla </a:t>
            </a:r>
            <a:r>
              <a:rPr lang="tr-TR" b="1" dirty="0">
                <a:solidFill>
                  <a:srgbClr val="0070C0"/>
                </a:solidFill>
              </a:rPr>
              <a:t>5510 Sayılı Kanunun 40. maddesinde değişikliğe gidilmiş ve Bakanlığımızda 01.10.2008 tarihi itibariyle fiili hizmet süresi zammı uygulamasına son verilmiştir. Çünkü 40. maddede sayılan işler ve risklerde Bakanlığımız görev alanındaki işler sayılmamaktadır.</a:t>
            </a:r>
          </a:p>
        </p:txBody>
      </p:sp>
      <p:sp>
        <p:nvSpPr>
          <p:cNvPr id="5" name="Slayt Numarası Yer Tutucusu 4"/>
          <p:cNvSpPr>
            <a:spLocks noGrp="1"/>
          </p:cNvSpPr>
          <p:nvPr>
            <p:ph type="sldNum" sz="quarter" idx="12"/>
          </p:nvPr>
        </p:nvSpPr>
        <p:spPr/>
        <p:txBody>
          <a:bodyPr/>
          <a:lstStyle/>
          <a:p>
            <a:fld id="{83CC622C-3F49-47DE-9AF2-987571EFB6A0}" type="slidenum">
              <a:rPr lang="tr-TR" smtClean="0"/>
              <a:t>15</a:t>
            </a:fld>
            <a:endParaRPr lang="tr-TR"/>
          </a:p>
        </p:txBody>
      </p:sp>
      <p:pic>
        <p:nvPicPr>
          <p:cNvPr id="28674" name="Resim 1" descr="C:\Users\buluthan.gumus\Desktop\media\image1.jpeg"/>
          <p:cNvPicPr>
            <a:picLocks noChangeAspect="1" noChangeArrowheads="1"/>
          </p:cNvPicPr>
          <p:nvPr/>
        </p:nvPicPr>
        <p:blipFill>
          <a:blip r:embed="rId2" r:link="rId3">
            <a:extLst>
              <a:ext uri="{28A0092B-C50C-407E-A947-70E740481C1C}">
                <a14:useLocalDpi xmlns:a14="http://schemas.microsoft.com/office/drawing/2010/main" val="0"/>
              </a:ext>
            </a:extLst>
          </a:blip>
          <a:srcRect l="5031" t="13750" r="16980" b="9056"/>
          <a:stretch>
            <a:fillRect/>
          </a:stretch>
        </p:blipFill>
        <p:spPr bwMode="auto">
          <a:xfrm>
            <a:off x="6350" y="4763"/>
            <a:ext cx="92075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2914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3E7FF"/>
        </a:solidFill>
        <a:effectLst/>
      </p:bgPr>
    </p:bg>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83CC622C-3F49-47DE-9AF2-987571EFB6A0}" type="slidenum">
              <a:rPr lang="tr-TR" smtClean="0"/>
              <a:t>16</a:t>
            </a:fld>
            <a:endParaRPr lang="tr-TR"/>
          </a:p>
        </p:txBody>
      </p:sp>
      <p:sp>
        <p:nvSpPr>
          <p:cNvPr id="7" name="Dikdörtgen 6"/>
          <p:cNvSpPr/>
          <p:nvPr/>
        </p:nvSpPr>
        <p:spPr>
          <a:xfrm>
            <a:off x="539552" y="980728"/>
            <a:ext cx="6696744" cy="5386090"/>
          </a:xfrm>
          <a:prstGeom prst="rect">
            <a:avLst/>
          </a:prstGeom>
        </p:spPr>
        <p:txBody>
          <a:bodyPr wrap="square">
            <a:spAutoFit/>
          </a:bodyPr>
          <a:lstStyle/>
          <a:p>
            <a:r>
              <a:rPr lang="tr-TR" sz="4800" b="1" dirty="0">
                <a:ln w="22225">
                  <a:solidFill>
                    <a:schemeClr val="accent2"/>
                  </a:solidFill>
                  <a:prstDash val="solid"/>
                </a:ln>
                <a:solidFill>
                  <a:schemeClr val="accent2">
                    <a:lumMod val="40000"/>
                    <a:lumOff val="60000"/>
                  </a:schemeClr>
                </a:solidFill>
              </a:rPr>
              <a:t>Bu gününüz, dünden; yarınınız, bu günden </a:t>
            </a:r>
          </a:p>
          <a:p>
            <a:r>
              <a:rPr lang="tr-TR" sz="4800" b="1" dirty="0">
                <a:ln w="22225">
                  <a:solidFill>
                    <a:schemeClr val="accent2"/>
                  </a:solidFill>
                  <a:prstDash val="solid"/>
                </a:ln>
                <a:solidFill>
                  <a:schemeClr val="accent2">
                    <a:lumMod val="40000"/>
                    <a:lumOff val="60000"/>
                  </a:schemeClr>
                </a:solidFill>
              </a:rPr>
              <a:t>daha güzel olsun.</a:t>
            </a:r>
          </a:p>
          <a:p>
            <a:endParaRPr lang="tr-TR" sz="4800" b="1" dirty="0">
              <a:ln w="22225">
                <a:solidFill>
                  <a:schemeClr val="accent2"/>
                </a:solidFill>
                <a:prstDash val="solid"/>
              </a:ln>
              <a:solidFill>
                <a:schemeClr val="accent2">
                  <a:lumMod val="40000"/>
                  <a:lumOff val="60000"/>
                </a:schemeClr>
              </a:solidFill>
            </a:endParaRPr>
          </a:p>
          <a:p>
            <a:endParaRPr lang="tr-TR" sz="2000" b="1" dirty="0">
              <a:ln w="22225">
                <a:solidFill>
                  <a:schemeClr val="accent2"/>
                </a:solidFill>
                <a:prstDash val="solid"/>
              </a:ln>
              <a:solidFill>
                <a:schemeClr val="accent2">
                  <a:lumMod val="40000"/>
                  <a:lumOff val="60000"/>
                </a:schemeClr>
              </a:solidFill>
            </a:endParaRPr>
          </a:p>
          <a:p>
            <a:r>
              <a:rPr lang="tr-TR" sz="3600" b="1" dirty="0">
                <a:ln w="22225">
                  <a:solidFill>
                    <a:schemeClr val="accent2"/>
                  </a:solidFill>
                  <a:prstDash val="solid"/>
                </a:ln>
                <a:solidFill>
                  <a:schemeClr val="accent2">
                    <a:lumMod val="40000"/>
                    <a:lumOff val="60000"/>
                  </a:schemeClr>
                </a:solidFill>
              </a:rPr>
              <a:t>Teşekkür ederim.</a:t>
            </a:r>
          </a:p>
          <a:p>
            <a:r>
              <a:rPr lang="tr-TR" sz="3600" b="1" dirty="0">
                <a:ln w="22225">
                  <a:solidFill>
                    <a:schemeClr val="accent2"/>
                  </a:solidFill>
                  <a:prstDash val="solid"/>
                </a:ln>
                <a:solidFill>
                  <a:schemeClr val="accent2">
                    <a:lumMod val="40000"/>
                    <a:lumOff val="60000"/>
                  </a:schemeClr>
                </a:solidFill>
              </a:rPr>
              <a:t>                                              </a:t>
            </a:r>
          </a:p>
          <a:p>
            <a:pPr algn="r"/>
            <a:r>
              <a:rPr lang="tr-TR" sz="2000" b="1" dirty="0">
                <a:ln w="22225">
                  <a:solidFill>
                    <a:schemeClr val="accent2"/>
                  </a:solidFill>
                  <a:prstDash val="solid"/>
                </a:ln>
                <a:solidFill>
                  <a:schemeClr val="accent2">
                    <a:lumMod val="40000"/>
                    <a:lumOff val="60000"/>
                  </a:schemeClr>
                </a:solidFill>
              </a:rPr>
              <a:t>	</a:t>
            </a:r>
            <a:r>
              <a:rPr lang="tr-TR" dirty="0"/>
              <a:t>Terfi ve Emekli İşlemleri Daire Başkanlığı </a:t>
            </a:r>
          </a:p>
          <a:p>
            <a:pPr algn="r"/>
            <a:r>
              <a:rPr lang="tr-TR" sz="1600" dirty="0"/>
              <a:t>Emeklilik İşlemleri Şube Müdürü</a:t>
            </a:r>
          </a:p>
          <a:p>
            <a:pPr algn="r"/>
            <a:r>
              <a:rPr lang="tr-TR" sz="1600" dirty="0"/>
              <a:t>Buluthan GÜMÜŞ</a:t>
            </a:r>
          </a:p>
        </p:txBody>
      </p:sp>
    </p:spTree>
    <p:extLst>
      <p:ext uri="{BB962C8B-B14F-4D97-AF65-F5344CB8AC3E}">
        <p14:creationId xmlns:p14="http://schemas.microsoft.com/office/powerpoint/2010/main" val="322897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3E7FF"/>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69368"/>
            <a:ext cx="8280920" cy="5237120"/>
          </a:xfrm>
        </p:spPr>
        <p:txBody>
          <a:bodyPr>
            <a:normAutofit lnSpcReduction="10000"/>
          </a:bodyPr>
          <a:lstStyle/>
          <a:p>
            <a:pPr marL="0" indent="0" algn="just">
              <a:buNone/>
            </a:pPr>
            <a:r>
              <a:rPr lang="tr-TR" sz="700" b="1" dirty="0"/>
              <a:t>             </a:t>
            </a:r>
            <a:r>
              <a:rPr lang="tr-TR" b="1" dirty="0">
                <a:solidFill>
                  <a:srgbClr val="7030A0"/>
                </a:solidFill>
              </a:rPr>
              <a:t>*5434 sayılı Kanunun hükümlerine tabi olanlar : </a:t>
            </a:r>
            <a:r>
              <a:rPr lang="tr-TR" dirty="0"/>
              <a:t>5510 sayılı Kanun her ne kadar 5434 ve 506 sayılı kanunların emeklilik işlemleri ile ilgili maddelerini yürürlükten kaldırılmış ise de; </a:t>
            </a:r>
          </a:p>
          <a:p>
            <a:pPr marL="0" indent="0" algn="just">
              <a:buNone/>
            </a:pPr>
            <a:r>
              <a:rPr lang="tr-TR" b="1" dirty="0">
                <a:solidFill>
                  <a:srgbClr val="FF0000"/>
                </a:solidFill>
              </a:rPr>
              <a:t>	1-</a:t>
            </a:r>
            <a:r>
              <a:rPr lang="tr-TR" dirty="0">
                <a:solidFill>
                  <a:srgbClr val="FF0000"/>
                </a:solidFill>
              </a:rPr>
              <a:t> </a:t>
            </a:r>
            <a:r>
              <a:rPr lang="tr-TR" u="sng" dirty="0">
                <a:solidFill>
                  <a:srgbClr val="FF0000"/>
                </a:solidFill>
              </a:rPr>
              <a:t>30/04/2008 tarihinden önce Emekli Sandığı iştirakçisi </a:t>
            </a:r>
            <a:r>
              <a:rPr lang="tr-TR" dirty="0"/>
              <a:t>iken 5510 sayılı Kanunun 4. maddesinin birinci fıkrasının (c) bendi kapsamına alınanlar,</a:t>
            </a:r>
          </a:p>
          <a:p>
            <a:pPr marL="0" indent="0" algn="just">
              <a:buNone/>
            </a:pPr>
            <a:r>
              <a:rPr lang="tr-TR" b="1" dirty="0">
                <a:solidFill>
                  <a:srgbClr val="FF0000"/>
                </a:solidFill>
              </a:rPr>
              <a:t>	2-</a:t>
            </a:r>
            <a:r>
              <a:rPr lang="tr-TR" dirty="0"/>
              <a:t> 30/04/2008 tarihinden önce </a:t>
            </a:r>
            <a:r>
              <a:rPr lang="tr-TR" u="sng" dirty="0">
                <a:solidFill>
                  <a:srgbClr val="FF0000"/>
                </a:solidFill>
              </a:rPr>
              <a:t>Emekli Sandığı iştirakçisi olmuş ancak</a:t>
            </a:r>
            <a:r>
              <a:rPr lang="tr-TR" dirty="0">
                <a:solidFill>
                  <a:srgbClr val="FF0000"/>
                </a:solidFill>
              </a:rPr>
              <a:t>, bu </a:t>
            </a:r>
            <a:r>
              <a:rPr lang="tr-TR" u="sng" dirty="0">
                <a:solidFill>
                  <a:srgbClr val="FF0000"/>
                </a:solidFill>
              </a:rPr>
              <a:t>Kanunun yayımı tarihinde iştirakçi olmayan</a:t>
            </a:r>
            <a:r>
              <a:rPr lang="tr-TR" dirty="0">
                <a:solidFill>
                  <a:srgbClr val="FF0000"/>
                </a:solidFill>
              </a:rPr>
              <a:t> ve </a:t>
            </a:r>
            <a:r>
              <a:rPr lang="tr-TR" u="sng" dirty="0">
                <a:solidFill>
                  <a:srgbClr val="FF0000"/>
                </a:solidFill>
              </a:rPr>
              <a:t>5510</a:t>
            </a:r>
            <a:r>
              <a:rPr lang="tr-TR" dirty="0">
                <a:solidFill>
                  <a:srgbClr val="FF0000"/>
                </a:solidFill>
              </a:rPr>
              <a:t> </a:t>
            </a:r>
            <a:r>
              <a:rPr lang="tr-TR" dirty="0"/>
              <a:t>sayılı Kanunun yayımlandığı tarihten sonra aynı Kanunun 4. maddesinin birinci fıkrasının (c) bendine göre tekrar </a:t>
            </a:r>
            <a:r>
              <a:rPr lang="tr-TR" dirty="0">
                <a:solidFill>
                  <a:srgbClr val="FF0000"/>
                </a:solidFill>
              </a:rPr>
              <a:t>sigortalı olanlar, ( Y. Subay, Vekil Öğretmen) </a:t>
            </a:r>
          </a:p>
          <a:p>
            <a:pPr marL="0" indent="0" algn="just">
              <a:buNone/>
            </a:pPr>
            <a:r>
              <a:rPr lang="tr-TR" b="1" dirty="0">
                <a:solidFill>
                  <a:srgbClr val="FF0000"/>
                </a:solidFill>
              </a:rPr>
              <a:t>	3-</a:t>
            </a:r>
            <a:r>
              <a:rPr lang="tr-TR" b="1" dirty="0"/>
              <a:t> </a:t>
            </a:r>
            <a:r>
              <a:rPr lang="tr-TR" dirty="0"/>
              <a:t>Emekli, dul ve yetim maaşı alanlar, </a:t>
            </a:r>
          </a:p>
          <a:p>
            <a:pPr algn="just">
              <a:buFont typeface="Wingdings" panose="05000000000000000000" pitchFamily="2" charset="2"/>
              <a:buChar char="q"/>
            </a:pPr>
            <a:r>
              <a:rPr lang="tr-TR" dirty="0"/>
              <a:t>5434 sayılı Kanunun hükümlerine göre (5510 geçici 4. </a:t>
            </a:r>
            <a:r>
              <a:rPr lang="tr-TR" dirty="0" err="1"/>
              <a:t>md.</a:t>
            </a:r>
            <a:r>
              <a:rPr lang="tr-TR" dirty="0"/>
              <a:t>), </a:t>
            </a:r>
          </a:p>
          <a:p>
            <a:pPr algn="just">
              <a:buFont typeface="Wingdings" panose="05000000000000000000" pitchFamily="2" charset="2"/>
              <a:buChar char="q"/>
            </a:pPr>
            <a:r>
              <a:rPr lang="tr-TR" dirty="0"/>
              <a:t>30/04/2008 tarihinden önce göreve başlamış SSK iştirakçilerinin emeklilik işlemlerinin 506 sayılı Kanun hükümlerine göre (5510 geçici 6. </a:t>
            </a:r>
            <a:r>
              <a:rPr lang="tr-TR" dirty="0" err="1"/>
              <a:t>md.</a:t>
            </a:r>
            <a:r>
              <a:rPr lang="tr-TR" dirty="0"/>
              <a:t>),</a:t>
            </a:r>
          </a:p>
          <a:p>
            <a:pPr marL="0" indent="0" algn="just">
              <a:buNone/>
            </a:pPr>
            <a:r>
              <a:rPr lang="tr-TR" dirty="0"/>
              <a:t>yürütüleceğini geçici maddelerle sağlamıştır. </a:t>
            </a:r>
          </a:p>
          <a:p>
            <a:pPr marL="0" indent="0" algn="just">
              <a:buNone/>
            </a:pPr>
            <a:r>
              <a:rPr lang="tr-TR" b="1" dirty="0"/>
              <a:t>       </a:t>
            </a:r>
            <a:r>
              <a:rPr lang="tr-TR" b="1" dirty="0">
                <a:solidFill>
                  <a:srgbClr val="7030A0"/>
                </a:solidFill>
              </a:rPr>
              <a:t>*5510 sayılı Kanun hükümlerine tabi olanlar : </a:t>
            </a:r>
            <a:r>
              <a:rPr lang="tr-TR" u="sng" dirty="0">
                <a:solidFill>
                  <a:srgbClr val="FF0000"/>
                </a:solidFill>
              </a:rPr>
              <a:t>30/04/2008 tarihinden sonra ilk defa göreve başlamış olanlar, emeklilik işlemleri bakımından bütünüyle 5510 sayılı Kanun hükümlerine tabidirler.</a:t>
            </a:r>
          </a:p>
        </p:txBody>
      </p:sp>
      <p:sp>
        <p:nvSpPr>
          <p:cNvPr id="2" name="Slayt Numarası Yer Tutucusu 1"/>
          <p:cNvSpPr>
            <a:spLocks noGrp="1"/>
          </p:cNvSpPr>
          <p:nvPr>
            <p:ph type="sldNum" sz="quarter" idx="12"/>
          </p:nvPr>
        </p:nvSpPr>
        <p:spPr/>
        <p:txBody>
          <a:bodyPr/>
          <a:lstStyle/>
          <a:p>
            <a:fld id="{83CC622C-3F49-47DE-9AF2-987571EFB6A0}" type="slidenum">
              <a:rPr lang="tr-TR" smtClean="0"/>
              <a:t>2</a:t>
            </a:fld>
            <a:endParaRPr lang="tr-TR" dirty="0"/>
          </a:p>
        </p:txBody>
      </p:sp>
      <p:pic>
        <p:nvPicPr>
          <p:cNvPr id="3074" name="Resim 1" descr="C:\Users\buluthan.gumus\Desktop\media\image1.jpeg"/>
          <p:cNvPicPr>
            <a:picLocks noChangeAspect="1" noChangeArrowheads="1"/>
          </p:cNvPicPr>
          <p:nvPr/>
        </p:nvPicPr>
        <p:blipFill>
          <a:blip r:embed="rId2" r:link="rId3">
            <a:extLst>
              <a:ext uri="{28A0092B-C50C-407E-A947-70E740481C1C}">
                <a14:useLocalDpi xmlns:a14="http://schemas.microsoft.com/office/drawing/2010/main" val="0"/>
              </a:ext>
            </a:extLst>
          </a:blip>
          <a:srcRect l="5031" t="13750" r="16980" b="9056"/>
          <a:stretch>
            <a:fillRect/>
          </a:stretch>
        </p:blipFill>
        <p:spPr bwMode="auto">
          <a:xfrm>
            <a:off x="6350" y="4763"/>
            <a:ext cx="1181274" cy="1171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3886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3E7FF"/>
        </a:solidFill>
        <a:effectLst/>
      </p:bgPr>
    </p:bg>
    <p:spTree>
      <p:nvGrpSpPr>
        <p:cNvPr id="1" name=""/>
        <p:cNvGrpSpPr/>
        <p:nvPr/>
      </p:nvGrpSpPr>
      <p:grpSpPr>
        <a:xfrm>
          <a:off x="0" y="0"/>
          <a:ext cx="0" cy="0"/>
          <a:chOff x="0" y="0"/>
          <a:chExt cx="0" cy="0"/>
        </a:xfrm>
      </p:grpSpPr>
      <p:sp>
        <p:nvSpPr>
          <p:cNvPr id="5" name="Başlık 1"/>
          <p:cNvSpPr>
            <a:spLocks noGrp="1"/>
          </p:cNvSpPr>
          <p:nvPr>
            <p:ph type="title"/>
          </p:nvPr>
        </p:nvSpPr>
        <p:spPr>
          <a:xfrm>
            <a:off x="1043608" y="724041"/>
            <a:ext cx="7488832" cy="591567"/>
          </a:xfrm>
        </p:spPr>
        <p:txBody>
          <a:bodyPr>
            <a:normAutofit fontScale="90000"/>
          </a:bodyPr>
          <a:lstStyle/>
          <a:p>
            <a:r>
              <a:rPr lang="tr-TR" sz="2500" b="1" dirty="0">
                <a:solidFill>
                  <a:srgbClr val="7030A0"/>
                </a:solidFill>
              </a:rPr>
              <a:t>II. 5510 SAYILI KANUNA GÖRE SİGORTALI SAYILANLAR</a:t>
            </a:r>
            <a:br>
              <a:rPr lang="tr-TR" sz="2500" dirty="0"/>
            </a:br>
            <a:endParaRPr lang="tr-TR" sz="2500" dirty="0"/>
          </a:p>
        </p:txBody>
      </p:sp>
      <p:sp>
        <p:nvSpPr>
          <p:cNvPr id="3" name="İçerik Yer Tutucusu 2"/>
          <p:cNvSpPr>
            <a:spLocks noGrp="1"/>
          </p:cNvSpPr>
          <p:nvPr>
            <p:ph idx="1"/>
          </p:nvPr>
        </p:nvSpPr>
        <p:spPr>
          <a:xfrm>
            <a:off x="539552" y="1340768"/>
            <a:ext cx="8229600" cy="5040560"/>
          </a:xfrm>
        </p:spPr>
        <p:txBody>
          <a:bodyPr>
            <a:normAutofit fontScale="92500" lnSpcReduction="10000"/>
          </a:bodyPr>
          <a:lstStyle/>
          <a:p>
            <a:pPr marL="0" indent="0" algn="just">
              <a:buNone/>
            </a:pPr>
            <a:r>
              <a:rPr lang="tr-TR" dirty="0"/>
              <a:t>	5510 sayılı Kanun kapsamına girenler kısa ve uzun vadeli sigorta kolları uygulaması bakımından;</a:t>
            </a:r>
          </a:p>
          <a:p>
            <a:pPr marL="0" indent="0" algn="just">
              <a:buNone/>
            </a:pPr>
            <a:r>
              <a:rPr lang="tr-TR" b="1" dirty="0">
                <a:solidFill>
                  <a:srgbClr val="FF0000"/>
                </a:solidFill>
              </a:rPr>
              <a:t>	1- </a:t>
            </a:r>
            <a:r>
              <a:rPr lang="tr-TR" dirty="0"/>
              <a:t>Hizmet akdiyle bir veya birden fazla işveren tarafından çalıştırılanlar Kanunun 4 üncü maddesinin birinci fıkrasının (a) bendi kapsamında </a:t>
            </a:r>
            <a:r>
              <a:rPr lang="tr-TR" b="1" dirty="0"/>
              <a:t>(4/a sigortalıları) </a:t>
            </a:r>
            <a:r>
              <a:rPr lang="tr-TR" dirty="0"/>
              <a:t>- </a:t>
            </a:r>
            <a:r>
              <a:rPr lang="tr-TR" u="sng" dirty="0">
                <a:solidFill>
                  <a:srgbClr val="FF0000"/>
                </a:solidFill>
              </a:rPr>
              <a:t>(Eski SSK ‘</a:t>
            </a:r>
            <a:r>
              <a:rPr lang="tr-TR" u="sng" dirty="0" err="1">
                <a:solidFill>
                  <a:srgbClr val="FF0000"/>
                </a:solidFill>
              </a:rPr>
              <a:t>lılar</a:t>
            </a:r>
            <a:r>
              <a:rPr lang="tr-TR" u="sng" dirty="0">
                <a:solidFill>
                  <a:srgbClr val="FF0000"/>
                </a:solidFill>
              </a:rPr>
              <a:t>),</a:t>
            </a:r>
          </a:p>
          <a:p>
            <a:pPr marL="0" indent="0" algn="just">
              <a:buNone/>
            </a:pPr>
            <a:endParaRPr lang="tr-TR" dirty="0"/>
          </a:p>
          <a:p>
            <a:pPr marL="0" indent="0" algn="just">
              <a:buNone/>
            </a:pPr>
            <a:r>
              <a:rPr lang="tr-TR" dirty="0">
                <a:solidFill>
                  <a:srgbClr val="FF0000"/>
                </a:solidFill>
              </a:rPr>
              <a:t> 	</a:t>
            </a:r>
            <a:r>
              <a:rPr lang="tr-TR" b="1" dirty="0">
                <a:solidFill>
                  <a:srgbClr val="FF0000"/>
                </a:solidFill>
              </a:rPr>
              <a:t>2- </a:t>
            </a:r>
            <a:r>
              <a:rPr lang="tr-TR" dirty="0"/>
              <a:t>Köy ve mahalle muhtarları ile hizmet akdine bağlı olmaksızın kendi adına ve hesabına bağımsız çalışanlar ve tarımsal faaliyette bulunanlar aynı maddenin ve aynı fıkranın (b) bendi kapsamında (4/b sigortalıları) - </a:t>
            </a:r>
            <a:r>
              <a:rPr lang="tr-TR" u="sng" dirty="0">
                <a:solidFill>
                  <a:srgbClr val="FF0000"/>
                </a:solidFill>
              </a:rPr>
              <a:t>(Eski </a:t>
            </a:r>
            <a:r>
              <a:rPr lang="tr-TR" u="sng" dirty="0" err="1">
                <a:solidFill>
                  <a:srgbClr val="FF0000"/>
                </a:solidFill>
              </a:rPr>
              <a:t>Bağ-Kur</a:t>
            </a:r>
            <a:r>
              <a:rPr lang="tr-TR" u="sng" dirty="0">
                <a:solidFill>
                  <a:srgbClr val="FF0000"/>
                </a:solidFill>
              </a:rPr>
              <a:t>’ </a:t>
            </a:r>
            <a:r>
              <a:rPr lang="tr-TR" u="sng" dirty="0" err="1">
                <a:solidFill>
                  <a:srgbClr val="FF0000"/>
                </a:solidFill>
              </a:rPr>
              <a:t>lular</a:t>
            </a:r>
            <a:r>
              <a:rPr lang="tr-TR" u="sng" dirty="0">
                <a:solidFill>
                  <a:srgbClr val="FF0000"/>
                </a:solidFill>
              </a:rPr>
              <a:t>),</a:t>
            </a:r>
          </a:p>
          <a:p>
            <a:pPr marL="0" indent="0" algn="just">
              <a:buNone/>
            </a:pPr>
            <a:endParaRPr lang="tr-TR" dirty="0"/>
          </a:p>
          <a:p>
            <a:pPr marL="0" indent="0" algn="just">
              <a:buNone/>
            </a:pPr>
            <a:r>
              <a:rPr lang="tr-TR" b="1" dirty="0">
                <a:solidFill>
                  <a:srgbClr val="FF0000"/>
                </a:solidFill>
              </a:rPr>
              <a:t> 	3- </a:t>
            </a:r>
            <a:r>
              <a:rPr lang="tr-TR" dirty="0"/>
              <a:t>Kamu idarelerinde kadrolu olarak çalışanlar ile 657 sayılı Kanunun 86 </a:t>
            </a:r>
            <a:r>
              <a:rPr lang="tr-TR" dirty="0" err="1"/>
              <a:t>ncı</a:t>
            </a:r>
            <a:r>
              <a:rPr lang="tr-TR" dirty="0"/>
              <a:t> maddesi uyarınca açıktan vekil atananlar aynı maddenin ve aynı fıkranın (c) bendi kapsamında </a:t>
            </a:r>
            <a:r>
              <a:rPr lang="tr-TR" b="1" dirty="0"/>
              <a:t>(4/c sigortalıları) </a:t>
            </a:r>
            <a:r>
              <a:rPr lang="tr-TR" dirty="0"/>
              <a:t>- </a:t>
            </a:r>
            <a:r>
              <a:rPr lang="tr-TR" u="sng" dirty="0">
                <a:solidFill>
                  <a:srgbClr val="FF0000"/>
                </a:solidFill>
              </a:rPr>
              <a:t>(Eski Emekli </a:t>
            </a:r>
            <a:r>
              <a:rPr lang="tr-TR" dirty="0">
                <a:solidFill>
                  <a:srgbClr val="FF0000"/>
                </a:solidFill>
              </a:rPr>
              <a:t>Sandığı İştirakçileri),  </a:t>
            </a:r>
          </a:p>
          <a:p>
            <a:pPr marL="0" indent="0" algn="just">
              <a:buNone/>
            </a:pPr>
            <a:r>
              <a:rPr lang="tr-TR" dirty="0"/>
              <a:t>sigortalı sayılmaktadır.</a:t>
            </a:r>
          </a:p>
          <a:p>
            <a:pPr marL="0" indent="0" algn="just">
              <a:buNone/>
            </a:pPr>
            <a:r>
              <a:rPr lang="tr-TR" dirty="0"/>
              <a:t> 	657 sayılı Kanunun 4/B maddesi kapsamında sözleşmeli statüde çalıştırılan personel ise 5510 sayılı Kanunun 4 üncü maddesinin birinci fıkrasının (a) bendi kapsamında sigortalı sayılmaktadır.</a:t>
            </a:r>
          </a:p>
        </p:txBody>
      </p:sp>
      <p:sp>
        <p:nvSpPr>
          <p:cNvPr id="2" name="Slayt Numarası Yer Tutucusu 1"/>
          <p:cNvSpPr>
            <a:spLocks noGrp="1"/>
          </p:cNvSpPr>
          <p:nvPr>
            <p:ph type="sldNum" sz="quarter" idx="12"/>
          </p:nvPr>
        </p:nvSpPr>
        <p:spPr/>
        <p:txBody>
          <a:bodyPr/>
          <a:lstStyle/>
          <a:p>
            <a:fld id="{83CC622C-3F49-47DE-9AF2-987571EFB6A0}" type="slidenum">
              <a:rPr lang="tr-TR" smtClean="0"/>
              <a:t>3</a:t>
            </a:fld>
            <a:endParaRPr lang="tr-TR"/>
          </a:p>
        </p:txBody>
      </p:sp>
      <p:pic>
        <p:nvPicPr>
          <p:cNvPr id="4098" name="Resim 1" descr="C:\Users\buluthan.gumus\Desktop\media\image1.jpeg"/>
          <p:cNvPicPr>
            <a:picLocks noChangeAspect="1" noChangeArrowheads="1"/>
          </p:cNvPicPr>
          <p:nvPr/>
        </p:nvPicPr>
        <p:blipFill>
          <a:blip r:embed="rId2" r:link="rId3">
            <a:extLst>
              <a:ext uri="{28A0092B-C50C-407E-A947-70E740481C1C}">
                <a14:useLocalDpi xmlns:a14="http://schemas.microsoft.com/office/drawing/2010/main" val="0"/>
              </a:ext>
            </a:extLst>
          </a:blip>
          <a:srcRect l="5031" t="13750" r="16980" b="9056"/>
          <a:stretch>
            <a:fillRect/>
          </a:stretch>
        </p:blipFill>
        <p:spPr bwMode="auto">
          <a:xfrm>
            <a:off x="6350" y="4763"/>
            <a:ext cx="92075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196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3E7FF"/>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2519772" y="609600"/>
            <a:ext cx="4464496" cy="587152"/>
          </a:xfrm>
        </p:spPr>
        <p:txBody>
          <a:bodyPr>
            <a:normAutofit fontScale="90000"/>
          </a:bodyPr>
          <a:lstStyle/>
          <a:p>
            <a:r>
              <a:rPr lang="tr-TR" sz="3200" b="1" dirty="0">
                <a:solidFill>
                  <a:srgbClr val="7030A0"/>
                </a:solidFill>
              </a:rPr>
              <a:t>III. EMEKLİLİK İŞLEMLERİ</a:t>
            </a:r>
            <a:br>
              <a:rPr lang="tr-TR" dirty="0"/>
            </a:br>
            <a:endParaRPr lang="tr-TR" dirty="0"/>
          </a:p>
        </p:txBody>
      </p:sp>
      <p:sp>
        <p:nvSpPr>
          <p:cNvPr id="3" name="İçerik Yer Tutucusu 2"/>
          <p:cNvSpPr>
            <a:spLocks noGrp="1"/>
          </p:cNvSpPr>
          <p:nvPr>
            <p:ph idx="1"/>
          </p:nvPr>
        </p:nvSpPr>
        <p:spPr>
          <a:xfrm>
            <a:off x="467544" y="1196752"/>
            <a:ext cx="8568952" cy="5184576"/>
          </a:xfrm>
        </p:spPr>
        <p:txBody>
          <a:bodyPr>
            <a:normAutofit fontScale="32500" lnSpcReduction="20000"/>
          </a:bodyPr>
          <a:lstStyle/>
          <a:p>
            <a:pPr marL="0" indent="0">
              <a:buNone/>
            </a:pPr>
            <a:r>
              <a:rPr lang="tr-TR" sz="5000" dirty="0"/>
              <a:t>        	</a:t>
            </a:r>
            <a:r>
              <a:rPr lang="tr-TR" sz="5000" b="1" dirty="0">
                <a:solidFill>
                  <a:srgbClr val="7030A0"/>
                </a:solidFill>
              </a:rPr>
              <a:t>A. Emekliliğe Tabi Hizmet Süreleri</a:t>
            </a:r>
          </a:p>
          <a:p>
            <a:pPr marL="0" indent="0">
              <a:buNone/>
            </a:pPr>
            <a:r>
              <a:rPr lang="tr-TR" b="1" dirty="0"/>
              <a:t> </a:t>
            </a:r>
            <a:endParaRPr lang="tr-TR" dirty="0"/>
          </a:p>
          <a:p>
            <a:pPr marL="0" indent="0" algn="just">
              <a:buNone/>
            </a:pPr>
            <a:r>
              <a:rPr lang="tr-TR" sz="4500" dirty="0"/>
              <a:t>Yürürlükte olan mevzuat hükümlerine göre emeklilik hizmet süreleri hesap edilirken;</a:t>
            </a:r>
          </a:p>
          <a:p>
            <a:pPr marL="0" indent="0" algn="just">
              <a:buNone/>
            </a:pPr>
            <a:r>
              <a:rPr lang="tr-TR" sz="4500" dirty="0"/>
              <a:t> </a:t>
            </a:r>
          </a:p>
          <a:p>
            <a:pPr marL="0" indent="0" algn="just">
              <a:buNone/>
            </a:pPr>
            <a:r>
              <a:rPr lang="tr-TR" sz="4500" b="1" dirty="0">
                <a:solidFill>
                  <a:srgbClr val="FF0000"/>
                </a:solidFill>
              </a:rPr>
              <a:t>1- </a:t>
            </a:r>
            <a:r>
              <a:rPr lang="tr-TR" sz="4500" dirty="0" err="1"/>
              <a:t>SGK’ya</a:t>
            </a:r>
            <a:r>
              <a:rPr lang="tr-TR" sz="4500" dirty="0"/>
              <a:t> (Emekli Sandığına) </a:t>
            </a:r>
            <a:r>
              <a:rPr lang="tr-TR" sz="4500" dirty="0">
                <a:solidFill>
                  <a:srgbClr val="FF0000"/>
                </a:solidFill>
              </a:rPr>
              <a:t>kesenek yatırılmak suretiyle </a:t>
            </a:r>
            <a:r>
              <a:rPr lang="tr-TR" sz="4500" dirty="0"/>
              <a:t>geçirilen süreler,</a:t>
            </a:r>
          </a:p>
          <a:p>
            <a:pPr marL="0" indent="0" algn="just">
              <a:buNone/>
            </a:pPr>
            <a:r>
              <a:rPr lang="tr-TR" sz="4500" b="1" dirty="0">
                <a:solidFill>
                  <a:srgbClr val="FF0000"/>
                </a:solidFill>
              </a:rPr>
              <a:t>2-</a:t>
            </a:r>
            <a:r>
              <a:rPr lang="tr-TR" sz="4500" b="1" dirty="0"/>
              <a:t> </a:t>
            </a:r>
            <a:r>
              <a:rPr lang="tr-TR" sz="4500" u="sng" dirty="0">
                <a:solidFill>
                  <a:schemeClr val="tx1"/>
                </a:solidFill>
              </a:rPr>
              <a:t>Açıktan tayin edilen vekillerin </a:t>
            </a:r>
            <a:r>
              <a:rPr lang="tr-TR" sz="4500" u="sng" dirty="0">
                <a:solidFill>
                  <a:srgbClr val="FF0000"/>
                </a:solidFill>
              </a:rPr>
              <a:t>vekalette geçen hizmet süreleri </a:t>
            </a:r>
            <a:r>
              <a:rPr lang="tr-TR" sz="4500" dirty="0"/>
              <a:t>( 5434/ 15-f ), </a:t>
            </a:r>
            <a:r>
              <a:rPr lang="tr-TR" sz="4500" dirty="0">
                <a:solidFill>
                  <a:srgbClr val="FF0000"/>
                </a:solidFill>
              </a:rPr>
              <a:t>(Vekil </a:t>
            </a:r>
            <a:r>
              <a:rPr lang="tr-TR" sz="4500" dirty="0" err="1">
                <a:solidFill>
                  <a:srgbClr val="FF0000"/>
                </a:solidFill>
              </a:rPr>
              <a:t>Öğr</a:t>
            </a:r>
            <a:r>
              <a:rPr lang="tr-TR" sz="4500" dirty="0">
                <a:solidFill>
                  <a:srgbClr val="FF0000"/>
                </a:solidFill>
              </a:rPr>
              <a:t>.)</a:t>
            </a:r>
          </a:p>
          <a:p>
            <a:pPr marL="0" indent="0" algn="just">
              <a:buNone/>
            </a:pPr>
            <a:r>
              <a:rPr lang="tr-TR" sz="4500" b="1" dirty="0">
                <a:solidFill>
                  <a:srgbClr val="FF0000"/>
                </a:solidFill>
              </a:rPr>
              <a:t>3- </a:t>
            </a:r>
            <a:r>
              <a:rPr lang="tr-TR" sz="4500" dirty="0"/>
              <a:t>Sigorta veya </a:t>
            </a:r>
            <a:r>
              <a:rPr lang="tr-TR" sz="4500" dirty="0" err="1"/>
              <a:t>Bağ-Kur’a</a:t>
            </a:r>
            <a:r>
              <a:rPr lang="tr-TR" sz="4500" dirty="0"/>
              <a:t> tabi olarak </a:t>
            </a:r>
            <a:r>
              <a:rPr lang="tr-TR" sz="4500" dirty="0">
                <a:solidFill>
                  <a:srgbClr val="FF0000"/>
                </a:solidFill>
              </a:rPr>
              <a:t>prim ödemek suretiyle geçirilen süreler </a:t>
            </a:r>
            <a:r>
              <a:rPr lang="tr-TR" sz="4500" dirty="0"/>
              <a:t>ile 5510 sayılı Kanunun 4. maddesinin birinci fıkrasının </a:t>
            </a:r>
            <a:r>
              <a:rPr lang="tr-TR" sz="4500" dirty="0">
                <a:solidFill>
                  <a:srgbClr val="FF0000"/>
                </a:solidFill>
              </a:rPr>
              <a:t>(a), (b), (c) bentlerine tabi olarak geçen süreler,</a:t>
            </a:r>
          </a:p>
          <a:p>
            <a:pPr marL="0" indent="0" algn="just">
              <a:buNone/>
            </a:pPr>
            <a:r>
              <a:rPr lang="tr-TR" sz="4500" b="1" dirty="0">
                <a:solidFill>
                  <a:srgbClr val="FF0000"/>
                </a:solidFill>
              </a:rPr>
              <a:t>4-</a:t>
            </a:r>
            <a:r>
              <a:rPr lang="tr-TR" sz="4500" dirty="0">
                <a:solidFill>
                  <a:srgbClr val="FF0000"/>
                </a:solidFill>
              </a:rPr>
              <a:t> </a:t>
            </a:r>
            <a:r>
              <a:rPr lang="tr-TR" sz="4500" dirty="0"/>
              <a:t>Borçlanılmış olmak şartıyla </a:t>
            </a:r>
            <a:r>
              <a:rPr lang="tr-TR" sz="4500" dirty="0">
                <a:solidFill>
                  <a:srgbClr val="FF0000"/>
                </a:solidFill>
              </a:rPr>
              <a:t>askerlik, yurtdışı hizmeti, yevmiyeli hizmet, mülhak vakıf hizmeti ...vb.     borçlanılan hizmet süreleri,</a:t>
            </a:r>
          </a:p>
          <a:p>
            <a:pPr marL="0" indent="0" algn="just">
              <a:buNone/>
            </a:pPr>
            <a:r>
              <a:rPr lang="tr-TR" sz="4500" b="1" dirty="0">
                <a:solidFill>
                  <a:srgbClr val="FF0000"/>
                </a:solidFill>
              </a:rPr>
              <a:t>5-</a:t>
            </a:r>
            <a:r>
              <a:rPr lang="tr-TR" sz="4500" dirty="0"/>
              <a:t> Kesenekleri süresi içinde yatırılmış olmak kaydıyla aylıksız izinli geçirilen süreler, </a:t>
            </a:r>
          </a:p>
          <a:p>
            <a:pPr marL="0" indent="0" algn="just">
              <a:buNone/>
            </a:pPr>
            <a:r>
              <a:rPr lang="tr-TR" sz="4500" dirty="0"/>
              <a:t>    dikkate alınır. </a:t>
            </a:r>
          </a:p>
          <a:p>
            <a:pPr marL="0" indent="0" algn="just">
              <a:buNone/>
            </a:pPr>
            <a:r>
              <a:rPr lang="tr-TR" sz="4500" dirty="0"/>
              <a:t>	Ancak, görevden uzaklaştırılan, </a:t>
            </a:r>
          </a:p>
          <a:p>
            <a:pPr marL="0" indent="0" algn="just">
              <a:buNone/>
            </a:pPr>
            <a:r>
              <a:rPr lang="tr-TR" sz="4500" dirty="0"/>
              <a:t>	görevi ile ilgili olsun veya olmasın herhangi bir suçtan tutuklanan veya gözaltına alınanlardan, </a:t>
            </a:r>
          </a:p>
          <a:p>
            <a:pPr marL="0" indent="0" algn="just">
              <a:buNone/>
            </a:pPr>
            <a:r>
              <a:rPr lang="tr-TR" sz="4500" dirty="0"/>
              <a:t>        kanunları gereğince tam veya eksik aylığa müstahak bulunanların emeklilik keseneğine esas aylık ücretlerinin yarısı, kanunlarına göre bu müddetler için sonradan görevlerine iade edilerek tam aylığa hak kazananların ise emeklilik keseneğine esas aylık ve ücretlerinin tamamı, emeklilik keseneğine esas tutulacak hizmetten sayılır. (5434/ 15-g ) (5510 45,Md.) </a:t>
            </a:r>
          </a:p>
        </p:txBody>
      </p:sp>
      <p:sp>
        <p:nvSpPr>
          <p:cNvPr id="5" name="Slayt Numarası Yer Tutucusu 4"/>
          <p:cNvSpPr>
            <a:spLocks noGrp="1"/>
          </p:cNvSpPr>
          <p:nvPr>
            <p:ph type="sldNum" sz="quarter" idx="12"/>
          </p:nvPr>
        </p:nvSpPr>
        <p:spPr/>
        <p:txBody>
          <a:bodyPr/>
          <a:lstStyle/>
          <a:p>
            <a:fld id="{83CC622C-3F49-47DE-9AF2-987571EFB6A0}" type="slidenum">
              <a:rPr lang="tr-TR" smtClean="0"/>
              <a:t>4</a:t>
            </a:fld>
            <a:endParaRPr lang="tr-TR"/>
          </a:p>
        </p:txBody>
      </p:sp>
      <p:pic>
        <p:nvPicPr>
          <p:cNvPr id="5122" name="Resim 1" descr="C:\Users\buluthan.gumus\Desktop\media\image1.jpeg"/>
          <p:cNvPicPr>
            <a:picLocks noChangeAspect="1" noChangeArrowheads="1"/>
          </p:cNvPicPr>
          <p:nvPr/>
        </p:nvPicPr>
        <p:blipFill>
          <a:blip r:embed="rId2" r:link="rId3">
            <a:extLst>
              <a:ext uri="{28A0092B-C50C-407E-A947-70E740481C1C}">
                <a14:useLocalDpi xmlns:a14="http://schemas.microsoft.com/office/drawing/2010/main" val="0"/>
              </a:ext>
            </a:extLst>
          </a:blip>
          <a:srcRect l="5031" t="13750" r="16980" b="9056"/>
          <a:stretch>
            <a:fillRect/>
          </a:stretch>
        </p:blipFill>
        <p:spPr bwMode="auto">
          <a:xfrm>
            <a:off x="6350" y="4763"/>
            <a:ext cx="92075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003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3E7FF"/>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1475656" y="1382881"/>
            <a:ext cx="4381938" cy="316829"/>
          </a:xfrm>
        </p:spPr>
        <p:txBody>
          <a:bodyPr>
            <a:noAutofit/>
          </a:bodyPr>
          <a:lstStyle/>
          <a:p>
            <a:r>
              <a:rPr lang="tr-TR" sz="1600" b="1" dirty="0">
                <a:solidFill>
                  <a:srgbClr val="7030A0"/>
                </a:solidFill>
              </a:rPr>
              <a:t>B. Emeklilik Şekilleri</a:t>
            </a:r>
            <a:br>
              <a:rPr lang="tr-TR" sz="1600" dirty="0">
                <a:solidFill>
                  <a:srgbClr val="7030A0"/>
                </a:solidFill>
              </a:rPr>
            </a:br>
            <a:endParaRPr lang="tr-TR" sz="1600" dirty="0">
              <a:solidFill>
                <a:srgbClr val="7030A0"/>
              </a:solidFill>
            </a:endParaRP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t>	</a:t>
            </a:r>
            <a:r>
              <a:rPr lang="tr-TR" sz="3000" dirty="0"/>
              <a:t>5434 ve 5510 sayılı Kanunlar ile belirlenen emeklilik halleri;</a:t>
            </a:r>
          </a:p>
          <a:p>
            <a:pPr marL="0" indent="0" algn="just">
              <a:buNone/>
            </a:pPr>
            <a:r>
              <a:rPr lang="tr-TR" sz="3000" dirty="0">
                <a:solidFill>
                  <a:srgbClr val="FF0000"/>
                </a:solidFill>
              </a:rPr>
              <a:t>	</a:t>
            </a:r>
            <a:r>
              <a:rPr lang="tr-TR" sz="3000" b="1" dirty="0">
                <a:solidFill>
                  <a:srgbClr val="002060"/>
                </a:solidFill>
              </a:rPr>
              <a:t>1-</a:t>
            </a:r>
            <a:r>
              <a:rPr lang="tr-TR" sz="3000" b="1" dirty="0"/>
              <a:t> </a:t>
            </a:r>
            <a:r>
              <a:rPr lang="tr-TR" sz="3000" b="1" dirty="0">
                <a:solidFill>
                  <a:srgbClr val="002060"/>
                </a:solidFill>
              </a:rPr>
              <a:t>İstekle emeklilik,</a:t>
            </a:r>
          </a:p>
          <a:p>
            <a:pPr marL="0" indent="0" algn="just">
              <a:buNone/>
            </a:pPr>
            <a:r>
              <a:rPr lang="tr-TR" sz="3000" b="1" dirty="0">
                <a:solidFill>
                  <a:srgbClr val="002060"/>
                </a:solidFill>
              </a:rPr>
              <a:t>	2- Yaş haddinden emeklilik,</a:t>
            </a:r>
          </a:p>
          <a:p>
            <a:pPr marL="0" indent="0" algn="just">
              <a:buNone/>
            </a:pPr>
            <a:r>
              <a:rPr lang="tr-TR" sz="3000" b="1" dirty="0">
                <a:solidFill>
                  <a:srgbClr val="002060"/>
                </a:solidFill>
              </a:rPr>
              <a:t>	3- </a:t>
            </a:r>
            <a:r>
              <a:rPr lang="tr-TR" sz="3000" b="1" dirty="0" err="1">
                <a:solidFill>
                  <a:srgbClr val="002060"/>
                </a:solidFill>
              </a:rPr>
              <a:t>Re’sen</a:t>
            </a:r>
            <a:r>
              <a:rPr lang="tr-TR" sz="3000" b="1" dirty="0">
                <a:solidFill>
                  <a:srgbClr val="002060"/>
                </a:solidFill>
              </a:rPr>
              <a:t> emeklilik,</a:t>
            </a:r>
          </a:p>
          <a:p>
            <a:pPr marL="0" indent="0" algn="just">
              <a:buNone/>
            </a:pPr>
            <a:r>
              <a:rPr lang="tr-TR" sz="3000" b="1" dirty="0">
                <a:solidFill>
                  <a:srgbClr val="002060"/>
                </a:solidFill>
              </a:rPr>
              <a:t>	4- Malulen emeklilik</a:t>
            </a:r>
            <a:r>
              <a:rPr lang="tr-TR" sz="3000" dirty="0">
                <a:solidFill>
                  <a:srgbClr val="0070C0"/>
                </a:solidFill>
              </a:rPr>
              <a:t>,</a:t>
            </a:r>
          </a:p>
          <a:p>
            <a:pPr marL="0" indent="0" algn="just">
              <a:buNone/>
            </a:pPr>
            <a:r>
              <a:rPr lang="tr-TR" sz="3000" dirty="0"/>
              <a:t>olmak üzere 4 ana grupta toplanmaktadır.</a:t>
            </a:r>
          </a:p>
          <a:p>
            <a:pPr marL="0" indent="0" algn="just">
              <a:buNone/>
            </a:pPr>
            <a:endParaRPr lang="tr-TR" dirty="0"/>
          </a:p>
        </p:txBody>
      </p:sp>
      <p:sp>
        <p:nvSpPr>
          <p:cNvPr id="5" name="Slayt Numarası Yer Tutucusu 4"/>
          <p:cNvSpPr>
            <a:spLocks noGrp="1"/>
          </p:cNvSpPr>
          <p:nvPr>
            <p:ph type="sldNum" sz="quarter" idx="12"/>
          </p:nvPr>
        </p:nvSpPr>
        <p:spPr/>
        <p:txBody>
          <a:bodyPr/>
          <a:lstStyle/>
          <a:p>
            <a:fld id="{83CC622C-3F49-47DE-9AF2-987571EFB6A0}" type="slidenum">
              <a:rPr lang="tr-TR" smtClean="0"/>
              <a:t>5</a:t>
            </a:fld>
            <a:endParaRPr lang="tr-TR"/>
          </a:p>
        </p:txBody>
      </p:sp>
      <p:pic>
        <p:nvPicPr>
          <p:cNvPr id="7170" name="Resim 1" descr="C:\Users\buluthan.gumus\Desktop\media\image1.jpeg"/>
          <p:cNvPicPr>
            <a:picLocks noChangeAspect="1" noChangeArrowheads="1"/>
          </p:cNvPicPr>
          <p:nvPr/>
        </p:nvPicPr>
        <p:blipFill>
          <a:blip r:embed="rId2" r:link="rId3">
            <a:extLst>
              <a:ext uri="{28A0092B-C50C-407E-A947-70E740481C1C}">
                <a14:useLocalDpi xmlns:a14="http://schemas.microsoft.com/office/drawing/2010/main" val="0"/>
              </a:ext>
            </a:extLst>
          </a:blip>
          <a:srcRect l="5031" t="13750" r="16980" b="9056"/>
          <a:stretch>
            <a:fillRect/>
          </a:stretch>
        </p:blipFill>
        <p:spPr bwMode="auto">
          <a:xfrm>
            <a:off x="6350" y="4763"/>
            <a:ext cx="92075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2087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3E7FF"/>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066800"/>
            <a:ext cx="8352928" cy="5242520"/>
          </a:xfrm>
        </p:spPr>
        <p:txBody>
          <a:bodyPr>
            <a:normAutofit/>
          </a:bodyPr>
          <a:lstStyle/>
          <a:p>
            <a:pPr marL="0" indent="0">
              <a:buNone/>
            </a:pPr>
            <a:r>
              <a:rPr lang="tr-TR" sz="3100" b="1" dirty="0">
                <a:solidFill>
                  <a:srgbClr val="FF0000"/>
                </a:solidFill>
              </a:rPr>
              <a:t>	</a:t>
            </a:r>
            <a:r>
              <a:rPr lang="tr-TR" sz="3100" b="1" dirty="0">
                <a:solidFill>
                  <a:srgbClr val="7030A0"/>
                </a:solidFill>
              </a:rPr>
              <a:t>1. İSTEKLE EMEKLİLİK</a:t>
            </a:r>
          </a:p>
          <a:p>
            <a:pPr marL="0" indent="0" algn="just" defTabSz="914400" eaLnBrk="0" fontAlgn="base" hangingPunct="0">
              <a:spcBef>
                <a:spcPct val="0"/>
              </a:spcBef>
              <a:spcAft>
                <a:spcPct val="0"/>
              </a:spcAft>
              <a:buClrTx/>
              <a:buSzTx/>
              <a:buNone/>
            </a:pPr>
            <a:r>
              <a:rPr kumimoji="0" lang="tr-TR" altLang="tr-TR" sz="2000" b="1" i="0" u="none" strike="noStrike" cap="none" normalizeH="0" baseline="0" dirty="0">
                <a:ln>
                  <a:noFill/>
                </a:ln>
                <a:solidFill>
                  <a:srgbClr val="000000"/>
                </a:solidFill>
                <a:effectLst/>
                <a:latin typeface="+mj-lt"/>
                <a:cs typeface="Times New Roman" panose="02020603050405020304" pitchFamily="18" charset="0"/>
              </a:rPr>
              <a:t> 	</a:t>
            </a:r>
            <a:r>
              <a:rPr kumimoji="0" lang="tr-TR" altLang="tr-TR" sz="2400" b="1" i="0" u="none" strike="noStrike" cap="none" normalizeH="0" baseline="0" dirty="0">
                <a:ln>
                  <a:noFill/>
                </a:ln>
                <a:solidFill>
                  <a:srgbClr val="000000"/>
                </a:solidFill>
                <a:effectLst/>
                <a:latin typeface="+mj-lt"/>
                <a:cs typeface="Times New Roman" panose="02020603050405020304" pitchFamily="18" charset="0"/>
              </a:rPr>
              <a:t>3 Mart 2023 tarihinde yürürlüğe giren  </a:t>
            </a:r>
            <a:r>
              <a:rPr lang="tr-TR" sz="2400" dirty="0">
                <a:solidFill>
                  <a:srgbClr val="FF0000"/>
                </a:solidFill>
              </a:rPr>
              <a:t>7438 sayılı  ‘Sosyal Sigortalar Ve Genel Sağlık Sigortası Kanunu İle 375 Sayılı Kanun Hükmünde Kararnamede Değişiklik Yapılmasına Dair Kanun</a:t>
            </a:r>
            <a:r>
              <a:rPr lang="tr-TR" sz="2400" dirty="0"/>
              <a:t>’ 31/5/2006 tarihli ve 5510 sayılı Sosyal Sigortalar ve Genel Sağlık Sigortası Kanununa eklenen “GEÇİCİ MADDE 95 ile (</a:t>
            </a:r>
            <a:r>
              <a:rPr lang="tr-TR" sz="1100" dirty="0">
                <a:solidFill>
                  <a:srgbClr val="FF0000"/>
                </a:solidFill>
              </a:rPr>
              <a:t>Bu maddenin yürürlük tarihinden sonra aylık bağlanması için talepte bulunanlardan 506 sayılı Kanunun geçici 81 inci maddesinin birinci fıkrasının (B) bendi, 1479 sayılı Kanunun geçici 10 uncu maddesinin ikinci fıkrası, 2925 sayılı Kanunun geçici 2 </a:t>
            </a:r>
            <a:r>
              <a:rPr lang="tr-TR" sz="1100" dirty="0" err="1">
                <a:solidFill>
                  <a:srgbClr val="FF0000"/>
                </a:solidFill>
              </a:rPr>
              <a:t>nci</a:t>
            </a:r>
            <a:r>
              <a:rPr lang="tr-TR" sz="1100" dirty="0">
                <a:solidFill>
                  <a:srgbClr val="FF0000"/>
                </a:solidFill>
              </a:rPr>
              <a:t> maddesinin birinci fıkrasının (B) bendi ve </a:t>
            </a:r>
            <a:r>
              <a:rPr lang="tr-TR" sz="1100" i="1" u="sng" dirty="0">
                <a:solidFill>
                  <a:srgbClr val="FF0000"/>
                </a:solidFill>
              </a:rPr>
              <a:t>5434 sayılı Kanunun geçici 205 inci maddesi </a:t>
            </a:r>
            <a:r>
              <a:rPr lang="tr-TR" sz="1100" dirty="0">
                <a:solidFill>
                  <a:srgbClr val="FF0000"/>
                </a:solidFill>
              </a:rPr>
              <a:t>hükümlerine göre yaşlılık veya emekli aylığı bağlanacak olanlar, söz konusu hükümlerde yaş dışındaki diğer şartları taşımaları halinde yaşlılık veya emekli aylığından yararlanırlar…</a:t>
            </a:r>
            <a:r>
              <a:rPr lang="tr-TR" sz="2000" dirty="0"/>
              <a:t>) </a:t>
            </a:r>
            <a:r>
              <a:rPr lang="tr-TR" sz="2400" u="sng" dirty="0"/>
              <a:t>08.09.1999 tarihinden </a:t>
            </a:r>
            <a:r>
              <a:rPr lang="tr-TR" sz="2400" dirty="0"/>
              <a:t>önce işe girenler için </a:t>
            </a:r>
            <a:r>
              <a:rPr lang="tr-TR" sz="2400" b="1" dirty="0">
                <a:solidFill>
                  <a:srgbClr val="FF0000"/>
                </a:solidFill>
              </a:rPr>
              <a:t>23.05.2002 tarihinde getirilen kademeli emeklilik sistemi değiştirilerek kadınlar için </a:t>
            </a:r>
            <a:r>
              <a:rPr lang="tr-TR" sz="2400" b="1" dirty="0">
                <a:solidFill>
                  <a:schemeClr val="tx1"/>
                </a:solidFill>
              </a:rPr>
              <a:t>20</a:t>
            </a:r>
            <a:r>
              <a:rPr lang="tr-TR" sz="2400" b="1" dirty="0">
                <a:solidFill>
                  <a:srgbClr val="FF0000"/>
                </a:solidFill>
              </a:rPr>
              <a:t> erkekler için </a:t>
            </a:r>
            <a:r>
              <a:rPr lang="tr-TR" sz="2400" b="1" dirty="0">
                <a:solidFill>
                  <a:schemeClr val="tx1"/>
                </a:solidFill>
              </a:rPr>
              <a:t>25</a:t>
            </a:r>
            <a:r>
              <a:rPr lang="tr-TR" sz="2400" b="1" dirty="0">
                <a:solidFill>
                  <a:srgbClr val="FF0000"/>
                </a:solidFill>
              </a:rPr>
              <a:t> hizmet yılı tamamlayan personel emekliliğe hak kazandıklarından eski halindeki uygulamaya geçilmiştir.</a:t>
            </a:r>
            <a:endParaRPr lang="tr-TR" sz="2000" b="1" dirty="0">
              <a:solidFill>
                <a:srgbClr val="FF0000"/>
              </a:solidFill>
              <a:latin typeface="+mj-lt"/>
            </a:endParaRPr>
          </a:p>
        </p:txBody>
      </p:sp>
      <p:sp>
        <p:nvSpPr>
          <p:cNvPr id="2" name="Slayt Numarası Yer Tutucusu 1"/>
          <p:cNvSpPr>
            <a:spLocks noGrp="1"/>
          </p:cNvSpPr>
          <p:nvPr>
            <p:ph type="sldNum" sz="quarter" idx="12"/>
          </p:nvPr>
        </p:nvSpPr>
        <p:spPr/>
        <p:txBody>
          <a:bodyPr/>
          <a:lstStyle/>
          <a:p>
            <a:fld id="{83CC622C-3F49-47DE-9AF2-987571EFB6A0}" type="slidenum">
              <a:rPr lang="tr-TR" smtClean="0"/>
              <a:t>6</a:t>
            </a:fld>
            <a:endParaRPr lang="tr-TR"/>
          </a:p>
        </p:txBody>
      </p:sp>
      <p:pic>
        <p:nvPicPr>
          <p:cNvPr id="8194" name="Resim 1" descr="C:\Users\buluthan.gumus\Desktop\media\image1.jpeg"/>
          <p:cNvPicPr>
            <a:picLocks noChangeAspect="1" noChangeArrowheads="1"/>
          </p:cNvPicPr>
          <p:nvPr/>
        </p:nvPicPr>
        <p:blipFill>
          <a:blip r:embed="rId2" r:link="rId3">
            <a:extLst>
              <a:ext uri="{28A0092B-C50C-407E-A947-70E740481C1C}">
                <a14:useLocalDpi xmlns:a14="http://schemas.microsoft.com/office/drawing/2010/main" val="0"/>
              </a:ext>
            </a:extLst>
          </a:blip>
          <a:srcRect l="5031" t="13750" r="16980" b="9056"/>
          <a:stretch>
            <a:fillRect/>
          </a:stretch>
        </p:blipFill>
        <p:spPr bwMode="auto">
          <a:xfrm>
            <a:off x="6350" y="4763"/>
            <a:ext cx="92075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1567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3E7FF"/>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B67E60-E25D-4E14-8A3F-2AB10223F7E0}"/>
              </a:ext>
            </a:extLst>
          </p:cNvPr>
          <p:cNvSpPr>
            <a:spLocks noGrp="1"/>
          </p:cNvSpPr>
          <p:nvPr>
            <p:ph type="title"/>
          </p:nvPr>
        </p:nvSpPr>
        <p:spPr>
          <a:xfrm>
            <a:off x="2051720" y="240222"/>
            <a:ext cx="3161264" cy="493671"/>
          </a:xfrm>
        </p:spPr>
        <p:txBody>
          <a:bodyPr>
            <a:normAutofit fontScale="90000"/>
          </a:bodyPr>
          <a:lstStyle/>
          <a:p>
            <a:r>
              <a:rPr lang="tr-TR" sz="2800" dirty="0">
                <a:solidFill>
                  <a:schemeClr val="tx1"/>
                </a:solidFill>
              </a:rPr>
              <a:t>İSTEKLE EMEKLİLİK</a:t>
            </a:r>
          </a:p>
        </p:txBody>
      </p:sp>
      <p:sp>
        <p:nvSpPr>
          <p:cNvPr id="3" name="İçerik Yer Tutucusu 2">
            <a:extLst>
              <a:ext uri="{FF2B5EF4-FFF2-40B4-BE49-F238E27FC236}">
                <a16:creationId xmlns:a16="http://schemas.microsoft.com/office/drawing/2014/main" id="{4194EE6C-AA17-45A9-93D4-BB1560155F3E}"/>
              </a:ext>
            </a:extLst>
          </p:cNvPr>
          <p:cNvSpPr>
            <a:spLocks noGrp="1"/>
          </p:cNvSpPr>
          <p:nvPr>
            <p:ph idx="1"/>
          </p:nvPr>
        </p:nvSpPr>
        <p:spPr>
          <a:xfrm>
            <a:off x="683568" y="733893"/>
            <a:ext cx="7941062" cy="5672595"/>
          </a:xfrm>
        </p:spPr>
        <p:txBody>
          <a:bodyPr>
            <a:normAutofit/>
          </a:bodyPr>
          <a:lstStyle/>
          <a:p>
            <a:pPr marL="0" indent="0">
              <a:buNone/>
            </a:pPr>
            <a:r>
              <a:rPr lang="tr-TR" dirty="0"/>
              <a:t>			</a:t>
            </a:r>
            <a:r>
              <a:rPr lang="tr-TR" b="1" dirty="0">
                <a:solidFill>
                  <a:srgbClr val="0070C0"/>
                </a:solidFill>
              </a:rPr>
              <a:t>İSTENEN BELGELER</a:t>
            </a:r>
          </a:p>
          <a:p>
            <a:pPr>
              <a:buFont typeface="+mj-lt"/>
              <a:buAutoNum type="arabicPeriod"/>
            </a:pPr>
            <a:r>
              <a:rPr lang="tr-TR" dirty="0"/>
              <a:t>Emeklilik Talep Formu ( </a:t>
            </a:r>
            <a:r>
              <a:rPr lang="tr-TR" sz="1400" dirty="0"/>
              <a:t>Başvuru Tarihi </a:t>
            </a:r>
            <a:r>
              <a:rPr lang="tr-TR" dirty="0"/>
              <a:t>)</a:t>
            </a:r>
          </a:p>
          <a:p>
            <a:pPr>
              <a:buFont typeface="+mj-lt"/>
              <a:buAutoNum type="arabicPeriod"/>
            </a:pPr>
            <a:r>
              <a:rPr lang="tr-TR" dirty="0"/>
              <a:t>İlk Atama Onayı</a:t>
            </a:r>
          </a:p>
          <a:p>
            <a:pPr>
              <a:buFont typeface="+mj-lt"/>
              <a:buAutoNum type="arabicPeriod"/>
            </a:pPr>
            <a:r>
              <a:rPr lang="tr-TR" dirty="0"/>
              <a:t>Banka Talep Dilekçesi</a:t>
            </a:r>
          </a:p>
          <a:p>
            <a:pPr>
              <a:buFont typeface="+mj-lt"/>
              <a:buAutoNum type="arabicPeriod"/>
            </a:pPr>
            <a:r>
              <a:rPr lang="tr-TR" dirty="0"/>
              <a:t>FHSZ Değerlendirme Yazısı</a:t>
            </a:r>
          </a:p>
          <a:p>
            <a:pPr>
              <a:buFont typeface="+mj-lt"/>
              <a:buAutoNum type="arabicPeriod"/>
            </a:pPr>
            <a:r>
              <a:rPr lang="tr-TR" dirty="0"/>
              <a:t>Sigortası Hizmeti Olanlar İçin SGK Yazısı</a:t>
            </a:r>
          </a:p>
          <a:p>
            <a:pPr>
              <a:buFont typeface="+mj-lt"/>
              <a:buAutoNum type="arabicPeriod"/>
            </a:pPr>
            <a:r>
              <a:rPr lang="tr-TR" dirty="0"/>
              <a:t>Kamuda Geçen Sigortalı Hizmet İçin Kıdem Tazminat Yazısı</a:t>
            </a:r>
          </a:p>
          <a:p>
            <a:pPr>
              <a:buFont typeface="+mj-lt"/>
              <a:buAutoNum type="arabicPeriod"/>
            </a:pPr>
            <a:r>
              <a:rPr lang="tr-TR" dirty="0"/>
              <a:t>Öğrenim Belgeleri ( </a:t>
            </a:r>
            <a:r>
              <a:rPr lang="tr-TR" sz="1400" dirty="0"/>
              <a:t>İlk İşe Giriş Diploması</a:t>
            </a:r>
            <a:r>
              <a:rPr lang="tr-TR" dirty="0"/>
              <a:t>)</a:t>
            </a:r>
          </a:p>
          <a:p>
            <a:pPr>
              <a:buFont typeface="+mj-lt"/>
              <a:buAutoNum type="arabicPeriod"/>
            </a:pPr>
            <a:r>
              <a:rPr lang="tr-TR" dirty="0"/>
              <a:t>Askerlik Terhis Belgesi</a:t>
            </a:r>
          </a:p>
          <a:p>
            <a:pPr>
              <a:buFont typeface="+mj-lt"/>
              <a:buAutoNum type="arabicPeriod"/>
            </a:pPr>
            <a:r>
              <a:rPr lang="tr-TR" dirty="0"/>
              <a:t>Askerlik Borçlanma Belgeleri (</a:t>
            </a:r>
            <a:r>
              <a:rPr lang="tr-TR" sz="1400" dirty="0"/>
              <a:t>Kesinti Listesi</a:t>
            </a:r>
            <a:r>
              <a:rPr lang="tr-TR" dirty="0"/>
              <a:t>)</a:t>
            </a:r>
          </a:p>
          <a:p>
            <a:pPr>
              <a:buFont typeface="+mj-lt"/>
              <a:buAutoNum type="arabicPeriod"/>
            </a:pPr>
            <a:r>
              <a:rPr lang="tr-TR" dirty="0"/>
              <a:t>Yaş </a:t>
            </a:r>
            <a:r>
              <a:rPr lang="tr-TR" dirty="0" err="1"/>
              <a:t>Tashi</a:t>
            </a:r>
            <a:r>
              <a:rPr lang="tr-TR" dirty="0"/>
              <a:t> yapılan personelin </a:t>
            </a:r>
            <a:r>
              <a:rPr lang="tr-TR" u="sng" dirty="0" err="1"/>
              <a:t>Kazai</a:t>
            </a:r>
            <a:r>
              <a:rPr lang="tr-TR" u="sng" dirty="0"/>
              <a:t> Rüşt </a:t>
            </a:r>
            <a:r>
              <a:rPr lang="tr-TR" dirty="0"/>
              <a:t>Kararı</a:t>
            </a:r>
          </a:p>
          <a:p>
            <a:pPr>
              <a:buFont typeface="+mj-lt"/>
              <a:buAutoNum type="arabicPeriod"/>
            </a:pPr>
            <a:r>
              <a:rPr lang="tr-TR" dirty="0"/>
              <a:t>Üst Görevlere Atanma Onay ve Kararlar</a:t>
            </a:r>
          </a:p>
          <a:p>
            <a:pPr marL="0" indent="0">
              <a:buNone/>
            </a:pPr>
            <a:r>
              <a:rPr lang="tr-TR" sz="1800" b="1" dirty="0">
                <a:solidFill>
                  <a:schemeClr val="tx1"/>
                </a:solidFill>
                <a:latin typeface="+mj-lt"/>
              </a:rPr>
              <a:t>NOT </a:t>
            </a:r>
            <a:r>
              <a:rPr lang="tr-TR" sz="1700" b="1" dirty="0">
                <a:solidFill>
                  <a:srgbClr val="00B0F0"/>
                </a:solidFill>
                <a:latin typeface="+mj-lt"/>
              </a:rPr>
              <a:t>:  </a:t>
            </a:r>
            <a:r>
              <a:rPr lang="tr-TR" sz="1700" b="1" dirty="0">
                <a:solidFill>
                  <a:srgbClr val="0070C0"/>
                </a:solidFill>
                <a:latin typeface="+mj-lt"/>
              </a:rPr>
              <a:t>5434 sayılı kanunun 91 inci maddesi mülga olduğundan 5510 sayılı kanunun 48 inci maddesinde yapılan düzenleme uygulamaya konmuştur.</a:t>
            </a:r>
            <a:endParaRPr lang="tr-TR" sz="1700" dirty="0">
              <a:solidFill>
                <a:srgbClr val="0070C0"/>
              </a:solidFill>
              <a:latin typeface="+mj-lt"/>
            </a:endParaRPr>
          </a:p>
          <a:p>
            <a:pPr>
              <a:buFont typeface="+mj-lt"/>
              <a:buAutoNum type="arabicPeriod"/>
            </a:pPr>
            <a:endParaRPr lang="tr-TR" dirty="0"/>
          </a:p>
          <a:p>
            <a:pPr>
              <a:buFont typeface="+mj-lt"/>
              <a:buAutoNum type="arabicPeriod"/>
            </a:pPr>
            <a:endParaRPr lang="tr-TR" dirty="0"/>
          </a:p>
          <a:p>
            <a:pPr>
              <a:buFont typeface="+mj-lt"/>
              <a:buAutoNum type="arabicPeriod"/>
            </a:pPr>
            <a:endParaRPr lang="tr-TR" dirty="0"/>
          </a:p>
        </p:txBody>
      </p:sp>
      <p:sp>
        <p:nvSpPr>
          <p:cNvPr id="4" name="Slayt Numarası Yer Tutucusu 3">
            <a:extLst>
              <a:ext uri="{FF2B5EF4-FFF2-40B4-BE49-F238E27FC236}">
                <a16:creationId xmlns:a16="http://schemas.microsoft.com/office/drawing/2014/main" id="{FA828AEC-E5EC-47F5-841E-0A4F4BD2E26C}"/>
              </a:ext>
            </a:extLst>
          </p:cNvPr>
          <p:cNvSpPr>
            <a:spLocks noGrp="1"/>
          </p:cNvSpPr>
          <p:nvPr>
            <p:ph type="sldNum" sz="quarter" idx="12"/>
          </p:nvPr>
        </p:nvSpPr>
        <p:spPr/>
        <p:txBody>
          <a:bodyPr/>
          <a:lstStyle/>
          <a:p>
            <a:fld id="{83CC622C-3F49-47DE-9AF2-987571EFB6A0}" type="slidenum">
              <a:rPr lang="tr-TR" smtClean="0"/>
              <a:t>7</a:t>
            </a:fld>
            <a:endParaRPr lang="tr-TR"/>
          </a:p>
        </p:txBody>
      </p:sp>
      <p:pic>
        <p:nvPicPr>
          <p:cNvPr id="5" name="Resim 1" descr="C:\Users\buluthan.gumus\Desktop\media\image1.jpeg">
            <a:extLst>
              <a:ext uri="{FF2B5EF4-FFF2-40B4-BE49-F238E27FC236}">
                <a16:creationId xmlns:a16="http://schemas.microsoft.com/office/drawing/2014/main" id="{1C7186E7-B647-4656-86DA-1F7FAF4BD25C}"/>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l="5031" t="13750" r="16980" b="9056"/>
          <a:stretch>
            <a:fillRect/>
          </a:stretch>
        </p:blipFill>
        <p:spPr bwMode="auto">
          <a:xfrm>
            <a:off x="6350" y="4763"/>
            <a:ext cx="92075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700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3E7FF"/>
        </a:solidFill>
        <a:effectLst/>
      </p:bgPr>
    </p:bg>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501B2D3A-7790-43F4-9805-A5F3DB986083}"/>
              </a:ext>
            </a:extLst>
          </p:cNvPr>
          <p:cNvSpPr>
            <a:spLocks noGrp="1"/>
          </p:cNvSpPr>
          <p:nvPr>
            <p:ph type="sldNum" sz="quarter" idx="12"/>
          </p:nvPr>
        </p:nvSpPr>
        <p:spPr/>
        <p:txBody>
          <a:bodyPr/>
          <a:lstStyle/>
          <a:p>
            <a:fld id="{83CC622C-3F49-47DE-9AF2-987571EFB6A0}" type="slidenum">
              <a:rPr lang="tr-TR" smtClean="0"/>
              <a:t>8</a:t>
            </a:fld>
            <a:endParaRPr lang="tr-TR"/>
          </a:p>
        </p:txBody>
      </p:sp>
      <p:graphicFrame>
        <p:nvGraphicFramePr>
          <p:cNvPr id="8" name="Tablo 7">
            <a:extLst>
              <a:ext uri="{FF2B5EF4-FFF2-40B4-BE49-F238E27FC236}">
                <a16:creationId xmlns:a16="http://schemas.microsoft.com/office/drawing/2014/main" id="{EC1FE0A0-357C-471D-ADD1-0CE0C3FC77F3}"/>
              </a:ext>
            </a:extLst>
          </p:cNvPr>
          <p:cNvGraphicFramePr>
            <a:graphicFrameLocks noGrp="1"/>
          </p:cNvGraphicFramePr>
          <p:nvPr>
            <p:extLst>
              <p:ext uri="{D42A27DB-BD31-4B8C-83A1-F6EECF244321}">
                <p14:modId xmlns:p14="http://schemas.microsoft.com/office/powerpoint/2010/main" val="4137238847"/>
              </p:ext>
            </p:extLst>
          </p:nvPr>
        </p:nvGraphicFramePr>
        <p:xfrm>
          <a:off x="1259632" y="116632"/>
          <a:ext cx="6192693" cy="6396433"/>
        </p:xfrm>
        <a:graphic>
          <a:graphicData uri="http://schemas.openxmlformats.org/drawingml/2006/table">
            <a:tbl>
              <a:tblPr/>
              <a:tblGrid>
                <a:gridCol w="447994">
                  <a:extLst>
                    <a:ext uri="{9D8B030D-6E8A-4147-A177-3AD203B41FA5}">
                      <a16:colId xmlns:a16="http://schemas.microsoft.com/office/drawing/2014/main" val="2903371720"/>
                    </a:ext>
                  </a:extLst>
                </a:gridCol>
                <a:gridCol w="447994">
                  <a:extLst>
                    <a:ext uri="{9D8B030D-6E8A-4147-A177-3AD203B41FA5}">
                      <a16:colId xmlns:a16="http://schemas.microsoft.com/office/drawing/2014/main" val="3046814540"/>
                    </a:ext>
                  </a:extLst>
                </a:gridCol>
                <a:gridCol w="447994">
                  <a:extLst>
                    <a:ext uri="{9D8B030D-6E8A-4147-A177-3AD203B41FA5}">
                      <a16:colId xmlns:a16="http://schemas.microsoft.com/office/drawing/2014/main" val="2848876921"/>
                    </a:ext>
                  </a:extLst>
                </a:gridCol>
                <a:gridCol w="633744">
                  <a:extLst>
                    <a:ext uri="{9D8B030D-6E8A-4147-A177-3AD203B41FA5}">
                      <a16:colId xmlns:a16="http://schemas.microsoft.com/office/drawing/2014/main" val="2490739621"/>
                    </a:ext>
                  </a:extLst>
                </a:gridCol>
                <a:gridCol w="631015">
                  <a:extLst>
                    <a:ext uri="{9D8B030D-6E8A-4147-A177-3AD203B41FA5}">
                      <a16:colId xmlns:a16="http://schemas.microsoft.com/office/drawing/2014/main" val="1433984511"/>
                    </a:ext>
                  </a:extLst>
                </a:gridCol>
                <a:gridCol w="447994">
                  <a:extLst>
                    <a:ext uri="{9D8B030D-6E8A-4147-A177-3AD203B41FA5}">
                      <a16:colId xmlns:a16="http://schemas.microsoft.com/office/drawing/2014/main" val="3671981049"/>
                    </a:ext>
                  </a:extLst>
                </a:gridCol>
                <a:gridCol w="447994">
                  <a:extLst>
                    <a:ext uri="{9D8B030D-6E8A-4147-A177-3AD203B41FA5}">
                      <a16:colId xmlns:a16="http://schemas.microsoft.com/office/drawing/2014/main" val="1063234794"/>
                    </a:ext>
                  </a:extLst>
                </a:gridCol>
                <a:gridCol w="447994">
                  <a:extLst>
                    <a:ext uri="{9D8B030D-6E8A-4147-A177-3AD203B41FA5}">
                      <a16:colId xmlns:a16="http://schemas.microsoft.com/office/drawing/2014/main" val="2133535112"/>
                    </a:ext>
                  </a:extLst>
                </a:gridCol>
                <a:gridCol w="447994">
                  <a:extLst>
                    <a:ext uri="{9D8B030D-6E8A-4147-A177-3AD203B41FA5}">
                      <a16:colId xmlns:a16="http://schemas.microsoft.com/office/drawing/2014/main" val="420209617"/>
                    </a:ext>
                  </a:extLst>
                </a:gridCol>
                <a:gridCol w="447994">
                  <a:extLst>
                    <a:ext uri="{9D8B030D-6E8A-4147-A177-3AD203B41FA5}">
                      <a16:colId xmlns:a16="http://schemas.microsoft.com/office/drawing/2014/main" val="1587992854"/>
                    </a:ext>
                  </a:extLst>
                </a:gridCol>
                <a:gridCol w="447994">
                  <a:extLst>
                    <a:ext uri="{9D8B030D-6E8A-4147-A177-3AD203B41FA5}">
                      <a16:colId xmlns:a16="http://schemas.microsoft.com/office/drawing/2014/main" val="219921409"/>
                    </a:ext>
                  </a:extLst>
                </a:gridCol>
                <a:gridCol w="447994">
                  <a:extLst>
                    <a:ext uri="{9D8B030D-6E8A-4147-A177-3AD203B41FA5}">
                      <a16:colId xmlns:a16="http://schemas.microsoft.com/office/drawing/2014/main" val="4208345379"/>
                    </a:ext>
                  </a:extLst>
                </a:gridCol>
                <a:gridCol w="447994">
                  <a:extLst>
                    <a:ext uri="{9D8B030D-6E8A-4147-A177-3AD203B41FA5}">
                      <a16:colId xmlns:a16="http://schemas.microsoft.com/office/drawing/2014/main" val="3403586441"/>
                    </a:ext>
                  </a:extLst>
                </a:gridCol>
              </a:tblGrid>
              <a:tr h="284106">
                <a:tc gridSpan="13">
                  <a:txBody>
                    <a:bodyPr/>
                    <a:lstStyle/>
                    <a:p>
                      <a:pPr algn="ctr" fontAlgn="ctr"/>
                      <a:r>
                        <a:rPr lang="tr-TR" sz="1200" b="1" i="0" u="none" strike="noStrike" dirty="0">
                          <a:effectLst/>
                          <a:latin typeface="Arial" panose="020B0604020202020204" pitchFamily="34" charset="0"/>
                        </a:rPr>
                        <a:t>E M E K L İ L İ K    B E L G E S İ</a:t>
                      </a:r>
                    </a:p>
                  </a:txBody>
                  <a:tcPr marL="2429" marR="2429" marT="24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lnL w="12700" cap="flat" cmpd="sng" algn="ctr">
                      <a:solidFill>
                        <a:srgbClr val="000000"/>
                      </a:solidFill>
                      <a:prstDash val="solid"/>
                      <a:round/>
                      <a:headEnd type="none" w="med" len="med"/>
                      <a:tailEnd type="none" w="med" len="med"/>
                    </a:ln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69014521"/>
                  </a:ext>
                </a:extLst>
              </a:tr>
              <a:tr h="216024">
                <a:tc rowSpan="21">
                  <a:txBody>
                    <a:bodyPr/>
                    <a:lstStyle/>
                    <a:p>
                      <a:pPr algn="ctr" fontAlgn="ctr"/>
                      <a:r>
                        <a:rPr lang="tr-TR" sz="900" b="1" i="0" u="none" strike="noStrike" dirty="0">
                          <a:effectLst/>
                          <a:latin typeface="Arial" panose="020B0604020202020204" pitchFamily="34" charset="0"/>
                        </a:rPr>
                        <a:t>EMEKLİLİK İSTEK DİLEKÇESİ</a:t>
                      </a:r>
                    </a:p>
                  </a:txBody>
                  <a:tcPr marL="2429" marR="2429" marT="2429" marB="0" vert="vert27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l" fontAlgn="ctr"/>
                      <a:r>
                        <a:rPr lang="tr-TR" sz="900" b="1" i="0" u="none" strike="noStrike" dirty="0">
                          <a:effectLst/>
                          <a:latin typeface="Arial" panose="020B0604020202020204" pitchFamily="34" charset="0"/>
                        </a:rPr>
                        <a:t> </a:t>
                      </a:r>
                      <a:r>
                        <a:rPr lang="nn-NO" sz="900" b="1" i="0" u="none" strike="noStrike" dirty="0">
                          <a:effectLst/>
                          <a:latin typeface="Arial" panose="020B0604020202020204" pitchFamily="34" charset="0"/>
                        </a:rPr>
                        <a:t>T.C. Kimlik No :      </a:t>
                      </a:r>
                      <a:r>
                        <a:rPr lang="nn-NO" sz="900" b="1" i="0" u="none" strike="noStrike" dirty="0">
                          <a:solidFill>
                            <a:srgbClr val="FF0000"/>
                          </a:solidFill>
                          <a:effectLst/>
                          <a:latin typeface="Arial" panose="020B0604020202020204" pitchFamily="34" charset="0"/>
                        </a:rPr>
                        <a:t>1111111111111</a:t>
                      </a:r>
                      <a:endParaRPr lang="nn-NO" sz="900" b="1" i="0" u="none" strike="noStrike" dirty="0">
                        <a:effectLst/>
                        <a:latin typeface="Arial" panose="020B0604020202020204" pitchFamily="34" charset="0"/>
                      </a:endParaRPr>
                    </a:p>
                  </a:txBody>
                  <a:tcPr marL="2429" marR="2429" marT="2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lnL w="6350" cap="flat" cmpd="sng" algn="ctr">
                      <a:solidFill>
                        <a:srgbClr val="000000"/>
                      </a:solidFill>
                      <a:prstDash val="solid"/>
                      <a:round/>
                      <a:headEnd type="none" w="med" len="med"/>
                      <a:tailEnd type="none" w="med" len="med"/>
                    </a:lnL>
                  </a:tcPr>
                </a:tc>
                <a:tc hMerge="1">
                  <a:txBody>
                    <a:bodyPr/>
                    <a:lstStyle/>
                    <a:p>
                      <a:endParaRPr lang="tr-TR"/>
                    </a:p>
                  </a:txBody>
                  <a:tcPr/>
                </a:tc>
                <a:tc gridSpan="4">
                  <a:txBody>
                    <a:bodyPr/>
                    <a:lstStyle/>
                    <a:p>
                      <a:pPr algn="l" fontAlgn="ctr"/>
                      <a:r>
                        <a:rPr lang="tr-TR" sz="900" b="1" i="0" u="none" strike="noStrike" dirty="0">
                          <a:effectLst/>
                          <a:latin typeface="Arial" panose="020B0604020202020204" pitchFamily="34" charset="0"/>
                        </a:rPr>
                        <a:t>  </a:t>
                      </a:r>
                      <a:r>
                        <a:rPr lang="tr-TR" sz="900" b="1" i="0" u="none" strike="noStrike" dirty="0" err="1">
                          <a:effectLst/>
                          <a:latin typeface="Arial" panose="020B0604020202020204" pitchFamily="34" charset="0"/>
                        </a:rPr>
                        <a:t>bEmekli</a:t>
                      </a:r>
                      <a:r>
                        <a:rPr lang="tr-TR" sz="900" b="1" i="0" u="none" strike="noStrike" dirty="0">
                          <a:effectLst/>
                          <a:latin typeface="Arial" panose="020B0604020202020204" pitchFamily="34" charset="0"/>
                        </a:rPr>
                        <a:t> Sicil No:    </a:t>
                      </a:r>
                      <a:r>
                        <a:rPr lang="tr-TR" sz="900" b="1" i="0" u="none" strike="noStrike" dirty="0">
                          <a:solidFill>
                            <a:srgbClr val="FF0000"/>
                          </a:solidFill>
                          <a:effectLst/>
                          <a:latin typeface="Arial" panose="020B0604020202020204" pitchFamily="34" charset="0"/>
                        </a:rPr>
                        <a:t>222222222</a:t>
                      </a:r>
                      <a:r>
                        <a:rPr lang="tr-TR" sz="900" b="1" i="0" u="none" strike="noStrike" dirty="0">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ctr"/>
                      <a:r>
                        <a:rPr lang="tr-TR" sz="900" b="1" i="0" u="none" strike="noStrike" dirty="0">
                          <a:effectLst/>
                          <a:latin typeface="Arial" panose="020B0604020202020204" pitchFamily="34" charset="0"/>
                        </a:rPr>
                        <a:t>  </a:t>
                      </a:r>
                      <a:r>
                        <a:rPr lang="pt-BR" sz="900" b="1" i="0" u="none" strike="noStrike" dirty="0">
                          <a:effectLst/>
                          <a:latin typeface="Arial" panose="020B0604020202020204" pitchFamily="34" charset="0"/>
                        </a:rPr>
                        <a:t>Kurum Sicil No:  </a:t>
                      </a:r>
                      <a:r>
                        <a:rPr lang="pt-BR" sz="900" b="1" i="0" u="none" strike="noStrike" dirty="0">
                          <a:solidFill>
                            <a:srgbClr val="FF0000"/>
                          </a:solidFill>
                          <a:effectLst/>
                          <a:latin typeface="Arial" panose="020B0604020202020204" pitchFamily="34" charset="0"/>
                        </a:rPr>
                        <a:t>33 - 3333</a:t>
                      </a:r>
                      <a:endParaRPr lang="pt-BR" sz="900" b="1" i="0" u="none" strike="noStrike" dirty="0">
                        <a:effectLst/>
                        <a:latin typeface="Arial" panose="020B0604020202020204" pitchFamily="34" charset="0"/>
                      </a:endParaRPr>
                    </a:p>
                  </a:txBody>
                  <a:tcPr marL="2429" marR="2429" marT="24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565758828"/>
                  </a:ext>
                </a:extLst>
              </a:tr>
              <a:tr h="135663">
                <a:tc vMerge="1">
                  <a:txBody>
                    <a:bodyPr/>
                    <a:lstStyle/>
                    <a:p>
                      <a:endParaRPr lang="tr-TR"/>
                    </a:p>
                  </a:txBody>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a:noFill/>
                    </a:lnL>
                    <a:lnR>
                      <a:noFill/>
                    </a:lnR>
                    <a:lnB>
                      <a:noFill/>
                    </a:lnB>
                    <a:solidFill>
                      <a:schemeClr val="bg1"/>
                    </a:solidFill>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r>
                        <a:rPr lang="tr-TR" sz="900" b="1" i="0" u="none" strike="noStrike">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3828190757"/>
                  </a:ext>
                </a:extLst>
              </a:tr>
              <a:tr h="135663">
                <a:tc vMerge="1">
                  <a:txBody>
                    <a:bodyPr/>
                    <a:lstStyle/>
                    <a:p>
                      <a:endParaRPr lang="tr-TR"/>
                    </a:p>
                  </a:txBody>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900" b="1" i="0" u="none" strike="noStrike">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3805740326"/>
                  </a:ext>
                </a:extLst>
              </a:tr>
              <a:tr h="135663">
                <a:tc vMerge="1">
                  <a:txBody>
                    <a:bodyPr/>
                    <a:lstStyle/>
                    <a:p>
                      <a:endParaRPr lang="tr-TR"/>
                    </a:p>
                  </a:txBody>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b"/>
                      <a:endParaRPr lang="tr-TR" sz="900" b="0" i="0" u="none" strike="noStrike" dirty="0">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89E0FF"/>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9E0FF"/>
                    </a:solidFill>
                  </a:tcPr>
                </a:tc>
                <a:tc>
                  <a:txBody>
                    <a:bodyPr/>
                    <a:lstStyle/>
                    <a:p>
                      <a:pPr algn="l" fontAlgn="ctr"/>
                      <a:r>
                        <a:rPr lang="tr-TR" sz="900" b="1"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499104687"/>
                  </a:ext>
                </a:extLst>
              </a:tr>
              <a:tr h="135663">
                <a:tc vMerge="1">
                  <a:txBody>
                    <a:bodyPr/>
                    <a:lstStyle/>
                    <a:p>
                      <a:endParaRPr lang="tr-TR"/>
                    </a:p>
                  </a:txBody>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rgbClr val="89E0FF"/>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a:noFill/>
                    </a:lnL>
                    <a:lnR w="6350" cap="flat" cmpd="sng" algn="ctr">
                      <a:solidFill>
                        <a:srgbClr val="000000"/>
                      </a:solidFill>
                      <a:prstDash val="solid"/>
                      <a:round/>
                      <a:headEnd type="none" w="med" len="med"/>
                      <a:tailEnd type="none" w="med" len="med"/>
                    </a:lnR>
                    <a:lnT>
                      <a:noFill/>
                    </a:lnT>
                    <a:lnB>
                      <a:noFill/>
                    </a:lnB>
                    <a:solidFill>
                      <a:srgbClr val="89E0FF"/>
                    </a:solidFill>
                  </a:tcPr>
                </a:tc>
                <a:tc>
                  <a:txBody>
                    <a:bodyPr/>
                    <a:lstStyle/>
                    <a:p>
                      <a:pPr algn="l" fontAlgn="ctr"/>
                      <a:r>
                        <a:rPr lang="tr-TR" sz="900" b="1"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2921774757"/>
                  </a:ext>
                </a:extLst>
              </a:tr>
              <a:tr h="135663">
                <a:tc vMerge="1">
                  <a:txBody>
                    <a:bodyPr/>
                    <a:lstStyle/>
                    <a:p>
                      <a:endParaRPr lang="tr-TR"/>
                    </a:p>
                  </a:txBody>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gridSpan="6">
                  <a:txBody>
                    <a:bodyPr/>
                    <a:lstStyle/>
                    <a:p>
                      <a:pPr algn="ctr" fontAlgn="ctr"/>
                      <a:r>
                        <a:rPr lang="tr-TR" sz="900" b="0" i="0" u="none" strike="noStrike" dirty="0">
                          <a:effectLst/>
                          <a:latin typeface="Arial" panose="020B0604020202020204" pitchFamily="34" charset="0"/>
                        </a:rPr>
                        <a:t>TARIM VE ORMAN BAKANLIĞI</a:t>
                      </a:r>
                    </a:p>
                  </a:txBody>
                  <a:tcPr marL="2429" marR="2429" marT="2429" marB="0" anchor="ctr">
                    <a:lnL>
                      <a:noFill/>
                    </a:lnL>
                    <a:lnR>
                      <a:noFill/>
                    </a:lnR>
                    <a:lnT>
                      <a:noFill/>
                    </a:lnT>
                    <a:lnB>
                      <a:noFill/>
                    </a:lnB>
                    <a:solidFill>
                      <a:schemeClr val="bg1"/>
                    </a:solidFill>
                  </a:tcPr>
                </a:tc>
                <a:tc hMerge="1">
                  <a:txBody>
                    <a:bodyPr/>
                    <a:lstStyle/>
                    <a:p>
                      <a:pPr algn="l" fontAlgn="ctr"/>
                      <a:endParaRPr lang="tr-TR" sz="300" b="0" i="0" u="none" strike="noStrike" dirty="0">
                        <a:effectLst/>
                        <a:latin typeface="Arial" panose="020B0604020202020204" pitchFamily="34" charset="0"/>
                      </a:endParaRPr>
                    </a:p>
                  </a:txBody>
                  <a:tcPr marL="2429" marR="2429" marT="2429" marB="0" anchor="ctr">
                    <a:lnL>
                      <a:noFill/>
                    </a:lnL>
                    <a:lnR>
                      <a:noFill/>
                    </a:lnR>
                    <a:lnT>
                      <a:noFill/>
                    </a:lnT>
                    <a:lnB>
                      <a:noFill/>
                    </a:lnB>
                  </a:tcPr>
                </a:tc>
                <a:tc hMerge="1">
                  <a:txBody>
                    <a:bodyPr/>
                    <a:lstStyle/>
                    <a:p>
                      <a:pPr algn="ctr" fontAlgn="ctr"/>
                      <a:endParaRPr lang="tr-TR" sz="300" b="0" i="0" u="none" strike="noStrike" dirty="0">
                        <a:effectLst/>
                        <a:latin typeface="Arial" panose="020B0604020202020204" pitchFamily="34" charset="0"/>
                      </a:endParaRPr>
                    </a:p>
                  </a:txBody>
                  <a:tcPr marL="2429" marR="2429" marT="2429" marB="0" anchor="ctr">
                    <a:lnL>
                      <a:noFill/>
                    </a:lnL>
                    <a:lnR>
                      <a:noFill/>
                    </a:lnR>
                    <a:lnT>
                      <a:noFill/>
                    </a:lnT>
                    <a:lnB>
                      <a:noFill/>
                    </a:lnB>
                  </a:tcPr>
                </a:tc>
                <a:tc hMerge="1">
                  <a:txBody>
                    <a:bodyPr/>
                    <a:lstStyle/>
                    <a:p>
                      <a:pPr algn="l" fontAlgn="ctr"/>
                      <a:endParaRPr lang="tr-TR" sz="300" b="0" i="0" u="none" strike="noStrike" dirty="0">
                        <a:effectLst/>
                        <a:latin typeface="Arial" panose="020B0604020202020204" pitchFamily="34" charset="0"/>
                      </a:endParaRPr>
                    </a:p>
                  </a:txBody>
                  <a:tcPr marL="2429" marR="2429" marT="2429" marB="0" anchor="ctr">
                    <a:lnL>
                      <a:noFill/>
                    </a:lnL>
                    <a:lnR>
                      <a:noFill/>
                    </a:lnR>
                    <a:lnT>
                      <a:noFill/>
                    </a:lnT>
                    <a:lnB>
                      <a:noFill/>
                    </a:lnB>
                  </a:tcPr>
                </a:tc>
                <a:tc hMerge="1">
                  <a:txBody>
                    <a:bodyPr/>
                    <a:lstStyle/>
                    <a:p>
                      <a:pPr algn="l" fontAlgn="ctr"/>
                      <a:endParaRPr lang="tr-TR" sz="300" b="0" i="0" u="none" strike="noStrike" dirty="0">
                        <a:effectLst/>
                        <a:latin typeface="Arial" panose="020B0604020202020204" pitchFamily="34" charset="0"/>
                      </a:endParaRPr>
                    </a:p>
                  </a:txBody>
                  <a:tcPr marL="2429" marR="2429" marT="2429" marB="0" anchor="ctr">
                    <a:lnL>
                      <a:noFill/>
                    </a:lnL>
                    <a:lnR>
                      <a:noFill/>
                    </a:lnR>
                    <a:lnT>
                      <a:noFill/>
                    </a:lnT>
                    <a:lnB>
                      <a:noFill/>
                    </a:lnB>
                  </a:tcPr>
                </a:tc>
                <a:tc hMerge="1">
                  <a:txBody>
                    <a:bodyPr/>
                    <a:lstStyle/>
                    <a:p>
                      <a:pPr algn="l" fontAlgn="ctr"/>
                      <a:endParaRPr lang="tr-TR" sz="300" b="0" i="0" u="none" strike="noStrike" dirty="0">
                        <a:effectLst/>
                        <a:latin typeface="Arial" panose="020B0604020202020204" pitchFamily="34" charset="0"/>
                      </a:endParaRPr>
                    </a:p>
                  </a:txBody>
                  <a:tcPr marL="2429" marR="2429" marT="2429" marB="0" anchor="ctr">
                    <a:lnL>
                      <a:noFill/>
                    </a:lnL>
                    <a:lnR>
                      <a:noFill/>
                    </a:lnR>
                    <a:lnT>
                      <a:noFill/>
                    </a:lnT>
                    <a:lnB>
                      <a:noFill/>
                    </a:lnB>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w="6350" cap="flat" cmpd="sng" algn="ctr">
                      <a:solidFill>
                        <a:srgbClr val="000000"/>
                      </a:solidFill>
                      <a:prstDash val="solid"/>
                      <a:round/>
                      <a:headEnd type="none" w="med" len="med"/>
                      <a:tailEnd type="none" w="med" len="med"/>
                    </a:lnR>
                    <a:lnT>
                      <a:noFill/>
                    </a:lnT>
                    <a:lnB>
                      <a:noFill/>
                    </a:lnB>
                    <a:solidFill>
                      <a:schemeClr val="bg1"/>
                    </a:solidFill>
                  </a:tcPr>
                </a:tc>
                <a:tc rowSpan="3" gridSpan="2">
                  <a:txBody>
                    <a:bodyPr/>
                    <a:lstStyle/>
                    <a:p>
                      <a:pPr algn="ctr" fontAlgn="ctr"/>
                      <a:r>
                        <a:rPr lang="tr-TR" sz="1050" b="0" i="0" u="none" strike="noStrike" dirty="0">
                          <a:solidFill>
                            <a:srgbClr val="FF0000"/>
                          </a:solidFill>
                          <a:effectLst/>
                          <a:latin typeface="Arial" panose="020B0604020202020204" pitchFamily="34" charset="0"/>
                        </a:rPr>
                        <a:t>Fotoğraf </a:t>
                      </a:r>
                      <a:br>
                        <a:rPr lang="tr-TR" sz="1050" b="0" i="0" u="none" strike="noStrike" dirty="0">
                          <a:solidFill>
                            <a:srgbClr val="FF0000"/>
                          </a:solidFill>
                          <a:effectLst/>
                          <a:latin typeface="Arial" panose="020B0604020202020204" pitchFamily="34" charset="0"/>
                        </a:rPr>
                      </a:br>
                      <a:r>
                        <a:rPr lang="tr-TR" sz="1050" b="0" i="0" u="none" strike="noStrike" dirty="0">
                          <a:solidFill>
                            <a:srgbClr val="FF0000"/>
                          </a:solidFill>
                          <a:effectLst/>
                          <a:latin typeface="Arial" panose="020B0604020202020204" pitchFamily="34" charset="0"/>
                        </a:rPr>
                        <a:t>mühürlenecek</a:t>
                      </a:r>
                    </a:p>
                  </a:txBody>
                  <a:tcPr marL="2429" marR="2429" marT="2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89E0FF"/>
                    </a:solidFill>
                  </a:tcPr>
                </a:tc>
                <a:tc rowSpan="3" hMerge="1">
                  <a:txBody>
                    <a:bodyPr/>
                    <a:lstStyle/>
                    <a:p>
                      <a:endParaRPr lang="tr-TR"/>
                    </a:p>
                  </a:txBody>
                  <a:tcPr/>
                </a:tc>
                <a:tc rowSpan="2">
                  <a:txBody>
                    <a:bodyPr/>
                    <a:lstStyle/>
                    <a:p>
                      <a:pPr algn="l" fontAlgn="ctr"/>
                      <a:r>
                        <a:rPr lang="tr-TR" sz="900" b="1"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2152520840"/>
                  </a:ext>
                </a:extLst>
              </a:tr>
              <a:tr h="212229">
                <a:tc vMerge="1">
                  <a:txBody>
                    <a:bodyPr/>
                    <a:lstStyle/>
                    <a:p>
                      <a:endParaRPr lang="tr-TR"/>
                    </a:p>
                  </a:txBody>
                  <a:tcPr/>
                </a:tc>
                <a:tc rowSpan="2">
                  <a:txBody>
                    <a:bodyPr/>
                    <a:lstStyle/>
                    <a:p>
                      <a:pPr algn="l" fontAlgn="ctr"/>
                      <a:r>
                        <a:rPr lang="tr-TR" sz="900" b="0" i="0" u="none" strike="noStrike" dirty="0">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rowSpan="2" gridSpan="8">
                  <a:txBody>
                    <a:bodyPr/>
                    <a:lstStyle/>
                    <a:p>
                      <a:pPr algn="ctr" fontAlgn="ctr"/>
                      <a:r>
                        <a:rPr lang="tr-TR" sz="900" b="0" i="0" u="none" strike="noStrike" dirty="0">
                          <a:effectLst/>
                          <a:latin typeface="Arial" panose="020B0604020202020204" pitchFamily="34" charset="0"/>
                        </a:rPr>
                        <a:t>PERSONEL GENEL MÜDÜRLÜĞÜNE SUNULMAK ÜZERE </a:t>
                      </a:r>
                    </a:p>
                  </a:txBody>
                  <a:tcPr marL="2429" marR="2429" marT="2429" marB="0" anchor="ctr">
                    <a:lnL>
                      <a:noFill/>
                    </a:lnL>
                    <a:lnR w="6350" cap="flat" cmpd="sng" algn="ctr">
                      <a:solidFill>
                        <a:srgbClr val="000000"/>
                      </a:solidFill>
                      <a:prstDash val="solid"/>
                      <a:round/>
                      <a:headEnd type="none" w="med" len="med"/>
                      <a:tailEnd type="none" w="med" len="med"/>
                    </a:lnR>
                    <a:lnT>
                      <a:noFill/>
                    </a:lnT>
                    <a:lnB>
                      <a:noFill/>
                    </a:lnB>
                    <a:solidFill>
                      <a:schemeClr val="bg1"/>
                    </a:solidFill>
                  </a:tcPr>
                </a:tc>
                <a:tc rowSpan="2" hMerge="1">
                  <a:txBody>
                    <a:bodyPr/>
                    <a:lstStyle/>
                    <a:p>
                      <a:pPr algn="ctr" fontAlgn="ctr"/>
                      <a:endParaRPr lang="tr-TR" sz="300" b="0" i="0" u="none" strike="noStrike" dirty="0">
                        <a:effectLst/>
                        <a:latin typeface="Arial" panose="020B0604020202020204" pitchFamily="34" charset="0"/>
                      </a:endParaRP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pPr algn="l" fontAlgn="ctr"/>
                      <a:endParaRPr lang="tr-TR" sz="300" b="0" i="0" u="none" strike="noStrike">
                        <a:effectLst/>
                        <a:latin typeface="Arial" panose="020B0604020202020204" pitchFamily="34" charset="0"/>
                      </a:endParaRPr>
                    </a:p>
                  </a:txBody>
                  <a:tcPr marL="2429" marR="2429" marT="2429" marB="0" anchor="ctr">
                    <a:lnL>
                      <a:noFill/>
                    </a:lnL>
                    <a:lnR w="6350" cap="flat" cmpd="sng" algn="ctr">
                      <a:solidFill>
                        <a:srgbClr val="000000"/>
                      </a:solidFill>
                      <a:prstDash val="solid"/>
                      <a:round/>
                      <a:headEnd type="none" w="med" len="med"/>
                      <a:tailEnd type="none" w="med" len="med"/>
                    </a:lnR>
                    <a:lnT>
                      <a:noFill/>
                    </a:lnT>
                    <a:lnB>
                      <a:noFill/>
                    </a:lnB>
                  </a:tcPr>
                </a:tc>
                <a:tc gridSpan="2" vMerge="1">
                  <a:txBody>
                    <a:bodyPr/>
                    <a:lstStyle/>
                    <a:p>
                      <a:endParaRPr lang="tr-TR"/>
                    </a:p>
                  </a:txBody>
                  <a:tcPr/>
                </a:tc>
                <a:tc hMerge="1" vMerge="1">
                  <a:txBody>
                    <a:bodyPr/>
                    <a:lstStyle/>
                    <a:p>
                      <a:endParaRPr lang="tr-TR"/>
                    </a:p>
                  </a:txBody>
                  <a:tcPr/>
                </a:tc>
                <a:tc vMerge="1">
                  <a:txBody>
                    <a:bodyPr/>
                    <a:lstStyle/>
                    <a:p>
                      <a:pPr algn="l" fontAlgn="ctr"/>
                      <a:endParaRPr lang="tr-TR" sz="300" b="1" i="0" u="none" strike="noStrike">
                        <a:effectLst/>
                        <a:latin typeface="Arial" panose="020B0604020202020204" pitchFamily="34" charset="0"/>
                      </a:endParaRPr>
                    </a:p>
                  </a:txBody>
                  <a:tcPr marL="2429" marR="2429" marT="242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73606321"/>
                  </a:ext>
                </a:extLst>
              </a:tr>
              <a:tr h="135663">
                <a:tc vMerge="1">
                  <a:txBody>
                    <a:bodyPr/>
                    <a:lstStyle/>
                    <a:p>
                      <a:endParaRPr lang="tr-TR"/>
                    </a:p>
                  </a:txBody>
                  <a:tcPr/>
                </a:tc>
                <a:tc vMerge="1">
                  <a:txBody>
                    <a:bodyPr/>
                    <a:lstStyle/>
                    <a:p>
                      <a:pPr algn="l" fontAlgn="ctr"/>
                      <a:r>
                        <a:rPr lang="tr-TR" sz="3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tcPr>
                </a:tc>
                <a:tc gridSpan="8" vMerge="1">
                  <a:txBody>
                    <a:bodyPr/>
                    <a:lstStyle/>
                    <a:p>
                      <a:pPr algn="ctr" fontAlgn="b"/>
                      <a:r>
                        <a:rPr lang="tr-TR" sz="300" b="0" i="0" u="none" strike="noStrike" dirty="0">
                          <a:effectLst/>
                          <a:latin typeface="Arial" panose="020B0604020202020204" pitchFamily="34" charset="0"/>
                        </a:rPr>
                        <a:t>PERSONEL GENEL MÜDÜRLÜĞÜNE SUNULMAK ÜZERE </a:t>
                      </a:r>
                    </a:p>
                  </a:txBody>
                  <a:tcPr marL="2429" marR="2429" marT="2429" marB="0" anchor="ctr">
                    <a:lnL>
                      <a:noFill/>
                    </a:lnL>
                    <a:lnR w="6350" cap="flat" cmpd="sng" algn="ctr">
                      <a:solidFill>
                        <a:srgbClr val="000000"/>
                      </a:solidFill>
                      <a:prstDash val="solid"/>
                      <a:round/>
                      <a:headEnd type="none" w="med" len="med"/>
                      <a:tailEnd type="none" w="med" len="med"/>
                    </a:lnR>
                    <a:lnT>
                      <a:noFill/>
                    </a:lnT>
                    <a:lnB>
                      <a:noFill/>
                    </a:lnB>
                  </a:tcPr>
                </a:tc>
                <a:tc hMerge="1" vMerge="1">
                  <a:txBody>
                    <a:bodyPr/>
                    <a:lstStyle/>
                    <a:p>
                      <a:pPr algn="ctr" fontAlgn="b"/>
                      <a:endParaRPr lang="tr-TR" sz="300" b="0" i="0" u="none" strike="noStrike" dirty="0">
                        <a:effectLst/>
                        <a:latin typeface="Arial" panose="020B0604020202020204" pitchFamily="34" charset="0"/>
                      </a:endParaRPr>
                    </a:p>
                  </a:txBody>
                  <a:tcPr marL="2429" marR="2429" marT="2429" marB="0" anchor="ctr">
                    <a:lnL>
                      <a:noFill/>
                    </a:lnL>
                    <a:lnR>
                      <a:noFill/>
                    </a:lnR>
                    <a:lnT>
                      <a:noFill/>
                    </a:lnT>
                    <a:lnB>
                      <a:noFill/>
                    </a:lnB>
                  </a:tcPr>
                </a:tc>
                <a:tc hMerge="1" vMerge="1">
                  <a:txBody>
                    <a:bodyPr/>
                    <a:lstStyle/>
                    <a:p>
                      <a:pPr algn="ctr" fontAlgn="b"/>
                      <a:endParaRPr lang="tr-TR" sz="300" b="0" i="0" u="none" strike="noStrike" dirty="0">
                        <a:effectLst/>
                        <a:latin typeface="Arial" panose="020B0604020202020204" pitchFamily="34" charset="0"/>
                      </a:endParaRPr>
                    </a:p>
                  </a:txBody>
                  <a:tcPr marL="2429" marR="2429" marT="2429" marB="0" anchor="ctr">
                    <a:lnL>
                      <a:noFill/>
                    </a:lnL>
                    <a:lnR>
                      <a:noFill/>
                    </a:lnR>
                    <a:lnT>
                      <a:noFill/>
                    </a:lnT>
                    <a:lnB>
                      <a:noFill/>
                    </a:lnB>
                  </a:tcPr>
                </a:tc>
                <a:tc hMerge="1" vMerge="1">
                  <a:txBody>
                    <a:bodyPr/>
                    <a:lstStyle/>
                    <a:p>
                      <a:pPr algn="ctr" fontAlgn="b"/>
                      <a:endParaRPr lang="tr-TR" sz="300" b="0" i="0" u="none" strike="noStrike" dirty="0">
                        <a:effectLst/>
                        <a:latin typeface="Arial" panose="020B0604020202020204" pitchFamily="34" charset="0"/>
                      </a:endParaRPr>
                    </a:p>
                  </a:txBody>
                  <a:tcPr marL="2429" marR="2429" marT="2429" marB="0" anchor="b">
                    <a:lnL>
                      <a:noFill/>
                    </a:lnL>
                    <a:lnR>
                      <a:noFill/>
                    </a:lnR>
                    <a:lnT>
                      <a:noFill/>
                    </a:lnT>
                    <a:lnB>
                      <a:noFill/>
                    </a:lnB>
                  </a:tcPr>
                </a:tc>
                <a:tc hMerge="1" vMerge="1">
                  <a:txBody>
                    <a:bodyPr/>
                    <a:lstStyle/>
                    <a:p>
                      <a:pPr algn="l" fontAlgn="ctr"/>
                      <a:endParaRPr lang="tr-TR" sz="300" b="0" i="0" u="none" strike="noStrike">
                        <a:effectLst/>
                        <a:latin typeface="Arial" panose="020B0604020202020204" pitchFamily="34" charset="0"/>
                      </a:endParaRPr>
                    </a:p>
                  </a:txBody>
                  <a:tcPr marL="2429" marR="2429" marT="2429" marB="0" anchor="ctr">
                    <a:lnL>
                      <a:noFill/>
                    </a:lnL>
                    <a:lnR>
                      <a:noFill/>
                    </a:lnR>
                    <a:lnT>
                      <a:noFill/>
                    </a:lnT>
                    <a:lnB>
                      <a:noFill/>
                    </a:lnB>
                  </a:tcPr>
                </a:tc>
                <a:tc hMerge="1" vMerge="1">
                  <a:txBody>
                    <a:bodyPr/>
                    <a:lstStyle/>
                    <a:p>
                      <a:pPr algn="l" fontAlgn="ctr"/>
                      <a:endParaRPr lang="tr-TR" sz="300" b="0" i="0" u="none" strike="noStrike">
                        <a:effectLst/>
                        <a:latin typeface="Arial" panose="020B0604020202020204" pitchFamily="34" charset="0"/>
                      </a:endParaRPr>
                    </a:p>
                  </a:txBody>
                  <a:tcPr marL="2429" marR="2429" marT="2429" marB="0" anchor="ctr">
                    <a:lnL>
                      <a:noFill/>
                    </a:lnL>
                    <a:lnR>
                      <a:noFill/>
                    </a:lnR>
                    <a:lnT>
                      <a:noFill/>
                    </a:lnT>
                    <a:lnB>
                      <a:noFill/>
                    </a:lnB>
                  </a:tcPr>
                </a:tc>
                <a:tc hMerge="1" vMerge="1">
                  <a:txBody>
                    <a:bodyPr/>
                    <a:lstStyle/>
                    <a:p>
                      <a:pPr algn="l" fontAlgn="ctr"/>
                      <a:endParaRPr lang="tr-TR" sz="300" b="0" i="0" u="none" strike="noStrike">
                        <a:effectLst/>
                        <a:latin typeface="Arial" panose="020B0604020202020204" pitchFamily="34" charset="0"/>
                      </a:endParaRPr>
                    </a:p>
                  </a:txBody>
                  <a:tcPr marL="2429" marR="2429" marT="2429" marB="0" anchor="ctr">
                    <a:lnL>
                      <a:noFill/>
                    </a:lnL>
                    <a:lnR>
                      <a:noFill/>
                    </a:lnR>
                    <a:lnT>
                      <a:noFill/>
                    </a:lnT>
                    <a:lnB>
                      <a:noFill/>
                    </a:lnB>
                  </a:tcPr>
                </a:tc>
                <a:tc hMerge="1" vMerge="1">
                  <a:txBody>
                    <a:bodyPr/>
                    <a:lstStyle/>
                    <a:p>
                      <a:pPr algn="l" fontAlgn="ctr"/>
                      <a:endParaRPr lang="tr-TR" sz="300" b="0" i="0" u="none" strike="noStrike">
                        <a:effectLst/>
                        <a:latin typeface="Arial" panose="020B0604020202020204" pitchFamily="34" charset="0"/>
                      </a:endParaRPr>
                    </a:p>
                  </a:txBody>
                  <a:tcPr marL="2429" marR="2429" marT="2429" marB="0" anchor="ctr">
                    <a:lnL>
                      <a:noFill/>
                    </a:lnL>
                    <a:lnR w="6350" cap="flat" cmpd="sng" algn="ctr">
                      <a:solidFill>
                        <a:srgbClr val="000000"/>
                      </a:solidFill>
                      <a:prstDash val="solid"/>
                      <a:round/>
                      <a:headEnd type="none" w="med" len="med"/>
                      <a:tailEnd type="none" w="med" len="med"/>
                    </a:lnR>
                    <a:lnT>
                      <a:noFill/>
                    </a:lnT>
                    <a:lnB>
                      <a:noFill/>
                    </a:lnB>
                  </a:tcPr>
                </a:tc>
                <a:tc gridSpan="2" vMerge="1">
                  <a:txBody>
                    <a:bodyPr/>
                    <a:lstStyle/>
                    <a:p>
                      <a:endParaRPr lang="tr-TR"/>
                    </a:p>
                  </a:txBody>
                  <a:tcPr/>
                </a:tc>
                <a:tc hMerge="1" vMerge="1">
                  <a:txBody>
                    <a:bodyPr/>
                    <a:lstStyle/>
                    <a:p>
                      <a:endParaRPr lang="tr-TR"/>
                    </a:p>
                  </a:txBody>
                  <a:tcPr/>
                </a:tc>
                <a:tc>
                  <a:txBody>
                    <a:bodyPr/>
                    <a:lstStyle/>
                    <a:p>
                      <a:pPr algn="l" fontAlgn="ctr"/>
                      <a:r>
                        <a:rPr lang="tr-TR" sz="900" b="1"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2158431085"/>
                  </a:ext>
                </a:extLst>
              </a:tr>
              <a:tr h="135663">
                <a:tc vMerge="1">
                  <a:txBody>
                    <a:bodyPr/>
                    <a:lstStyle/>
                    <a:p>
                      <a:endParaRPr lang="tr-TR"/>
                    </a:p>
                  </a:txBody>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gridSpan="6">
                  <a:txBody>
                    <a:bodyPr/>
                    <a:lstStyle/>
                    <a:p>
                      <a:pPr algn="ctr" fontAlgn="ctr"/>
                      <a:r>
                        <a:rPr lang="tr-TR" sz="900" b="0" i="0" u="none" strike="noStrike" dirty="0">
                          <a:effectLst/>
                          <a:latin typeface="Arial" panose="020B0604020202020204" pitchFamily="34" charset="0"/>
                        </a:rPr>
                        <a:t>…</a:t>
                      </a:r>
                      <a:r>
                        <a:rPr lang="tr-TR" sz="900" b="0" i="0" u="none" strike="noStrike" dirty="0">
                          <a:solidFill>
                            <a:srgbClr val="FF0000"/>
                          </a:solidFill>
                          <a:effectLst/>
                          <a:latin typeface="Arial" panose="020B0604020202020204" pitchFamily="34" charset="0"/>
                        </a:rPr>
                        <a:t>ANKARA</a:t>
                      </a:r>
                      <a:r>
                        <a:rPr lang="tr-TR" sz="900" b="0" i="0" u="none" strike="noStrike" dirty="0">
                          <a:effectLst/>
                          <a:latin typeface="Arial" panose="020B0604020202020204" pitchFamily="34" charset="0"/>
                        </a:rPr>
                        <a:t>…. İL TARIM VE ORMAN MÜÜRLÜĞÜ</a:t>
                      </a:r>
                    </a:p>
                  </a:txBody>
                  <a:tcPr marL="2429" marR="2429" marT="2429" marB="0" anchor="ctr">
                    <a:lnL>
                      <a:noFill/>
                    </a:lnL>
                    <a:lnR>
                      <a:noFill/>
                    </a:lnR>
                    <a:lnT>
                      <a:noFill/>
                    </a:lnT>
                    <a:lnB>
                      <a:noFill/>
                    </a:lnB>
                    <a:solidFill>
                      <a:schemeClr val="bg1"/>
                    </a:solidFill>
                  </a:tcPr>
                </a:tc>
                <a:tc hMerge="1">
                  <a:txBody>
                    <a:bodyPr/>
                    <a:lstStyle/>
                    <a:p>
                      <a:pPr algn="ctr" fontAlgn="ctr"/>
                      <a:endParaRPr lang="tr-TR" sz="300" b="0" i="0" u="none" strike="noStrike" dirty="0">
                        <a:effectLst/>
                        <a:latin typeface="Arial" panose="020B0604020202020204" pitchFamily="34" charset="0"/>
                      </a:endParaRPr>
                    </a:p>
                  </a:txBody>
                  <a:tcPr marL="2429" marR="2429" marT="2429" marB="0" anchor="ctr">
                    <a:lnL>
                      <a:noFill/>
                    </a:lnL>
                    <a:lnR>
                      <a:noFill/>
                    </a:lnR>
                    <a:lnT>
                      <a:noFill/>
                    </a:lnT>
                    <a:lnB>
                      <a:noFill/>
                    </a:lnB>
                  </a:tcPr>
                </a:tc>
                <a:tc hMerge="1">
                  <a:txBody>
                    <a:bodyPr/>
                    <a:lstStyle/>
                    <a:p>
                      <a:pPr algn="ctr" fontAlgn="ctr"/>
                      <a:endParaRPr lang="tr-TR" sz="300" b="0" i="0" u="none" strike="noStrike">
                        <a:effectLst/>
                        <a:latin typeface="Arial" panose="020B0604020202020204" pitchFamily="34" charset="0"/>
                      </a:endParaRPr>
                    </a:p>
                  </a:txBody>
                  <a:tcPr marL="2429" marR="2429" marT="2429" marB="0" anchor="ctr">
                    <a:lnL>
                      <a:noFill/>
                    </a:lnL>
                    <a:lnR>
                      <a:noFill/>
                    </a:lnR>
                    <a:lnT>
                      <a:noFill/>
                    </a:lnT>
                    <a:lnB>
                      <a:noFill/>
                    </a:lnB>
                  </a:tcPr>
                </a:tc>
                <a:tc hMerge="1">
                  <a:txBody>
                    <a:bodyPr/>
                    <a:lstStyle/>
                    <a:p>
                      <a:pPr algn="l" fontAlgn="ctr"/>
                      <a:endParaRPr lang="tr-TR" sz="300" b="0" i="0" u="none" strike="noStrike" dirty="0">
                        <a:effectLst/>
                        <a:latin typeface="Arial" panose="020B0604020202020204" pitchFamily="34" charset="0"/>
                      </a:endParaRPr>
                    </a:p>
                  </a:txBody>
                  <a:tcPr marL="2429" marR="2429" marT="2429" marB="0" anchor="ctr">
                    <a:lnL>
                      <a:noFill/>
                    </a:lnL>
                    <a:lnR>
                      <a:noFill/>
                    </a:lnR>
                    <a:lnT>
                      <a:noFill/>
                    </a:lnT>
                    <a:lnB>
                      <a:noFill/>
                    </a:lnB>
                  </a:tcPr>
                </a:tc>
                <a:tc hMerge="1">
                  <a:txBody>
                    <a:bodyPr/>
                    <a:lstStyle/>
                    <a:p>
                      <a:pPr algn="l" fontAlgn="ctr"/>
                      <a:endParaRPr lang="tr-TR" sz="300" b="0" i="0" u="none" strike="noStrike">
                        <a:effectLst/>
                        <a:latin typeface="Arial" panose="020B0604020202020204" pitchFamily="34" charset="0"/>
                      </a:endParaRPr>
                    </a:p>
                  </a:txBody>
                  <a:tcPr marL="2429" marR="2429" marT="2429" marB="0" anchor="ctr">
                    <a:lnL>
                      <a:noFill/>
                    </a:lnL>
                    <a:lnR>
                      <a:noFill/>
                    </a:lnR>
                    <a:lnT>
                      <a:noFill/>
                    </a:lnT>
                    <a:lnB>
                      <a:noFill/>
                    </a:lnB>
                  </a:tcPr>
                </a:tc>
                <a:tc hMerge="1">
                  <a:txBody>
                    <a:bodyPr/>
                    <a:lstStyle/>
                    <a:p>
                      <a:pPr algn="l" fontAlgn="ctr"/>
                      <a:endParaRPr lang="tr-TR" sz="300" b="0" i="0" u="none" strike="noStrike">
                        <a:effectLst/>
                        <a:latin typeface="Arial" panose="020B0604020202020204" pitchFamily="34" charset="0"/>
                      </a:endParaRPr>
                    </a:p>
                  </a:txBody>
                  <a:tcPr marL="2429" marR="2429" marT="2429" marB="0" anchor="ctr">
                    <a:lnL>
                      <a:noFill/>
                    </a:lnL>
                    <a:lnR>
                      <a:noFill/>
                    </a:lnR>
                    <a:lnT>
                      <a:noFill/>
                    </a:lnT>
                    <a:lnB>
                      <a:noFill/>
                    </a:lnB>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rgbClr val="89E0FF"/>
                    </a:solidFill>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a:noFill/>
                    </a:lnL>
                    <a:lnR w="6350" cap="flat" cmpd="sng" algn="ctr">
                      <a:solidFill>
                        <a:srgbClr val="000000"/>
                      </a:solidFill>
                      <a:prstDash val="solid"/>
                      <a:round/>
                      <a:headEnd type="none" w="med" len="med"/>
                      <a:tailEnd type="none" w="med" len="med"/>
                    </a:lnR>
                    <a:lnT>
                      <a:noFill/>
                    </a:lnT>
                    <a:lnB>
                      <a:noFill/>
                    </a:lnB>
                    <a:solidFill>
                      <a:srgbClr val="89E0FF"/>
                    </a:solidFill>
                  </a:tcPr>
                </a:tc>
                <a:tc>
                  <a:txBody>
                    <a:bodyPr/>
                    <a:lstStyle/>
                    <a:p>
                      <a:pPr algn="l" fontAlgn="ctr"/>
                      <a:r>
                        <a:rPr lang="tr-TR" sz="900" b="1"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554111797"/>
                  </a:ext>
                </a:extLst>
              </a:tr>
              <a:tr h="135663">
                <a:tc vMerge="1">
                  <a:txBody>
                    <a:bodyPr/>
                    <a:lstStyle/>
                    <a:p>
                      <a:endParaRPr lang="tr-TR"/>
                    </a:p>
                  </a:txBody>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89E0FF"/>
                    </a:solidFill>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89E0FF"/>
                    </a:solidFill>
                  </a:tcPr>
                </a:tc>
                <a:tc>
                  <a:txBody>
                    <a:bodyPr/>
                    <a:lstStyle/>
                    <a:p>
                      <a:pPr algn="l" fontAlgn="ctr"/>
                      <a:r>
                        <a:rPr lang="tr-TR" sz="900" b="1"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2037560778"/>
                  </a:ext>
                </a:extLst>
              </a:tr>
              <a:tr h="135663">
                <a:tc vMerge="1">
                  <a:txBody>
                    <a:bodyPr/>
                    <a:lstStyle/>
                    <a:p>
                      <a:endParaRPr lang="tr-TR"/>
                    </a:p>
                  </a:txBody>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r>
                        <a:rPr lang="tr-TR" sz="900" b="1" i="0" u="none" strike="noStrike">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279475350"/>
                  </a:ext>
                </a:extLst>
              </a:tr>
              <a:tr h="402269">
                <a:tc vMerge="1">
                  <a:txBody>
                    <a:bodyPr/>
                    <a:lstStyle/>
                    <a:p>
                      <a:endParaRPr lang="tr-TR"/>
                    </a:p>
                  </a:txBody>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gridSpan="10">
                  <a:txBody>
                    <a:bodyPr/>
                    <a:lstStyle/>
                    <a:p>
                      <a:pPr algn="l" fontAlgn="ctr"/>
                      <a:r>
                        <a:rPr lang="tr-TR" sz="900" b="0" i="0" u="none" strike="noStrike" dirty="0">
                          <a:effectLst/>
                          <a:latin typeface="Arial" panose="020B0604020202020204" pitchFamily="34" charset="0"/>
                        </a:rPr>
                        <a:t>         Kurumunuz ……</a:t>
                      </a:r>
                      <a:r>
                        <a:rPr lang="tr-TR" sz="900" b="0" i="0" u="none" strike="noStrike" dirty="0">
                          <a:solidFill>
                            <a:srgbClr val="FF0000"/>
                          </a:solidFill>
                          <a:effectLst/>
                          <a:latin typeface="Arial" panose="020B0604020202020204" pitchFamily="34" charset="0"/>
                        </a:rPr>
                        <a:t>Gıda ve Yem Şube</a:t>
                      </a:r>
                      <a:r>
                        <a:rPr lang="tr-TR" sz="900" b="0" i="0" u="none" strike="noStrike" dirty="0">
                          <a:effectLst/>
                          <a:latin typeface="Arial" panose="020B0604020202020204" pitchFamily="34" charset="0"/>
                        </a:rPr>
                        <a:t> …..…  Müdürlüğünde  …</a:t>
                      </a:r>
                      <a:r>
                        <a:rPr lang="tr-TR" sz="900" b="0" i="0" u="none" strike="noStrike" dirty="0">
                          <a:solidFill>
                            <a:srgbClr val="FF0000"/>
                          </a:solidFill>
                          <a:effectLst/>
                          <a:latin typeface="Arial" panose="020B0604020202020204" pitchFamily="34" charset="0"/>
                        </a:rPr>
                        <a:t>Mühendis</a:t>
                      </a:r>
                      <a:r>
                        <a:rPr lang="tr-TR" sz="900" b="0" i="0" u="none" strike="noStrike" dirty="0">
                          <a:effectLst/>
                          <a:latin typeface="Arial" panose="020B0604020202020204" pitchFamily="34" charset="0"/>
                        </a:rPr>
                        <a:t>…..  </a:t>
                      </a:r>
                      <a:r>
                        <a:rPr lang="tr-TR" sz="900" b="0" i="0" u="none" strike="noStrike" dirty="0" err="1">
                          <a:effectLst/>
                          <a:latin typeface="Arial" panose="020B0604020202020204" pitchFamily="34" charset="0"/>
                        </a:rPr>
                        <a:t>ünvanında</a:t>
                      </a:r>
                      <a:r>
                        <a:rPr lang="tr-TR" sz="900" b="0" i="0" u="none" strike="noStrike" dirty="0">
                          <a:effectLst/>
                          <a:latin typeface="Arial" panose="020B0604020202020204" pitchFamily="34" charset="0"/>
                        </a:rPr>
                        <a:t> çalışmaktayım.   Kanunun öngördüğü …..</a:t>
                      </a:r>
                      <a:r>
                        <a:rPr lang="tr-TR" sz="900" b="0" i="0" u="none" strike="noStrike" dirty="0">
                          <a:solidFill>
                            <a:srgbClr val="FF0000"/>
                          </a:solidFill>
                          <a:effectLst/>
                          <a:latin typeface="Arial" panose="020B0604020202020204" pitchFamily="34" charset="0"/>
                        </a:rPr>
                        <a:t>25</a:t>
                      </a:r>
                      <a:r>
                        <a:rPr lang="tr-TR" sz="900" b="0" i="0" u="none" strike="noStrike" dirty="0">
                          <a:effectLst/>
                          <a:latin typeface="Arial" panose="020B0604020202020204" pitchFamily="34" charset="0"/>
                        </a:rPr>
                        <a:t>….. hizmet yılımı  doldurdum. Emekliye ayrılmak istiyorum. </a:t>
                      </a: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tr-TR"/>
                    </a:p>
                  </a:txBody>
                  <a:tcPr>
                    <a:lnL w="12700" cmpd="sng">
                      <a:noFill/>
                      <a:prstDash val="solid"/>
                    </a:lnL>
                    <a:lnT w="12700" cmpd="sng">
                      <a:noFill/>
                      <a:prstDash val="solid"/>
                    </a:lnT>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r>
                        <a:rPr lang="tr-TR" sz="900" b="1" i="0" u="none" strike="noStrike">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165339711"/>
                  </a:ext>
                </a:extLst>
              </a:tr>
              <a:tr h="135663">
                <a:tc vMerge="1">
                  <a:txBody>
                    <a:bodyPr/>
                    <a:lstStyle/>
                    <a:p>
                      <a:endParaRPr lang="tr-TR"/>
                    </a:p>
                  </a:txBody>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gridSpan="3">
                  <a:txBody>
                    <a:bodyPr/>
                    <a:lstStyle/>
                    <a:p>
                      <a:pPr algn="l" fontAlgn="b"/>
                      <a:r>
                        <a:rPr lang="tr-TR" sz="900" b="0" i="0" u="none" strike="noStrike" dirty="0">
                          <a:effectLst/>
                          <a:latin typeface="Arial" panose="020B0604020202020204" pitchFamily="34" charset="0"/>
                        </a:rPr>
                        <a:t>         Gereğini arz ederim.   </a:t>
                      </a:r>
                    </a:p>
                  </a:txBody>
                  <a:tcPr marL="2429" marR="2429" marT="2429"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tr-TR"/>
                    </a:p>
                  </a:txBody>
                  <a:tcPr>
                    <a:lnL w="12700" cmpd="sng">
                      <a:noFill/>
                      <a:prstDash val="solid"/>
                    </a:lnL>
                  </a:tcPr>
                </a:tc>
                <a:tc hMerge="1">
                  <a:txBody>
                    <a:bodyPr/>
                    <a:lstStyle/>
                    <a:p>
                      <a:endParaRPr lang="tr-TR"/>
                    </a:p>
                  </a:txBody>
                  <a:tcPr/>
                </a:tc>
                <a:tc gridSpan="3">
                  <a:txBody>
                    <a:bodyPr/>
                    <a:lstStyle/>
                    <a:p>
                      <a:pPr algn="ctr" fontAlgn="b"/>
                      <a:r>
                        <a:rPr lang="tr-TR" sz="900" b="1" i="0" u="none" strike="noStrike" dirty="0">
                          <a:solidFill>
                            <a:srgbClr val="FF0000"/>
                          </a:solidFill>
                          <a:effectLst/>
                          <a:latin typeface="Arial" panose="020B0604020202020204" pitchFamily="34" charset="0"/>
                        </a:rPr>
                        <a:t>…../…... /2024</a:t>
                      </a:r>
                    </a:p>
                  </a:txBody>
                  <a:tcPr marL="2429" marR="2429" marT="2429"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tr-TR"/>
                    </a:p>
                  </a:txBody>
                  <a:tcPr/>
                </a:tc>
                <a:tc hMerge="1">
                  <a:txBody>
                    <a:bodyPr/>
                    <a:lstStyle/>
                    <a:p>
                      <a:endParaRPr lang="tr-TR"/>
                    </a:p>
                  </a:txBody>
                  <a:tcPr/>
                </a:tc>
                <a:tc>
                  <a:txBody>
                    <a:bodyPr/>
                    <a:lstStyle/>
                    <a:p>
                      <a:pPr algn="l" fontAlgn="auto"/>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auto"/>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auto"/>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auto"/>
                      <a:endParaRPr lang="tr-TR" sz="900" b="0" i="0" u="none" strike="noStrike" dirty="0">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ctr"/>
                      <a:r>
                        <a:rPr lang="tr-TR" sz="900" b="1" i="0" u="none" strike="noStrike">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3279407033"/>
                  </a:ext>
                </a:extLst>
              </a:tr>
              <a:tr h="135663">
                <a:tc vMerge="1">
                  <a:txBody>
                    <a:bodyPr/>
                    <a:lstStyle/>
                    <a:p>
                      <a:endParaRPr lang="tr-TR"/>
                    </a:p>
                  </a:txBody>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endParaRPr lang="tr-TR" sz="900" b="0" i="0" u="none" strike="noStrike" dirty="0">
                        <a:effectLst/>
                        <a:latin typeface="Arial" panose="020B0604020202020204" pitchFamily="34" charset="0"/>
                      </a:endParaRPr>
                    </a:p>
                  </a:txBody>
                  <a:tcPr marL="2429" marR="2429" marT="2429"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w="12700" cmpd="sng">
                      <a:noFill/>
                      <a:prstDash val="solid"/>
                    </a:lnT>
                    <a:lnB>
                      <a:noFill/>
                    </a:lnB>
                    <a:lnTlToBr w="12700" cmpd="sng">
                      <a:noFill/>
                      <a:prstDash val="solid"/>
                    </a:lnTlToBr>
                    <a:lnBlToTr w="12700" cmpd="sng">
                      <a:noFill/>
                      <a:prstDash val="solid"/>
                    </a:lnBlToTr>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r>
                        <a:rPr lang="tr-TR" sz="900" b="1" i="0" u="none" strike="noStrike">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2305011178"/>
                  </a:ext>
                </a:extLst>
              </a:tr>
              <a:tr h="135663">
                <a:tc vMerge="1">
                  <a:txBody>
                    <a:bodyPr/>
                    <a:lstStyle/>
                    <a:p>
                      <a:endParaRPr lang="tr-TR"/>
                    </a:p>
                  </a:txBody>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gridSpan="4">
                  <a:txBody>
                    <a:bodyPr/>
                    <a:lstStyle/>
                    <a:p>
                      <a:pPr algn="ctr" fontAlgn="ctr"/>
                      <a:r>
                        <a:rPr lang="tr-TR" sz="900" b="1" i="0" u="none" strike="noStrike">
                          <a:effectLst/>
                          <a:latin typeface="Arial" panose="020B0604020202020204" pitchFamily="34" charset="0"/>
                        </a:rPr>
                        <a:t>Adı Soyadı, İmzası</a:t>
                      </a:r>
                    </a:p>
                  </a:txBody>
                  <a:tcPr marL="2429" marR="2429" marT="2429" marB="0" anchor="ctr">
                    <a:lnL>
                      <a:noFill/>
                    </a:lnL>
                    <a:lnR>
                      <a:noFill/>
                    </a:lnR>
                    <a:lnT>
                      <a:noFill/>
                    </a:lnT>
                    <a:lnB>
                      <a:noFill/>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r>
                        <a:rPr lang="tr-TR" sz="900" b="1" i="0" u="none" strike="noStrike">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4184985305"/>
                  </a:ext>
                </a:extLst>
              </a:tr>
              <a:tr h="135663">
                <a:tc vMerge="1">
                  <a:txBody>
                    <a:bodyPr/>
                    <a:lstStyle/>
                    <a:p>
                      <a:endParaRPr lang="tr-TR"/>
                    </a:p>
                  </a:txBody>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tr-TR" sz="900" b="0" i="0" u="none" strike="noStrike" dirty="0">
                        <a:effectLst/>
                        <a:latin typeface="Arial" panose="020B0604020202020204" pitchFamily="34" charset="0"/>
                      </a:endParaRPr>
                    </a:p>
                  </a:txBody>
                  <a:tcPr marL="2429" marR="2429" marT="2429"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tr-TR" sz="900" b="0" i="0" u="none" strike="noStrike" dirty="0">
                        <a:effectLst/>
                        <a:latin typeface="Arial" panose="020B0604020202020204" pitchFamily="34" charset="0"/>
                      </a:endParaRPr>
                    </a:p>
                  </a:txBody>
                  <a:tcPr marL="2429" marR="2429" marT="2429"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tr-TR" sz="900" b="0" i="0" u="none" strike="noStrike" dirty="0">
                        <a:effectLst/>
                        <a:latin typeface="Arial" panose="020B0604020202020204" pitchFamily="34" charset="0"/>
                      </a:endParaRPr>
                    </a:p>
                  </a:txBody>
                  <a:tcPr marL="2429" marR="2429" marT="2429"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gridSpan="3">
                  <a:txBody>
                    <a:bodyPr/>
                    <a:lstStyle/>
                    <a:p>
                      <a:pPr algn="l" fontAlgn="b"/>
                      <a:r>
                        <a:rPr lang="tr-TR" sz="900" b="0" i="0" u="none" strike="noStrike" dirty="0">
                          <a:solidFill>
                            <a:srgbClr val="FF0000"/>
                          </a:solidFill>
                          <a:effectLst/>
                          <a:latin typeface="Arial" panose="020B0604020202020204" pitchFamily="34" charset="0"/>
                        </a:rPr>
                        <a:t>Kemal ÖZDEMİR</a:t>
                      </a:r>
                    </a:p>
                  </a:txBody>
                  <a:tcPr marL="2429" marR="2429" marT="2429" marB="0" anchor="b">
                    <a:lnL>
                      <a:noFill/>
                    </a:lnL>
                    <a:lnR>
                      <a:noFill/>
                    </a:lnR>
                    <a:lnT>
                      <a:noFill/>
                    </a:lnT>
                    <a:lnB>
                      <a:noFill/>
                    </a:lnB>
                    <a:solidFill>
                      <a:schemeClr val="bg1"/>
                    </a:solidFill>
                  </a:tcPr>
                </a:tc>
                <a:tc hMerge="1">
                  <a:txBody>
                    <a:bodyPr/>
                    <a:lstStyle/>
                    <a:p>
                      <a:pPr algn="l" fontAlgn="b"/>
                      <a:endParaRPr lang="tr-TR" sz="900" b="0" i="0" u="none" strike="noStrike" dirty="0">
                        <a:effectLst/>
                        <a:latin typeface="Arial" panose="020B0604020202020204" pitchFamily="34" charset="0"/>
                      </a:endParaRPr>
                    </a:p>
                  </a:txBody>
                  <a:tcPr marL="2429" marR="2429" marT="2429" marB="0" anchor="b">
                    <a:lnL>
                      <a:noFill/>
                    </a:lnL>
                    <a:lnR>
                      <a:noFill/>
                    </a:lnR>
                    <a:lnT>
                      <a:noFill/>
                    </a:lnT>
                    <a:lnB>
                      <a:noFill/>
                    </a:lnB>
                  </a:tcPr>
                </a:tc>
                <a:tc hMerge="1">
                  <a:txBody>
                    <a:bodyPr/>
                    <a:lstStyle/>
                    <a:p>
                      <a:pPr algn="l" fontAlgn="b"/>
                      <a:endParaRPr lang="tr-TR" sz="900" b="0" i="0" u="none" strike="noStrike" dirty="0">
                        <a:effectLst/>
                        <a:latin typeface="Arial" panose="020B0604020202020204" pitchFamily="34" charset="0"/>
                      </a:endParaRPr>
                    </a:p>
                  </a:txBody>
                  <a:tcPr marL="2429" marR="2429" marT="2429" marB="0" anchor="b">
                    <a:lnL>
                      <a:noFill/>
                    </a:lnL>
                    <a:lnR>
                      <a:noFill/>
                    </a:lnR>
                    <a:lnT>
                      <a:noFill/>
                    </a:lnT>
                    <a:lnB>
                      <a:noFill/>
                    </a:lnB>
                  </a:tcPr>
                </a:tc>
                <a:tc>
                  <a:txBody>
                    <a:bodyPr/>
                    <a:lstStyle/>
                    <a:p>
                      <a:pPr algn="l" fontAlgn="ctr"/>
                      <a:r>
                        <a:rPr lang="tr-TR" sz="900" b="1" i="0" u="none" strike="noStrike">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589476071"/>
                  </a:ext>
                </a:extLst>
              </a:tr>
              <a:tr h="135663">
                <a:tc vMerge="1">
                  <a:txBody>
                    <a:bodyPr/>
                    <a:lstStyle/>
                    <a:p>
                      <a:endParaRPr lang="tr-TR"/>
                    </a:p>
                  </a:txBody>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gridSpan="4">
                  <a:txBody>
                    <a:bodyPr/>
                    <a:lstStyle/>
                    <a:p>
                      <a:pPr algn="l" fontAlgn="ctr"/>
                      <a:r>
                        <a:rPr lang="tr-TR" sz="900" b="1" i="0" u="none" strike="noStrike" dirty="0">
                          <a:effectLst/>
                          <a:latin typeface="Arial" panose="020B0604020202020204" pitchFamily="34" charset="0"/>
                        </a:rPr>
                        <a:t>Emekli Aylığını Alacağı Adres :</a:t>
                      </a: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tr-TR"/>
                    </a:p>
                  </a:txBody>
                  <a:tcPr>
                    <a:lnL w="12700" cmpd="sng">
                      <a:noFill/>
                      <a:prstDash val="solid"/>
                    </a:lnL>
                    <a:lnT w="12700" cmpd="sng">
                      <a:noFill/>
                      <a:prstDash val="solid"/>
                    </a:lnT>
                  </a:tcPr>
                </a:tc>
                <a:tc hMerge="1">
                  <a:txBody>
                    <a:bodyPr/>
                    <a:lstStyle/>
                    <a:p>
                      <a:endParaRPr lang="tr-TR"/>
                    </a:p>
                  </a:txBody>
                  <a:tcPr/>
                </a:tc>
                <a:tc hMerge="1">
                  <a:txBody>
                    <a:bodyPr/>
                    <a:lstStyle/>
                    <a:p>
                      <a:endParaRPr lang="tr-TR"/>
                    </a:p>
                  </a:txBody>
                  <a:tcPr/>
                </a:tc>
                <a:tc>
                  <a:txBody>
                    <a:bodyPr/>
                    <a:lstStyle/>
                    <a:p>
                      <a:pPr algn="l" fontAlgn="ctr"/>
                      <a:endParaRPr lang="tr-TR" sz="900" b="1" i="0" u="none" strike="noStrike" dirty="0">
                        <a:effectLst/>
                        <a:latin typeface="Arial" panose="020B0604020202020204" pitchFamily="34" charset="0"/>
                      </a:endParaRP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ctr"/>
                      <a:endParaRPr lang="tr-TR" sz="900" b="1"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solidFill>
                      <a:schemeClr val="bg1"/>
                    </a:solidFill>
                  </a:tcPr>
                </a:tc>
                <a:tc>
                  <a:txBody>
                    <a:bodyPr/>
                    <a:lstStyle/>
                    <a:p>
                      <a:pPr algn="l" fontAlgn="ctr"/>
                      <a:r>
                        <a:rPr lang="tr-TR" sz="900" b="1" i="0" u="none" strike="noStrike">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3437407321"/>
                  </a:ext>
                </a:extLst>
              </a:tr>
              <a:tr h="135663">
                <a:tc vMerge="1">
                  <a:txBody>
                    <a:bodyPr/>
                    <a:lstStyle/>
                    <a:p>
                      <a:endParaRPr lang="tr-TR"/>
                    </a:p>
                  </a:txBody>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gridSpan="5">
                  <a:txBody>
                    <a:bodyPr/>
                    <a:lstStyle/>
                    <a:p>
                      <a:pPr algn="l" fontAlgn="ctr"/>
                      <a:r>
                        <a:rPr lang="fi-FI" sz="900" b="0" i="0" u="none" strike="noStrike" dirty="0">
                          <a:solidFill>
                            <a:srgbClr val="FF0000"/>
                          </a:solidFill>
                          <a:effectLst/>
                          <a:latin typeface="Arial" panose="020B0604020202020204" pitchFamily="34" charset="0"/>
                        </a:rPr>
                        <a:t>Aşağı Mahalle </a:t>
                      </a:r>
                      <a:r>
                        <a:rPr lang="tr-TR" sz="900" b="0" i="0" u="none" strike="noStrike" dirty="0">
                          <a:solidFill>
                            <a:srgbClr val="FF0000"/>
                          </a:solidFill>
                          <a:effectLst/>
                          <a:latin typeface="Arial" panose="020B0604020202020204" pitchFamily="34" charset="0"/>
                        </a:rPr>
                        <a:t>  Mert cadde </a:t>
                      </a:r>
                      <a:r>
                        <a:rPr lang="fi-FI" sz="900" b="0" i="0" u="none" strike="noStrike" dirty="0">
                          <a:solidFill>
                            <a:srgbClr val="FF0000"/>
                          </a:solidFill>
                          <a:effectLst/>
                          <a:latin typeface="Arial" panose="020B0604020202020204" pitchFamily="34" charset="0"/>
                        </a:rPr>
                        <a:t> No :1111 / 222</a:t>
                      </a: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tr-TR"/>
                    </a:p>
                  </a:txBody>
                  <a:tcPr>
                    <a:lnL w="12700" cmpd="sng">
                      <a:noFill/>
                      <a:prstDash val="solid"/>
                    </a:ln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r>
                        <a:rPr lang="tr-TR" sz="900" b="1" i="0" u="none" strike="noStrike">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33001079"/>
                  </a:ext>
                </a:extLst>
              </a:tr>
              <a:tr h="268966">
                <a:tc vMerge="1">
                  <a:txBody>
                    <a:bodyPr/>
                    <a:lstStyle/>
                    <a:p>
                      <a:endParaRPr lang="tr-TR"/>
                    </a:p>
                  </a:txBody>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endParaRPr lang="tr-TR" sz="900" b="0" i="0" u="none" strike="noStrike">
                        <a:solidFill>
                          <a:srgbClr val="FF0000"/>
                        </a:solidFill>
                        <a:effectLst/>
                        <a:latin typeface="Arial" panose="020B0604020202020204" pitchFamily="34" charset="0"/>
                      </a:endParaRP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ctr"/>
                      <a:endParaRPr lang="tr-TR" sz="900" b="0" i="0" u="none" strike="noStrike" dirty="0">
                        <a:solidFill>
                          <a:srgbClr val="FF0000"/>
                        </a:solidFill>
                        <a:effectLst/>
                        <a:latin typeface="Arial" panose="020B0604020202020204" pitchFamily="34" charset="0"/>
                      </a:endParaRPr>
                    </a:p>
                  </a:txBody>
                  <a:tcPr marL="2429" marR="2429" marT="2429" marB="0" anchor="ctr">
                    <a:lnL>
                      <a:noFill/>
                    </a:lnL>
                    <a:lnR>
                      <a:noFill/>
                    </a:lnR>
                    <a:lnT w="12700" cmpd="sng">
                      <a:noFill/>
                      <a:prstDash val="solid"/>
                    </a:lnT>
                    <a:lnB>
                      <a:noFill/>
                    </a:lnB>
                    <a:lnTlToBr w="12700" cmpd="sng">
                      <a:noFill/>
                      <a:prstDash val="solid"/>
                    </a:lnTlToBr>
                    <a:lnBlToTr w="12700" cmpd="sng">
                      <a:noFill/>
                      <a:prstDash val="solid"/>
                    </a:lnBlToTr>
                    <a:solidFill>
                      <a:schemeClr val="bg1"/>
                    </a:solidFill>
                  </a:tcPr>
                </a:tc>
                <a:tc gridSpan="2">
                  <a:txBody>
                    <a:bodyPr/>
                    <a:lstStyle/>
                    <a:p>
                      <a:pPr algn="ctr" fontAlgn="ctr"/>
                      <a:r>
                        <a:rPr lang="tr-TR" sz="900" b="0" i="0" u="none" strike="noStrike" dirty="0">
                          <a:solidFill>
                            <a:srgbClr val="FF0000"/>
                          </a:solidFill>
                          <a:effectLst/>
                          <a:latin typeface="Arial" panose="020B0604020202020204" pitchFamily="34" charset="0"/>
                        </a:rPr>
                        <a:t>Çankaya /ANKARA</a:t>
                      </a: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tr-TR"/>
                    </a:p>
                  </a:txBody>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r>
                        <a:rPr lang="tr-TR" sz="900" b="1" i="0" u="none" strike="noStrike">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901140101"/>
                  </a:ext>
                </a:extLst>
              </a:tr>
              <a:tr h="135663">
                <a:tc vMerge="1">
                  <a:txBody>
                    <a:bodyPr/>
                    <a:lstStyle/>
                    <a:p>
                      <a:endParaRPr lang="tr-TR"/>
                    </a:p>
                  </a:txBody>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r>
                        <a:rPr lang="tr-TR" sz="900" b="1" i="0" u="none" strike="noStrike">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3878823448"/>
                  </a:ext>
                </a:extLst>
              </a:tr>
              <a:tr h="208265">
                <a:tc vMerge="1">
                  <a:txBody>
                    <a:bodyPr/>
                    <a:lstStyle/>
                    <a:p>
                      <a:endParaRPr lang="tr-TR"/>
                    </a:p>
                  </a:txBody>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900" b="1" i="0" u="none" strike="noStrike">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616529512"/>
                  </a:ext>
                </a:extLst>
              </a:tr>
              <a:tr h="135663">
                <a:tc rowSpan="17">
                  <a:txBody>
                    <a:bodyPr/>
                    <a:lstStyle/>
                    <a:p>
                      <a:pPr algn="ctr" fontAlgn="ctr"/>
                      <a:r>
                        <a:rPr lang="tr-TR" sz="900" b="1" i="0" u="none" strike="noStrike" dirty="0">
                          <a:effectLst/>
                          <a:latin typeface="Arial" panose="020B0604020202020204" pitchFamily="34" charset="0"/>
                        </a:rPr>
                        <a:t>EMEKLİYE SEVK ONAYI</a:t>
                      </a:r>
                    </a:p>
                  </a:txBody>
                  <a:tcPr marL="2429" marR="2429" marT="2429" marB="0" vert="vert27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r>
                        <a:rPr lang="tr-TR" sz="900" b="0" i="0" u="none" strike="noStrike">
                          <a:effectLst/>
                          <a:latin typeface="Arial" panose="020B0604020202020204" pitchFamily="34" charset="0"/>
                        </a:rPr>
                        <a:t> </a:t>
                      </a:r>
                    </a:p>
                  </a:txBody>
                  <a:tcPr marL="2429" marR="2429" marT="2429"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r>
                        <a:rPr lang="tr-TR" sz="900" b="1" i="0" u="none" strike="noStrike">
                          <a:effectLst/>
                          <a:latin typeface="Arial" panose="020B0604020202020204" pitchFamily="34" charset="0"/>
                        </a:rPr>
                        <a:t> </a:t>
                      </a:r>
                    </a:p>
                  </a:txBody>
                  <a:tcPr marL="2429" marR="2429" marT="2429"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r>
                        <a:rPr lang="tr-TR" sz="900" b="1" i="0" u="none" strike="noStrike">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2555263300"/>
                  </a:ext>
                </a:extLst>
              </a:tr>
              <a:tr h="135663">
                <a:tc vMerge="1">
                  <a:txBody>
                    <a:bodyPr/>
                    <a:lstStyle/>
                    <a:p>
                      <a:endParaRPr lang="tr-TR"/>
                    </a:p>
                  </a:txBody>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gridSpan="5">
                  <a:txBody>
                    <a:bodyPr/>
                    <a:lstStyle/>
                    <a:p>
                      <a:pPr algn="l" fontAlgn="ctr"/>
                      <a:endParaRPr lang="tr-TR" sz="900" b="1"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hMerge="1">
                  <a:txBody>
                    <a:bodyPr/>
                    <a:lstStyle/>
                    <a:p>
                      <a:endParaRPr lang="tr-TR"/>
                    </a:p>
                  </a:txBody>
                  <a:tcPr>
                    <a:lnL w="12700" cmpd="sng">
                      <a:noFill/>
                      <a:prstDash val="solid"/>
                    </a:lnL>
                    <a:lnT w="12700" cmpd="sng">
                      <a:noFill/>
                      <a:prstDash val="solid"/>
                    </a:lnT>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gridSpan="2">
                  <a:txBody>
                    <a:bodyPr/>
                    <a:lstStyle/>
                    <a:p>
                      <a:pPr algn="ctr"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hMerge="1">
                  <a:txBody>
                    <a:bodyPr/>
                    <a:lstStyle/>
                    <a:p>
                      <a:endParaRPr lang="tr-TR"/>
                    </a:p>
                  </a:txBody>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41808396"/>
                  </a:ext>
                </a:extLst>
              </a:tr>
              <a:tr h="135663">
                <a:tc vMerge="1">
                  <a:txBody>
                    <a:bodyPr/>
                    <a:lstStyle/>
                    <a:p>
                      <a:endParaRPr lang="tr-TR"/>
                    </a:p>
                  </a:txBody>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gridSpan="5">
                  <a:txBody>
                    <a:bodyPr/>
                    <a:lstStyle/>
                    <a:p>
                      <a:pPr algn="l" fontAlgn="ctr"/>
                      <a:endParaRPr lang="tr-TR" sz="900" b="1" i="0" u="none" strike="noStrike" dirty="0">
                        <a:effectLst/>
                        <a:latin typeface="Arial" panose="020B0604020202020204" pitchFamily="34" charset="0"/>
                      </a:endParaRP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tr-TR"/>
                    </a:p>
                  </a:txBody>
                  <a:tcPr>
                    <a:lnL w="12700" cmpd="sng">
                      <a:noFill/>
                      <a:prstDash val="solid"/>
                    </a:ln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tr-TR" sz="900" b="0" i="0" u="none" strike="noStrike">
                        <a:effectLst/>
                        <a:latin typeface="Arial" panose="020B0604020202020204" pitchFamily="34" charset="0"/>
                      </a:endParaRPr>
                    </a:p>
                  </a:txBody>
                  <a:tcPr marL="2429" marR="2429" marT="2429"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tr-TR" sz="900" b="0" i="0" u="none" strike="noStrike" dirty="0">
                        <a:effectLst/>
                        <a:latin typeface="Arial" panose="020B0604020202020204" pitchFamily="34" charset="0"/>
                      </a:endParaRPr>
                    </a:p>
                  </a:txBody>
                  <a:tcPr marL="2429" marR="2429" marT="2429"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3177601154"/>
                  </a:ext>
                </a:extLst>
              </a:tr>
              <a:tr h="135663">
                <a:tc vMerge="1">
                  <a:txBody>
                    <a:bodyPr/>
                    <a:lstStyle/>
                    <a:p>
                      <a:endParaRPr lang="tr-TR"/>
                    </a:p>
                  </a:txBody>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gridSpan="4">
                  <a:txBody>
                    <a:bodyPr/>
                    <a:lstStyle/>
                    <a:p>
                      <a:pPr algn="l" fontAlgn="b"/>
                      <a:endParaRPr lang="tr-TR" sz="900" b="0" i="0" u="none" strike="noStrike" dirty="0">
                        <a:effectLst/>
                        <a:latin typeface="Arial" panose="020B0604020202020204" pitchFamily="34" charset="0"/>
                      </a:endParaRPr>
                    </a:p>
                  </a:txBody>
                  <a:tcPr marL="2429" marR="2429" marT="2429" marB="0" anchor="b">
                    <a:lnL>
                      <a:noFill/>
                    </a:lnL>
                    <a:lnR>
                      <a:noFill/>
                    </a:lnR>
                    <a:lnT w="12700" cmpd="sng">
                      <a:noFill/>
                      <a:prstDash val="solid"/>
                    </a:lnT>
                    <a:lnB>
                      <a:noFill/>
                    </a:lnB>
                    <a:lnTlToBr w="12700" cmpd="sng">
                      <a:noFill/>
                      <a:prstDash val="solid"/>
                    </a:lnTlToBr>
                    <a:lnBlToTr w="12700" cmpd="sng">
                      <a:noFill/>
                      <a:prstDash val="solid"/>
                    </a:lnBlToTr>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dirty="0">
                        <a:effectLst/>
                        <a:latin typeface="Arial" panose="020B0604020202020204" pitchFamily="34" charset="0"/>
                      </a:endParaRP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653137810"/>
                  </a:ext>
                </a:extLst>
              </a:tr>
              <a:tr h="135663">
                <a:tc vMerge="1">
                  <a:txBody>
                    <a:bodyPr/>
                    <a:lstStyle/>
                    <a:p>
                      <a:endParaRPr lang="tr-TR"/>
                    </a:p>
                  </a:txBody>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rowSpan="2" gridSpan="9">
                  <a:txBody>
                    <a:bodyPr/>
                    <a:lstStyle/>
                    <a:p>
                      <a:pPr algn="ctr" fontAlgn="ctr"/>
                      <a:r>
                        <a:rPr lang="tr-TR" sz="1600" b="1" i="0" u="none" strike="noStrike" dirty="0">
                          <a:solidFill>
                            <a:srgbClr val="FF0000"/>
                          </a:solidFill>
                          <a:effectLst/>
                          <a:latin typeface="Arial" panose="020B0604020202020204" pitchFamily="34" charset="0"/>
                        </a:rPr>
                        <a:t>BU ALAN BOŞ BIRAKILACAK </a:t>
                      </a: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rowSpan="2" hMerge="1">
                  <a:txBody>
                    <a:bodyPr/>
                    <a:lstStyle/>
                    <a:p>
                      <a:endParaRPr lang="tr-TR"/>
                    </a:p>
                  </a:txBody>
                  <a:tcPr>
                    <a:lnL w="12700" cmpd="sng">
                      <a:noFill/>
                      <a:prstDash val="solid"/>
                    </a:lnL>
                    <a:lnT w="12700" cmpd="sng">
                      <a:noFill/>
                      <a:prstDash val="solid"/>
                    </a:lnT>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a:txBody>
                    <a:bodyPr/>
                    <a:lstStyle/>
                    <a:p>
                      <a:pPr algn="l" fontAlgn="ctr"/>
                      <a:endParaRPr lang="tr-TR" sz="900" b="1"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r>
                        <a:rPr lang="tr-TR" sz="900" b="1" i="0" u="none" strike="noStrike" dirty="0">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2957599623"/>
                  </a:ext>
                </a:extLst>
              </a:tr>
              <a:tr h="135663">
                <a:tc vMerge="1">
                  <a:txBody>
                    <a:bodyPr/>
                    <a:lstStyle/>
                    <a:p>
                      <a:endParaRPr lang="tr-TR"/>
                    </a:p>
                  </a:txBody>
                  <a:tcPr/>
                </a:tc>
                <a:tc>
                  <a:txBody>
                    <a:bodyPr/>
                    <a:lstStyle/>
                    <a:p>
                      <a:pPr algn="l" fontAlgn="ctr"/>
                      <a:r>
                        <a:rPr lang="tr-TR" sz="900" b="0" i="0" u="none" strike="noStrike" dirty="0">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gridSpan="9"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r>
                        <a:rPr lang="tr-TR" sz="900" b="1" i="0" u="none" strike="noStrike">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788333768"/>
                  </a:ext>
                </a:extLst>
              </a:tr>
              <a:tr h="268966">
                <a:tc vMerge="1">
                  <a:txBody>
                    <a:bodyPr/>
                    <a:lstStyle/>
                    <a:p>
                      <a:endParaRPr lang="tr-TR"/>
                    </a:p>
                  </a:txBody>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w="12700" cmpd="sng">
                      <a:noFill/>
                      <a:prstDash val="solid"/>
                    </a:lnT>
                    <a:lnB>
                      <a:noFill/>
                    </a:lnB>
                    <a:lnTlToBr w="12700" cmpd="sng">
                      <a:noFill/>
                      <a:prstDash val="solid"/>
                    </a:lnTlToBr>
                    <a:lnBlToTr w="12700" cmpd="sng">
                      <a:noFill/>
                      <a:prstDash val="solid"/>
                    </a:lnBlToTr>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lnTlToBr w="12700" cmpd="sng">
                      <a:noFill/>
                      <a:prstDash val="solid"/>
                    </a:lnTlToBr>
                    <a:lnBlToTr w="12700" cmpd="sng">
                      <a:noFill/>
                      <a:prstDash val="solid"/>
                    </a:lnBlToTr>
                    <a:solidFill>
                      <a:schemeClr val="bg1"/>
                    </a:solidFill>
                  </a:tcPr>
                </a:tc>
                <a:tc gridSpan="4">
                  <a:txBody>
                    <a:bodyPr/>
                    <a:lstStyle/>
                    <a:p>
                      <a:pPr algn="l" fontAlgn="b"/>
                      <a:r>
                        <a:rPr lang="tr-TR" sz="900" b="0" i="0" u="none" strike="noStrike" dirty="0">
                          <a:effectLst/>
                          <a:latin typeface="Arial" panose="020B0604020202020204" pitchFamily="34" charset="0"/>
                        </a:rPr>
                        <a:t>…………………………………………</a:t>
                      </a:r>
                    </a:p>
                  </a:txBody>
                  <a:tcPr marL="2429" marR="2429" marT="2429" marB="0" anchor="b">
                    <a:lnL>
                      <a:noFill/>
                    </a:lnL>
                    <a:lnR>
                      <a:noFill/>
                    </a:lnR>
                    <a:lnT>
                      <a:noFill/>
                    </a:lnT>
                    <a:lnB>
                      <a:noFill/>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l" fontAlgn="b"/>
                      <a:r>
                        <a:rPr lang="tr-TR" sz="900" b="1" i="0" u="none" strike="noStrike" dirty="0">
                          <a:effectLst/>
                          <a:latin typeface="Arial" panose="020B0604020202020204" pitchFamily="34" charset="0"/>
                        </a:rPr>
                        <a:t>MAKAMINA</a:t>
                      </a:r>
                    </a:p>
                  </a:txBody>
                  <a:tcPr marL="2429" marR="2429" marT="2429" marB="0" anchor="b">
                    <a:lnL>
                      <a:noFill/>
                    </a:lnL>
                    <a:lnR>
                      <a:noFill/>
                    </a:lnR>
                    <a:lnT>
                      <a:noFill/>
                    </a:lnT>
                    <a:lnB>
                      <a:noFill/>
                    </a:lnB>
                    <a:solidFill>
                      <a:schemeClr val="bg1"/>
                    </a:solidFill>
                  </a:tcPr>
                </a:tc>
                <a:tc hMerge="1">
                  <a:txBody>
                    <a:bodyPr/>
                    <a:lstStyle/>
                    <a:p>
                      <a:endParaRPr lang="tr-TR"/>
                    </a:p>
                  </a:txBody>
                  <a:tcPr/>
                </a:tc>
                <a:tc>
                  <a:txBody>
                    <a:bodyPr/>
                    <a:lstStyle/>
                    <a:p>
                      <a:pPr algn="l" fontAlgn="ctr"/>
                      <a:endParaRPr lang="tr-TR" sz="900" b="1"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r>
                        <a:rPr lang="tr-TR" sz="900" b="1" i="0" u="none" strike="noStrike" dirty="0">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133575796"/>
                  </a:ext>
                </a:extLst>
              </a:tr>
              <a:tr h="135663">
                <a:tc vMerge="1">
                  <a:txBody>
                    <a:bodyPr/>
                    <a:lstStyle/>
                    <a:p>
                      <a:endParaRPr lang="tr-TR"/>
                    </a:p>
                  </a:txBody>
                  <a:tcPr/>
                </a:tc>
                <a:tc>
                  <a:txBody>
                    <a:bodyPr/>
                    <a:lstStyle/>
                    <a:p>
                      <a:pPr algn="l" fontAlgn="ctr"/>
                      <a:r>
                        <a:rPr lang="tr-TR" sz="900" b="0"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r>
                        <a:rPr lang="tr-TR" sz="900" b="1" i="0" u="none" strike="noStrike" dirty="0">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476834920"/>
                  </a:ext>
                </a:extLst>
              </a:tr>
              <a:tr h="135663">
                <a:tc vMerge="1">
                  <a:txBody>
                    <a:bodyPr/>
                    <a:lstStyle/>
                    <a:p>
                      <a:endParaRPr lang="tr-TR"/>
                    </a:p>
                  </a:txBody>
                  <a:tcPr/>
                </a:tc>
                <a:tc>
                  <a:txBody>
                    <a:bodyPr/>
                    <a:lstStyle/>
                    <a:p>
                      <a:pPr algn="l" fontAlgn="ctr"/>
                      <a:r>
                        <a:rPr lang="tr-TR" sz="900" b="1"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r>
                        <a:rPr lang="tr-TR" sz="900" b="1" i="0" u="none" strike="noStrike" dirty="0">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917611655"/>
                  </a:ext>
                </a:extLst>
              </a:tr>
              <a:tr h="135663">
                <a:tc vMerge="1">
                  <a:txBody>
                    <a:bodyPr/>
                    <a:lstStyle/>
                    <a:p>
                      <a:endParaRPr lang="tr-TR"/>
                    </a:p>
                  </a:txBody>
                  <a:tcPr/>
                </a:tc>
                <a:tc>
                  <a:txBody>
                    <a:bodyPr/>
                    <a:lstStyle/>
                    <a:p>
                      <a:pPr algn="l" fontAlgn="ctr"/>
                      <a:r>
                        <a:rPr lang="tr-TR" sz="900" b="1"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r>
                        <a:rPr lang="tr-TR" sz="900" b="1" i="0" u="none" strike="noStrike" dirty="0">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2383514477"/>
                  </a:ext>
                </a:extLst>
              </a:tr>
              <a:tr h="135663">
                <a:tc vMerge="1">
                  <a:txBody>
                    <a:bodyPr/>
                    <a:lstStyle/>
                    <a:p>
                      <a:endParaRPr lang="tr-TR"/>
                    </a:p>
                  </a:txBody>
                  <a:tcPr/>
                </a:tc>
                <a:tc>
                  <a:txBody>
                    <a:bodyPr/>
                    <a:lstStyle/>
                    <a:p>
                      <a:pPr algn="l" fontAlgn="ctr"/>
                      <a:r>
                        <a:rPr lang="tr-TR" sz="900" b="1"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r>
                        <a:rPr lang="tr-TR" sz="900" b="1" i="0" u="none" strike="noStrike" dirty="0">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428879198"/>
                  </a:ext>
                </a:extLst>
              </a:tr>
              <a:tr h="135663">
                <a:tc vMerge="1">
                  <a:txBody>
                    <a:bodyPr/>
                    <a:lstStyle/>
                    <a:p>
                      <a:endParaRPr lang="tr-TR"/>
                    </a:p>
                  </a:txBody>
                  <a:tcPr/>
                </a:tc>
                <a:tc>
                  <a:txBody>
                    <a:bodyPr/>
                    <a:lstStyle/>
                    <a:p>
                      <a:pPr algn="l" fontAlgn="ctr"/>
                      <a:r>
                        <a:rPr lang="tr-TR" sz="900" b="1"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gridSpan="4">
                  <a:txBody>
                    <a:bodyPr/>
                    <a:lstStyle/>
                    <a:p>
                      <a:pPr algn="l" fontAlgn="ctr"/>
                      <a:r>
                        <a:rPr lang="tr-TR" sz="900" b="0" i="0" u="none" strike="noStrike" dirty="0">
                          <a:effectLst/>
                          <a:latin typeface="Arial" panose="020B0604020202020204" pitchFamily="34" charset="0"/>
                        </a:rPr>
                        <a:t>Olurlarınıza arz ederim.</a:t>
                      </a:r>
                    </a:p>
                  </a:txBody>
                  <a:tcPr marL="2429" marR="2429" marT="2429" marB="0" anchor="ctr">
                    <a:lnL>
                      <a:noFill/>
                    </a:lnL>
                    <a:lnR>
                      <a:noFill/>
                    </a:lnR>
                    <a:lnT>
                      <a:noFill/>
                    </a:lnT>
                    <a:lnB>
                      <a:noFill/>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r>
                        <a:rPr lang="tr-TR" sz="900" b="1" i="0" u="none" strike="noStrike" dirty="0">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241156891"/>
                  </a:ext>
                </a:extLst>
              </a:tr>
              <a:tr h="135663">
                <a:tc vMerge="1">
                  <a:txBody>
                    <a:bodyPr/>
                    <a:lstStyle/>
                    <a:p>
                      <a:endParaRPr lang="tr-TR"/>
                    </a:p>
                  </a:txBody>
                  <a:tcPr/>
                </a:tc>
                <a:tc>
                  <a:txBody>
                    <a:bodyPr/>
                    <a:lstStyle/>
                    <a:p>
                      <a:pPr algn="l" fontAlgn="ctr"/>
                      <a:r>
                        <a:rPr lang="tr-TR" sz="900" b="1"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r>
                        <a:rPr lang="tr-TR" sz="900" b="1" i="0" u="none" strike="noStrike" dirty="0">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2873442667"/>
                  </a:ext>
                </a:extLst>
              </a:tr>
              <a:tr h="188926">
                <a:tc vMerge="1">
                  <a:txBody>
                    <a:bodyPr/>
                    <a:lstStyle/>
                    <a:p>
                      <a:endParaRPr lang="tr-TR"/>
                    </a:p>
                  </a:txBody>
                  <a:tcPr/>
                </a:tc>
                <a:tc>
                  <a:txBody>
                    <a:bodyPr/>
                    <a:lstStyle/>
                    <a:p>
                      <a:pPr algn="l" fontAlgn="ctr"/>
                      <a:r>
                        <a:rPr lang="tr-TR" sz="900" b="1"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r>
                        <a:rPr lang="tr-TR" sz="900" b="1" i="0" u="none" strike="noStrike" dirty="0">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2691290559"/>
                  </a:ext>
                </a:extLst>
              </a:tr>
              <a:tr h="135663">
                <a:tc vMerge="1">
                  <a:txBody>
                    <a:bodyPr/>
                    <a:lstStyle/>
                    <a:p>
                      <a:endParaRPr lang="tr-TR"/>
                    </a:p>
                  </a:txBody>
                  <a:tcPr/>
                </a:tc>
                <a:tc>
                  <a:txBody>
                    <a:bodyPr/>
                    <a:lstStyle/>
                    <a:p>
                      <a:pPr algn="l" fontAlgn="ctr"/>
                      <a:r>
                        <a:rPr lang="tr-TR" sz="900" b="1" i="0" u="none" strike="noStrike">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gridSpan="4">
                  <a:txBody>
                    <a:bodyPr/>
                    <a:lstStyle/>
                    <a:p>
                      <a:pPr algn="ctr" fontAlgn="ctr"/>
                      <a:r>
                        <a:rPr lang="tr-TR" sz="900" b="1" i="0" u="none" strike="noStrike">
                          <a:effectLst/>
                          <a:latin typeface="Arial" panose="020B0604020202020204" pitchFamily="34" charset="0"/>
                        </a:rPr>
                        <a:t>Adı Soyadı, Unvanı, İmza</a:t>
                      </a:r>
                    </a:p>
                  </a:txBody>
                  <a:tcPr marL="2429" marR="2429" marT="2429" marB="0" anchor="ctr">
                    <a:lnL>
                      <a:noFill/>
                    </a:lnL>
                    <a:lnR>
                      <a:noFill/>
                    </a:lnR>
                    <a:lnT>
                      <a:noFill/>
                    </a:lnT>
                    <a:lnB>
                      <a:noFill/>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r>
                        <a:rPr lang="tr-TR" sz="900" b="1" i="0" u="none" strike="noStrike" dirty="0">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3270108407"/>
                  </a:ext>
                </a:extLst>
              </a:tr>
              <a:tr h="135663">
                <a:tc vMerge="1">
                  <a:txBody>
                    <a:bodyPr/>
                    <a:lstStyle/>
                    <a:p>
                      <a:endParaRPr lang="tr-TR"/>
                    </a:p>
                  </a:txBody>
                  <a:tcPr/>
                </a:tc>
                <a:tc>
                  <a:txBody>
                    <a:bodyPr/>
                    <a:lstStyle/>
                    <a:p>
                      <a:pPr algn="l" fontAlgn="ctr"/>
                      <a:r>
                        <a:rPr lang="tr-TR" sz="900" b="1" i="0" u="none" strike="noStrike" dirty="0">
                          <a:effectLst/>
                          <a:latin typeface="Arial" panose="020B0604020202020204" pitchFamily="34" charset="0"/>
                        </a:rPr>
                        <a:t> </a:t>
                      </a:r>
                    </a:p>
                  </a:txBody>
                  <a:tcPr marL="2429" marR="2429" marT="2429"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dirty="0">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a:noFill/>
                    </a:lnB>
                    <a:solidFill>
                      <a:schemeClr val="bg1"/>
                    </a:solidFill>
                  </a:tcPr>
                </a:tc>
                <a:tc>
                  <a:txBody>
                    <a:bodyPr/>
                    <a:lstStyle/>
                    <a:p>
                      <a:pPr algn="l" fontAlgn="ctr"/>
                      <a:r>
                        <a:rPr lang="tr-TR" sz="900" b="1" i="0" u="none" strike="noStrike" dirty="0">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4008968272"/>
                  </a:ext>
                </a:extLst>
              </a:tr>
              <a:tr h="135663">
                <a:tc vMerge="1">
                  <a:txBody>
                    <a:bodyPr/>
                    <a:lstStyle/>
                    <a:p>
                      <a:endParaRPr lang="tr-TR"/>
                    </a:p>
                  </a:txBody>
                  <a:tcPr>
                    <a:lnT w="12700" cap="flat" cmpd="sng" algn="ctr">
                      <a:solidFill>
                        <a:srgbClr val="000000"/>
                      </a:solidFill>
                      <a:prstDash val="solid"/>
                      <a:round/>
                      <a:headEnd type="none" w="med" len="med"/>
                      <a:tailEnd type="none" w="med" len="med"/>
                    </a:lnT>
                  </a:tcPr>
                </a:tc>
                <a:tc>
                  <a:txBody>
                    <a:bodyPr/>
                    <a:lstStyle/>
                    <a:p>
                      <a:pPr algn="l" fontAlgn="ctr"/>
                      <a:r>
                        <a:rPr lang="tr-TR" sz="900" b="1" i="0" u="none" strike="noStrike">
                          <a:effectLst/>
                          <a:latin typeface="Arial" panose="020B0604020202020204" pitchFamily="34" charset="0"/>
                        </a:rPr>
                        <a:t> </a:t>
                      </a:r>
                    </a:p>
                  </a:txBody>
                  <a:tcPr marL="2429" marR="2429" marT="2429" marB="0" anchor="ctr">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tr-TR" sz="900" b="1" i="0" u="none" strike="noStrike">
                        <a:effectLst/>
                        <a:latin typeface="Arial" panose="020B0604020202020204" pitchFamily="34" charset="0"/>
                      </a:endParaRPr>
                    </a:p>
                  </a:txBody>
                  <a:tcPr marL="2429" marR="2429" marT="242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tr-TR" sz="900" b="0" i="0" u="none" strike="noStrike" dirty="0">
                        <a:effectLst/>
                        <a:latin typeface="Arial" panose="020B0604020202020204" pitchFamily="34" charset="0"/>
                      </a:endParaRPr>
                    </a:p>
                  </a:txBody>
                  <a:tcPr marL="2429" marR="2429" marT="242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tr-TR" sz="900" b="0" i="0" u="none" strike="noStrike">
                        <a:effectLst/>
                        <a:latin typeface="Arial" panose="020B0604020202020204" pitchFamily="34" charset="0"/>
                      </a:endParaRPr>
                    </a:p>
                  </a:txBody>
                  <a:tcPr marL="2429" marR="2429" marT="242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tr-TR" sz="900" b="1" i="0" u="none" strike="noStrike" dirty="0">
                          <a:effectLst/>
                          <a:latin typeface="Arial" panose="020B0604020202020204" pitchFamily="34" charset="0"/>
                        </a:rPr>
                        <a:t> </a:t>
                      </a:r>
                    </a:p>
                  </a:txBody>
                  <a:tcPr marL="2429" marR="2429" marT="2429"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4313421"/>
                  </a:ext>
                </a:extLst>
              </a:tr>
            </a:tbl>
          </a:graphicData>
        </a:graphic>
      </p:graphicFrame>
      <p:pic>
        <p:nvPicPr>
          <p:cNvPr id="12" name="Resim 1" descr="C:\Users\buluthan.gumus\Desktop\media\image1.jpeg">
            <a:extLst>
              <a:ext uri="{FF2B5EF4-FFF2-40B4-BE49-F238E27FC236}">
                <a16:creationId xmlns:a16="http://schemas.microsoft.com/office/drawing/2014/main" id="{07491D00-8984-4CF0-B8E2-C5B375FDE558}"/>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l="5031" t="13750" r="16980" b="9056"/>
          <a:stretch>
            <a:fillRect/>
          </a:stretch>
        </p:blipFill>
        <p:spPr bwMode="auto">
          <a:xfrm>
            <a:off x="6350" y="4763"/>
            <a:ext cx="92075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570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3E7FF"/>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17B9178-79A4-4BD7-90FB-8D15273AF653}"/>
              </a:ext>
            </a:extLst>
          </p:cNvPr>
          <p:cNvSpPr>
            <a:spLocks noGrp="1"/>
          </p:cNvSpPr>
          <p:nvPr>
            <p:ph idx="1"/>
          </p:nvPr>
        </p:nvSpPr>
        <p:spPr>
          <a:xfrm>
            <a:off x="539552" y="1124744"/>
            <a:ext cx="7704856" cy="3456384"/>
          </a:xfrm>
        </p:spPr>
        <p:txBody>
          <a:bodyPr>
            <a:normAutofit/>
          </a:bodyPr>
          <a:lstStyle/>
          <a:p>
            <a:pPr marL="0" indent="0" algn="just">
              <a:buNone/>
            </a:pPr>
            <a:r>
              <a:rPr lang="tr-TR" dirty="0"/>
              <a:t>* İstifa veya görevine son verilme şekillerinden biri sebebiyle açıkta olan ve hizmet süreleri 25 yılını dolduran iştirakçiler </a:t>
            </a:r>
            <a:r>
              <a:rPr lang="tr-TR" b="1" dirty="0">
                <a:solidFill>
                  <a:srgbClr val="7030A0"/>
                </a:solidFill>
              </a:rPr>
              <a:t>istekleri üzerine, 5434 sayılı Kanunun 39 uncu maddesinin (ç) fıkrasınca açıktan emekliye sevk edilirler.</a:t>
            </a:r>
          </a:p>
          <a:p>
            <a:pPr marL="0" indent="0" algn="just">
              <a:buNone/>
            </a:pPr>
            <a:endParaRPr lang="tr-TR" dirty="0">
              <a:solidFill>
                <a:srgbClr val="7030A0"/>
              </a:solidFill>
            </a:endParaRPr>
          </a:p>
          <a:p>
            <a:pPr marL="0" indent="0" algn="just">
              <a:buNone/>
            </a:pPr>
            <a:r>
              <a:rPr lang="tr-TR" dirty="0">
                <a:solidFill>
                  <a:srgbClr val="7030A0"/>
                </a:solidFill>
              </a:rPr>
              <a:t>* </a:t>
            </a:r>
            <a:r>
              <a:rPr lang="tr-TR" b="1" dirty="0">
                <a:solidFill>
                  <a:schemeClr val="tx1"/>
                </a:solidFill>
              </a:rPr>
              <a:t>Kadro derecesi 5 ve üzerinde (5,6,7,…) olan ve mahalli personel olarak nitelendirdiğimiz personelin  istekle emekli işlemleri birimince yapılırken kadro derecesi 4 ve altında (4,3,2,1) personelin özlük dosyası Bakanlığa gönderilir ve emeklilik işlemleri Bakanlıkça yapılır.</a:t>
            </a:r>
          </a:p>
        </p:txBody>
      </p:sp>
      <p:sp>
        <p:nvSpPr>
          <p:cNvPr id="4" name="Slayt Numarası Yer Tutucusu 3">
            <a:extLst>
              <a:ext uri="{FF2B5EF4-FFF2-40B4-BE49-F238E27FC236}">
                <a16:creationId xmlns:a16="http://schemas.microsoft.com/office/drawing/2014/main" id="{F60130D2-33D3-4204-AE82-C69D88E0E69F}"/>
              </a:ext>
            </a:extLst>
          </p:cNvPr>
          <p:cNvSpPr>
            <a:spLocks noGrp="1"/>
          </p:cNvSpPr>
          <p:nvPr>
            <p:ph type="sldNum" sz="quarter" idx="12"/>
          </p:nvPr>
        </p:nvSpPr>
        <p:spPr/>
        <p:txBody>
          <a:bodyPr/>
          <a:lstStyle/>
          <a:p>
            <a:fld id="{83CC622C-3F49-47DE-9AF2-987571EFB6A0}" type="slidenum">
              <a:rPr lang="tr-TR" smtClean="0"/>
              <a:t>9</a:t>
            </a:fld>
            <a:endParaRPr lang="tr-TR"/>
          </a:p>
        </p:txBody>
      </p:sp>
      <p:pic>
        <p:nvPicPr>
          <p:cNvPr id="5" name="Resim 1" descr="C:\Users\buluthan.gumus\Desktop\media\image1.jpeg">
            <a:extLst>
              <a:ext uri="{FF2B5EF4-FFF2-40B4-BE49-F238E27FC236}">
                <a16:creationId xmlns:a16="http://schemas.microsoft.com/office/drawing/2014/main" id="{C4020C84-E0E9-4B33-A919-5B805273F08D}"/>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l="5031" t="13750" r="16980" b="9056"/>
          <a:stretch>
            <a:fillRect/>
          </a:stretch>
        </p:blipFill>
        <p:spPr bwMode="auto">
          <a:xfrm>
            <a:off x="6350" y="4763"/>
            <a:ext cx="92075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8815907"/>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F6B1C58-9D5A-45E9-8015-CFE46038CB50}"/>
</file>

<file path=customXml/itemProps2.xml><?xml version="1.0" encoding="utf-8"?>
<ds:datastoreItem xmlns:ds="http://schemas.openxmlformats.org/officeDocument/2006/customXml" ds:itemID="{1C81EAFD-20ED-4A74-A913-87643FE891DF}"/>
</file>

<file path=customXml/itemProps3.xml><?xml version="1.0" encoding="utf-8"?>
<ds:datastoreItem xmlns:ds="http://schemas.openxmlformats.org/officeDocument/2006/customXml" ds:itemID="{A5AB4599-EA78-4DC9-9770-C235CC0C5AC6}"/>
</file>

<file path=docProps/app.xml><?xml version="1.0" encoding="utf-8"?>
<Properties xmlns="http://schemas.openxmlformats.org/officeDocument/2006/extended-properties" xmlns:vt="http://schemas.openxmlformats.org/officeDocument/2006/docPropsVTypes">
  <Template>Slice</Template>
  <TotalTime>7144</TotalTime>
  <Words>2064</Words>
  <Application>Microsoft Office PowerPoint</Application>
  <PresentationFormat>Ekran Gösterisi (4:3)</PresentationFormat>
  <Paragraphs>243</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Calibri</vt:lpstr>
      <vt:lpstr>Trebuchet MS</vt:lpstr>
      <vt:lpstr>Wingdings</vt:lpstr>
      <vt:lpstr>Wingdings 3</vt:lpstr>
      <vt:lpstr>Yüzeyler</vt:lpstr>
      <vt:lpstr>EMEKLİLİK İŞLEMLERİ </vt:lpstr>
      <vt:lpstr>PowerPoint Sunusu</vt:lpstr>
      <vt:lpstr>II. 5510 SAYILI KANUNA GÖRE SİGORTALI SAYILANLAR </vt:lpstr>
      <vt:lpstr>III. EMEKLİLİK İŞLEMLERİ </vt:lpstr>
      <vt:lpstr>B. Emeklilik Şekilleri </vt:lpstr>
      <vt:lpstr>PowerPoint Sunusu</vt:lpstr>
      <vt:lpstr>İSTEKLE EMEKLİLİK</vt:lpstr>
      <vt:lpstr>PowerPoint Sunusu</vt:lpstr>
      <vt:lpstr>PowerPoint Sunusu</vt:lpstr>
      <vt:lpstr>PowerPoint Sunusu</vt:lpstr>
      <vt:lpstr>PowerPoint Sunusu</vt:lpstr>
      <vt:lpstr>PowerPoint Sunusu</vt:lpstr>
      <vt:lpstr> D. VAZİFE MALULLÜĞÜ </vt:lpstr>
      <vt:lpstr> E. SAKATLIK SEBEBİYLE EMEKLİLİK </vt:lpstr>
      <vt:lpstr>IV. EMEKLİLİK KONULARI İLE İLGİLİ DİĞER  BAZI MEVZUAT HÜKÜMLERİ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Selçuk Buğra ŞAHİN</dc:creator>
  <cp:lastModifiedBy>Deniz</cp:lastModifiedBy>
  <cp:revision>121</cp:revision>
  <cp:lastPrinted>2022-10-13T09:42:00Z</cp:lastPrinted>
  <dcterms:created xsi:type="dcterms:W3CDTF">2012-11-02T09:14:39Z</dcterms:created>
  <dcterms:modified xsi:type="dcterms:W3CDTF">2024-07-03T11:21:57Z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