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78"/>
  </p:notesMasterIdLst>
  <p:sldIdLst>
    <p:sldId id="256" r:id="rId5"/>
    <p:sldId id="388" r:id="rId6"/>
    <p:sldId id="389" r:id="rId7"/>
    <p:sldId id="338" r:id="rId8"/>
    <p:sldId id="339" r:id="rId9"/>
    <p:sldId id="257" r:id="rId10"/>
    <p:sldId id="258" r:id="rId11"/>
    <p:sldId id="288" r:id="rId12"/>
    <p:sldId id="260" r:id="rId13"/>
    <p:sldId id="261" r:id="rId14"/>
    <p:sldId id="262" r:id="rId15"/>
    <p:sldId id="263" r:id="rId16"/>
    <p:sldId id="264" r:id="rId17"/>
    <p:sldId id="349" r:id="rId18"/>
    <p:sldId id="301" r:id="rId19"/>
    <p:sldId id="380" r:id="rId20"/>
    <p:sldId id="347" r:id="rId21"/>
    <p:sldId id="348" r:id="rId22"/>
    <p:sldId id="369" r:id="rId23"/>
    <p:sldId id="381" r:id="rId24"/>
    <p:sldId id="366" r:id="rId25"/>
    <p:sldId id="320" r:id="rId26"/>
    <p:sldId id="296" r:id="rId27"/>
    <p:sldId id="266" r:id="rId28"/>
    <p:sldId id="267" r:id="rId29"/>
    <p:sldId id="268" r:id="rId30"/>
    <p:sldId id="269" r:id="rId31"/>
    <p:sldId id="270" r:id="rId32"/>
    <p:sldId id="350" r:id="rId33"/>
    <p:sldId id="387" r:id="rId34"/>
    <p:sldId id="272" r:id="rId35"/>
    <p:sldId id="351" r:id="rId36"/>
    <p:sldId id="361" r:id="rId37"/>
    <p:sldId id="362" r:id="rId38"/>
    <p:sldId id="364" r:id="rId39"/>
    <p:sldId id="363" r:id="rId40"/>
    <p:sldId id="274" r:id="rId41"/>
    <p:sldId id="275" r:id="rId42"/>
    <p:sldId id="276" r:id="rId43"/>
    <p:sldId id="280" r:id="rId44"/>
    <p:sldId id="282" r:id="rId45"/>
    <p:sldId id="285" r:id="rId46"/>
    <p:sldId id="281" r:id="rId47"/>
    <p:sldId id="385" r:id="rId48"/>
    <p:sldId id="289" r:id="rId49"/>
    <p:sldId id="384" r:id="rId50"/>
    <p:sldId id="383" r:id="rId51"/>
    <p:sldId id="284" r:id="rId52"/>
    <p:sldId id="331" r:id="rId53"/>
    <p:sldId id="315" r:id="rId54"/>
    <p:sldId id="330" r:id="rId55"/>
    <p:sldId id="353" r:id="rId56"/>
    <p:sldId id="354" r:id="rId57"/>
    <p:sldId id="374" r:id="rId58"/>
    <p:sldId id="373" r:id="rId59"/>
    <p:sldId id="355" r:id="rId60"/>
    <p:sldId id="316" r:id="rId61"/>
    <p:sldId id="343" r:id="rId62"/>
    <p:sldId id="294" r:id="rId63"/>
    <p:sldId id="318" r:id="rId64"/>
    <p:sldId id="368" r:id="rId65"/>
    <p:sldId id="298" r:id="rId66"/>
    <p:sldId id="367" r:id="rId67"/>
    <p:sldId id="375" r:id="rId68"/>
    <p:sldId id="321" r:id="rId69"/>
    <p:sldId id="335" r:id="rId70"/>
    <p:sldId id="322" r:id="rId71"/>
    <p:sldId id="376" r:id="rId72"/>
    <p:sldId id="304" r:id="rId73"/>
    <p:sldId id="379" r:id="rId74"/>
    <p:sldId id="378" r:id="rId75"/>
    <p:sldId id="370" r:id="rId76"/>
    <p:sldId id="358" r:id="rId7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1E1E355-8916-4246-A097-C5BD2997FF17}">
          <p14:sldIdLst>
            <p14:sldId id="256"/>
            <p14:sldId id="388"/>
            <p14:sldId id="389"/>
            <p14:sldId id="338"/>
            <p14:sldId id="339"/>
            <p14:sldId id="257"/>
            <p14:sldId id="258"/>
            <p14:sldId id="288"/>
            <p14:sldId id="260"/>
            <p14:sldId id="261"/>
            <p14:sldId id="262"/>
            <p14:sldId id="263"/>
            <p14:sldId id="264"/>
          </p14:sldIdLst>
        </p14:section>
        <p14:section name="Başlıksız Bölüm" id="{CE5AC06E-4B6C-45AF-8D81-7CC4AA247EF4}">
          <p14:sldIdLst>
            <p14:sldId id="349"/>
            <p14:sldId id="301"/>
            <p14:sldId id="380"/>
            <p14:sldId id="347"/>
            <p14:sldId id="348"/>
            <p14:sldId id="369"/>
            <p14:sldId id="381"/>
            <p14:sldId id="366"/>
            <p14:sldId id="320"/>
            <p14:sldId id="296"/>
            <p14:sldId id="266"/>
            <p14:sldId id="267"/>
            <p14:sldId id="268"/>
            <p14:sldId id="269"/>
            <p14:sldId id="270"/>
            <p14:sldId id="350"/>
            <p14:sldId id="387"/>
            <p14:sldId id="272"/>
            <p14:sldId id="351"/>
            <p14:sldId id="361"/>
            <p14:sldId id="362"/>
            <p14:sldId id="364"/>
            <p14:sldId id="363"/>
            <p14:sldId id="274"/>
            <p14:sldId id="275"/>
            <p14:sldId id="276"/>
            <p14:sldId id="280"/>
            <p14:sldId id="282"/>
            <p14:sldId id="285"/>
            <p14:sldId id="281"/>
            <p14:sldId id="385"/>
            <p14:sldId id="289"/>
            <p14:sldId id="384"/>
            <p14:sldId id="383"/>
            <p14:sldId id="284"/>
          </p14:sldIdLst>
        </p14:section>
        <p14:section name="Başlıksız Bölüm" id="{071C226A-DE62-4AF6-815C-CF0665774C25}">
          <p14:sldIdLst>
            <p14:sldId id="331"/>
            <p14:sldId id="315"/>
            <p14:sldId id="330"/>
            <p14:sldId id="353"/>
            <p14:sldId id="354"/>
            <p14:sldId id="374"/>
            <p14:sldId id="373"/>
            <p14:sldId id="355"/>
            <p14:sldId id="316"/>
            <p14:sldId id="343"/>
            <p14:sldId id="294"/>
            <p14:sldId id="318"/>
            <p14:sldId id="368"/>
            <p14:sldId id="298"/>
            <p14:sldId id="367"/>
            <p14:sldId id="375"/>
            <p14:sldId id="321"/>
            <p14:sldId id="335"/>
            <p14:sldId id="322"/>
            <p14:sldId id="376"/>
            <p14:sldId id="304"/>
            <p14:sldId id="379"/>
            <p14:sldId id="378"/>
            <p14:sldId id="370"/>
            <p14:sldId id="3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C6E"/>
    <a:srgbClr val="006699"/>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4667" autoAdjust="0"/>
  </p:normalViewPr>
  <p:slideViewPr>
    <p:cSldViewPr snapToGrid="0">
      <p:cViewPr varScale="1">
        <p:scale>
          <a:sx n="101" d="100"/>
          <a:sy n="101" d="100"/>
        </p:scale>
        <p:origin x="138" y="204"/>
      </p:cViewPr>
      <p:guideLst/>
    </p:cSldViewPr>
  </p:slideViewPr>
  <p:outlineViewPr>
    <p:cViewPr>
      <p:scale>
        <a:sx n="33" d="100"/>
        <a:sy n="33" d="100"/>
      </p:scale>
      <p:origin x="0" y="-14453"/>
    </p:cViewPr>
  </p:outlineViewPr>
  <p:notesTextViewPr>
    <p:cViewPr>
      <p:scale>
        <a:sx n="1" d="1"/>
        <a:sy n="1" d="1"/>
      </p:scale>
      <p:origin x="0" y="0"/>
    </p:cViewPr>
  </p:notesTextViewPr>
  <p:sorterViewPr>
    <p:cViewPr>
      <p:scale>
        <a:sx n="100" d="100"/>
        <a:sy n="100" d="100"/>
      </p:scale>
      <p:origin x="0" y="-3105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AEF06-E418-4EE4-B700-1D1775867E4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F7AEBFDA-36BA-45C2-8D37-2369DD75869E}">
      <dgm:prSet/>
      <dgm:spPr/>
      <dgm:t>
        <a:bodyPr/>
        <a:lstStyle/>
        <a:p>
          <a:r>
            <a:rPr lang="tr-TR" dirty="0"/>
            <a:t>Öğrenim Durumu :</a:t>
          </a:r>
        </a:p>
      </dgm:t>
    </dgm:pt>
    <dgm:pt modelId="{F9B8AEEB-7F65-4FC4-A1FF-12E28CB0809C}" type="parTrans" cxnId="{CC4365B0-3BCE-4DF4-A7E2-52BBD5AEC7DC}">
      <dgm:prSet/>
      <dgm:spPr/>
      <dgm:t>
        <a:bodyPr/>
        <a:lstStyle/>
        <a:p>
          <a:endParaRPr lang="tr-TR"/>
        </a:p>
      </dgm:t>
    </dgm:pt>
    <dgm:pt modelId="{2C6983B3-379E-49BA-8727-0A93378A395B}" type="sibTrans" cxnId="{CC4365B0-3BCE-4DF4-A7E2-52BBD5AEC7DC}">
      <dgm:prSet/>
      <dgm:spPr/>
      <dgm:t>
        <a:bodyPr/>
        <a:lstStyle/>
        <a:p>
          <a:endParaRPr lang="tr-TR"/>
        </a:p>
      </dgm:t>
    </dgm:pt>
    <dgm:pt modelId="{4CF4AA4D-1F5D-42DB-97AD-B98EC21BDA17}">
      <dgm:prSet/>
      <dgm:spPr/>
      <dgm:t>
        <a:bodyPr/>
        <a:lstStyle/>
        <a:p>
          <a:r>
            <a:rPr lang="tr-TR" dirty="0"/>
            <a:t>Askerlik durumu    :              :</a:t>
          </a:r>
        </a:p>
      </dgm:t>
    </dgm:pt>
    <dgm:pt modelId="{21000601-C3BE-48EA-A488-4A4000FD2B13}" type="parTrans" cxnId="{ED23DDDB-83BF-4CA5-8DCB-C7D80BE92310}">
      <dgm:prSet/>
      <dgm:spPr/>
      <dgm:t>
        <a:bodyPr/>
        <a:lstStyle/>
        <a:p>
          <a:endParaRPr lang="tr-TR"/>
        </a:p>
      </dgm:t>
    </dgm:pt>
    <dgm:pt modelId="{12678E28-6B86-4EF0-BE10-161F0A72C7E4}" type="sibTrans" cxnId="{ED23DDDB-83BF-4CA5-8DCB-C7D80BE92310}">
      <dgm:prSet/>
      <dgm:spPr/>
      <dgm:t>
        <a:bodyPr/>
        <a:lstStyle/>
        <a:p>
          <a:endParaRPr lang="tr-TR"/>
        </a:p>
      </dgm:t>
    </dgm:pt>
    <dgm:pt modelId="{3BC385F4-244A-43BE-A6AA-EE265781D1B2}">
      <dgm:prSet/>
      <dgm:spPr/>
      <dgm:t>
        <a:bodyPr/>
        <a:lstStyle/>
        <a:p>
          <a:r>
            <a:rPr lang="tr-TR" dirty="0"/>
            <a:t>Memuriyete başlama T.     :</a:t>
          </a:r>
        </a:p>
      </dgm:t>
    </dgm:pt>
    <dgm:pt modelId="{EC547A87-7B0F-45FF-9A07-B3C9532DF316}" type="parTrans" cxnId="{83B08E80-51D8-409A-A40C-752C01D5CEFD}">
      <dgm:prSet/>
      <dgm:spPr/>
      <dgm:t>
        <a:bodyPr/>
        <a:lstStyle/>
        <a:p>
          <a:endParaRPr lang="tr-TR"/>
        </a:p>
      </dgm:t>
    </dgm:pt>
    <dgm:pt modelId="{DF97F838-6004-45D0-9DA8-190FD41883BB}" type="sibTrans" cxnId="{83B08E80-51D8-409A-A40C-752C01D5CEFD}">
      <dgm:prSet/>
      <dgm:spPr/>
      <dgm:t>
        <a:bodyPr/>
        <a:lstStyle/>
        <a:p>
          <a:endParaRPr lang="tr-TR"/>
        </a:p>
      </dgm:t>
    </dgm:pt>
    <dgm:pt modelId="{9EF1A6AC-CB29-4B80-9D04-E293004495F7}">
      <dgm:prSet/>
      <dgm:spPr/>
      <dgm:t>
        <a:bodyPr/>
        <a:lstStyle/>
        <a:p>
          <a:r>
            <a:rPr lang="tr-TR" dirty="0"/>
            <a:t>Değerlendirme (Asaleten atandığı) tarih:</a:t>
          </a:r>
        </a:p>
      </dgm:t>
    </dgm:pt>
    <dgm:pt modelId="{36CBC91D-8981-4F6F-B36C-DCB861464CE1}" type="parTrans" cxnId="{C79EAF89-BC41-4823-9FEF-2F1C516310B9}">
      <dgm:prSet/>
      <dgm:spPr/>
      <dgm:t>
        <a:bodyPr/>
        <a:lstStyle/>
        <a:p>
          <a:endParaRPr lang="tr-TR"/>
        </a:p>
      </dgm:t>
    </dgm:pt>
    <dgm:pt modelId="{DEDA8C70-0A87-427B-87DB-DC36BECA58D3}" type="sibTrans" cxnId="{C79EAF89-BC41-4823-9FEF-2F1C516310B9}">
      <dgm:prSet/>
      <dgm:spPr/>
      <dgm:t>
        <a:bodyPr/>
        <a:lstStyle/>
        <a:p>
          <a:endParaRPr lang="tr-TR"/>
        </a:p>
      </dgm:t>
    </dgm:pt>
    <dgm:pt modelId="{6843ED42-3ABB-4F93-8502-D183C3F32701}">
      <dgm:prSet/>
      <dgm:spPr/>
      <dgm:t>
        <a:bodyPr/>
        <a:lstStyle/>
        <a:p>
          <a:r>
            <a:rPr lang="tr-TR" dirty="0"/>
            <a:t>Toplam hizmeti:</a:t>
          </a:r>
        </a:p>
      </dgm:t>
    </dgm:pt>
    <dgm:pt modelId="{CEEAD450-49DC-4915-AC13-D02C955BC258}" type="parTrans" cxnId="{9AE83128-950B-429C-9654-229C9348CCDD}">
      <dgm:prSet/>
      <dgm:spPr/>
      <dgm:t>
        <a:bodyPr/>
        <a:lstStyle/>
        <a:p>
          <a:endParaRPr lang="tr-TR"/>
        </a:p>
      </dgm:t>
    </dgm:pt>
    <dgm:pt modelId="{0D2E1A0F-73EA-46E7-920C-A74D71BC6DC9}" type="sibTrans" cxnId="{9AE83128-950B-429C-9654-229C9348CCDD}">
      <dgm:prSet/>
      <dgm:spPr/>
      <dgm:t>
        <a:bodyPr/>
        <a:lstStyle/>
        <a:p>
          <a:endParaRPr lang="tr-TR"/>
        </a:p>
      </dgm:t>
    </dgm:pt>
    <dgm:pt modelId="{E45F8F5D-2CA1-424B-9D36-E073CAD416AF}">
      <dgm:prSet>
        <dgm:style>
          <a:lnRef idx="3">
            <a:schemeClr val="lt1"/>
          </a:lnRef>
          <a:fillRef idx="1">
            <a:schemeClr val="accent3"/>
          </a:fillRef>
          <a:effectRef idx="1">
            <a:schemeClr val="accent3"/>
          </a:effectRef>
          <a:fontRef idx="minor">
            <a:schemeClr val="lt1"/>
          </a:fontRef>
        </dgm:style>
      </dgm:prSet>
      <dgm:spPr/>
      <dgm:t>
        <a:bodyPr/>
        <a:lstStyle/>
        <a:p>
          <a:r>
            <a:rPr lang="tr-TR" b="1" u="sng" dirty="0"/>
            <a:t>ESKİ DURUM</a:t>
          </a:r>
          <a:r>
            <a:rPr lang="tr-TR" u="sng" dirty="0"/>
            <a:t> </a:t>
          </a:r>
          <a:r>
            <a:rPr lang="tr-TR" dirty="0"/>
            <a:t>                     </a:t>
          </a:r>
          <a:r>
            <a:rPr lang="tr-TR" b="1" u="sng" dirty="0"/>
            <a:t>YENİ DURUMU</a:t>
          </a:r>
          <a:endParaRPr lang="tr-TR" dirty="0"/>
        </a:p>
      </dgm:t>
    </dgm:pt>
    <dgm:pt modelId="{04F21672-0CB0-427E-B6FB-9C5527F31507}" type="parTrans" cxnId="{5D2290A5-37EF-468C-BD9E-1FABD976EE10}">
      <dgm:prSet/>
      <dgm:spPr/>
      <dgm:t>
        <a:bodyPr/>
        <a:lstStyle/>
        <a:p>
          <a:endParaRPr lang="tr-TR"/>
        </a:p>
      </dgm:t>
    </dgm:pt>
    <dgm:pt modelId="{B7270F80-B7D0-48DC-8397-750E9AAA931B}" type="sibTrans" cxnId="{5D2290A5-37EF-468C-BD9E-1FABD976EE10}">
      <dgm:prSet/>
      <dgm:spPr/>
      <dgm:t>
        <a:bodyPr/>
        <a:lstStyle/>
        <a:p>
          <a:endParaRPr lang="tr-TR"/>
        </a:p>
      </dgm:t>
    </dgm:pt>
    <dgm:pt modelId="{972E0144-224C-402A-8CE1-B310A06C40AD}">
      <dgm:prSet/>
      <dgm:spPr/>
      <dgm:t>
        <a:bodyPr/>
        <a:lstStyle/>
        <a:p>
          <a:endParaRPr lang="tr-TR" dirty="0"/>
        </a:p>
      </dgm:t>
    </dgm:pt>
    <dgm:pt modelId="{C92B6294-39D6-45E6-9F69-EA271928F184}" type="parTrans" cxnId="{527EBB32-6409-4F5F-A9C9-CF0130E77CD8}">
      <dgm:prSet/>
      <dgm:spPr/>
      <dgm:t>
        <a:bodyPr/>
        <a:lstStyle/>
        <a:p>
          <a:endParaRPr lang="tr-TR"/>
        </a:p>
      </dgm:t>
    </dgm:pt>
    <dgm:pt modelId="{7175BA51-3AC4-4248-9B04-E70298BD8C8C}" type="sibTrans" cxnId="{527EBB32-6409-4F5F-A9C9-CF0130E77CD8}">
      <dgm:prSet/>
      <dgm:spPr/>
      <dgm:t>
        <a:bodyPr/>
        <a:lstStyle/>
        <a:p>
          <a:endParaRPr lang="tr-TR"/>
        </a:p>
      </dgm:t>
    </dgm:pt>
    <dgm:pt modelId="{9F28A465-BA09-42F7-8253-539ED76C342F}">
      <dgm:prSet/>
      <dgm:spPr/>
      <dgm:t>
        <a:bodyPr/>
        <a:lstStyle/>
        <a:p>
          <a:r>
            <a:rPr lang="tr-TR" dirty="0"/>
            <a:t>Müteakip terfi tarihi:</a:t>
          </a:r>
        </a:p>
      </dgm:t>
    </dgm:pt>
    <dgm:pt modelId="{DBFA7487-05DD-4303-9179-1EB2B04833B7}" type="parTrans" cxnId="{88386096-2B41-4D39-9238-DB9541D828CD}">
      <dgm:prSet/>
      <dgm:spPr/>
      <dgm:t>
        <a:bodyPr/>
        <a:lstStyle/>
        <a:p>
          <a:endParaRPr lang="tr-TR"/>
        </a:p>
      </dgm:t>
    </dgm:pt>
    <dgm:pt modelId="{FDBEBB2C-2CAD-4CCF-A6D7-A3DEFF1CCC6A}" type="sibTrans" cxnId="{88386096-2B41-4D39-9238-DB9541D828CD}">
      <dgm:prSet/>
      <dgm:spPr/>
      <dgm:t>
        <a:bodyPr/>
        <a:lstStyle/>
        <a:p>
          <a:endParaRPr lang="tr-TR"/>
        </a:p>
      </dgm:t>
    </dgm:pt>
    <dgm:pt modelId="{E20BFEB7-79D9-4D7E-8442-2D755FD846BF}" type="pres">
      <dgm:prSet presAssocID="{4D6AEF06-E418-4EE4-B700-1D1775867E45}" presName="linear" presStyleCnt="0">
        <dgm:presLayoutVars>
          <dgm:animLvl val="lvl"/>
          <dgm:resizeHandles val="exact"/>
        </dgm:presLayoutVars>
      </dgm:prSet>
      <dgm:spPr/>
      <dgm:t>
        <a:bodyPr/>
        <a:lstStyle/>
        <a:p>
          <a:endParaRPr lang="tr-TR"/>
        </a:p>
      </dgm:t>
    </dgm:pt>
    <dgm:pt modelId="{618695CA-551D-4719-8A2F-5155524B5F50}" type="pres">
      <dgm:prSet presAssocID="{F7AEBFDA-36BA-45C2-8D37-2369DD75869E}" presName="parentText" presStyleLbl="node1" presStyleIdx="0" presStyleCnt="8" custLinFactNeighborX="-557" custLinFactNeighborY="-54776">
        <dgm:presLayoutVars>
          <dgm:chMax val="0"/>
          <dgm:bulletEnabled val="1"/>
        </dgm:presLayoutVars>
      </dgm:prSet>
      <dgm:spPr/>
      <dgm:t>
        <a:bodyPr/>
        <a:lstStyle/>
        <a:p>
          <a:endParaRPr lang="tr-TR"/>
        </a:p>
      </dgm:t>
    </dgm:pt>
    <dgm:pt modelId="{7FE60C83-92EB-4815-9080-499046CBB75C}" type="pres">
      <dgm:prSet presAssocID="{2C6983B3-379E-49BA-8727-0A93378A395B}" presName="spacer" presStyleCnt="0"/>
      <dgm:spPr/>
    </dgm:pt>
    <dgm:pt modelId="{FA90B568-6677-4097-B22F-ADBCD9F66BBE}" type="pres">
      <dgm:prSet presAssocID="{4CF4AA4D-1F5D-42DB-97AD-B98EC21BDA17}" presName="parentText" presStyleLbl="node1" presStyleIdx="1" presStyleCnt="8">
        <dgm:presLayoutVars>
          <dgm:chMax val="0"/>
          <dgm:bulletEnabled val="1"/>
        </dgm:presLayoutVars>
      </dgm:prSet>
      <dgm:spPr/>
      <dgm:t>
        <a:bodyPr/>
        <a:lstStyle/>
        <a:p>
          <a:endParaRPr lang="tr-TR"/>
        </a:p>
      </dgm:t>
    </dgm:pt>
    <dgm:pt modelId="{97DEE3AA-E43A-4735-A67C-D6C0F77103E2}" type="pres">
      <dgm:prSet presAssocID="{12678E28-6B86-4EF0-BE10-161F0A72C7E4}" presName="spacer" presStyleCnt="0"/>
      <dgm:spPr/>
    </dgm:pt>
    <dgm:pt modelId="{4CDDAF47-0EBF-4D4E-8C71-481C28C24EEB}" type="pres">
      <dgm:prSet presAssocID="{3BC385F4-244A-43BE-A6AA-EE265781D1B2}" presName="parentText" presStyleLbl="node1" presStyleIdx="2" presStyleCnt="8">
        <dgm:presLayoutVars>
          <dgm:chMax val="0"/>
          <dgm:bulletEnabled val="1"/>
        </dgm:presLayoutVars>
      </dgm:prSet>
      <dgm:spPr/>
      <dgm:t>
        <a:bodyPr/>
        <a:lstStyle/>
        <a:p>
          <a:endParaRPr lang="tr-TR"/>
        </a:p>
      </dgm:t>
    </dgm:pt>
    <dgm:pt modelId="{6D8B6D6C-4A26-4137-8D61-3E414FD910C1}" type="pres">
      <dgm:prSet presAssocID="{DF97F838-6004-45D0-9DA8-190FD41883BB}" presName="spacer" presStyleCnt="0"/>
      <dgm:spPr/>
    </dgm:pt>
    <dgm:pt modelId="{888F7564-A453-43CC-A068-9C03E0046F5E}" type="pres">
      <dgm:prSet presAssocID="{9EF1A6AC-CB29-4B80-9D04-E293004495F7}" presName="parentText" presStyleLbl="node1" presStyleIdx="3" presStyleCnt="8">
        <dgm:presLayoutVars>
          <dgm:chMax val="0"/>
          <dgm:bulletEnabled val="1"/>
        </dgm:presLayoutVars>
      </dgm:prSet>
      <dgm:spPr/>
      <dgm:t>
        <a:bodyPr/>
        <a:lstStyle/>
        <a:p>
          <a:endParaRPr lang="tr-TR"/>
        </a:p>
      </dgm:t>
    </dgm:pt>
    <dgm:pt modelId="{A77473E5-1D2A-4060-AFA2-D44DBBCEC3B6}" type="pres">
      <dgm:prSet presAssocID="{DEDA8C70-0A87-427B-87DB-DC36BECA58D3}" presName="spacer" presStyleCnt="0"/>
      <dgm:spPr/>
    </dgm:pt>
    <dgm:pt modelId="{539EA751-BBBE-4756-8431-FCBBEF0757ED}" type="pres">
      <dgm:prSet presAssocID="{6843ED42-3ABB-4F93-8502-D183C3F32701}" presName="parentText" presStyleLbl="node1" presStyleIdx="4" presStyleCnt="8">
        <dgm:presLayoutVars>
          <dgm:chMax val="0"/>
          <dgm:bulletEnabled val="1"/>
        </dgm:presLayoutVars>
      </dgm:prSet>
      <dgm:spPr/>
      <dgm:t>
        <a:bodyPr/>
        <a:lstStyle/>
        <a:p>
          <a:endParaRPr lang="tr-TR"/>
        </a:p>
      </dgm:t>
    </dgm:pt>
    <dgm:pt modelId="{89B80196-6159-46F9-83FD-028919369799}" type="pres">
      <dgm:prSet presAssocID="{0D2E1A0F-73EA-46E7-920C-A74D71BC6DC9}" presName="spacer" presStyleCnt="0"/>
      <dgm:spPr/>
    </dgm:pt>
    <dgm:pt modelId="{685DE98A-0D4B-47DB-AA0B-08BEDF4D31D4}" type="pres">
      <dgm:prSet presAssocID="{E45F8F5D-2CA1-424B-9D36-E073CAD416AF}" presName="parentText" presStyleLbl="node1" presStyleIdx="5" presStyleCnt="8">
        <dgm:presLayoutVars>
          <dgm:chMax val="0"/>
          <dgm:bulletEnabled val="1"/>
        </dgm:presLayoutVars>
      </dgm:prSet>
      <dgm:spPr/>
      <dgm:t>
        <a:bodyPr/>
        <a:lstStyle/>
        <a:p>
          <a:endParaRPr lang="tr-TR"/>
        </a:p>
      </dgm:t>
    </dgm:pt>
    <dgm:pt modelId="{FE824063-B793-4416-A9FD-F7FF07AE7A70}" type="pres">
      <dgm:prSet presAssocID="{B7270F80-B7D0-48DC-8397-750E9AAA931B}" presName="spacer" presStyleCnt="0"/>
      <dgm:spPr/>
    </dgm:pt>
    <dgm:pt modelId="{EC161021-BA60-40E1-8649-F8409AB76E39}" type="pres">
      <dgm:prSet presAssocID="{972E0144-224C-402A-8CE1-B310A06C40AD}" presName="parentText" presStyleLbl="node1" presStyleIdx="6" presStyleCnt="8">
        <dgm:presLayoutVars>
          <dgm:chMax val="0"/>
          <dgm:bulletEnabled val="1"/>
        </dgm:presLayoutVars>
      </dgm:prSet>
      <dgm:spPr/>
      <dgm:t>
        <a:bodyPr/>
        <a:lstStyle/>
        <a:p>
          <a:endParaRPr lang="tr-TR"/>
        </a:p>
      </dgm:t>
    </dgm:pt>
    <dgm:pt modelId="{C524E18D-5C94-4EA3-8264-62FD507CC58C}" type="pres">
      <dgm:prSet presAssocID="{7175BA51-3AC4-4248-9B04-E70298BD8C8C}" presName="spacer" presStyleCnt="0"/>
      <dgm:spPr/>
    </dgm:pt>
    <dgm:pt modelId="{C50665F8-6F14-4DDC-8AEA-55CC61DF6D02}" type="pres">
      <dgm:prSet presAssocID="{9F28A465-BA09-42F7-8253-539ED76C342F}" presName="parentText" presStyleLbl="node1" presStyleIdx="7" presStyleCnt="8">
        <dgm:presLayoutVars>
          <dgm:chMax val="0"/>
          <dgm:bulletEnabled val="1"/>
        </dgm:presLayoutVars>
      </dgm:prSet>
      <dgm:spPr/>
      <dgm:t>
        <a:bodyPr/>
        <a:lstStyle/>
        <a:p>
          <a:endParaRPr lang="tr-TR"/>
        </a:p>
      </dgm:t>
    </dgm:pt>
  </dgm:ptLst>
  <dgm:cxnLst>
    <dgm:cxn modelId="{9C3F4F9C-330D-4C78-BE80-A9ADDC44755B}" type="presOf" srcId="{F7AEBFDA-36BA-45C2-8D37-2369DD75869E}" destId="{618695CA-551D-4719-8A2F-5155524B5F50}" srcOrd="0" destOrd="0" presId="urn:microsoft.com/office/officeart/2005/8/layout/vList2"/>
    <dgm:cxn modelId="{C79EAF89-BC41-4823-9FEF-2F1C516310B9}" srcId="{4D6AEF06-E418-4EE4-B700-1D1775867E45}" destId="{9EF1A6AC-CB29-4B80-9D04-E293004495F7}" srcOrd="3" destOrd="0" parTransId="{36CBC91D-8981-4F6F-B36C-DCB861464CE1}" sibTransId="{DEDA8C70-0A87-427B-87DB-DC36BECA58D3}"/>
    <dgm:cxn modelId="{09CBF900-8F7F-4F95-B175-FA1CFA387DCA}" type="presOf" srcId="{972E0144-224C-402A-8CE1-B310A06C40AD}" destId="{EC161021-BA60-40E1-8649-F8409AB76E39}" srcOrd="0" destOrd="0" presId="urn:microsoft.com/office/officeart/2005/8/layout/vList2"/>
    <dgm:cxn modelId="{5D76B8AD-B6B4-4A33-9A5D-29D2AFA0DB77}" type="presOf" srcId="{6843ED42-3ABB-4F93-8502-D183C3F32701}" destId="{539EA751-BBBE-4756-8431-FCBBEF0757ED}" srcOrd="0" destOrd="0" presId="urn:microsoft.com/office/officeart/2005/8/layout/vList2"/>
    <dgm:cxn modelId="{ED23DDDB-83BF-4CA5-8DCB-C7D80BE92310}" srcId="{4D6AEF06-E418-4EE4-B700-1D1775867E45}" destId="{4CF4AA4D-1F5D-42DB-97AD-B98EC21BDA17}" srcOrd="1" destOrd="0" parTransId="{21000601-C3BE-48EA-A488-4A4000FD2B13}" sibTransId="{12678E28-6B86-4EF0-BE10-161F0A72C7E4}"/>
    <dgm:cxn modelId="{2F27ADBA-E0BB-48CF-8218-1C585B014887}" type="presOf" srcId="{E45F8F5D-2CA1-424B-9D36-E073CAD416AF}" destId="{685DE98A-0D4B-47DB-AA0B-08BEDF4D31D4}" srcOrd="0" destOrd="0" presId="urn:microsoft.com/office/officeart/2005/8/layout/vList2"/>
    <dgm:cxn modelId="{83B08E80-51D8-409A-A40C-752C01D5CEFD}" srcId="{4D6AEF06-E418-4EE4-B700-1D1775867E45}" destId="{3BC385F4-244A-43BE-A6AA-EE265781D1B2}" srcOrd="2" destOrd="0" parTransId="{EC547A87-7B0F-45FF-9A07-B3C9532DF316}" sibTransId="{DF97F838-6004-45D0-9DA8-190FD41883BB}"/>
    <dgm:cxn modelId="{5D2290A5-37EF-468C-BD9E-1FABD976EE10}" srcId="{4D6AEF06-E418-4EE4-B700-1D1775867E45}" destId="{E45F8F5D-2CA1-424B-9D36-E073CAD416AF}" srcOrd="5" destOrd="0" parTransId="{04F21672-0CB0-427E-B6FB-9C5527F31507}" sibTransId="{B7270F80-B7D0-48DC-8397-750E9AAA931B}"/>
    <dgm:cxn modelId="{88386096-2B41-4D39-9238-DB9541D828CD}" srcId="{4D6AEF06-E418-4EE4-B700-1D1775867E45}" destId="{9F28A465-BA09-42F7-8253-539ED76C342F}" srcOrd="7" destOrd="0" parTransId="{DBFA7487-05DD-4303-9179-1EB2B04833B7}" sibTransId="{FDBEBB2C-2CAD-4CCF-A6D7-A3DEFF1CCC6A}"/>
    <dgm:cxn modelId="{9D2C514E-2C75-4E1C-8B55-576F636DA21A}" type="presOf" srcId="{4D6AEF06-E418-4EE4-B700-1D1775867E45}" destId="{E20BFEB7-79D9-4D7E-8442-2D755FD846BF}" srcOrd="0" destOrd="0" presId="urn:microsoft.com/office/officeart/2005/8/layout/vList2"/>
    <dgm:cxn modelId="{7F52130F-CB71-4B8A-9AE5-6EB7F4F8A4B0}" type="presOf" srcId="{4CF4AA4D-1F5D-42DB-97AD-B98EC21BDA17}" destId="{FA90B568-6677-4097-B22F-ADBCD9F66BBE}" srcOrd="0" destOrd="0" presId="urn:microsoft.com/office/officeart/2005/8/layout/vList2"/>
    <dgm:cxn modelId="{B5BAF973-7822-4A63-AF82-23F559DA8C64}" type="presOf" srcId="{3BC385F4-244A-43BE-A6AA-EE265781D1B2}" destId="{4CDDAF47-0EBF-4D4E-8C71-481C28C24EEB}" srcOrd="0" destOrd="0" presId="urn:microsoft.com/office/officeart/2005/8/layout/vList2"/>
    <dgm:cxn modelId="{CC4365B0-3BCE-4DF4-A7E2-52BBD5AEC7DC}" srcId="{4D6AEF06-E418-4EE4-B700-1D1775867E45}" destId="{F7AEBFDA-36BA-45C2-8D37-2369DD75869E}" srcOrd="0" destOrd="0" parTransId="{F9B8AEEB-7F65-4FC4-A1FF-12E28CB0809C}" sibTransId="{2C6983B3-379E-49BA-8727-0A93378A395B}"/>
    <dgm:cxn modelId="{33A6662C-03C1-4320-B689-482E527F0817}" type="presOf" srcId="{9F28A465-BA09-42F7-8253-539ED76C342F}" destId="{C50665F8-6F14-4DDC-8AEA-55CC61DF6D02}" srcOrd="0" destOrd="0" presId="urn:microsoft.com/office/officeart/2005/8/layout/vList2"/>
    <dgm:cxn modelId="{B1A244AF-3A14-4B33-99CB-0DD943692055}" type="presOf" srcId="{9EF1A6AC-CB29-4B80-9D04-E293004495F7}" destId="{888F7564-A453-43CC-A068-9C03E0046F5E}" srcOrd="0" destOrd="0" presId="urn:microsoft.com/office/officeart/2005/8/layout/vList2"/>
    <dgm:cxn modelId="{9AE83128-950B-429C-9654-229C9348CCDD}" srcId="{4D6AEF06-E418-4EE4-B700-1D1775867E45}" destId="{6843ED42-3ABB-4F93-8502-D183C3F32701}" srcOrd="4" destOrd="0" parTransId="{CEEAD450-49DC-4915-AC13-D02C955BC258}" sibTransId="{0D2E1A0F-73EA-46E7-920C-A74D71BC6DC9}"/>
    <dgm:cxn modelId="{527EBB32-6409-4F5F-A9C9-CF0130E77CD8}" srcId="{4D6AEF06-E418-4EE4-B700-1D1775867E45}" destId="{972E0144-224C-402A-8CE1-B310A06C40AD}" srcOrd="6" destOrd="0" parTransId="{C92B6294-39D6-45E6-9F69-EA271928F184}" sibTransId="{7175BA51-3AC4-4248-9B04-E70298BD8C8C}"/>
    <dgm:cxn modelId="{B6999B6A-0E13-44CA-A5BC-4FF9F321C232}" type="presParOf" srcId="{E20BFEB7-79D9-4D7E-8442-2D755FD846BF}" destId="{618695CA-551D-4719-8A2F-5155524B5F50}" srcOrd="0" destOrd="0" presId="urn:microsoft.com/office/officeart/2005/8/layout/vList2"/>
    <dgm:cxn modelId="{C840FBD0-83DD-4491-A281-04F473976A91}" type="presParOf" srcId="{E20BFEB7-79D9-4D7E-8442-2D755FD846BF}" destId="{7FE60C83-92EB-4815-9080-499046CBB75C}" srcOrd="1" destOrd="0" presId="urn:microsoft.com/office/officeart/2005/8/layout/vList2"/>
    <dgm:cxn modelId="{05FA4FAB-0298-4250-BD95-81C68C094053}" type="presParOf" srcId="{E20BFEB7-79D9-4D7E-8442-2D755FD846BF}" destId="{FA90B568-6677-4097-B22F-ADBCD9F66BBE}" srcOrd="2" destOrd="0" presId="urn:microsoft.com/office/officeart/2005/8/layout/vList2"/>
    <dgm:cxn modelId="{7B4A1594-E630-4D2C-807D-2C963C4DAD5E}" type="presParOf" srcId="{E20BFEB7-79D9-4D7E-8442-2D755FD846BF}" destId="{97DEE3AA-E43A-4735-A67C-D6C0F77103E2}" srcOrd="3" destOrd="0" presId="urn:microsoft.com/office/officeart/2005/8/layout/vList2"/>
    <dgm:cxn modelId="{CFF6D7B1-E2BF-453E-B2AD-2AF29D6E2FCC}" type="presParOf" srcId="{E20BFEB7-79D9-4D7E-8442-2D755FD846BF}" destId="{4CDDAF47-0EBF-4D4E-8C71-481C28C24EEB}" srcOrd="4" destOrd="0" presId="urn:microsoft.com/office/officeart/2005/8/layout/vList2"/>
    <dgm:cxn modelId="{DE44C0AE-E0DE-419B-8828-24A07DDCCC61}" type="presParOf" srcId="{E20BFEB7-79D9-4D7E-8442-2D755FD846BF}" destId="{6D8B6D6C-4A26-4137-8D61-3E414FD910C1}" srcOrd="5" destOrd="0" presId="urn:microsoft.com/office/officeart/2005/8/layout/vList2"/>
    <dgm:cxn modelId="{7D3D7C21-8DE0-44F2-90B4-E1A9651DE184}" type="presParOf" srcId="{E20BFEB7-79D9-4D7E-8442-2D755FD846BF}" destId="{888F7564-A453-43CC-A068-9C03E0046F5E}" srcOrd="6" destOrd="0" presId="urn:microsoft.com/office/officeart/2005/8/layout/vList2"/>
    <dgm:cxn modelId="{5122553C-B62D-407B-8D4A-8EAA0F53D2F8}" type="presParOf" srcId="{E20BFEB7-79D9-4D7E-8442-2D755FD846BF}" destId="{A77473E5-1D2A-4060-AFA2-D44DBBCEC3B6}" srcOrd="7" destOrd="0" presId="urn:microsoft.com/office/officeart/2005/8/layout/vList2"/>
    <dgm:cxn modelId="{C39EE1F7-8BAA-4944-BB97-945F0977FB0E}" type="presParOf" srcId="{E20BFEB7-79D9-4D7E-8442-2D755FD846BF}" destId="{539EA751-BBBE-4756-8431-FCBBEF0757ED}" srcOrd="8" destOrd="0" presId="urn:microsoft.com/office/officeart/2005/8/layout/vList2"/>
    <dgm:cxn modelId="{DD62997E-5753-4930-AD40-D468FAFCFF07}" type="presParOf" srcId="{E20BFEB7-79D9-4D7E-8442-2D755FD846BF}" destId="{89B80196-6159-46F9-83FD-028919369799}" srcOrd="9" destOrd="0" presId="urn:microsoft.com/office/officeart/2005/8/layout/vList2"/>
    <dgm:cxn modelId="{47F12842-1399-434F-842B-509FB4D37F56}" type="presParOf" srcId="{E20BFEB7-79D9-4D7E-8442-2D755FD846BF}" destId="{685DE98A-0D4B-47DB-AA0B-08BEDF4D31D4}" srcOrd="10" destOrd="0" presId="urn:microsoft.com/office/officeart/2005/8/layout/vList2"/>
    <dgm:cxn modelId="{8EFCD84D-A73A-4E9C-8DD9-15FDDCA93B0F}" type="presParOf" srcId="{E20BFEB7-79D9-4D7E-8442-2D755FD846BF}" destId="{FE824063-B793-4416-A9FD-F7FF07AE7A70}" srcOrd="11" destOrd="0" presId="urn:microsoft.com/office/officeart/2005/8/layout/vList2"/>
    <dgm:cxn modelId="{CB30AB10-81B3-4553-939E-4C324C740595}" type="presParOf" srcId="{E20BFEB7-79D9-4D7E-8442-2D755FD846BF}" destId="{EC161021-BA60-40E1-8649-F8409AB76E39}" srcOrd="12" destOrd="0" presId="urn:microsoft.com/office/officeart/2005/8/layout/vList2"/>
    <dgm:cxn modelId="{CDC74816-37D2-4779-9858-84B70625A19D}" type="presParOf" srcId="{E20BFEB7-79D9-4D7E-8442-2D755FD846BF}" destId="{C524E18D-5C94-4EA3-8264-62FD507CC58C}" srcOrd="13" destOrd="0" presId="urn:microsoft.com/office/officeart/2005/8/layout/vList2"/>
    <dgm:cxn modelId="{3DD50ACC-3FE8-4417-B2E1-7F694645A447}" type="presParOf" srcId="{E20BFEB7-79D9-4D7E-8442-2D755FD846BF}" destId="{C50665F8-6F14-4DDC-8AEA-55CC61DF6D02}"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AEF06-E418-4EE4-B700-1D1775867E4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F7AEBFDA-36BA-45C2-8D37-2369DD75869E}">
      <dgm:prSet/>
      <dgm:spPr/>
      <dgm:t>
        <a:bodyPr/>
        <a:lstStyle/>
        <a:p>
          <a:r>
            <a:rPr lang="tr-TR" dirty="0"/>
            <a:t>Öğrenim Durumu :</a:t>
          </a:r>
        </a:p>
      </dgm:t>
    </dgm:pt>
    <dgm:pt modelId="{F9B8AEEB-7F65-4FC4-A1FF-12E28CB0809C}" type="parTrans" cxnId="{CC4365B0-3BCE-4DF4-A7E2-52BBD5AEC7DC}">
      <dgm:prSet/>
      <dgm:spPr/>
      <dgm:t>
        <a:bodyPr/>
        <a:lstStyle/>
        <a:p>
          <a:endParaRPr lang="tr-TR"/>
        </a:p>
      </dgm:t>
    </dgm:pt>
    <dgm:pt modelId="{2C6983B3-379E-49BA-8727-0A93378A395B}" type="sibTrans" cxnId="{CC4365B0-3BCE-4DF4-A7E2-52BBD5AEC7DC}">
      <dgm:prSet/>
      <dgm:spPr/>
      <dgm:t>
        <a:bodyPr/>
        <a:lstStyle/>
        <a:p>
          <a:endParaRPr lang="tr-TR"/>
        </a:p>
      </dgm:t>
    </dgm:pt>
    <dgm:pt modelId="{4CF4AA4D-1F5D-42DB-97AD-B98EC21BDA17}">
      <dgm:prSet/>
      <dgm:spPr/>
      <dgm:t>
        <a:bodyPr/>
        <a:lstStyle/>
        <a:p>
          <a:r>
            <a:rPr lang="tr-TR" dirty="0"/>
            <a:t>Askerlik Hizmeti              :</a:t>
          </a:r>
        </a:p>
      </dgm:t>
    </dgm:pt>
    <dgm:pt modelId="{21000601-C3BE-48EA-A488-4A4000FD2B13}" type="parTrans" cxnId="{ED23DDDB-83BF-4CA5-8DCB-C7D80BE92310}">
      <dgm:prSet/>
      <dgm:spPr/>
      <dgm:t>
        <a:bodyPr/>
        <a:lstStyle/>
        <a:p>
          <a:endParaRPr lang="tr-TR"/>
        </a:p>
      </dgm:t>
    </dgm:pt>
    <dgm:pt modelId="{12678E28-6B86-4EF0-BE10-161F0A72C7E4}" type="sibTrans" cxnId="{ED23DDDB-83BF-4CA5-8DCB-C7D80BE92310}">
      <dgm:prSet/>
      <dgm:spPr/>
      <dgm:t>
        <a:bodyPr/>
        <a:lstStyle/>
        <a:p>
          <a:endParaRPr lang="tr-TR"/>
        </a:p>
      </dgm:t>
    </dgm:pt>
    <dgm:pt modelId="{3BC385F4-244A-43BE-A6AA-EE265781D1B2}">
      <dgm:prSet/>
      <dgm:spPr/>
      <dgm:t>
        <a:bodyPr/>
        <a:lstStyle/>
        <a:p>
          <a:r>
            <a:rPr lang="tr-TR" dirty="0"/>
            <a:t>Memuriyete baş. Tarihi :</a:t>
          </a:r>
        </a:p>
      </dgm:t>
    </dgm:pt>
    <dgm:pt modelId="{EC547A87-7B0F-45FF-9A07-B3C9532DF316}" type="parTrans" cxnId="{83B08E80-51D8-409A-A40C-752C01D5CEFD}">
      <dgm:prSet/>
      <dgm:spPr/>
      <dgm:t>
        <a:bodyPr/>
        <a:lstStyle/>
        <a:p>
          <a:endParaRPr lang="tr-TR"/>
        </a:p>
      </dgm:t>
    </dgm:pt>
    <dgm:pt modelId="{DF97F838-6004-45D0-9DA8-190FD41883BB}" type="sibTrans" cxnId="{83B08E80-51D8-409A-A40C-752C01D5CEFD}">
      <dgm:prSet/>
      <dgm:spPr/>
      <dgm:t>
        <a:bodyPr/>
        <a:lstStyle/>
        <a:p>
          <a:endParaRPr lang="tr-TR"/>
        </a:p>
      </dgm:t>
    </dgm:pt>
    <dgm:pt modelId="{9EF1A6AC-CB29-4B80-9D04-E293004495F7}">
      <dgm:prSet/>
      <dgm:spPr/>
      <dgm:t>
        <a:bodyPr/>
        <a:lstStyle/>
        <a:p>
          <a:r>
            <a:rPr lang="tr-TR" dirty="0"/>
            <a:t>Değerlendirme tarihi :</a:t>
          </a:r>
        </a:p>
      </dgm:t>
    </dgm:pt>
    <dgm:pt modelId="{36CBC91D-8981-4F6F-B36C-DCB861464CE1}" type="parTrans" cxnId="{C79EAF89-BC41-4823-9FEF-2F1C516310B9}">
      <dgm:prSet/>
      <dgm:spPr/>
      <dgm:t>
        <a:bodyPr/>
        <a:lstStyle/>
        <a:p>
          <a:endParaRPr lang="tr-TR"/>
        </a:p>
      </dgm:t>
    </dgm:pt>
    <dgm:pt modelId="{DEDA8C70-0A87-427B-87DB-DC36BECA58D3}" type="sibTrans" cxnId="{C79EAF89-BC41-4823-9FEF-2F1C516310B9}">
      <dgm:prSet/>
      <dgm:spPr/>
      <dgm:t>
        <a:bodyPr/>
        <a:lstStyle/>
        <a:p>
          <a:endParaRPr lang="tr-TR"/>
        </a:p>
      </dgm:t>
    </dgm:pt>
    <dgm:pt modelId="{6843ED42-3ABB-4F93-8502-D183C3F32701}">
      <dgm:prSet/>
      <dgm:spPr/>
      <dgm:t>
        <a:bodyPr/>
        <a:lstStyle/>
        <a:p>
          <a:r>
            <a:rPr lang="tr-TR" dirty="0"/>
            <a:t>Adaylık </a:t>
          </a:r>
          <a:r>
            <a:rPr lang="tr-TR" dirty="0" err="1"/>
            <a:t>Hiz</a:t>
          </a:r>
          <a:r>
            <a:rPr lang="tr-TR" dirty="0"/>
            <a:t>. Süresi     :</a:t>
          </a:r>
        </a:p>
      </dgm:t>
    </dgm:pt>
    <dgm:pt modelId="{CEEAD450-49DC-4915-AC13-D02C955BC258}" type="parTrans" cxnId="{9AE83128-950B-429C-9654-229C9348CCDD}">
      <dgm:prSet/>
      <dgm:spPr/>
      <dgm:t>
        <a:bodyPr/>
        <a:lstStyle/>
        <a:p>
          <a:endParaRPr lang="tr-TR"/>
        </a:p>
      </dgm:t>
    </dgm:pt>
    <dgm:pt modelId="{0D2E1A0F-73EA-46E7-920C-A74D71BC6DC9}" type="sibTrans" cxnId="{9AE83128-950B-429C-9654-229C9348CCDD}">
      <dgm:prSet/>
      <dgm:spPr/>
      <dgm:t>
        <a:bodyPr/>
        <a:lstStyle/>
        <a:p>
          <a:endParaRPr lang="tr-TR"/>
        </a:p>
      </dgm:t>
    </dgm:pt>
    <dgm:pt modelId="{972E0144-224C-402A-8CE1-B310A06C40AD}">
      <dgm:prSet/>
      <dgm:spPr/>
      <dgm:t>
        <a:bodyPr/>
        <a:lstStyle/>
        <a:p>
          <a:r>
            <a:rPr lang="tr-TR" dirty="0">
              <a:highlight>
                <a:srgbClr val="FFFF00"/>
              </a:highlight>
            </a:rPr>
            <a:t>İlk Atanma D/K:        </a:t>
          </a:r>
          <a:r>
            <a:rPr lang="tr-TR" dirty="0">
              <a:highlight>
                <a:srgbClr val="00FF00"/>
              </a:highlight>
            </a:rPr>
            <a:t>Yeni D/K:</a:t>
          </a:r>
          <a:endParaRPr lang="tr-TR" b="1" dirty="0">
            <a:highlight>
              <a:srgbClr val="00FF00"/>
            </a:highlight>
          </a:endParaRPr>
        </a:p>
      </dgm:t>
    </dgm:pt>
    <dgm:pt modelId="{C92B6294-39D6-45E6-9F69-EA271928F184}" type="parTrans" cxnId="{527EBB32-6409-4F5F-A9C9-CF0130E77CD8}">
      <dgm:prSet/>
      <dgm:spPr/>
      <dgm:t>
        <a:bodyPr/>
        <a:lstStyle/>
        <a:p>
          <a:endParaRPr lang="tr-TR"/>
        </a:p>
      </dgm:t>
    </dgm:pt>
    <dgm:pt modelId="{7175BA51-3AC4-4248-9B04-E70298BD8C8C}" type="sibTrans" cxnId="{527EBB32-6409-4F5F-A9C9-CF0130E77CD8}">
      <dgm:prSet/>
      <dgm:spPr/>
      <dgm:t>
        <a:bodyPr/>
        <a:lstStyle/>
        <a:p>
          <a:endParaRPr lang="tr-TR"/>
        </a:p>
      </dgm:t>
    </dgm:pt>
    <dgm:pt modelId="{9F28A465-BA09-42F7-8253-539ED76C342F}">
      <dgm:prSet/>
      <dgm:spPr/>
      <dgm:t>
        <a:bodyPr/>
        <a:lstStyle/>
        <a:p>
          <a:r>
            <a:rPr lang="tr-TR" dirty="0"/>
            <a:t>Müteakip terfi tarihi:</a:t>
          </a:r>
        </a:p>
      </dgm:t>
    </dgm:pt>
    <dgm:pt modelId="{DBFA7487-05DD-4303-9179-1EB2B04833B7}" type="parTrans" cxnId="{88386096-2B41-4D39-9238-DB9541D828CD}">
      <dgm:prSet/>
      <dgm:spPr/>
      <dgm:t>
        <a:bodyPr/>
        <a:lstStyle/>
        <a:p>
          <a:endParaRPr lang="tr-TR"/>
        </a:p>
      </dgm:t>
    </dgm:pt>
    <dgm:pt modelId="{FDBEBB2C-2CAD-4CCF-A6D7-A3DEFF1CCC6A}" type="sibTrans" cxnId="{88386096-2B41-4D39-9238-DB9541D828CD}">
      <dgm:prSet/>
      <dgm:spPr/>
      <dgm:t>
        <a:bodyPr/>
        <a:lstStyle/>
        <a:p>
          <a:endParaRPr lang="tr-TR"/>
        </a:p>
      </dgm:t>
    </dgm:pt>
    <dgm:pt modelId="{EE2458FC-2BFB-4C2F-8B44-E7A83B212192}">
      <dgm:prSet custT="1"/>
      <dgm:spPr/>
      <dgm:t>
        <a:bodyPr/>
        <a:lstStyle/>
        <a:p>
          <a:pPr algn="ctr"/>
          <a:r>
            <a:rPr lang="tr-TR" sz="1800" b="1" dirty="0"/>
            <a:t>ÖRNEK DEĞERLENDİRME</a:t>
          </a:r>
        </a:p>
      </dgm:t>
    </dgm:pt>
    <dgm:pt modelId="{A6C5BA62-0475-4797-B371-F11E99D48399}" type="parTrans" cxnId="{DAC758F3-B06A-41E1-89B1-857480E86792}">
      <dgm:prSet/>
      <dgm:spPr/>
      <dgm:t>
        <a:bodyPr/>
        <a:lstStyle/>
        <a:p>
          <a:endParaRPr lang="tr-TR"/>
        </a:p>
      </dgm:t>
    </dgm:pt>
    <dgm:pt modelId="{CC6D91FA-A200-4AF7-9137-F57C2227ECFE}" type="sibTrans" cxnId="{DAC758F3-B06A-41E1-89B1-857480E86792}">
      <dgm:prSet/>
      <dgm:spPr/>
      <dgm:t>
        <a:bodyPr/>
        <a:lstStyle/>
        <a:p>
          <a:endParaRPr lang="tr-TR"/>
        </a:p>
      </dgm:t>
    </dgm:pt>
    <dgm:pt modelId="{EDD5B3AC-94B1-475D-8396-1354871E42A9}">
      <dgm:prSet/>
      <dgm:spPr/>
      <dgm:t>
        <a:bodyPr/>
        <a:lstStyle/>
        <a:p>
          <a:r>
            <a:rPr lang="tr-TR" dirty="0" err="1"/>
            <a:t>Değlenecek</a:t>
          </a:r>
          <a:r>
            <a:rPr lang="tr-TR" dirty="0"/>
            <a:t> </a:t>
          </a:r>
          <a:r>
            <a:rPr lang="tr-TR" dirty="0" err="1"/>
            <a:t>Hiz</a:t>
          </a:r>
          <a:r>
            <a:rPr lang="tr-TR" dirty="0"/>
            <a:t>. Süre.:</a:t>
          </a:r>
        </a:p>
      </dgm:t>
    </dgm:pt>
    <dgm:pt modelId="{3787F145-2C62-452B-B4E2-4D8569A25E90}" type="parTrans" cxnId="{42981F05-1923-442C-8DE8-F3599F7055DB}">
      <dgm:prSet/>
      <dgm:spPr/>
      <dgm:t>
        <a:bodyPr/>
        <a:lstStyle/>
        <a:p>
          <a:endParaRPr lang="tr-TR"/>
        </a:p>
      </dgm:t>
    </dgm:pt>
    <dgm:pt modelId="{605FBEF7-A14B-4B1C-BDD0-CF96DC377F72}" type="sibTrans" cxnId="{42981F05-1923-442C-8DE8-F3599F7055DB}">
      <dgm:prSet/>
      <dgm:spPr/>
      <dgm:t>
        <a:bodyPr/>
        <a:lstStyle/>
        <a:p>
          <a:endParaRPr lang="tr-TR"/>
        </a:p>
      </dgm:t>
    </dgm:pt>
    <dgm:pt modelId="{E20BFEB7-79D9-4D7E-8442-2D755FD846BF}" type="pres">
      <dgm:prSet presAssocID="{4D6AEF06-E418-4EE4-B700-1D1775867E45}" presName="linear" presStyleCnt="0">
        <dgm:presLayoutVars>
          <dgm:animLvl val="lvl"/>
          <dgm:resizeHandles val="exact"/>
        </dgm:presLayoutVars>
      </dgm:prSet>
      <dgm:spPr/>
      <dgm:t>
        <a:bodyPr/>
        <a:lstStyle/>
        <a:p>
          <a:endParaRPr lang="tr-TR"/>
        </a:p>
      </dgm:t>
    </dgm:pt>
    <dgm:pt modelId="{618695CA-551D-4719-8A2F-5155524B5F50}" type="pres">
      <dgm:prSet presAssocID="{F7AEBFDA-36BA-45C2-8D37-2369DD75869E}" presName="parentText" presStyleLbl="node1" presStyleIdx="0" presStyleCnt="9" custLinFactY="42624" custLinFactNeighborY="100000">
        <dgm:presLayoutVars>
          <dgm:chMax val="0"/>
          <dgm:bulletEnabled val="1"/>
        </dgm:presLayoutVars>
      </dgm:prSet>
      <dgm:spPr/>
      <dgm:t>
        <a:bodyPr/>
        <a:lstStyle/>
        <a:p>
          <a:endParaRPr lang="tr-TR"/>
        </a:p>
      </dgm:t>
    </dgm:pt>
    <dgm:pt modelId="{7FE60C83-92EB-4815-9080-499046CBB75C}" type="pres">
      <dgm:prSet presAssocID="{2C6983B3-379E-49BA-8727-0A93378A395B}" presName="spacer" presStyleCnt="0"/>
      <dgm:spPr/>
    </dgm:pt>
    <dgm:pt modelId="{1B36DC93-9E65-4B7C-B90F-DA6EC73A98DF}" type="pres">
      <dgm:prSet presAssocID="{EE2458FC-2BFB-4C2F-8B44-E7A83B212192}" presName="parentText" presStyleLbl="node1" presStyleIdx="1" presStyleCnt="9" custScaleY="86188" custLinFactY="-140206" custLinFactNeighborY="-200000">
        <dgm:presLayoutVars>
          <dgm:chMax val="0"/>
          <dgm:bulletEnabled val="1"/>
        </dgm:presLayoutVars>
      </dgm:prSet>
      <dgm:spPr/>
      <dgm:t>
        <a:bodyPr/>
        <a:lstStyle/>
        <a:p>
          <a:endParaRPr lang="tr-TR"/>
        </a:p>
      </dgm:t>
    </dgm:pt>
    <dgm:pt modelId="{BD567151-58D1-4982-91BA-25423162CB4C}" type="pres">
      <dgm:prSet presAssocID="{CC6D91FA-A200-4AF7-9137-F57C2227ECFE}" presName="spacer" presStyleCnt="0"/>
      <dgm:spPr/>
    </dgm:pt>
    <dgm:pt modelId="{FA90B568-6677-4097-B22F-ADBCD9F66BBE}" type="pres">
      <dgm:prSet presAssocID="{4CF4AA4D-1F5D-42DB-97AD-B98EC21BDA17}" presName="parentText" presStyleLbl="node1" presStyleIdx="2" presStyleCnt="9" custLinFactY="265753" custLinFactNeighborY="300000">
        <dgm:presLayoutVars>
          <dgm:chMax val="0"/>
          <dgm:bulletEnabled val="1"/>
        </dgm:presLayoutVars>
      </dgm:prSet>
      <dgm:spPr/>
      <dgm:t>
        <a:bodyPr/>
        <a:lstStyle/>
        <a:p>
          <a:endParaRPr lang="tr-TR"/>
        </a:p>
      </dgm:t>
    </dgm:pt>
    <dgm:pt modelId="{97DEE3AA-E43A-4735-A67C-D6C0F77103E2}" type="pres">
      <dgm:prSet presAssocID="{12678E28-6B86-4EF0-BE10-161F0A72C7E4}" presName="spacer" presStyleCnt="0"/>
      <dgm:spPr/>
    </dgm:pt>
    <dgm:pt modelId="{4CDDAF47-0EBF-4D4E-8C71-481C28C24EEB}" type="pres">
      <dgm:prSet presAssocID="{3BC385F4-244A-43BE-A6AA-EE265781D1B2}" presName="parentText" presStyleLbl="node1" presStyleIdx="3" presStyleCnt="9" custLinFactY="-136487" custLinFactNeighborX="-271" custLinFactNeighborY="-200000">
        <dgm:presLayoutVars>
          <dgm:chMax val="0"/>
          <dgm:bulletEnabled val="1"/>
        </dgm:presLayoutVars>
      </dgm:prSet>
      <dgm:spPr/>
      <dgm:t>
        <a:bodyPr/>
        <a:lstStyle/>
        <a:p>
          <a:endParaRPr lang="tr-TR"/>
        </a:p>
      </dgm:t>
    </dgm:pt>
    <dgm:pt modelId="{6D8B6D6C-4A26-4137-8D61-3E414FD910C1}" type="pres">
      <dgm:prSet presAssocID="{DF97F838-6004-45D0-9DA8-190FD41883BB}" presName="spacer" presStyleCnt="0"/>
      <dgm:spPr/>
    </dgm:pt>
    <dgm:pt modelId="{888F7564-A453-43CC-A068-9C03E0046F5E}" type="pres">
      <dgm:prSet presAssocID="{9EF1A6AC-CB29-4B80-9D04-E293004495F7}" presName="parentText" presStyleLbl="node1" presStyleIdx="4" presStyleCnt="9" custLinFactY="-128119" custLinFactNeighborY="-200000">
        <dgm:presLayoutVars>
          <dgm:chMax val="0"/>
          <dgm:bulletEnabled val="1"/>
        </dgm:presLayoutVars>
      </dgm:prSet>
      <dgm:spPr/>
      <dgm:t>
        <a:bodyPr/>
        <a:lstStyle/>
        <a:p>
          <a:endParaRPr lang="tr-TR"/>
        </a:p>
      </dgm:t>
    </dgm:pt>
    <dgm:pt modelId="{A77473E5-1D2A-4060-AFA2-D44DBBCEC3B6}" type="pres">
      <dgm:prSet presAssocID="{DEDA8C70-0A87-427B-87DB-DC36BECA58D3}" presName="spacer" presStyleCnt="0"/>
      <dgm:spPr/>
    </dgm:pt>
    <dgm:pt modelId="{539EA751-BBBE-4756-8431-FCBBEF0757ED}" type="pres">
      <dgm:prSet presAssocID="{6843ED42-3ABB-4F93-8502-D183C3F32701}" presName="parentText" presStyleLbl="node1" presStyleIdx="5" presStyleCnt="9" custLinFactY="-128642" custLinFactNeighborY="-200000">
        <dgm:presLayoutVars>
          <dgm:chMax val="0"/>
          <dgm:bulletEnabled val="1"/>
        </dgm:presLayoutVars>
      </dgm:prSet>
      <dgm:spPr/>
      <dgm:t>
        <a:bodyPr/>
        <a:lstStyle/>
        <a:p>
          <a:endParaRPr lang="tr-TR"/>
        </a:p>
      </dgm:t>
    </dgm:pt>
    <dgm:pt modelId="{89B80196-6159-46F9-83FD-028919369799}" type="pres">
      <dgm:prSet presAssocID="{0D2E1A0F-73EA-46E7-920C-A74D71BC6DC9}" presName="spacer" presStyleCnt="0"/>
      <dgm:spPr/>
    </dgm:pt>
    <dgm:pt modelId="{EC161021-BA60-40E1-8649-F8409AB76E39}" type="pres">
      <dgm:prSet presAssocID="{972E0144-224C-402A-8CE1-B310A06C40AD}" presName="parentText" presStyleLbl="node1" presStyleIdx="6" presStyleCnt="9" custLinFactY="83442" custLinFactNeighborY="100000">
        <dgm:presLayoutVars>
          <dgm:chMax val="0"/>
          <dgm:bulletEnabled val="1"/>
        </dgm:presLayoutVars>
      </dgm:prSet>
      <dgm:spPr/>
      <dgm:t>
        <a:bodyPr/>
        <a:lstStyle/>
        <a:p>
          <a:endParaRPr lang="tr-TR"/>
        </a:p>
      </dgm:t>
    </dgm:pt>
    <dgm:pt modelId="{C524E18D-5C94-4EA3-8264-62FD507CC58C}" type="pres">
      <dgm:prSet presAssocID="{7175BA51-3AC4-4248-9B04-E70298BD8C8C}" presName="spacer" presStyleCnt="0"/>
      <dgm:spPr/>
    </dgm:pt>
    <dgm:pt modelId="{C50665F8-6F14-4DDC-8AEA-55CC61DF6D02}" type="pres">
      <dgm:prSet presAssocID="{9F28A465-BA09-42F7-8253-539ED76C342F}" presName="parentText" presStyleLbl="node1" presStyleIdx="7" presStyleCnt="9" custLinFactY="89976" custLinFactNeighborY="100000">
        <dgm:presLayoutVars>
          <dgm:chMax val="0"/>
          <dgm:bulletEnabled val="1"/>
        </dgm:presLayoutVars>
      </dgm:prSet>
      <dgm:spPr/>
      <dgm:t>
        <a:bodyPr/>
        <a:lstStyle/>
        <a:p>
          <a:endParaRPr lang="tr-TR"/>
        </a:p>
      </dgm:t>
    </dgm:pt>
    <dgm:pt modelId="{02B61DBF-5B84-40C4-902F-DC7B787D101A}" type="pres">
      <dgm:prSet presAssocID="{FDBEBB2C-2CAD-4CCF-A6D7-A3DEFF1CCC6A}" presName="spacer" presStyleCnt="0"/>
      <dgm:spPr/>
    </dgm:pt>
    <dgm:pt modelId="{00F73CEF-A43D-48A0-948C-14253727C65B}" type="pres">
      <dgm:prSet presAssocID="{EDD5B3AC-94B1-475D-8396-1354871E42A9}" presName="parentText" presStyleLbl="node1" presStyleIdx="8" presStyleCnt="9" custScaleY="109532" custLinFactY="-223709" custLinFactNeighborX="-271" custLinFactNeighborY="-300000">
        <dgm:presLayoutVars>
          <dgm:chMax val="0"/>
          <dgm:bulletEnabled val="1"/>
        </dgm:presLayoutVars>
      </dgm:prSet>
      <dgm:spPr/>
      <dgm:t>
        <a:bodyPr/>
        <a:lstStyle/>
        <a:p>
          <a:endParaRPr lang="tr-TR"/>
        </a:p>
      </dgm:t>
    </dgm:pt>
  </dgm:ptLst>
  <dgm:cxnLst>
    <dgm:cxn modelId="{B1A244AF-3A14-4B33-99CB-0DD943692055}" type="presOf" srcId="{9EF1A6AC-CB29-4B80-9D04-E293004495F7}" destId="{888F7564-A453-43CC-A068-9C03E0046F5E}" srcOrd="0" destOrd="0" presId="urn:microsoft.com/office/officeart/2005/8/layout/vList2"/>
    <dgm:cxn modelId="{5D76B8AD-B6B4-4A33-9A5D-29D2AFA0DB77}" type="presOf" srcId="{6843ED42-3ABB-4F93-8502-D183C3F32701}" destId="{539EA751-BBBE-4756-8431-FCBBEF0757ED}" srcOrd="0" destOrd="0" presId="urn:microsoft.com/office/officeart/2005/8/layout/vList2"/>
    <dgm:cxn modelId="{BBFC724E-B836-4F83-B410-E98A33051610}" type="presOf" srcId="{EE2458FC-2BFB-4C2F-8B44-E7A83B212192}" destId="{1B36DC93-9E65-4B7C-B90F-DA6EC73A98DF}" srcOrd="0" destOrd="0" presId="urn:microsoft.com/office/officeart/2005/8/layout/vList2"/>
    <dgm:cxn modelId="{33A6662C-03C1-4320-B689-482E527F0817}" type="presOf" srcId="{9F28A465-BA09-42F7-8253-539ED76C342F}" destId="{C50665F8-6F14-4DDC-8AEA-55CC61DF6D02}" srcOrd="0" destOrd="0" presId="urn:microsoft.com/office/officeart/2005/8/layout/vList2"/>
    <dgm:cxn modelId="{83B08E80-51D8-409A-A40C-752C01D5CEFD}" srcId="{4D6AEF06-E418-4EE4-B700-1D1775867E45}" destId="{3BC385F4-244A-43BE-A6AA-EE265781D1B2}" srcOrd="3" destOrd="0" parTransId="{EC547A87-7B0F-45FF-9A07-B3C9532DF316}" sibTransId="{DF97F838-6004-45D0-9DA8-190FD41883BB}"/>
    <dgm:cxn modelId="{7F52130F-CB71-4B8A-9AE5-6EB7F4F8A4B0}" type="presOf" srcId="{4CF4AA4D-1F5D-42DB-97AD-B98EC21BDA17}" destId="{FA90B568-6677-4097-B22F-ADBCD9F66BBE}" srcOrd="0" destOrd="0" presId="urn:microsoft.com/office/officeart/2005/8/layout/vList2"/>
    <dgm:cxn modelId="{DAC758F3-B06A-41E1-89B1-857480E86792}" srcId="{4D6AEF06-E418-4EE4-B700-1D1775867E45}" destId="{EE2458FC-2BFB-4C2F-8B44-E7A83B212192}" srcOrd="1" destOrd="0" parTransId="{A6C5BA62-0475-4797-B371-F11E99D48399}" sibTransId="{CC6D91FA-A200-4AF7-9137-F57C2227ECFE}"/>
    <dgm:cxn modelId="{42981F05-1923-442C-8DE8-F3599F7055DB}" srcId="{4D6AEF06-E418-4EE4-B700-1D1775867E45}" destId="{EDD5B3AC-94B1-475D-8396-1354871E42A9}" srcOrd="8" destOrd="0" parTransId="{3787F145-2C62-452B-B4E2-4D8569A25E90}" sibTransId="{605FBEF7-A14B-4B1C-BDD0-CF96DC377F72}"/>
    <dgm:cxn modelId="{9AE83128-950B-429C-9654-229C9348CCDD}" srcId="{4D6AEF06-E418-4EE4-B700-1D1775867E45}" destId="{6843ED42-3ABB-4F93-8502-D183C3F32701}" srcOrd="5" destOrd="0" parTransId="{CEEAD450-49DC-4915-AC13-D02C955BC258}" sibTransId="{0D2E1A0F-73EA-46E7-920C-A74D71BC6DC9}"/>
    <dgm:cxn modelId="{09CBF900-8F7F-4F95-B175-FA1CFA387DCA}" type="presOf" srcId="{972E0144-224C-402A-8CE1-B310A06C40AD}" destId="{EC161021-BA60-40E1-8649-F8409AB76E39}" srcOrd="0" destOrd="0" presId="urn:microsoft.com/office/officeart/2005/8/layout/vList2"/>
    <dgm:cxn modelId="{CC4365B0-3BCE-4DF4-A7E2-52BBD5AEC7DC}" srcId="{4D6AEF06-E418-4EE4-B700-1D1775867E45}" destId="{F7AEBFDA-36BA-45C2-8D37-2369DD75869E}" srcOrd="0" destOrd="0" parTransId="{F9B8AEEB-7F65-4FC4-A1FF-12E28CB0809C}" sibTransId="{2C6983B3-379E-49BA-8727-0A93378A395B}"/>
    <dgm:cxn modelId="{C79EAF89-BC41-4823-9FEF-2F1C516310B9}" srcId="{4D6AEF06-E418-4EE4-B700-1D1775867E45}" destId="{9EF1A6AC-CB29-4B80-9D04-E293004495F7}" srcOrd="4" destOrd="0" parTransId="{36CBC91D-8981-4F6F-B36C-DCB861464CE1}" sibTransId="{DEDA8C70-0A87-427B-87DB-DC36BECA58D3}"/>
    <dgm:cxn modelId="{B5BAF973-7822-4A63-AF82-23F559DA8C64}" type="presOf" srcId="{3BC385F4-244A-43BE-A6AA-EE265781D1B2}" destId="{4CDDAF47-0EBF-4D4E-8C71-481C28C24EEB}" srcOrd="0" destOrd="0" presId="urn:microsoft.com/office/officeart/2005/8/layout/vList2"/>
    <dgm:cxn modelId="{412D09AE-18B9-4F3D-B2BC-325F8045D0CA}" type="presOf" srcId="{EDD5B3AC-94B1-475D-8396-1354871E42A9}" destId="{00F73CEF-A43D-48A0-948C-14253727C65B}" srcOrd="0" destOrd="0" presId="urn:microsoft.com/office/officeart/2005/8/layout/vList2"/>
    <dgm:cxn modelId="{9C3F4F9C-330D-4C78-BE80-A9ADDC44755B}" type="presOf" srcId="{F7AEBFDA-36BA-45C2-8D37-2369DD75869E}" destId="{618695CA-551D-4719-8A2F-5155524B5F50}" srcOrd="0" destOrd="0" presId="urn:microsoft.com/office/officeart/2005/8/layout/vList2"/>
    <dgm:cxn modelId="{527EBB32-6409-4F5F-A9C9-CF0130E77CD8}" srcId="{4D6AEF06-E418-4EE4-B700-1D1775867E45}" destId="{972E0144-224C-402A-8CE1-B310A06C40AD}" srcOrd="6" destOrd="0" parTransId="{C92B6294-39D6-45E6-9F69-EA271928F184}" sibTransId="{7175BA51-3AC4-4248-9B04-E70298BD8C8C}"/>
    <dgm:cxn modelId="{9D2C514E-2C75-4E1C-8B55-576F636DA21A}" type="presOf" srcId="{4D6AEF06-E418-4EE4-B700-1D1775867E45}" destId="{E20BFEB7-79D9-4D7E-8442-2D755FD846BF}" srcOrd="0" destOrd="0" presId="urn:microsoft.com/office/officeart/2005/8/layout/vList2"/>
    <dgm:cxn modelId="{88386096-2B41-4D39-9238-DB9541D828CD}" srcId="{4D6AEF06-E418-4EE4-B700-1D1775867E45}" destId="{9F28A465-BA09-42F7-8253-539ED76C342F}" srcOrd="7" destOrd="0" parTransId="{DBFA7487-05DD-4303-9179-1EB2B04833B7}" sibTransId="{FDBEBB2C-2CAD-4CCF-A6D7-A3DEFF1CCC6A}"/>
    <dgm:cxn modelId="{ED23DDDB-83BF-4CA5-8DCB-C7D80BE92310}" srcId="{4D6AEF06-E418-4EE4-B700-1D1775867E45}" destId="{4CF4AA4D-1F5D-42DB-97AD-B98EC21BDA17}" srcOrd="2" destOrd="0" parTransId="{21000601-C3BE-48EA-A488-4A4000FD2B13}" sibTransId="{12678E28-6B86-4EF0-BE10-161F0A72C7E4}"/>
    <dgm:cxn modelId="{B6999B6A-0E13-44CA-A5BC-4FF9F321C232}" type="presParOf" srcId="{E20BFEB7-79D9-4D7E-8442-2D755FD846BF}" destId="{618695CA-551D-4719-8A2F-5155524B5F50}" srcOrd="0" destOrd="0" presId="urn:microsoft.com/office/officeart/2005/8/layout/vList2"/>
    <dgm:cxn modelId="{C840FBD0-83DD-4491-A281-04F473976A91}" type="presParOf" srcId="{E20BFEB7-79D9-4D7E-8442-2D755FD846BF}" destId="{7FE60C83-92EB-4815-9080-499046CBB75C}" srcOrd="1" destOrd="0" presId="urn:microsoft.com/office/officeart/2005/8/layout/vList2"/>
    <dgm:cxn modelId="{EA25305C-F66D-4520-A70B-F75FFB4DBED9}" type="presParOf" srcId="{E20BFEB7-79D9-4D7E-8442-2D755FD846BF}" destId="{1B36DC93-9E65-4B7C-B90F-DA6EC73A98DF}" srcOrd="2" destOrd="0" presId="urn:microsoft.com/office/officeart/2005/8/layout/vList2"/>
    <dgm:cxn modelId="{E022A055-3C4F-4B92-B346-22B5DAAC089B}" type="presParOf" srcId="{E20BFEB7-79D9-4D7E-8442-2D755FD846BF}" destId="{BD567151-58D1-4982-91BA-25423162CB4C}" srcOrd="3" destOrd="0" presId="urn:microsoft.com/office/officeart/2005/8/layout/vList2"/>
    <dgm:cxn modelId="{05FA4FAB-0298-4250-BD95-81C68C094053}" type="presParOf" srcId="{E20BFEB7-79D9-4D7E-8442-2D755FD846BF}" destId="{FA90B568-6677-4097-B22F-ADBCD9F66BBE}" srcOrd="4" destOrd="0" presId="urn:microsoft.com/office/officeart/2005/8/layout/vList2"/>
    <dgm:cxn modelId="{7B4A1594-E630-4D2C-807D-2C963C4DAD5E}" type="presParOf" srcId="{E20BFEB7-79D9-4D7E-8442-2D755FD846BF}" destId="{97DEE3AA-E43A-4735-A67C-D6C0F77103E2}" srcOrd="5" destOrd="0" presId="urn:microsoft.com/office/officeart/2005/8/layout/vList2"/>
    <dgm:cxn modelId="{CFF6D7B1-E2BF-453E-B2AD-2AF29D6E2FCC}" type="presParOf" srcId="{E20BFEB7-79D9-4D7E-8442-2D755FD846BF}" destId="{4CDDAF47-0EBF-4D4E-8C71-481C28C24EEB}" srcOrd="6" destOrd="0" presId="urn:microsoft.com/office/officeart/2005/8/layout/vList2"/>
    <dgm:cxn modelId="{DE44C0AE-E0DE-419B-8828-24A07DDCCC61}" type="presParOf" srcId="{E20BFEB7-79D9-4D7E-8442-2D755FD846BF}" destId="{6D8B6D6C-4A26-4137-8D61-3E414FD910C1}" srcOrd="7" destOrd="0" presId="urn:microsoft.com/office/officeart/2005/8/layout/vList2"/>
    <dgm:cxn modelId="{7D3D7C21-8DE0-44F2-90B4-E1A9651DE184}" type="presParOf" srcId="{E20BFEB7-79D9-4D7E-8442-2D755FD846BF}" destId="{888F7564-A453-43CC-A068-9C03E0046F5E}" srcOrd="8" destOrd="0" presId="urn:microsoft.com/office/officeart/2005/8/layout/vList2"/>
    <dgm:cxn modelId="{5122553C-B62D-407B-8D4A-8EAA0F53D2F8}" type="presParOf" srcId="{E20BFEB7-79D9-4D7E-8442-2D755FD846BF}" destId="{A77473E5-1D2A-4060-AFA2-D44DBBCEC3B6}" srcOrd="9" destOrd="0" presId="urn:microsoft.com/office/officeart/2005/8/layout/vList2"/>
    <dgm:cxn modelId="{C39EE1F7-8BAA-4944-BB97-945F0977FB0E}" type="presParOf" srcId="{E20BFEB7-79D9-4D7E-8442-2D755FD846BF}" destId="{539EA751-BBBE-4756-8431-FCBBEF0757ED}" srcOrd="10" destOrd="0" presId="urn:microsoft.com/office/officeart/2005/8/layout/vList2"/>
    <dgm:cxn modelId="{DD62997E-5753-4930-AD40-D468FAFCFF07}" type="presParOf" srcId="{E20BFEB7-79D9-4D7E-8442-2D755FD846BF}" destId="{89B80196-6159-46F9-83FD-028919369799}" srcOrd="11" destOrd="0" presId="urn:microsoft.com/office/officeart/2005/8/layout/vList2"/>
    <dgm:cxn modelId="{CB30AB10-81B3-4553-939E-4C324C740595}" type="presParOf" srcId="{E20BFEB7-79D9-4D7E-8442-2D755FD846BF}" destId="{EC161021-BA60-40E1-8649-F8409AB76E39}" srcOrd="12" destOrd="0" presId="urn:microsoft.com/office/officeart/2005/8/layout/vList2"/>
    <dgm:cxn modelId="{CDC74816-37D2-4779-9858-84B70625A19D}" type="presParOf" srcId="{E20BFEB7-79D9-4D7E-8442-2D755FD846BF}" destId="{C524E18D-5C94-4EA3-8264-62FD507CC58C}" srcOrd="13" destOrd="0" presId="urn:microsoft.com/office/officeart/2005/8/layout/vList2"/>
    <dgm:cxn modelId="{3DD50ACC-3FE8-4417-B2E1-7F694645A447}" type="presParOf" srcId="{E20BFEB7-79D9-4D7E-8442-2D755FD846BF}" destId="{C50665F8-6F14-4DDC-8AEA-55CC61DF6D02}" srcOrd="14" destOrd="0" presId="urn:microsoft.com/office/officeart/2005/8/layout/vList2"/>
    <dgm:cxn modelId="{10E842C7-7B01-4087-850D-88C57B90B390}" type="presParOf" srcId="{E20BFEB7-79D9-4D7E-8442-2D755FD846BF}" destId="{02B61DBF-5B84-40C4-902F-DC7B787D101A}" srcOrd="15" destOrd="0" presId="urn:microsoft.com/office/officeart/2005/8/layout/vList2"/>
    <dgm:cxn modelId="{ABE8B383-77EA-4AFE-96E4-70F1DBCBFE13}" type="presParOf" srcId="{E20BFEB7-79D9-4D7E-8442-2D755FD846BF}" destId="{00F73CEF-A43D-48A0-948C-14253727C65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AEF06-E418-4EE4-B700-1D1775867E4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F7AEBFDA-36BA-45C2-8D37-2369DD75869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2000" dirty="0"/>
            <a:t>Memuriyete baş. Tarihi :</a:t>
          </a:r>
        </a:p>
      </dgm:t>
    </dgm:pt>
    <dgm:pt modelId="{F9B8AEEB-7F65-4FC4-A1FF-12E28CB0809C}" type="parTrans" cxnId="{CC4365B0-3BCE-4DF4-A7E2-52BBD5AEC7DC}">
      <dgm:prSet/>
      <dgm:spPr/>
      <dgm:t>
        <a:bodyPr/>
        <a:lstStyle/>
        <a:p>
          <a:endParaRPr lang="tr-TR"/>
        </a:p>
      </dgm:t>
    </dgm:pt>
    <dgm:pt modelId="{2C6983B3-379E-49BA-8727-0A93378A395B}" type="sibTrans" cxnId="{CC4365B0-3BCE-4DF4-A7E2-52BBD5AEC7DC}">
      <dgm:prSet/>
      <dgm:spPr/>
      <dgm:t>
        <a:bodyPr/>
        <a:lstStyle/>
        <a:p>
          <a:endParaRPr lang="tr-TR"/>
        </a:p>
      </dgm:t>
    </dgm:pt>
    <dgm:pt modelId="{3BC385F4-244A-43BE-A6AA-EE265781D1B2}">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2000" dirty="0"/>
            <a:t>Öğrenim Durumu :</a:t>
          </a:r>
        </a:p>
      </dgm:t>
    </dgm:pt>
    <dgm:pt modelId="{EC547A87-7B0F-45FF-9A07-B3C9532DF316}" type="parTrans" cxnId="{83B08E80-51D8-409A-A40C-752C01D5CEFD}">
      <dgm:prSet/>
      <dgm:spPr/>
      <dgm:t>
        <a:bodyPr/>
        <a:lstStyle/>
        <a:p>
          <a:endParaRPr lang="tr-TR"/>
        </a:p>
      </dgm:t>
    </dgm:pt>
    <dgm:pt modelId="{DF97F838-6004-45D0-9DA8-190FD41883BB}" type="sibTrans" cxnId="{83B08E80-51D8-409A-A40C-752C01D5CEFD}">
      <dgm:prSet/>
      <dgm:spPr/>
      <dgm:t>
        <a:bodyPr/>
        <a:lstStyle/>
        <a:p>
          <a:endParaRPr lang="tr-TR"/>
        </a:p>
      </dgm:t>
    </dgm:pt>
    <dgm:pt modelId="{972E0144-224C-402A-8CE1-B310A06C40AD}">
      <dgm:prSet custT="1"/>
      <dgm:spPr/>
      <dgm:t>
        <a:bodyPr/>
        <a:lstStyle/>
        <a:p>
          <a:r>
            <a:rPr lang="tr-TR" sz="2000" dirty="0"/>
            <a:t>İlk </a:t>
          </a:r>
          <a:r>
            <a:rPr lang="tr-TR" sz="2000" dirty="0" err="1"/>
            <a:t>Atanma.D</a:t>
          </a:r>
          <a:r>
            <a:rPr lang="tr-TR" sz="2000" dirty="0"/>
            <a:t>/K:                   Yeni D/K:</a:t>
          </a:r>
          <a:endParaRPr lang="tr-TR" sz="2000" b="1" dirty="0"/>
        </a:p>
      </dgm:t>
    </dgm:pt>
    <dgm:pt modelId="{C92B6294-39D6-45E6-9F69-EA271928F184}" type="parTrans" cxnId="{527EBB32-6409-4F5F-A9C9-CF0130E77CD8}">
      <dgm:prSet/>
      <dgm:spPr/>
      <dgm:t>
        <a:bodyPr/>
        <a:lstStyle/>
        <a:p>
          <a:endParaRPr lang="tr-TR"/>
        </a:p>
      </dgm:t>
    </dgm:pt>
    <dgm:pt modelId="{7175BA51-3AC4-4248-9B04-E70298BD8C8C}" type="sibTrans" cxnId="{527EBB32-6409-4F5F-A9C9-CF0130E77CD8}">
      <dgm:prSet/>
      <dgm:spPr/>
      <dgm:t>
        <a:bodyPr/>
        <a:lstStyle/>
        <a:p>
          <a:endParaRPr lang="tr-TR"/>
        </a:p>
      </dgm:t>
    </dgm:pt>
    <dgm:pt modelId="{EE2458FC-2BFB-4C2F-8B44-E7A83B212192}">
      <dgm:prSet custT="1"/>
      <dgm:spPr/>
      <dgm:t>
        <a:bodyPr/>
        <a:lstStyle/>
        <a:p>
          <a:pPr algn="ctr"/>
          <a:r>
            <a:rPr lang="tr-TR" sz="1800" b="1" dirty="0"/>
            <a:t>ÖRNEK DEĞERLENDİRME</a:t>
          </a:r>
        </a:p>
      </dgm:t>
    </dgm:pt>
    <dgm:pt modelId="{A6C5BA62-0475-4797-B371-F11E99D48399}" type="parTrans" cxnId="{DAC758F3-B06A-41E1-89B1-857480E86792}">
      <dgm:prSet/>
      <dgm:spPr/>
      <dgm:t>
        <a:bodyPr/>
        <a:lstStyle/>
        <a:p>
          <a:endParaRPr lang="tr-TR"/>
        </a:p>
      </dgm:t>
    </dgm:pt>
    <dgm:pt modelId="{CC6D91FA-A200-4AF7-9137-F57C2227ECFE}" type="sibTrans" cxnId="{DAC758F3-B06A-41E1-89B1-857480E86792}">
      <dgm:prSet/>
      <dgm:spPr/>
      <dgm:t>
        <a:bodyPr/>
        <a:lstStyle/>
        <a:p>
          <a:endParaRPr lang="tr-TR"/>
        </a:p>
      </dgm:t>
    </dgm:pt>
    <dgm:pt modelId="{EDD5B3AC-94B1-475D-8396-1354871E42A9}">
      <dgm:prSet custT="1"/>
      <dgm:spPr/>
      <dgm:t>
        <a:bodyPr/>
        <a:lstStyle/>
        <a:p>
          <a:r>
            <a:rPr lang="tr-TR" sz="2000" dirty="0"/>
            <a:t>Aday iken Bit. Okul:</a:t>
          </a:r>
        </a:p>
      </dgm:t>
    </dgm:pt>
    <dgm:pt modelId="{3787F145-2C62-452B-B4E2-4D8569A25E90}" type="parTrans" cxnId="{42981F05-1923-442C-8DE8-F3599F7055DB}">
      <dgm:prSet/>
      <dgm:spPr/>
      <dgm:t>
        <a:bodyPr/>
        <a:lstStyle/>
        <a:p>
          <a:endParaRPr lang="tr-TR"/>
        </a:p>
      </dgm:t>
    </dgm:pt>
    <dgm:pt modelId="{605FBEF7-A14B-4B1C-BDD0-CF96DC377F72}" type="sibTrans" cxnId="{42981F05-1923-442C-8DE8-F3599F7055DB}">
      <dgm:prSet/>
      <dgm:spPr/>
      <dgm:t>
        <a:bodyPr/>
        <a:lstStyle/>
        <a:p>
          <a:endParaRPr lang="tr-TR"/>
        </a:p>
      </dgm:t>
    </dgm:pt>
    <dgm:pt modelId="{E20BFEB7-79D9-4D7E-8442-2D755FD846BF}" type="pres">
      <dgm:prSet presAssocID="{4D6AEF06-E418-4EE4-B700-1D1775867E45}" presName="linear" presStyleCnt="0">
        <dgm:presLayoutVars>
          <dgm:animLvl val="lvl"/>
          <dgm:resizeHandles val="exact"/>
        </dgm:presLayoutVars>
      </dgm:prSet>
      <dgm:spPr/>
      <dgm:t>
        <a:bodyPr/>
        <a:lstStyle/>
        <a:p>
          <a:endParaRPr lang="tr-TR"/>
        </a:p>
      </dgm:t>
    </dgm:pt>
    <dgm:pt modelId="{618695CA-551D-4719-8A2F-5155524B5F50}" type="pres">
      <dgm:prSet presAssocID="{F7AEBFDA-36BA-45C2-8D37-2369DD75869E}" presName="parentText" presStyleLbl="node1" presStyleIdx="0" presStyleCnt="5" custScaleY="68146" custLinFactY="55144" custLinFactNeighborX="0" custLinFactNeighborY="100000">
        <dgm:presLayoutVars>
          <dgm:chMax val="0"/>
          <dgm:bulletEnabled val="1"/>
        </dgm:presLayoutVars>
      </dgm:prSet>
      <dgm:spPr/>
      <dgm:t>
        <a:bodyPr/>
        <a:lstStyle/>
        <a:p>
          <a:endParaRPr lang="tr-TR"/>
        </a:p>
      </dgm:t>
    </dgm:pt>
    <dgm:pt modelId="{7FE60C83-92EB-4815-9080-499046CBB75C}" type="pres">
      <dgm:prSet presAssocID="{2C6983B3-379E-49BA-8727-0A93378A395B}" presName="spacer" presStyleCnt="0"/>
      <dgm:spPr/>
    </dgm:pt>
    <dgm:pt modelId="{1B36DC93-9E65-4B7C-B90F-DA6EC73A98DF}" type="pres">
      <dgm:prSet presAssocID="{EE2458FC-2BFB-4C2F-8B44-E7A83B212192}" presName="parentText" presStyleLbl="node1" presStyleIdx="1" presStyleCnt="5" custScaleY="57990" custLinFactY="-110318" custLinFactNeighborY="-200000">
        <dgm:presLayoutVars>
          <dgm:chMax val="0"/>
          <dgm:bulletEnabled val="1"/>
        </dgm:presLayoutVars>
      </dgm:prSet>
      <dgm:spPr/>
      <dgm:t>
        <a:bodyPr/>
        <a:lstStyle/>
        <a:p>
          <a:endParaRPr lang="tr-TR"/>
        </a:p>
      </dgm:t>
    </dgm:pt>
    <dgm:pt modelId="{BD567151-58D1-4982-91BA-25423162CB4C}" type="pres">
      <dgm:prSet presAssocID="{CC6D91FA-A200-4AF7-9137-F57C2227ECFE}" presName="spacer" presStyleCnt="0"/>
      <dgm:spPr/>
    </dgm:pt>
    <dgm:pt modelId="{4CDDAF47-0EBF-4D4E-8C71-481C28C24EEB}" type="pres">
      <dgm:prSet presAssocID="{3BC385F4-244A-43BE-A6AA-EE265781D1B2}" presName="parentText" presStyleLbl="node1" presStyleIdx="2" presStyleCnt="5" custScaleY="61814" custLinFactNeighborX="0" custLinFactNeighborY="-15400">
        <dgm:presLayoutVars>
          <dgm:chMax val="0"/>
          <dgm:bulletEnabled val="1"/>
        </dgm:presLayoutVars>
      </dgm:prSet>
      <dgm:spPr/>
      <dgm:t>
        <a:bodyPr/>
        <a:lstStyle/>
        <a:p>
          <a:endParaRPr lang="tr-TR"/>
        </a:p>
      </dgm:t>
    </dgm:pt>
    <dgm:pt modelId="{6D8B6D6C-4A26-4137-8D61-3E414FD910C1}" type="pres">
      <dgm:prSet presAssocID="{DF97F838-6004-45D0-9DA8-190FD41883BB}" presName="spacer" presStyleCnt="0"/>
      <dgm:spPr/>
    </dgm:pt>
    <dgm:pt modelId="{EC161021-BA60-40E1-8649-F8409AB76E39}" type="pres">
      <dgm:prSet presAssocID="{972E0144-224C-402A-8CE1-B310A06C40AD}" presName="parentText" presStyleLbl="node1" presStyleIdx="3" presStyleCnt="5" custScaleY="65009" custLinFactY="44336" custLinFactNeighborX="0" custLinFactNeighborY="100000">
        <dgm:presLayoutVars>
          <dgm:chMax val="0"/>
          <dgm:bulletEnabled val="1"/>
        </dgm:presLayoutVars>
      </dgm:prSet>
      <dgm:spPr/>
      <dgm:t>
        <a:bodyPr/>
        <a:lstStyle/>
        <a:p>
          <a:endParaRPr lang="tr-TR"/>
        </a:p>
      </dgm:t>
    </dgm:pt>
    <dgm:pt modelId="{C524E18D-5C94-4EA3-8264-62FD507CC58C}" type="pres">
      <dgm:prSet presAssocID="{7175BA51-3AC4-4248-9B04-E70298BD8C8C}" presName="spacer" presStyleCnt="0"/>
      <dgm:spPr/>
    </dgm:pt>
    <dgm:pt modelId="{00F73CEF-A43D-48A0-948C-14253727C65B}" type="pres">
      <dgm:prSet presAssocID="{EDD5B3AC-94B1-475D-8396-1354871E42A9}" presName="parentText" presStyleLbl="node1" presStyleIdx="4" presStyleCnt="5" custScaleY="65236" custLinFactY="-78741" custLinFactNeighborX="0" custLinFactNeighborY="-100000">
        <dgm:presLayoutVars>
          <dgm:chMax val="0"/>
          <dgm:bulletEnabled val="1"/>
        </dgm:presLayoutVars>
      </dgm:prSet>
      <dgm:spPr/>
      <dgm:t>
        <a:bodyPr/>
        <a:lstStyle/>
        <a:p>
          <a:endParaRPr lang="tr-TR"/>
        </a:p>
      </dgm:t>
    </dgm:pt>
  </dgm:ptLst>
  <dgm:cxnLst>
    <dgm:cxn modelId="{BBFC724E-B836-4F83-B410-E98A33051610}" type="presOf" srcId="{EE2458FC-2BFB-4C2F-8B44-E7A83B212192}" destId="{1B36DC93-9E65-4B7C-B90F-DA6EC73A98DF}" srcOrd="0" destOrd="0" presId="urn:microsoft.com/office/officeart/2005/8/layout/vList2"/>
    <dgm:cxn modelId="{83B08E80-51D8-409A-A40C-752C01D5CEFD}" srcId="{4D6AEF06-E418-4EE4-B700-1D1775867E45}" destId="{3BC385F4-244A-43BE-A6AA-EE265781D1B2}" srcOrd="2" destOrd="0" parTransId="{EC547A87-7B0F-45FF-9A07-B3C9532DF316}" sibTransId="{DF97F838-6004-45D0-9DA8-190FD41883BB}"/>
    <dgm:cxn modelId="{DAC758F3-B06A-41E1-89B1-857480E86792}" srcId="{4D6AEF06-E418-4EE4-B700-1D1775867E45}" destId="{EE2458FC-2BFB-4C2F-8B44-E7A83B212192}" srcOrd="1" destOrd="0" parTransId="{A6C5BA62-0475-4797-B371-F11E99D48399}" sibTransId="{CC6D91FA-A200-4AF7-9137-F57C2227ECFE}"/>
    <dgm:cxn modelId="{42981F05-1923-442C-8DE8-F3599F7055DB}" srcId="{4D6AEF06-E418-4EE4-B700-1D1775867E45}" destId="{EDD5B3AC-94B1-475D-8396-1354871E42A9}" srcOrd="4" destOrd="0" parTransId="{3787F145-2C62-452B-B4E2-4D8569A25E90}" sibTransId="{605FBEF7-A14B-4B1C-BDD0-CF96DC377F72}"/>
    <dgm:cxn modelId="{09CBF900-8F7F-4F95-B175-FA1CFA387DCA}" type="presOf" srcId="{972E0144-224C-402A-8CE1-B310A06C40AD}" destId="{EC161021-BA60-40E1-8649-F8409AB76E39}" srcOrd="0" destOrd="0" presId="urn:microsoft.com/office/officeart/2005/8/layout/vList2"/>
    <dgm:cxn modelId="{CC4365B0-3BCE-4DF4-A7E2-52BBD5AEC7DC}" srcId="{4D6AEF06-E418-4EE4-B700-1D1775867E45}" destId="{F7AEBFDA-36BA-45C2-8D37-2369DD75869E}" srcOrd="0" destOrd="0" parTransId="{F9B8AEEB-7F65-4FC4-A1FF-12E28CB0809C}" sibTransId="{2C6983B3-379E-49BA-8727-0A93378A395B}"/>
    <dgm:cxn modelId="{412D09AE-18B9-4F3D-B2BC-325F8045D0CA}" type="presOf" srcId="{EDD5B3AC-94B1-475D-8396-1354871E42A9}" destId="{00F73CEF-A43D-48A0-948C-14253727C65B}" srcOrd="0" destOrd="0" presId="urn:microsoft.com/office/officeart/2005/8/layout/vList2"/>
    <dgm:cxn modelId="{B5BAF973-7822-4A63-AF82-23F559DA8C64}" type="presOf" srcId="{3BC385F4-244A-43BE-A6AA-EE265781D1B2}" destId="{4CDDAF47-0EBF-4D4E-8C71-481C28C24EEB}" srcOrd="0" destOrd="0" presId="urn:microsoft.com/office/officeart/2005/8/layout/vList2"/>
    <dgm:cxn modelId="{9C3F4F9C-330D-4C78-BE80-A9ADDC44755B}" type="presOf" srcId="{F7AEBFDA-36BA-45C2-8D37-2369DD75869E}" destId="{618695CA-551D-4719-8A2F-5155524B5F50}" srcOrd="0" destOrd="0" presId="urn:microsoft.com/office/officeart/2005/8/layout/vList2"/>
    <dgm:cxn modelId="{527EBB32-6409-4F5F-A9C9-CF0130E77CD8}" srcId="{4D6AEF06-E418-4EE4-B700-1D1775867E45}" destId="{972E0144-224C-402A-8CE1-B310A06C40AD}" srcOrd="3" destOrd="0" parTransId="{C92B6294-39D6-45E6-9F69-EA271928F184}" sibTransId="{7175BA51-3AC4-4248-9B04-E70298BD8C8C}"/>
    <dgm:cxn modelId="{9D2C514E-2C75-4E1C-8B55-576F636DA21A}" type="presOf" srcId="{4D6AEF06-E418-4EE4-B700-1D1775867E45}" destId="{E20BFEB7-79D9-4D7E-8442-2D755FD846BF}" srcOrd="0" destOrd="0" presId="urn:microsoft.com/office/officeart/2005/8/layout/vList2"/>
    <dgm:cxn modelId="{B6999B6A-0E13-44CA-A5BC-4FF9F321C232}" type="presParOf" srcId="{E20BFEB7-79D9-4D7E-8442-2D755FD846BF}" destId="{618695CA-551D-4719-8A2F-5155524B5F50}" srcOrd="0" destOrd="0" presId="urn:microsoft.com/office/officeart/2005/8/layout/vList2"/>
    <dgm:cxn modelId="{C840FBD0-83DD-4491-A281-04F473976A91}" type="presParOf" srcId="{E20BFEB7-79D9-4D7E-8442-2D755FD846BF}" destId="{7FE60C83-92EB-4815-9080-499046CBB75C}" srcOrd="1" destOrd="0" presId="urn:microsoft.com/office/officeart/2005/8/layout/vList2"/>
    <dgm:cxn modelId="{EA25305C-F66D-4520-A70B-F75FFB4DBED9}" type="presParOf" srcId="{E20BFEB7-79D9-4D7E-8442-2D755FD846BF}" destId="{1B36DC93-9E65-4B7C-B90F-DA6EC73A98DF}" srcOrd="2" destOrd="0" presId="urn:microsoft.com/office/officeart/2005/8/layout/vList2"/>
    <dgm:cxn modelId="{E022A055-3C4F-4B92-B346-22B5DAAC089B}" type="presParOf" srcId="{E20BFEB7-79D9-4D7E-8442-2D755FD846BF}" destId="{BD567151-58D1-4982-91BA-25423162CB4C}" srcOrd="3" destOrd="0" presId="urn:microsoft.com/office/officeart/2005/8/layout/vList2"/>
    <dgm:cxn modelId="{CFF6D7B1-E2BF-453E-B2AD-2AF29D6E2FCC}" type="presParOf" srcId="{E20BFEB7-79D9-4D7E-8442-2D755FD846BF}" destId="{4CDDAF47-0EBF-4D4E-8C71-481C28C24EEB}" srcOrd="4" destOrd="0" presId="urn:microsoft.com/office/officeart/2005/8/layout/vList2"/>
    <dgm:cxn modelId="{DE44C0AE-E0DE-419B-8828-24A07DDCCC61}" type="presParOf" srcId="{E20BFEB7-79D9-4D7E-8442-2D755FD846BF}" destId="{6D8B6D6C-4A26-4137-8D61-3E414FD910C1}" srcOrd="5" destOrd="0" presId="urn:microsoft.com/office/officeart/2005/8/layout/vList2"/>
    <dgm:cxn modelId="{CB30AB10-81B3-4553-939E-4C324C740595}" type="presParOf" srcId="{E20BFEB7-79D9-4D7E-8442-2D755FD846BF}" destId="{EC161021-BA60-40E1-8649-F8409AB76E39}" srcOrd="6" destOrd="0" presId="urn:microsoft.com/office/officeart/2005/8/layout/vList2"/>
    <dgm:cxn modelId="{CDC74816-37D2-4779-9858-84B70625A19D}" type="presParOf" srcId="{E20BFEB7-79D9-4D7E-8442-2D755FD846BF}" destId="{C524E18D-5C94-4EA3-8264-62FD507CC58C}" srcOrd="7" destOrd="0" presId="urn:microsoft.com/office/officeart/2005/8/layout/vList2"/>
    <dgm:cxn modelId="{ABE8B383-77EA-4AFE-96E4-70F1DBCBFE13}" type="presParOf" srcId="{E20BFEB7-79D9-4D7E-8442-2D755FD846BF}" destId="{00F73CEF-A43D-48A0-948C-14253727C65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940C96-2DA8-4939-A3E7-7B9874C4346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tr-TR"/>
        </a:p>
      </dgm:t>
    </dgm:pt>
    <dgm:pt modelId="{8B41D853-040A-4AC7-BE3B-45CDD8C134D7}">
      <dgm:prSet phldrT="[Metin]" custT="1"/>
      <dgm:spPr>
        <a:solidFill>
          <a:srgbClr val="FFC000"/>
        </a:solidFill>
      </dgm:spPr>
      <dgm:t>
        <a:bodyPr/>
        <a:lstStyle/>
        <a:p>
          <a:r>
            <a:rPr lang="tr-TR" sz="2400" dirty="0"/>
            <a:t>İlkokul, Ortaokul, ve dengi okul bitirenlere;</a:t>
          </a:r>
        </a:p>
      </dgm:t>
    </dgm:pt>
    <dgm:pt modelId="{3F645486-1FAF-483D-ABB4-6883BA221814}" type="parTrans" cxnId="{FBD95B6E-A0F7-4610-A397-08DFE63AE201}">
      <dgm:prSet/>
      <dgm:spPr/>
      <dgm:t>
        <a:bodyPr/>
        <a:lstStyle/>
        <a:p>
          <a:endParaRPr lang="tr-TR"/>
        </a:p>
      </dgm:t>
    </dgm:pt>
    <dgm:pt modelId="{2DF60F2E-E4F2-45B2-BEA7-47F22B351570}" type="sibTrans" cxnId="{FBD95B6E-A0F7-4610-A397-08DFE63AE201}">
      <dgm:prSet/>
      <dgm:spPr/>
      <dgm:t>
        <a:bodyPr/>
        <a:lstStyle/>
        <a:p>
          <a:endParaRPr lang="tr-TR"/>
        </a:p>
      </dgm:t>
    </dgm:pt>
    <dgm:pt modelId="{EF417845-F89F-43CC-AF1B-277B9078B98D}">
      <dgm:prSet phldrT="[Metin]" custT="1"/>
      <dgm:spPr/>
      <dgm:t>
        <a:bodyPr/>
        <a:lstStyle/>
        <a:p>
          <a:r>
            <a:rPr lang="tr-TR" sz="2500" dirty="0"/>
            <a:t>İlave İki </a:t>
          </a:r>
          <a:r>
            <a:rPr lang="tr-TR" sz="2400" dirty="0"/>
            <a:t>Derece</a:t>
          </a:r>
          <a:endParaRPr lang="tr-TR" sz="2500" dirty="0"/>
        </a:p>
      </dgm:t>
    </dgm:pt>
    <dgm:pt modelId="{6A645E70-2F83-49A8-B809-A39F7BB8D56F}" type="parTrans" cxnId="{CCA93630-560F-4F88-98A9-FB07EC45DC70}">
      <dgm:prSet/>
      <dgm:spPr/>
      <dgm:t>
        <a:bodyPr/>
        <a:lstStyle/>
        <a:p>
          <a:endParaRPr lang="tr-TR"/>
        </a:p>
      </dgm:t>
    </dgm:pt>
    <dgm:pt modelId="{ED7DC59B-047A-4308-A70A-5D238FFE41AA}" type="sibTrans" cxnId="{CCA93630-560F-4F88-98A9-FB07EC45DC70}">
      <dgm:prSet/>
      <dgm:spPr/>
      <dgm:t>
        <a:bodyPr/>
        <a:lstStyle/>
        <a:p>
          <a:endParaRPr lang="tr-TR"/>
        </a:p>
      </dgm:t>
    </dgm:pt>
    <dgm:pt modelId="{34C671C3-9448-446D-BE91-54F325035DB8}">
      <dgm:prSet phldrT="[Metin]"/>
      <dgm:spPr/>
      <dgm:t>
        <a:bodyPr/>
        <a:lstStyle/>
        <a:p>
          <a:r>
            <a:rPr lang="tr-TR" dirty="0"/>
            <a:t>Lise ve Dengi Okul bitirenlere; </a:t>
          </a:r>
        </a:p>
      </dgm:t>
    </dgm:pt>
    <dgm:pt modelId="{D11879F2-20EA-42EE-82FB-9EC6B2F8E5B4}" type="parTrans" cxnId="{120EF15A-BE9A-45E7-ADE9-D7810C7A9537}">
      <dgm:prSet/>
      <dgm:spPr/>
      <dgm:t>
        <a:bodyPr/>
        <a:lstStyle/>
        <a:p>
          <a:endParaRPr lang="tr-TR"/>
        </a:p>
      </dgm:t>
    </dgm:pt>
    <dgm:pt modelId="{8812FAA3-8CFE-4B4B-BEF5-51BBFD02D6EE}" type="sibTrans" cxnId="{120EF15A-BE9A-45E7-ADE9-D7810C7A9537}">
      <dgm:prSet/>
      <dgm:spPr/>
      <dgm:t>
        <a:bodyPr/>
        <a:lstStyle/>
        <a:p>
          <a:endParaRPr lang="tr-TR"/>
        </a:p>
      </dgm:t>
    </dgm:pt>
    <dgm:pt modelId="{B226961E-11FA-4BB8-88AD-30CB96A5C453}">
      <dgm:prSet phldrT="[Metin]" custT="1"/>
      <dgm:spPr/>
      <dgm:t>
        <a:bodyPr/>
        <a:lstStyle/>
        <a:p>
          <a:r>
            <a:rPr lang="tr-TR" sz="2500" dirty="0"/>
            <a:t>İlave Bir </a:t>
          </a:r>
          <a:r>
            <a:rPr lang="tr-TR" sz="2400" dirty="0"/>
            <a:t>Derece</a:t>
          </a:r>
          <a:endParaRPr lang="tr-TR" sz="2500" dirty="0"/>
        </a:p>
        <a:p>
          <a:r>
            <a:rPr lang="tr-TR" sz="2500" dirty="0"/>
            <a:t>Bir kademe</a:t>
          </a:r>
        </a:p>
      </dgm:t>
    </dgm:pt>
    <dgm:pt modelId="{BBBFEF72-C576-4EB7-8A33-402998AF598E}" type="parTrans" cxnId="{C8A01346-E628-4AE9-A6FF-69C9FD3681F3}">
      <dgm:prSet/>
      <dgm:spPr/>
      <dgm:t>
        <a:bodyPr/>
        <a:lstStyle/>
        <a:p>
          <a:endParaRPr lang="tr-TR"/>
        </a:p>
      </dgm:t>
    </dgm:pt>
    <dgm:pt modelId="{99056168-7F46-4436-8B0D-124FB8E920A3}" type="sibTrans" cxnId="{C8A01346-E628-4AE9-A6FF-69C9FD3681F3}">
      <dgm:prSet/>
      <dgm:spPr/>
      <dgm:t>
        <a:bodyPr/>
        <a:lstStyle/>
        <a:p>
          <a:endParaRPr lang="tr-TR"/>
        </a:p>
      </dgm:t>
    </dgm:pt>
    <dgm:pt modelId="{169A9322-BBF5-4C27-94A8-7463A7A509E6}">
      <dgm:prSet phldrT="[Metin]"/>
      <dgm:spPr/>
      <dgm:t>
        <a:bodyPr/>
        <a:lstStyle/>
        <a:p>
          <a:r>
            <a:rPr lang="tr-TR" dirty="0"/>
            <a:t>Yüksek Öğrenim Bitirenlere;  </a:t>
          </a:r>
        </a:p>
      </dgm:t>
    </dgm:pt>
    <dgm:pt modelId="{03E62920-250E-4DA1-8DB1-3715D9A3BEDA}" type="parTrans" cxnId="{D9A7241C-9971-458C-950C-0BE51127274B}">
      <dgm:prSet/>
      <dgm:spPr/>
      <dgm:t>
        <a:bodyPr/>
        <a:lstStyle/>
        <a:p>
          <a:endParaRPr lang="tr-TR"/>
        </a:p>
      </dgm:t>
    </dgm:pt>
    <dgm:pt modelId="{9D43F3A3-A3E3-402E-8467-A64FC2F40DE9}" type="sibTrans" cxnId="{D9A7241C-9971-458C-950C-0BE51127274B}">
      <dgm:prSet/>
      <dgm:spPr/>
      <dgm:t>
        <a:bodyPr/>
        <a:lstStyle/>
        <a:p>
          <a:endParaRPr lang="tr-TR"/>
        </a:p>
      </dgm:t>
    </dgm:pt>
    <dgm:pt modelId="{1C4B8340-2C1C-4C5A-950B-498BEA3DE96A}">
      <dgm:prSet phldrT="[Metin]" custT="1"/>
      <dgm:spPr/>
      <dgm:t>
        <a:bodyPr/>
        <a:lstStyle/>
        <a:p>
          <a:r>
            <a:rPr lang="tr-TR" sz="2400" dirty="0"/>
            <a:t>İlave Bir Derece</a:t>
          </a:r>
        </a:p>
      </dgm:t>
    </dgm:pt>
    <dgm:pt modelId="{65A5AF95-FAC5-4BEE-9EA1-02517407A056}" type="parTrans" cxnId="{AEBF1D01-EB21-41CB-86A5-0321C579E9D7}">
      <dgm:prSet/>
      <dgm:spPr/>
      <dgm:t>
        <a:bodyPr/>
        <a:lstStyle/>
        <a:p>
          <a:endParaRPr lang="tr-TR"/>
        </a:p>
      </dgm:t>
    </dgm:pt>
    <dgm:pt modelId="{7532FCFE-FD92-4F3F-8570-43F61A1FD3B2}" type="sibTrans" cxnId="{AEBF1D01-EB21-41CB-86A5-0321C579E9D7}">
      <dgm:prSet/>
      <dgm:spPr/>
      <dgm:t>
        <a:bodyPr/>
        <a:lstStyle/>
        <a:p>
          <a:endParaRPr lang="tr-TR"/>
        </a:p>
      </dgm:t>
    </dgm:pt>
    <dgm:pt modelId="{29D6C4C1-4554-41C1-B025-8A47DCA6BD20}" type="pres">
      <dgm:prSet presAssocID="{5D940C96-2DA8-4939-A3E7-7B9874C43462}" presName="Name0" presStyleCnt="0">
        <dgm:presLayoutVars>
          <dgm:chPref val="3"/>
          <dgm:dir/>
          <dgm:animLvl val="lvl"/>
          <dgm:resizeHandles/>
        </dgm:presLayoutVars>
      </dgm:prSet>
      <dgm:spPr/>
      <dgm:t>
        <a:bodyPr/>
        <a:lstStyle/>
        <a:p>
          <a:endParaRPr lang="tr-TR"/>
        </a:p>
      </dgm:t>
    </dgm:pt>
    <dgm:pt modelId="{AFC1A814-6D28-4738-B3F5-5EAAD6643A5E}" type="pres">
      <dgm:prSet presAssocID="{8B41D853-040A-4AC7-BE3B-45CDD8C134D7}" presName="horFlow" presStyleCnt="0"/>
      <dgm:spPr/>
    </dgm:pt>
    <dgm:pt modelId="{DE16E6C1-608B-4CE5-A606-D82F63041A8D}" type="pres">
      <dgm:prSet presAssocID="{8B41D853-040A-4AC7-BE3B-45CDD8C134D7}" presName="bigChev" presStyleLbl="node1" presStyleIdx="0" presStyleCnt="3" custScaleX="135802" custLinFactX="4243" custLinFactNeighborX="100000" custLinFactNeighborY="-94"/>
      <dgm:spPr/>
      <dgm:t>
        <a:bodyPr/>
        <a:lstStyle/>
        <a:p>
          <a:endParaRPr lang="tr-TR"/>
        </a:p>
      </dgm:t>
    </dgm:pt>
    <dgm:pt modelId="{7DEE6C4C-0FF7-4AA5-9497-C47F4C03919B}" type="pres">
      <dgm:prSet presAssocID="{6A645E70-2F83-49A8-B809-A39F7BB8D56F}" presName="parTrans" presStyleCnt="0"/>
      <dgm:spPr/>
    </dgm:pt>
    <dgm:pt modelId="{9130A897-C655-47D9-A8A2-E90234DC18C5}" type="pres">
      <dgm:prSet presAssocID="{EF417845-F89F-43CC-AF1B-277B9078B98D}" presName="node" presStyleLbl="alignAccFollowNode1" presStyleIdx="0" presStyleCnt="3" custLinFactX="24983" custLinFactNeighborX="100000" custLinFactNeighborY="-10355">
        <dgm:presLayoutVars>
          <dgm:bulletEnabled val="1"/>
        </dgm:presLayoutVars>
      </dgm:prSet>
      <dgm:spPr/>
      <dgm:t>
        <a:bodyPr/>
        <a:lstStyle/>
        <a:p>
          <a:endParaRPr lang="tr-TR"/>
        </a:p>
      </dgm:t>
    </dgm:pt>
    <dgm:pt modelId="{3A7C9DFB-6B02-4827-B247-C0550B5679F0}" type="pres">
      <dgm:prSet presAssocID="{8B41D853-040A-4AC7-BE3B-45CDD8C134D7}" presName="vSp" presStyleCnt="0"/>
      <dgm:spPr/>
    </dgm:pt>
    <dgm:pt modelId="{98A41CFD-ACFB-4B05-8DC2-D19C7933B408}" type="pres">
      <dgm:prSet presAssocID="{34C671C3-9448-446D-BE91-54F325035DB8}" presName="horFlow" presStyleCnt="0"/>
      <dgm:spPr/>
    </dgm:pt>
    <dgm:pt modelId="{35EE3C28-08CA-4B75-914A-3CE44EFBEC85}" type="pres">
      <dgm:prSet presAssocID="{34C671C3-9448-446D-BE91-54F325035DB8}" presName="bigChev" presStyleLbl="node1" presStyleIdx="1" presStyleCnt="3" custScaleX="132201" custScaleY="90623" custLinFactX="5494" custLinFactNeighborX="100000" custLinFactNeighborY="-15035"/>
      <dgm:spPr/>
      <dgm:t>
        <a:bodyPr/>
        <a:lstStyle/>
        <a:p>
          <a:endParaRPr lang="tr-TR"/>
        </a:p>
      </dgm:t>
    </dgm:pt>
    <dgm:pt modelId="{6453C74F-49D6-4D2D-BBF6-D0A6A428515C}" type="pres">
      <dgm:prSet presAssocID="{BBBFEF72-C576-4EB7-8A33-402998AF598E}" presName="parTrans" presStyleCnt="0"/>
      <dgm:spPr/>
    </dgm:pt>
    <dgm:pt modelId="{2DC1F584-A6BA-4777-8D36-831D74CCD163}" type="pres">
      <dgm:prSet presAssocID="{B226961E-11FA-4BB8-88AD-30CB96A5C453}" presName="node" presStyleLbl="alignAccFollowNode1" presStyleIdx="1" presStyleCnt="3" custScaleX="142382" custLinFactX="36487" custLinFactNeighborX="100000" custLinFactNeighborY="-18917">
        <dgm:presLayoutVars>
          <dgm:bulletEnabled val="1"/>
        </dgm:presLayoutVars>
      </dgm:prSet>
      <dgm:spPr/>
      <dgm:t>
        <a:bodyPr/>
        <a:lstStyle/>
        <a:p>
          <a:endParaRPr lang="tr-TR"/>
        </a:p>
      </dgm:t>
    </dgm:pt>
    <dgm:pt modelId="{7368FF7E-8F80-49A6-9FDD-233A278BB0B9}" type="pres">
      <dgm:prSet presAssocID="{34C671C3-9448-446D-BE91-54F325035DB8}" presName="vSp" presStyleCnt="0"/>
      <dgm:spPr/>
    </dgm:pt>
    <dgm:pt modelId="{4FA5D872-B17A-4D56-973D-C26847739194}" type="pres">
      <dgm:prSet presAssocID="{169A9322-BBF5-4C27-94A8-7463A7A509E6}" presName="horFlow" presStyleCnt="0"/>
      <dgm:spPr/>
    </dgm:pt>
    <dgm:pt modelId="{1BB105FC-2B0B-4E1E-8165-318EB4B6EB76}" type="pres">
      <dgm:prSet presAssocID="{169A9322-BBF5-4C27-94A8-7463A7A509E6}" presName="bigChev" presStyleLbl="node1" presStyleIdx="2" presStyleCnt="3" custScaleX="134643" custScaleY="103579" custLinFactX="3280" custLinFactNeighborX="100000" custLinFactNeighborY="-21005"/>
      <dgm:spPr/>
      <dgm:t>
        <a:bodyPr/>
        <a:lstStyle/>
        <a:p>
          <a:endParaRPr lang="tr-TR"/>
        </a:p>
      </dgm:t>
    </dgm:pt>
    <dgm:pt modelId="{E4FBF7E2-0F5C-4164-9317-B342737A48D3}" type="pres">
      <dgm:prSet presAssocID="{65A5AF95-FAC5-4BEE-9EA1-02517407A056}" presName="parTrans" presStyleCnt="0"/>
      <dgm:spPr/>
    </dgm:pt>
    <dgm:pt modelId="{5F341996-9F22-44CE-8E84-2E94FED24036}" type="pres">
      <dgm:prSet presAssocID="{1C4B8340-2C1C-4C5A-950B-498BEA3DE96A}" presName="node" presStyleLbl="alignAccFollowNode1" presStyleIdx="2" presStyleCnt="3" custScaleX="107624" custScaleY="113166" custLinFactX="35498" custLinFactNeighborX="100000" custLinFactNeighborY="-26966">
        <dgm:presLayoutVars>
          <dgm:bulletEnabled val="1"/>
        </dgm:presLayoutVars>
      </dgm:prSet>
      <dgm:spPr/>
      <dgm:t>
        <a:bodyPr/>
        <a:lstStyle/>
        <a:p>
          <a:endParaRPr lang="tr-TR"/>
        </a:p>
      </dgm:t>
    </dgm:pt>
  </dgm:ptLst>
  <dgm:cxnLst>
    <dgm:cxn modelId="{23A98785-4A72-4A94-8B49-70E5DAB0C674}" type="presOf" srcId="{5D940C96-2DA8-4939-A3E7-7B9874C43462}" destId="{29D6C4C1-4554-41C1-B025-8A47DCA6BD20}" srcOrd="0" destOrd="0" presId="urn:microsoft.com/office/officeart/2005/8/layout/lProcess3"/>
    <dgm:cxn modelId="{AEBF1D01-EB21-41CB-86A5-0321C579E9D7}" srcId="{169A9322-BBF5-4C27-94A8-7463A7A509E6}" destId="{1C4B8340-2C1C-4C5A-950B-498BEA3DE96A}" srcOrd="0" destOrd="0" parTransId="{65A5AF95-FAC5-4BEE-9EA1-02517407A056}" sibTransId="{7532FCFE-FD92-4F3F-8570-43F61A1FD3B2}"/>
    <dgm:cxn modelId="{D9A7241C-9971-458C-950C-0BE51127274B}" srcId="{5D940C96-2DA8-4939-A3E7-7B9874C43462}" destId="{169A9322-BBF5-4C27-94A8-7463A7A509E6}" srcOrd="2" destOrd="0" parTransId="{03E62920-250E-4DA1-8DB1-3715D9A3BEDA}" sibTransId="{9D43F3A3-A3E3-402E-8467-A64FC2F40DE9}"/>
    <dgm:cxn modelId="{20AD4D9B-8DBD-4C1B-A149-9B09FABBB76B}" type="presOf" srcId="{1C4B8340-2C1C-4C5A-950B-498BEA3DE96A}" destId="{5F341996-9F22-44CE-8E84-2E94FED24036}" srcOrd="0" destOrd="0" presId="urn:microsoft.com/office/officeart/2005/8/layout/lProcess3"/>
    <dgm:cxn modelId="{CCA93630-560F-4F88-98A9-FB07EC45DC70}" srcId="{8B41D853-040A-4AC7-BE3B-45CDD8C134D7}" destId="{EF417845-F89F-43CC-AF1B-277B9078B98D}" srcOrd="0" destOrd="0" parTransId="{6A645E70-2F83-49A8-B809-A39F7BB8D56F}" sibTransId="{ED7DC59B-047A-4308-A70A-5D238FFE41AA}"/>
    <dgm:cxn modelId="{C8A01346-E628-4AE9-A6FF-69C9FD3681F3}" srcId="{34C671C3-9448-446D-BE91-54F325035DB8}" destId="{B226961E-11FA-4BB8-88AD-30CB96A5C453}" srcOrd="0" destOrd="0" parTransId="{BBBFEF72-C576-4EB7-8A33-402998AF598E}" sibTransId="{99056168-7F46-4436-8B0D-124FB8E920A3}"/>
    <dgm:cxn modelId="{928C9D54-A59B-4D68-8123-8F5F7EB16F79}" type="presOf" srcId="{B226961E-11FA-4BB8-88AD-30CB96A5C453}" destId="{2DC1F584-A6BA-4777-8D36-831D74CCD163}" srcOrd="0" destOrd="0" presId="urn:microsoft.com/office/officeart/2005/8/layout/lProcess3"/>
    <dgm:cxn modelId="{3E608B1C-1B2E-4D73-AE24-088C045D3624}" type="presOf" srcId="{169A9322-BBF5-4C27-94A8-7463A7A509E6}" destId="{1BB105FC-2B0B-4E1E-8165-318EB4B6EB76}" srcOrd="0" destOrd="0" presId="urn:microsoft.com/office/officeart/2005/8/layout/lProcess3"/>
    <dgm:cxn modelId="{E872F6F8-ABC6-4365-AE0C-36E79B7FA1B1}" type="presOf" srcId="{8B41D853-040A-4AC7-BE3B-45CDD8C134D7}" destId="{DE16E6C1-608B-4CE5-A606-D82F63041A8D}" srcOrd="0" destOrd="0" presId="urn:microsoft.com/office/officeart/2005/8/layout/lProcess3"/>
    <dgm:cxn modelId="{905B60EF-A9C0-4FDA-A759-8DB0DE21CA75}" type="presOf" srcId="{EF417845-F89F-43CC-AF1B-277B9078B98D}" destId="{9130A897-C655-47D9-A8A2-E90234DC18C5}" srcOrd="0" destOrd="0" presId="urn:microsoft.com/office/officeart/2005/8/layout/lProcess3"/>
    <dgm:cxn modelId="{FBD95B6E-A0F7-4610-A397-08DFE63AE201}" srcId="{5D940C96-2DA8-4939-A3E7-7B9874C43462}" destId="{8B41D853-040A-4AC7-BE3B-45CDD8C134D7}" srcOrd="0" destOrd="0" parTransId="{3F645486-1FAF-483D-ABB4-6883BA221814}" sibTransId="{2DF60F2E-E4F2-45B2-BEA7-47F22B351570}"/>
    <dgm:cxn modelId="{120EF15A-BE9A-45E7-ADE9-D7810C7A9537}" srcId="{5D940C96-2DA8-4939-A3E7-7B9874C43462}" destId="{34C671C3-9448-446D-BE91-54F325035DB8}" srcOrd="1" destOrd="0" parTransId="{D11879F2-20EA-42EE-82FB-9EC6B2F8E5B4}" sibTransId="{8812FAA3-8CFE-4B4B-BEF5-51BBFD02D6EE}"/>
    <dgm:cxn modelId="{5860A14D-E498-49FD-A477-C00F5D1FB4D1}" type="presOf" srcId="{34C671C3-9448-446D-BE91-54F325035DB8}" destId="{35EE3C28-08CA-4B75-914A-3CE44EFBEC85}" srcOrd="0" destOrd="0" presId="urn:microsoft.com/office/officeart/2005/8/layout/lProcess3"/>
    <dgm:cxn modelId="{BF95B738-0FF3-45E5-967C-F2E67FBCF260}" type="presParOf" srcId="{29D6C4C1-4554-41C1-B025-8A47DCA6BD20}" destId="{AFC1A814-6D28-4738-B3F5-5EAAD6643A5E}" srcOrd="0" destOrd="0" presId="urn:microsoft.com/office/officeart/2005/8/layout/lProcess3"/>
    <dgm:cxn modelId="{CFB23EAC-E03D-48C5-80AD-FD3814127719}" type="presParOf" srcId="{AFC1A814-6D28-4738-B3F5-5EAAD6643A5E}" destId="{DE16E6C1-608B-4CE5-A606-D82F63041A8D}" srcOrd="0" destOrd="0" presId="urn:microsoft.com/office/officeart/2005/8/layout/lProcess3"/>
    <dgm:cxn modelId="{25A4789F-3DCB-419C-9C29-287B2947FFEE}" type="presParOf" srcId="{AFC1A814-6D28-4738-B3F5-5EAAD6643A5E}" destId="{7DEE6C4C-0FF7-4AA5-9497-C47F4C03919B}" srcOrd="1" destOrd="0" presId="urn:microsoft.com/office/officeart/2005/8/layout/lProcess3"/>
    <dgm:cxn modelId="{277FC432-AC53-4EBC-BD4F-A48144B61E60}" type="presParOf" srcId="{AFC1A814-6D28-4738-B3F5-5EAAD6643A5E}" destId="{9130A897-C655-47D9-A8A2-E90234DC18C5}" srcOrd="2" destOrd="0" presId="urn:microsoft.com/office/officeart/2005/8/layout/lProcess3"/>
    <dgm:cxn modelId="{73056C58-2534-4DC0-9C65-9265FB8491DC}" type="presParOf" srcId="{29D6C4C1-4554-41C1-B025-8A47DCA6BD20}" destId="{3A7C9DFB-6B02-4827-B247-C0550B5679F0}" srcOrd="1" destOrd="0" presId="urn:microsoft.com/office/officeart/2005/8/layout/lProcess3"/>
    <dgm:cxn modelId="{DE79CF22-7408-4758-B0C5-CEF3AFF34570}" type="presParOf" srcId="{29D6C4C1-4554-41C1-B025-8A47DCA6BD20}" destId="{98A41CFD-ACFB-4B05-8DC2-D19C7933B408}" srcOrd="2" destOrd="0" presId="urn:microsoft.com/office/officeart/2005/8/layout/lProcess3"/>
    <dgm:cxn modelId="{686B92F2-9365-476A-BF88-E546C22E4B9C}" type="presParOf" srcId="{98A41CFD-ACFB-4B05-8DC2-D19C7933B408}" destId="{35EE3C28-08CA-4B75-914A-3CE44EFBEC85}" srcOrd="0" destOrd="0" presId="urn:microsoft.com/office/officeart/2005/8/layout/lProcess3"/>
    <dgm:cxn modelId="{49B5B2BE-A6E7-47AF-A5F9-AC89329ACAD7}" type="presParOf" srcId="{98A41CFD-ACFB-4B05-8DC2-D19C7933B408}" destId="{6453C74F-49D6-4D2D-BBF6-D0A6A428515C}" srcOrd="1" destOrd="0" presId="urn:microsoft.com/office/officeart/2005/8/layout/lProcess3"/>
    <dgm:cxn modelId="{B3F23063-5BE2-477C-898B-29F415B89221}" type="presParOf" srcId="{98A41CFD-ACFB-4B05-8DC2-D19C7933B408}" destId="{2DC1F584-A6BA-4777-8D36-831D74CCD163}" srcOrd="2" destOrd="0" presId="urn:microsoft.com/office/officeart/2005/8/layout/lProcess3"/>
    <dgm:cxn modelId="{07A078AC-110A-4B8F-9A61-59152B1DFB16}" type="presParOf" srcId="{29D6C4C1-4554-41C1-B025-8A47DCA6BD20}" destId="{7368FF7E-8F80-49A6-9FDD-233A278BB0B9}" srcOrd="3" destOrd="0" presId="urn:microsoft.com/office/officeart/2005/8/layout/lProcess3"/>
    <dgm:cxn modelId="{F08F9C9D-F3F6-4D87-9CB0-E8A2220A2520}" type="presParOf" srcId="{29D6C4C1-4554-41C1-B025-8A47DCA6BD20}" destId="{4FA5D872-B17A-4D56-973D-C26847739194}" srcOrd="4" destOrd="0" presId="urn:microsoft.com/office/officeart/2005/8/layout/lProcess3"/>
    <dgm:cxn modelId="{FDAE60A1-E844-4317-8F70-8E96392485CE}" type="presParOf" srcId="{4FA5D872-B17A-4D56-973D-C26847739194}" destId="{1BB105FC-2B0B-4E1E-8165-318EB4B6EB76}" srcOrd="0" destOrd="0" presId="urn:microsoft.com/office/officeart/2005/8/layout/lProcess3"/>
    <dgm:cxn modelId="{FB21D5D9-8722-484D-AB08-8F14053D3678}" type="presParOf" srcId="{4FA5D872-B17A-4D56-973D-C26847739194}" destId="{E4FBF7E2-0F5C-4164-9317-B342737A48D3}" srcOrd="1" destOrd="0" presId="urn:microsoft.com/office/officeart/2005/8/layout/lProcess3"/>
    <dgm:cxn modelId="{B225F160-5EF5-4679-B1BA-A3877EEE0E32}" type="presParOf" srcId="{4FA5D872-B17A-4D56-973D-C26847739194}" destId="{5F341996-9F22-44CE-8E84-2E94FED2403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940C96-2DA8-4939-A3E7-7B9874C4346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tr-TR"/>
        </a:p>
      </dgm:t>
    </dgm:pt>
    <dgm:pt modelId="{8B41D853-040A-4AC7-BE3B-45CDD8C134D7}">
      <dgm:prSet phldrT="[Metin]" custT="1"/>
      <dgm:spPr/>
      <dgm:t>
        <a:bodyPr/>
        <a:lstStyle/>
        <a:p>
          <a:r>
            <a:rPr lang="tr-TR" sz="2400" dirty="0"/>
            <a:t>Orman Muhafaza Memuru ve </a:t>
          </a:r>
          <a:r>
            <a:rPr lang="tr-TR" sz="2400" dirty="0" err="1"/>
            <a:t>Başmemuruna</a:t>
          </a:r>
          <a:endParaRPr lang="tr-TR" sz="2400" dirty="0"/>
        </a:p>
      </dgm:t>
    </dgm:pt>
    <dgm:pt modelId="{3F645486-1FAF-483D-ABB4-6883BA221814}" type="parTrans" cxnId="{FBD95B6E-A0F7-4610-A397-08DFE63AE201}">
      <dgm:prSet/>
      <dgm:spPr/>
      <dgm:t>
        <a:bodyPr/>
        <a:lstStyle/>
        <a:p>
          <a:endParaRPr lang="tr-TR"/>
        </a:p>
      </dgm:t>
    </dgm:pt>
    <dgm:pt modelId="{2DF60F2E-E4F2-45B2-BEA7-47F22B351570}" type="sibTrans" cxnId="{FBD95B6E-A0F7-4610-A397-08DFE63AE201}">
      <dgm:prSet/>
      <dgm:spPr/>
      <dgm:t>
        <a:bodyPr/>
        <a:lstStyle/>
        <a:p>
          <a:endParaRPr lang="tr-TR"/>
        </a:p>
      </dgm:t>
    </dgm:pt>
    <dgm:pt modelId="{34C671C3-9448-446D-BE91-54F325035DB8}">
      <dgm:prSet phldrT="[Metin]" custT="1"/>
      <dgm:spPr/>
      <dgm:t>
        <a:bodyPr/>
        <a:lstStyle/>
        <a:p>
          <a:r>
            <a:rPr lang="tr-TR" sz="2400" dirty="0"/>
            <a:t>Gümrük Muhafaza memurları ve Amirlerine</a:t>
          </a:r>
        </a:p>
      </dgm:t>
    </dgm:pt>
    <dgm:pt modelId="{D11879F2-20EA-42EE-82FB-9EC6B2F8E5B4}" type="parTrans" cxnId="{120EF15A-BE9A-45E7-ADE9-D7810C7A9537}">
      <dgm:prSet/>
      <dgm:spPr/>
      <dgm:t>
        <a:bodyPr/>
        <a:lstStyle/>
        <a:p>
          <a:endParaRPr lang="tr-TR"/>
        </a:p>
      </dgm:t>
    </dgm:pt>
    <dgm:pt modelId="{8812FAA3-8CFE-4B4B-BEF5-51BBFD02D6EE}" type="sibTrans" cxnId="{120EF15A-BE9A-45E7-ADE9-D7810C7A9537}">
      <dgm:prSet/>
      <dgm:spPr/>
      <dgm:t>
        <a:bodyPr/>
        <a:lstStyle/>
        <a:p>
          <a:endParaRPr lang="tr-TR"/>
        </a:p>
      </dgm:t>
    </dgm:pt>
    <dgm:pt modelId="{29D6C4C1-4554-41C1-B025-8A47DCA6BD20}" type="pres">
      <dgm:prSet presAssocID="{5D940C96-2DA8-4939-A3E7-7B9874C43462}" presName="Name0" presStyleCnt="0">
        <dgm:presLayoutVars>
          <dgm:chPref val="3"/>
          <dgm:dir/>
          <dgm:animLvl val="lvl"/>
          <dgm:resizeHandles/>
        </dgm:presLayoutVars>
      </dgm:prSet>
      <dgm:spPr/>
      <dgm:t>
        <a:bodyPr/>
        <a:lstStyle/>
        <a:p>
          <a:endParaRPr lang="tr-TR"/>
        </a:p>
      </dgm:t>
    </dgm:pt>
    <dgm:pt modelId="{AFC1A814-6D28-4738-B3F5-5EAAD6643A5E}" type="pres">
      <dgm:prSet presAssocID="{8B41D853-040A-4AC7-BE3B-45CDD8C134D7}" presName="horFlow" presStyleCnt="0"/>
      <dgm:spPr/>
    </dgm:pt>
    <dgm:pt modelId="{DE16E6C1-608B-4CE5-A606-D82F63041A8D}" type="pres">
      <dgm:prSet presAssocID="{8B41D853-040A-4AC7-BE3B-45CDD8C134D7}" presName="bigChev" presStyleLbl="node1" presStyleIdx="0" presStyleCnt="2" custScaleX="94928" custScaleY="95037" custLinFactNeighborX="-16044" custLinFactNeighborY="4708"/>
      <dgm:spPr/>
      <dgm:t>
        <a:bodyPr/>
        <a:lstStyle/>
        <a:p>
          <a:endParaRPr lang="tr-TR"/>
        </a:p>
      </dgm:t>
    </dgm:pt>
    <dgm:pt modelId="{3A7C9DFB-6B02-4827-B247-C0550B5679F0}" type="pres">
      <dgm:prSet presAssocID="{8B41D853-040A-4AC7-BE3B-45CDD8C134D7}" presName="vSp" presStyleCnt="0"/>
      <dgm:spPr/>
    </dgm:pt>
    <dgm:pt modelId="{98A41CFD-ACFB-4B05-8DC2-D19C7933B408}" type="pres">
      <dgm:prSet presAssocID="{34C671C3-9448-446D-BE91-54F325035DB8}" presName="horFlow" presStyleCnt="0"/>
      <dgm:spPr/>
    </dgm:pt>
    <dgm:pt modelId="{35EE3C28-08CA-4B75-914A-3CE44EFBEC85}" type="pres">
      <dgm:prSet presAssocID="{34C671C3-9448-446D-BE91-54F325035DB8}" presName="bigChev" presStyleLbl="node1" presStyleIdx="1" presStyleCnt="2" custScaleX="98623" custScaleY="110227" custLinFactNeighborX="-16833" custLinFactNeighborY="-8753"/>
      <dgm:spPr/>
      <dgm:t>
        <a:bodyPr/>
        <a:lstStyle/>
        <a:p>
          <a:endParaRPr lang="tr-TR"/>
        </a:p>
      </dgm:t>
    </dgm:pt>
  </dgm:ptLst>
  <dgm:cxnLst>
    <dgm:cxn modelId="{5860A14D-E498-49FD-A477-C00F5D1FB4D1}" type="presOf" srcId="{34C671C3-9448-446D-BE91-54F325035DB8}" destId="{35EE3C28-08CA-4B75-914A-3CE44EFBEC85}" srcOrd="0" destOrd="0" presId="urn:microsoft.com/office/officeart/2005/8/layout/lProcess3"/>
    <dgm:cxn modelId="{120EF15A-BE9A-45E7-ADE9-D7810C7A9537}" srcId="{5D940C96-2DA8-4939-A3E7-7B9874C43462}" destId="{34C671C3-9448-446D-BE91-54F325035DB8}" srcOrd="1" destOrd="0" parTransId="{D11879F2-20EA-42EE-82FB-9EC6B2F8E5B4}" sibTransId="{8812FAA3-8CFE-4B4B-BEF5-51BBFD02D6EE}"/>
    <dgm:cxn modelId="{23A98785-4A72-4A94-8B49-70E5DAB0C674}" type="presOf" srcId="{5D940C96-2DA8-4939-A3E7-7B9874C43462}" destId="{29D6C4C1-4554-41C1-B025-8A47DCA6BD20}" srcOrd="0" destOrd="0" presId="urn:microsoft.com/office/officeart/2005/8/layout/lProcess3"/>
    <dgm:cxn modelId="{FBD95B6E-A0F7-4610-A397-08DFE63AE201}" srcId="{5D940C96-2DA8-4939-A3E7-7B9874C43462}" destId="{8B41D853-040A-4AC7-BE3B-45CDD8C134D7}" srcOrd="0" destOrd="0" parTransId="{3F645486-1FAF-483D-ABB4-6883BA221814}" sibTransId="{2DF60F2E-E4F2-45B2-BEA7-47F22B351570}"/>
    <dgm:cxn modelId="{E872F6F8-ABC6-4365-AE0C-36E79B7FA1B1}" type="presOf" srcId="{8B41D853-040A-4AC7-BE3B-45CDD8C134D7}" destId="{DE16E6C1-608B-4CE5-A606-D82F63041A8D}" srcOrd="0" destOrd="0" presId="urn:microsoft.com/office/officeart/2005/8/layout/lProcess3"/>
    <dgm:cxn modelId="{BF95B738-0FF3-45E5-967C-F2E67FBCF260}" type="presParOf" srcId="{29D6C4C1-4554-41C1-B025-8A47DCA6BD20}" destId="{AFC1A814-6D28-4738-B3F5-5EAAD6643A5E}" srcOrd="0" destOrd="0" presId="urn:microsoft.com/office/officeart/2005/8/layout/lProcess3"/>
    <dgm:cxn modelId="{CFB23EAC-E03D-48C5-80AD-FD3814127719}" type="presParOf" srcId="{AFC1A814-6D28-4738-B3F5-5EAAD6643A5E}" destId="{DE16E6C1-608B-4CE5-A606-D82F63041A8D}" srcOrd="0" destOrd="0" presId="urn:microsoft.com/office/officeart/2005/8/layout/lProcess3"/>
    <dgm:cxn modelId="{73056C58-2534-4DC0-9C65-9265FB8491DC}" type="presParOf" srcId="{29D6C4C1-4554-41C1-B025-8A47DCA6BD20}" destId="{3A7C9DFB-6B02-4827-B247-C0550B5679F0}" srcOrd="1" destOrd="0" presId="urn:microsoft.com/office/officeart/2005/8/layout/lProcess3"/>
    <dgm:cxn modelId="{DE79CF22-7408-4758-B0C5-CEF3AFF34570}" type="presParOf" srcId="{29D6C4C1-4554-41C1-B025-8A47DCA6BD20}" destId="{98A41CFD-ACFB-4B05-8DC2-D19C7933B408}" srcOrd="2" destOrd="0" presId="urn:microsoft.com/office/officeart/2005/8/layout/lProcess3"/>
    <dgm:cxn modelId="{686B92F2-9365-476A-BF88-E546C22E4B9C}" type="presParOf" srcId="{98A41CFD-ACFB-4B05-8DC2-D19C7933B408}" destId="{35EE3C28-08CA-4B75-914A-3CE44EFBEC8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940C96-2DA8-4939-A3E7-7B9874C4346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tr-TR"/>
        </a:p>
      </dgm:t>
    </dgm:pt>
    <dgm:pt modelId="{8B41D853-040A-4AC7-BE3B-45CDD8C134D7}">
      <dgm:prSet phldrT="[Metin]" custT="1"/>
      <dgm:spPr>
        <a:solidFill>
          <a:schemeClr val="bg2">
            <a:lumMod val="50000"/>
          </a:schemeClr>
        </a:solidFill>
      </dgm:spPr>
      <dgm:t>
        <a:bodyPr/>
        <a:lstStyle/>
        <a:p>
          <a:r>
            <a:rPr lang="tr-TR" sz="2000" b="1" dirty="0"/>
            <a:t>Yüksek Lisans</a:t>
          </a:r>
        </a:p>
      </dgm:t>
    </dgm:pt>
    <dgm:pt modelId="{3F645486-1FAF-483D-ABB4-6883BA221814}" type="parTrans" cxnId="{FBD95B6E-A0F7-4610-A397-08DFE63AE201}">
      <dgm:prSet/>
      <dgm:spPr/>
      <dgm:t>
        <a:bodyPr/>
        <a:lstStyle/>
        <a:p>
          <a:endParaRPr lang="tr-TR"/>
        </a:p>
      </dgm:t>
    </dgm:pt>
    <dgm:pt modelId="{2DF60F2E-E4F2-45B2-BEA7-47F22B351570}" type="sibTrans" cxnId="{FBD95B6E-A0F7-4610-A397-08DFE63AE201}">
      <dgm:prSet/>
      <dgm:spPr/>
      <dgm:t>
        <a:bodyPr/>
        <a:lstStyle/>
        <a:p>
          <a:endParaRPr lang="tr-TR"/>
        </a:p>
      </dgm:t>
    </dgm:pt>
    <dgm:pt modelId="{EF417845-F89F-43CC-AF1B-277B9078B98D}">
      <dgm:prSet phldrT="[Metin]" custT="1"/>
      <dgm:spPr>
        <a:solidFill>
          <a:schemeClr val="bg2">
            <a:lumMod val="50000"/>
            <a:alpha val="90000"/>
          </a:schemeClr>
        </a:solidFill>
      </dgm:spPr>
      <dgm:t>
        <a:bodyPr/>
        <a:lstStyle/>
        <a:p>
          <a:r>
            <a:rPr lang="tr-TR" sz="2000" b="1" dirty="0">
              <a:solidFill>
                <a:schemeClr val="bg1">
                  <a:lumMod val="95000"/>
                </a:schemeClr>
              </a:solidFill>
            </a:rPr>
            <a:t>Bir Kademe</a:t>
          </a:r>
        </a:p>
      </dgm:t>
    </dgm:pt>
    <dgm:pt modelId="{6A645E70-2F83-49A8-B809-A39F7BB8D56F}" type="parTrans" cxnId="{CCA93630-560F-4F88-98A9-FB07EC45DC70}">
      <dgm:prSet/>
      <dgm:spPr/>
      <dgm:t>
        <a:bodyPr/>
        <a:lstStyle/>
        <a:p>
          <a:endParaRPr lang="tr-TR"/>
        </a:p>
      </dgm:t>
    </dgm:pt>
    <dgm:pt modelId="{ED7DC59B-047A-4308-A70A-5D238FFE41AA}" type="sibTrans" cxnId="{CCA93630-560F-4F88-98A9-FB07EC45DC70}">
      <dgm:prSet/>
      <dgm:spPr/>
      <dgm:t>
        <a:bodyPr/>
        <a:lstStyle/>
        <a:p>
          <a:endParaRPr lang="tr-TR"/>
        </a:p>
      </dgm:t>
    </dgm:pt>
    <dgm:pt modelId="{34C671C3-9448-446D-BE91-54F325035DB8}">
      <dgm:prSet phldrT="[Metin]" custT="1"/>
      <dgm:spPr>
        <a:solidFill>
          <a:schemeClr val="accent3">
            <a:lumMod val="75000"/>
          </a:schemeClr>
        </a:solidFill>
      </dgm:spPr>
      <dgm:t>
        <a:bodyPr/>
        <a:lstStyle/>
        <a:p>
          <a:r>
            <a:rPr lang="tr-TR" sz="2000" b="1" dirty="0"/>
            <a:t>Doktora</a:t>
          </a:r>
        </a:p>
      </dgm:t>
    </dgm:pt>
    <dgm:pt modelId="{D11879F2-20EA-42EE-82FB-9EC6B2F8E5B4}" type="parTrans" cxnId="{120EF15A-BE9A-45E7-ADE9-D7810C7A9537}">
      <dgm:prSet/>
      <dgm:spPr/>
      <dgm:t>
        <a:bodyPr/>
        <a:lstStyle/>
        <a:p>
          <a:endParaRPr lang="tr-TR"/>
        </a:p>
      </dgm:t>
    </dgm:pt>
    <dgm:pt modelId="{8812FAA3-8CFE-4B4B-BEF5-51BBFD02D6EE}" type="sibTrans" cxnId="{120EF15A-BE9A-45E7-ADE9-D7810C7A9537}">
      <dgm:prSet/>
      <dgm:spPr/>
      <dgm:t>
        <a:bodyPr/>
        <a:lstStyle/>
        <a:p>
          <a:endParaRPr lang="tr-TR"/>
        </a:p>
      </dgm:t>
    </dgm:pt>
    <dgm:pt modelId="{B226961E-11FA-4BB8-88AD-30CB96A5C453}">
      <dgm:prSet phldrT="[Metin]" custT="1"/>
      <dgm:spPr>
        <a:solidFill>
          <a:schemeClr val="accent3">
            <a:lumMod val="75000"/>
            <a:alpha val="90000"/>
          </a:schemeClr>
        </a:solidFill>
      </dgm:spPr>
      <dgm:t>
        <a:bodyPr/>
        <a:lstStyle/>
        <a:p>
          <a:r>
            <a:rPr lang="tr-TR" sz="2000" b="1" dirty="0">
              <a:solidFill>
                <a:schemeClr val="bg1">
                  <a:lumMod val="95000"/>
                </a:schemeClr>
              </a:solidFill>
            </a:rPr>
            <a:t>Bir Derece</a:t>
          </a:r>
        </a:p>
      </dgm:t>
    </dgm:pt>
    <dgm:pt modelId="{BBBFEF72-C576-4EB7-8A33-402998AF598E}" type="parTrans" cxnId="{C8A01346-E628-4AE9-A6FF-69C9FD3681F3}">
      <dgm:prSet/>
      <dgm:spPr/>
      <dgm:t>
        <a:bodyPr/>
        <a:lstStyle/>
        <a:p>
          <a:endParaRPr lang="tr-TR"/>
        </a:p>
      </dgm:t>
    </dgm:pt>
    <dgm:pt modelId="{99056168-7F46-4436-8B0D-124FB8E920A3}" type="sibTrans" cxnId="{C8A01346-E628-4AE9-A6FF-69C9FD3681F3}">
      <dgm:prSet/>
      <dgm:spPr/>
      <dgm:t>
        <a:bodyPr/>
        <a:lstStyle/>
        <a:p>
          <a:endParaRPr lang="tr-TR"/>
        </a:p>
      </dgm:t>
    </dgm:pt>
    <dgm:pt modelId="{169A9322-BBF5-4C27-94A8-7463A7A509E6}">
      <dgm:prSet phldrT="[Metin]" custT="1"/>
      <dgm:spPr>
        <a:solidFill>
          <a:schemeClr val="bg1">
            <a:lumMod val="65000"/>
          </a:schemeClr>
        </a:solidFill>
      </dgm:spPr>
      <dgm:t>
        <a:bodyPr/>
        <a:lstStyle/>
        <a:p>
          <a:r>
            <a:rPr lang="tr-TR" sz="2000" dirty="0">
              <a:solidFill>
                <a:schemeClr val="tx1"/>
              </a:solidFill>
            </a:rPr>
            <a:t>Doktora ve Yüksek Lisans</a:t>
          </a:r>
        </a:p>
      </dgm:t>
    </dgm:pt>
    <dgm:pt modelId="{03E62920-250E-4DA1-8DB1-3715D9A3BEDA}" type="parTrans" cxnId="{D9A7241C-9971-458C-950C-0BE51127274B}">
      <dgm:prSet/>
      <dgm:spPr/>
      <dgm:t>
        <a:bodyPr/>
        <a:lstStyle/>
        <a:p>
          <a:endParaRPr lang="tr-TR"/>
        </a:p>
      </dgm:t>
    </dgm:pt>
    <dgm:pt modelId="{9D43F3A3-A3E3-402E-8467-A64FC2F40DE9}" type="sibTrans" cxnId="{D9A7241C-9971-458C-950C-0BE51127274B}">
      <dgm:prSet/>
      <dgm:spPr/>
      <dgm:t>
        <a:bodyPr/>
        <a:lstStyle/>
        <a:p>
          <a:endParaRPr lang="tr-TR"/>
        </a:p>
      </dgm:t>
    </dgm:pt>
    <dgm:pt modelId="{1C4B8340-2C1C-4C5A-950B-498BEA3DE96A}">
      <dgm:prSet phldrT="[Metin]" custT="1"/>
      <dgm:spPr>
        <a:solidFill>
          <a:schemeClr val="bg1">
            <a:lumMod val="65000"/>
            <a:alpha val="90000"/>
          </a:schemeClr>
        </a:solidFill>
      </dgm:spPr>
      <dgm:t>
        <a:bodyPr/>
        <a:lstStyle/>
        <a:p>
          <a:r>
            <a:rPr lang="tr-TR" sz="2000" b="0" dirty="0"/>
            <a:t>Bir Derece</a:t>
          </a:r>
        </a:p>
      </dgm:t>
    </dgm:pt>
    <dgm:pt modelId="{65A5AF95-FAC5-4BEE-9EA1-02517407A056}" type="parTrans" cxnId="{AEBF1D01-EB21-41CB-86A5-0321C579E9D7}">
      <dgm:prSet/>
      <dgm:spPr/>
      <dgm:t>
        <a:bodyPr/>
        <a:lstStyle/>
        <a:p>
          <a:endParaRPr lang="tr-TR"/>
        </a:p>
      </dgm:t>
    </dgm:pt>
    <dgm:pt modelId="{7532FCFE-FD92-4F3F-8570-43F61A1FD3B2}" type="sibTrans" cxnId="{AEBF1D01-EB21-41CB-86A5-0321C579E9D7}">
      <dgm:prSet/>
      <dgm:spPr/>
      <dgm:t>
        <a:bodyPr/>
        <a:lstStyle/>
        <a:p>
          <a:endParaRPr lang="tr-TR"/>
        </a:p>
      </dgm:t>
    </dgm:pt>
    <dgm:pt modelId="{29D6C4C1-4554-41C1-B025-8A47DCA6BD20}" type="pres">
      <dgm:prSet presAssocID="{5D940C96-2DA8-4939-A3E7-7B9874C43462}" presName="Name0" presStyleCnt="0">
        <dgm:presLayoutVars>
          <dgm:chPref val="3"/>
          <dgm:dir/>
          <dgm:animLvl val="lvl"/>
          <dgm:resizeHandles/>
        </dgm:presLayoutVars>
      </dgm:prSet>
      <dgm:spPr/>
      <dgm:t>
        <a:bodyPr/>
        <a:lstStyle/>
        <a:p>
          <a:endParaRPr lang="tr-TR"/>
        </a:p>
      </dgm:t>
    </dgm:pt>
    <dgm:pt modelId="{AFC1A814-6D28-4738-B3F5-5EAAD6643A5E}" type="pres">
      <dgm:prSet presAssocID="{8B41D853-040A-4AC7-BE3B-45CDD8C134D7}" presName="horFlow" presStyleCnt="0"/>
      <dgm:spPr/>
    </dgm:pt>
    <dgm:pt modelId="{DE16E6C1-608B-4CE5-A606-D82F63041A8D}" type="pres">
      <dgm:prSet presAssocID="{8B41D853-040A-4AC7-BE3B-45CDD8C134D7}" presName="bigChev" presStyleLbl="node1" presStyleIdx="0" presStyleCnt="3" custScaleX="135802" custLinFactX="4243" custLinFactNeighborX="100000" custLinFactNeighborY="-94"/>
      <dgm:spPr/>
      <dgm:t>
        <a:bodyPr/>
        <a:lstStyle/>
        <a:p>
          <a:endParaRPr lang="tr-TR"/>
        </a:p>
      </dgm:t>
    </dgm:pt>
    <dgm:pt modelId="{7DEE6C4C-0FF7-4AA5-9497-C47F4C03919B}" type="pres">
      <dgm:prSet presAssocID="{6A645E70-2F83-49A8-B809-A39F7BB8D56F}" presName="parTrans" presStyleCnt="0"/>
      <dgm:spPr/>
    </dgm:pt>
    <dgm:pt modelId="{9130A897-C655-47D9-A8A2-E90234DC18C5}" type="pres">
      <dgm:prSet presAssocID="{EF417845-F89F-43CC-AF1B-277B9078B98D}" presName="node" presStyleLbl="alignAccFollowNode1" presStyleIdx="0" presStyleCnt="3" custScaleX="186040" custScaleY="102981" custLinFactX="27437" custLinFactNeighborX="100000" custLinFactNeighborY="6554">
        <dgm:presLayoutVars>
          <dgm:bulletEnabled val="1"/>
        </dgm:presLayoutVars>
      </dgm:prSet>
      <dgm:spPr>
        <a:prstGeom prst="flowChartConnector">
          <a:avLst/>
        </a:prstGeom>
      </dgm:spPr>
      <dgm:t>
        <a:bodyPr/>
        <a:lstStyle/>
        <a:p>
          <a:endParaRPr lang="tr-TR"/>
        </a:p>
      </dgm:t>
    </dgm:pt>
    <dgm:pt modelId="{3A7C9DFB-6B02-4827-B247-C0550B5679F0}" type="pres">
      <dgm:prSet presAssocID="{8B41D853-040A-4AC7-BE3B-45CDD8C134D7}" presName="vSp" presStyleCnt="0"/>
      <dgm:spPr/>
    </dgm:pt>
    <dgm:pt modelId="{98A41CFD-ACFB-4B05-8DC2-D19C7933B408}" type="pres">
      <dgm:prSet presAssocID="{34C671C3-9448-446D-BE91-54F325035DB8}" presName="horFlow" presStyleCnt="0"/>
      <dgm:spPr/>
    </dgm:pt>
    <dgm:pt modelId="{35EE3C28-08CA-4B75-914A-3CE44EFBEC85}" type="pres">
      <dgm:prSet presAssocID="{34C671C3-9448-446D-BE91-54F325035DB8}" presName="bigChev" presStyleLbl="node1" presStyleIdx="1" presStyleCnt="3" custScaleX="132201" custScaleY="90623" custLinFactX="7307" custLinFactNeighborX="100000" custLinFactNeighborY="-2584"/>
      <dgm:spPr/>
      <dgm:t>
        <a:bodyPr/>
        <a:lstStyle/>
        <a:p>
          <a:endParaRPr lang="tr-TR"/>
        </a:p>
      </dgm:t>
    </dgm:pt>
    <dgm:pt modelId="{6453C74F-49D6-4D2D-BBF6-D0A6A428515C}" type="pres">
      <dgm:prSet presAssocID="{BBBFEF72-C576-4EB7-8A33-402998AF598E}" presName="parTrans" presStyleCnt="0"/>
      <dgm:spPr/>
    </dgm:pt>
    <dgm:pt modelId="{2DC1F584-A6BA-4777-8D36-831D74CCD163}" type="pres">
      <dgm:prSet presAssocID="{B226961E-11FA-4BB8-88AD-30CB96A5C453}" presName="node" presStyleLbl="alignAccFollowNode1" presStyleIdx="1" presStyleCnt="3" custScaleX="188268" custScaleY="110123" custLinFactX="28631" custLinFactNeighborX="100000" custLinFactNeighborY="-5216">
        <dgm:presLayoutVars>
          <dgm:bulletEnabled val="1"/>
        </dgm:presLayoutVars>
      </dgm:prSet>
      <dgm:spPr>
        <a:prstGeom prst="flowChartConnector">
          <a:avLst/>
        </a:prstGeom>
      </dgm:spPr>
      <dgm:t>
        <a:bodyPr/>
        <a:lstStyle/>
        <a:p>
          <a:endParaRPr lang="tr-TR"/>
        </a:p>
      </dgm:t>
    </dgm:pt>
    <dgm:pt modelId="{7368FF7E-8F80-49A6-9FDD-233A278BB0B9}" type="pres">
      <dgm:prSet presAssocID="{34C671C3-9448-446D-BE91-54F325035DB8}" presName="vSp" presStyleCnt="0"/>
      <dgm:spPr/>
    </dgm:pt>
    <dgm:pt modelId="{4FA5D872-B17A-4D56-973D-C26847739194}" type="pres">
      <dgm:prSet presAssocID="{169A9322-BBF5-4C27-94A8-7463A7A509E6}" presName="horFlow" presStyleCnt="0"/>
      <dgm:spPr/>
    </dgm:pt>
    <dgm:pt modelId="{1BB105FC-2B0B-4E1E-8165-318EB4B6EB76}" type="pres">
      <dgm:prSet presAssocID="{169A9322-BBF5-4C27-94A8-7463A7A509E6}" presName="bigChev" presStyleLbl="node1" presStyleIdx="2" presStyleCnt="3" custScaleX="134643" custScaleY="94262" custLinFactX="7307" custLinFactNeighborX="100000" custLinFactNeighborY="-12290"/>
      <dgm:spPr/>
      <dgm:t>
        <a:bodyPr/>
        <a:lstStyle/>
        <a:p>
          <a:endParaRPr lang="tr-TR"/>
        </a:p>
      </dgm:t>
    </dgm:pt>
    <dgm:pt modelId="{E4FBF7E2-0F5C-4164-9317-B342737A48D3}" type="pres">
      <dgm:prSet presAssocID="{65A5AF95-FAC5-4BEE-9EA1-02517407A056}" presName="parTrans" presStyleCnt="0"/>
      <dgm:spPr/>
    </dgm:pt>
    <dgm:pt modelId="{5F341996-9F22-44CE-8E84-2E94FED24036}" type="pres">
      <dgm:prSet presAssocID="{1C4B8340-2C1C-4C5A-950B-498BEA3DE96A}" presName="node" presStyleLbl="alignAccFollowNode1" presStyleIdx="2" presStyleCnt="3" custScaleX="183644" custScaleY="113166" custLinFactX="28834" custLinFactNeighborX="100000" custLinFactNeighborY="-9260">
        <dgm:presLayoutVars>
          <dgm:bulletEnabled val="1"/>
        </dgm:presLayoutVars>
      </dgm:prSet>
      <dgm:spPr>
        <a:prstGeom prst="flowChartConnector">
          <a:avLst/>
        </a:prstGeom>
      </dgm:spPr>
      <dgm:t>
        <a:bodyPr/>
        <a:lstStyle/>
        <a:p>
          <a:endParaRPr lang="tr-TR"/>
        </a:p>
      </dgm:t>
    </dgm:pt>
  </dgm:ptLst>
  <dgm:cxnLst>
    <dgm:cxn modelId="{23A98785-4A72-4A94-8B49-70E5DAB0C674}" type="presOf" srcId="{5D940C96-2DA8-4939-A3E7-7B9874C43462}" destId="{29D6C4C1-4554-41C1-B025-8A47DCA6BD20}" srcOrd="0" destOrd="0" presId="urn:microsoft.com/office/officeart/2005/8/layout/lProcess3"/>
    <dgm:cxn modelId="{AEBF1D01-EB21-41CB-86A5-0321C579E9D7}" srcId="{169A9322-BBF5-4C27-94A8-7463A7A509E6}" destId="{1C4B8340-2C1C-4C5A-950B-498BEA3DE96A}" srcOrd="0" destOrd="0" parTransId="{65A5AF95-FAC5-4BEE-9EA1-02517407A056}" sibTransId="{7532FCFE-FD92-4F3F-8570-43F61A1FD3B2}"/>
    <dgm:cxn modelId="{D9A7241C-9971-458C-950C-0BE51127274B}" srcId="{5D940C96-2DA8-4939-A3E7-7B9874C43462}" destId="{169A9322-BBF5-4C27-94A8-7463A7A509E6}" srcOrd="2" destOrd="0" parTransId="{03E62920-250E-4DA1-8DB1-3715D9A3BEDA}" sibTransId="{9D43F3A3-A3E3-402E-8467-A64FC2F40DE9}"/>
    <dgm:cxn modelId="{20AD4D9B-8DBD-4C1B-A149-9B09FABBB76B}" type="presOf" srcId="{1C4B8340-2C1C-4C5A-950B-498BEA3DE96A}" destId="{5F341996-9F22-44CE-8E84-2E94FED24036}" srcOrd="0" destOrd="0" presId="urn:microsoft.com/office/officeart/2005/8/layout/lProcess3"/>
    <dgm:cxn modelId="{CCA93630-560F-4F88-98A9-FB07EC45DC70}" srcId="{8B41D853-040A-4AC7-BE3B-45CDD8C134D7}" destId="{EF417845-F89F-43CC-AF1B-277B9078B98D}" srcOrd="0" destOrd="0" parTransId="{6A645E70-2F83-49A8-B809-A39F7BB8D56F}" sibTransId="{ED7DC59B-047A-4308-A70A-5D238FFE41AA}"/>
    <dgm:cxn modelId="{C8A01346-E628-4AE9-A6FF-69C9FD3681F3}" srcId="{34C671C3-9448-446D-BE91-54F325035DB8}" destId="{B226961E-11FA-4BB8-88AD-30CB96A5C453}" srcOrd="0" destOrd="0" parTransId="{BBBFEF72-C576-4EB7-8A33-402998AF598E}" sibTransId="{99056168-7F46-4436-8B0D-124FB8E920A3}"/>
    <dgm:cxn modelId="{928C9D54-A59B-4D68-8123-8F5F7EB16F79}" type="presOf" srcId="{B226961E-11FA-4BB8-88AD-30CB96A5C453}" destId="{2DC1F584-A6BA-4777-8D36-831D74CCD163}" srcOrd="0" destOrd="0" presId="urn:microsoft.com/office/officeart/2005/8/layout/lProcess3"/>
    <dgm:cxn modelId="{3E608B1C-1B2E-4D73-AE24-088C045D3624}" type="presOf" srcId="{169A9322-BBF5-4C27-94A8-7463A7A509E6}" destId="{1BB105FC-2B0B-4E1E-8165-318EB4B6EB76}" srcOrd="0" destOrd="0" presId="urn:microsoft.com/office/officeart/2005/8/layout/lProcess3"/>
    <dgm:cxn modelId="{E872F6F8-ABC6-4365-AE0C-36E79B7FA1B1}" type="presOf" srcId="{8B41D853-040A-4AC7-BE3B-45CDD8C134D7}" destId="{DE16E6C1-608B-4CE5-A606-D82F63041A8D}" srcOrd="0" destOrd="0" presId="urn:microsoft.com/office/officeart/2005/8/layout/lProcess3"/>
    <dgm:cxn modelId="{905B60EF-A9C0-4FDA-A759-8DB0DE21CA75}" type="presOf" srcId="{EF417845-F89F-43CC-AF1B-277B9078B98D}" destId="{9130A897-C655-47D9-A8A2-E90234DC18C5}" srcOrd="0" destOrd="0" presId="urn:microsoft.com/office/officeart/2005/8/layout/lProcess3"/>
    <dgm:cxn modelId="{FBD95B6E-A0F7-4610-A397-08DFE63AE201}" srcId="{5D940C96-2DA8-4939-A3E7-7B9874C43462}" destId="{8B41D853-040A-4AC7-BE3B-45CDD8C134D7}" srcOrd="0" destOrd="0" parTransId="{3F645486-1FAF-483D-ABB4-6883BA221814}" sibTransId="{2DF60F2E-E4F2-45B2-BEA7-47F22B351570}"/>
    <dgm:cxn modelId="{120EF15A-BE9A-45E7-ADE9-D7810C7A9537}" srcId="{5D940C96-2DA8-4939-A3E7-7B9874C43462}" destId="{34C671C3-9448-446D-BE91-54F325035DB8}" srcOrd="1" destOrd="0" parTransId="{D11879F2-20EA-42EE-82FB-9EC6B2F8E5B4}" sibTransId="{8812FAA3-8CFE-4B4B-BEF5-51BBFD02D6EE}"/>
    <dgm:cxn modelId="{5860A14D-E498-49FD-A477-C00F5D1FB4D1}" type="presOf" srcId="{34C671C3-9448-446D-BE91-54F325035DB8}" destId="{35EE3C28-08CA-4B75-914A-3CE44EFBEC85}" srcOrd="0" destOrd="0" presId="urn:microsoft.com/office/officeart/2005/8/layout/lProcess3"/>
    <dgm:cxn modelId="{BF95B738-0FF3-45E5-967C-F2E67FBCF260}" type="presParOf" srcId="{29D6C4C1-4554-41C1-B025-8A47DCA6BD20}" destId="{AFC1A814-6D28-4738-B3F5-5EAAD6643A5E}" srcOrd="0" destOrd="0" presId="urn:microsoft.com/office/officeart/2005/8/layout/lProcess3"/>
    <dgm:cxn modelId="{CFB23EAC-E03D-48C5-80AD-FD3814127719}" type="presParOf" srcId="{AFC1A814-6D28-4738-B3F5-5EAAD6643A5E}" destId="{DE16E6C1-608B-4CE5-A606-D82F63041A8D}" srcOrd="0" destOrd="0" presId="urn:microsoft.com/office/officeart/2005/8/layout/lProcess3"/>
    <dgm:cxn modelId="{25A4789F-3DCB-419C-9C29-287B2947FFEE}" type="presParOf" srcId="{AFC1A814-6D28-4738-B3F5-5EAAD6643A5E}" destId="{7DEE6C4C-0FF7-4AA5-9497-C47F4C03919B}" srcOrd="1" destOrd="0" presId="urn:microsoft.com/office/officeart/2005/8/layout/lProcess3"/>
    <dgm:cxn modelId="{277FC432-AC53-4EBC-BD4F-A48144B61E60}" type="presParOf" srcId="{AFC1A814-6D28-4738-B3F5-5EAAD6643A5E}" destId="{9130A897-C655-47D9-A8A2-E90234DC18C5}" srcOrd="2" destOrd="0" presId="urn:microsoft.com/office/officeart/2005/8/layout/lProcess3"/>
    <dgm:cxn modelId="{73056C58-2534-4DC0-9C65-9265FB8491DC}" type="presParOf" srcId="{29D6C4C1-4554-41C1-B025-8A47DCA6BD20}" destId="{3A7C9DFB-6B02-4827-B247-C0550B5679F0}" srcOrd="1" destOrd="0" presId="urn:microsoft.com/office/officeart/2005/8/layout/lProcess3"/>
    <dgm:cxn modelId="{DE79CF22-7408-4758-B0C5-CEF3AFF34570}" type="presParOf" srcId="{29D6C4C1-4554-41C1-B025-8A47DCA6BD20}" destId="{98A41CFD-ACFB-4B05-8DC2-D19C7933B408}" srcOrd="2" destOrd="0" presId="urn:microsoft.com/office/officeart/2005/8/layout/lProcess3"/>
    <dgm:cxn modelId="{686B92F2-9365-476A-BF88-E546C22E4B9C}" type="presParOf" srcId="{98A41CFD-ACFB-4B05-8DC2-D19C7933B408}" destId="{35EE3C28-08CA-4B75-914A-3CE44EFBEC85}" srcOrd="0" destOrd="0" presId="urn:microsoft.com/office/officeart/2005/8/layout/lProcess3"/>
    <dgm:cxn modelId="{49B5B2BE-A6E7-47AF-A5F9-AC89329ACAD7}" type="presParOf" srcId="{98A41CFD-ACFB-4B05-8DC2-D19C7933B408}" destId="{6453C74F-49D6-4D2D-BBF6-D0A6A428515C}" srcOrd="1" destOrd="0" presId="urn:microsoft.com/office/officeart/2005/8/layout/lProcess3"/>
    <dgm:cxn modelId="{B3F23063-5BE2-477C-898B-29F415B89221}" type="presParOf" srcId="{98A41CFD-ACFB-4B05-8DC2-D19C7933B408}" destId="{2DC1F584-A6BA-4777-8D36-831D74CCD163}" srcOrd="2" destOrd="0" presId="urn:microsoft.com/office/officeart/2005/8/layout/lProcess3"/>
    <dgm:cxn modelId="{07A078AC-110A-4B8F-9A61-59152B1DFB16}" type="presParOf" srcId="{29D6C4C1-4554-41C1-B025-8A47DCA6BD20}" destId="{7368FF7E-8F80-49A6-9FDD-233A278BB0B9}" srcOrd="3" destOrd="0" presId="urn:microsoft.com/office/officeart/2005/8/layout/lProcess3"/>
    <dgm:cxn modelId="{F08F9C9D-F3F6-4D87-9CB0-E8A2220A2520}" type="presParOf" srcId="{29D6C4C1-4554-41C1-B025-8A47DCA6BD20}" destId="{4FA5D872-B17A-4D56-973D-C26847739194}" srcOrd="4" destOrd="0" presId="urn:microsoft.com/office/officeart/2005/8/layout/lProcess3"/>
    <dgm:cxn modelId="{FDAE60A1-E844-4317-8F70-8E96392485CE}" type="presParOf" srcId="{4FA5D872-B17A-4D56-973D-C26847739194}" destId="{1BB105FC-2B0B-4E1E-8165-318EB4B6EB76}" srcOrd="0" destOrd="0" presId="urn:microsoft.com/office/officeart/2005/8/layout/lProcess3"/>
    <dgm:cxn modelId="{FB21D5D9-8722-484D-AB08-8F14053D3678}" type="presParOf" srcId="{4FA5D872-B17A-4D56-973D-C26847739194}" destId="{E4FBF7E2-0F5C-4164-9317-B342737A48D3}" srcOrd="1" destOrd="0" presId="urn:microsoft.com/office/officeart/2005/8/layout/lProcess3"/>
    <dgm:cxn modelId="{B225F160-5EF5-4679-B1BA-A3877EEE0E32}" type="presParOf" srcId="{4FA5D872-B17A-4D56-973D-C26847739194}" destId="{5F341996-9F22-44CE-8E84-2E94FED2403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95CA-551D-4719-8A2F-5155524B5F50}">
      <dsp:nvSpPr>
        <dsp:cNvPr id="0" name=""/>
        <dsp:cNvSpPr/>
      </dsp:nvSpPr>
      <dsp:spPr>
        <a:xfrm>
          <a:off x="0" y="0"/>
          <a:ext cx="8299174" cy="5756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Öğrenim Durumu :</a:t>
          </a:r>
        </a:p>
      </dsp:txBody>
      <dsp:txXfrm>
        <a:off x="28100" y="28100"/>
        <a:ext cx="8242974" cy="519439"/>
      </dsp:txXfrm>
    </dsp:sp>
    <dsp:sp modelId="{FA90B568-6677-4097-B22F-ADBCD9F66BBE}">
      <dsp:nvSpPr>
        <dsp:cNvPr id="0" name=""/>
        <dsp:cNvSpPr/>
      </dsp:nvSpPr>
      <dsp:spPr>
        <a:xfrm>
          <a:off x="0" y="673065"/>
          <a:ext cx="8299174" cy="5756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Askerlik durumu    :              :</a:t>
          </a:r>
        </a:p>
      </dsp:txBody>
      <dsp:txXfrm>
        <a:off x="28100" y="701165"/>
        <a:ext cx="8242974" cy="519439"/>
      </dsp:txXfrm>
    </dsp:sp>
    <dsp:sp modelId="{4CDDAF47-0EBF-4D4E-8C71-481C28C24EEB}">
      <dsp:nvSpPr>
        <dsp:cNvPr id="0" name=""/>
        <dsp:cNvSpPr/>
      </dsp:nvSpPr>
      <dsp:spPr>
        <a:xfrm>
          <a:off x="0" y="1317825"/>
          <a:ext cx="8299174" cy="5756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Memuriyete başlama T.     :</a:t>
          </a:r>
        </a:p>
      </dsp:txBody>
      <dsp:txXfrm>
        <a:off x="28100" y="1345925"/>
        <a:ext cx="8242974" cy="519439"/>
      </dsp:txXfrm>
    </dsp:sp>
    <dsp:sp modelId="{888F7564-A453-43CC-A068-9C03E0046F5E}">
      <dsp:nvSpPr>
        <dsp:cNvPr id="0" name=""/>
        <dsp:cNvSpPr/>
      </dsp:nvSpPr>
      <dsp:spPr>
        <a:xfrm>
          <a:off x="0" y="1962585"/>
          <a:ext cx="8299174" cy="5756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Değerlendirme (Asaleten atandığı) tarih:</a:t>
          </a:r>
        </a:p>
      </dsp:txBody>
      <dsp:txXfrm>
        <a:off x="28100" y="1990685"/>
        <a:ext cx="8242974" cy="519439"/>
      </dsp:txXfrm>
    </dsp:sp>
    <dsp:sp modelId="{539EA751-BBBE-4756-8431-FCBBEF0757ED}">
      <dsp:nvSpPr>
        <dsp:cNvPr id="0" name=""/>
        <dsp:cNvSpPr/>
      </dsp:nvSpPr>
      <dsp:spPr>
        <a:xfrm>
          <a:off x="0" y="2607345"/>
          <a:ext cx="8299174" cy="5756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Toplam hizmeti:</a:t>
          </a:r>
        </a:p>
      </dsp:txBody>
      <dsp:txXfrm>
        <a:off x="28100" y="2635445"/>
        <a:ext cx="8242974" cy="519439"/>
      </dsp:txXfrm>
    </dsp:sp>
    <dsp:sp modelId="{685DE98A-0D4B-47DB-AA0B-08BEDF4D31D4}">
      <dsp:nvSpPr>
        <dsp:cNvPr id="0" name=""/>
        <dsp:cNvSpPr/>
      </dsp:nvSpPr>
      <dsp:spPr>
        <a:xfrm>
          <a:off x="0" y="3252105"/>
          <a:ext cx="8299174" cy="575639"/>
        </a:xfrm>
        <a:prstGeom prst="roundRect">
          <a:avLst/>
        </a:prstGeom>
        <a:solidFill>
          <a:schemeClr val="accent3"/>
        </a:solidFill>
        <a:ln w="22225" cap="rnd"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u="sng" kern="1200" dirty="0"/>
            <a:t>ESKİ DURUM</a:t>
          </a:r>
          <a:r>
            <a:rPr lang="tr-TR" sz="2400" u="sng" kern="1200" dirty="0"/>
            <a:t> </a:t>
          </a:r>
          <a:r>
            <a:rPr lang="tr-TR" sz="2400" kern="1200" dirty="0"/>
            <a:t>                     </a:t>
          </a:r>
          <a:r>
            <a:rPr lang="tr-TR" sz="2400" b="1" u="sng" kern="1200" dirty="0"/>
            <a:t>YENİ DURUMU</a:t>
          </a:r>
          <a:endParaRPr lang="tr-TR" sz="2400" kern="1200" dirty="0"/>
        </a:p>
      </dsp:txBody>
      <dsp:txXfrm>
        <a:off x="28100" y="3280205"/>
        <a:ext cx="8242974" cy="519439"/>
      </dsp:txXfrm>
    </dsp:sp>
    <dsp:sp modelId="{EC161021-BA60-40E1-8649-F8409AB76E39}">
      <dsp:nvSpPr>
        <dsp:cNvPr id="0" name=""/>
        <dsp:cNvSpPr/>
      </dsp:nvSpPr>
      <dsp:spPr>
        <a:xfrm>
          <a:off x="0" y="3896865"/>
          <a:ext cx="8299174" cy="5756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tr-TR" sz="2400" kern="1200" dirty="0"/>
        </a:p>
      </dsp:txBody>
      <dsp:txXfrm>
        <a:off x="28100" y="3924965"/>
        <a:ext cx="8242974" cy="519439"/>
      </dsp:txXfrm>
    </dsp:sp>
    <dsp:sp modelId="{C50665F8-6F14-4DDC-8AEA-55CC61DF6D02}">
      <dsp:nvSpPr>
        <dsp:cNvPr id="0" name=""/>
        <dsp:cNvSpPr/>
      </dsp:nvSpPr>
      <dsp:spPr>
        <a:xfrm>
          <a:off x="0" y="4541625"/>
          <a:ext cx="8299174" cy="575639"/>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Müteakip terfi tarihi:</a:t>
          </a:r>
        </a:p>
      </dsp:txBody>
      <dsp:txXfrm>
        <a:off x="28100" y="4569725"/>
        <a:ext cx="8242974"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95CA-551D-4719-8A2F-5155524B5F50}">
      <dsp:nvSpPr>
        <dsp:cNvPr id="0" name=""/>
        <dsp:cNvSpPr/>
      </dsp:nvSpPr>
      <dsp:spPr>
        <a:xfrm>
          <a:off x="0" y="413335"/>
          <a:ext cx="5353049" cy="5516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Öğrenim Durumu :</a:t>
          </a:r>
        </a:p>
      </dsp:txBody>
      <dsp:txXfrm>
        <a:off x="26930" y="440265"/>
        <a:ext cx="5299189" cy="497795"/>
      </dsp:txXfrm>
    </dsp:sp>
    <dsp:sp modelId="{1B36DC93-9E65-4B7C-B90F-DA6EC73A98DF}">
      <dsp:nvSpPr>
        <dsp:cNvPr id="0" name=""/>
        <dsp:cNvSpPr/>
      </dsp:nvSpPr>
      <dsp:spPr>
        <a:xfrm>
          <a:off x="0" y="0"/>
          <a:ext cx="5353049" cy="47546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a:t>ÖRNEK DEĞERLENDİRME</a:t>
          </a:r>
        </a:p>
      </dsp:txBody>
      <dsp:txXfrm>
        <a:off x="23210" y="23210"/>
        <a:ext cx="5306629" cy="429040"/>
      </dsp:txXfrm>
    </dsp:sp>
    <dsp:sp modelId="{FA90B568-6677-4097-B22F-ADBCD9F66BBE}">
      <dsp:nvSpPr>
        <dsp:cNvPr id="0" name=""/>
        <dsp:cNvSpPr/>
      </dsp:nvSpPr>
      <dsp:spPr>
        <a:xfrm>
          <a:off x="0" y="2936313"/>
          <a:ext cx="5353049" cy="5516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Askerlik Hizmeti              :</a:t>
          </a:r>
        </a:p>
      </dsp:txBody>
      <dsp:txXfrm>
        <a:off x="26930" y="2963243"/>
        <a:ext cx="5299189" cy="497795"/>
      </dsp:txXfrm>
    </dsp:sp>
    <dsp:sp modelId="{4CDDAF47-0EBF-4D4E-8C71-481C28C24EEB}">
      <dsp:nvSpPr>
        <dsp:cNvPr id="0" name=""/>
        <dsp:cNvSpPr/>
      </dsp:nvSpPr>
      <dsp:spPr>
        <a:xfrm>
          <a:off x="0" y="1004030"/>
          <a:ext cx="5353049" cy="5516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Memuriyete baş. Tarihi :</a:t>
          </a:r>
        </a:p>
      </dsp:txBody>
      <dsp:txXfrm>
        <a:off x="26930" y="1030960"/>
        <a:ext cx="5299189" cy="497795"/>
      </dsp:txXfrm>
    </dsp:sp>
    <dsp:sp modelId="{888F7564-A453-43CC-A068-9C03E0046F5E}">
      <dsp:nvSpPr>
        <dsp:cNvPr id="0" name=""/>
        <dsp:cNvSpPr/>
      </dsp:nvSpPr>
      <dsp:spPr>
        <a:xfrm>
          <a:off x="0" y="1668088"/>
          <a:ext cx="5353049" cy="5516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Değerlendirme tarihi :</a:t>
          </a:r>
        </a:p>
      </dsp:txBody>
      <dsp:txXfrm>
        <a:off x="26930" y="1695018"/>
        <a:ext cx="5299189" cy="497795"/>
      </dsp:txXfrm>
    </dsp:sp>
    <dsp:sp modelId="{539EA751-BBBE-4756-8431-FCBBEF0757ED}">
      <dsp:nvSpPr>
        <dsp:cNvPr id="0" name=""/>
        <dsp:cNvSpPr/>
      </dsp:nvSpPr>
      <dsp:spPr>
        <a:xfrm>
          <a:off x="0" y="2283098"/>
          <a:ext cx="5353049" cy="5516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Adaylık </a:t>
          </a:r>
          <a:r>
            <a:rPr lang="tr-TR" sz="2300" kern="1200" dirty="0" err="1"/>
            <a:t>Hiz</a:t>
          </a:r>
          <a:r>
            <a:rPr lang="tr-TR" sz="2300" kern="1200" dirty="0"/>
            <a:t>. Süresi     :</a:t>
          </a:r>
        </a:p>
      </dsp:txBody>
      <dsp:txXfrm>
        <a:off x="26930" y="2310028"/>
        <a:ext cx="5299189" cy="497795"/>
      </dsp:txXfrm>
    </dsp:sp>
    <dsp:sp modelId="{EC161021-BA60-40E1-8649-F8409AB76E39}">
      <dsp:nvSpPr>
        <dsp:cNvPr id="0" name=""/>
        <dsp:cNvSpPr/>
      </dsp:nvSpPr>
      <dsp:spPr>
        <a:xfrm>
          <a:off x="0" y="4269685"/>
          <a:ext cx="5353049" cy="5516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highlight>
                <a:srgbClr val="FFFF00"/>
              </a:highlight>
            </a:rPr>
            <a:t>İlk Atanma D/K:        </a:t>
          </a:r>
          <a:r>
            <a:rPr lang="tr-TR" sz="2300" kern="1200" dirty="0">
              <a:highlight>
                <a:srgbClr val="00FF00"/>
              </a:highlight>
            </a:rPr>
            <a:t>Yeni D/K:</a:t>
          </a:r>
          <a:endParaRPr lang="tr-TR" sz="2300" b="1" kern="1200" dirty="0">
            <a:highlight>
              <a:srgbClr val="00FF00"/>
            </a:highlight>
          </a:endParaRPr>
        </a:p>
      </dsp:txBody>
      <dsp:txXfrm>
        <a:off x="26930" y="4296615"/>
        <a:ext cx="5299189" cy="497795"/>
      </dsp:txXfrm>
    </dsp:sp>
    <dsp:sp modelId="{C50665F8-6F14-4DDC-8AEA-55CC61DF6D02}">
      <dsp:nvSpPr>
        <dsp:cNvPr id="0" name=""/>
        <dsp:cNvSpPr/>
      </dsp:nvSpPr>
      <dsp:spPr>
        <a:xfrm>
          <a:off x="0" y="4923625"/>
          <a:ext cx="5353049" cy="5516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Müteakip terfi tarihi:</a:t>
          </a:r>
        </a:p>
      </dsp:txBody>
      <dsp:txXfrm>
        <a:off x="26930" y="4950555"/>
        <a:ext cx="5299189" cy="497795"/>
      </dsp:txXfrm>
    </dsp:sp>
    <dsp:sp modelId="{00F73CEF-A43D-48A0-948C-14253727C65B}">
      <dsp:nvSpPr>
        <dsp:cNvPr id="0" name=""/>
        <dsp:cNvSpPr/>
      </dsp:nvSpPr>
      <dsp:spPr>
        <a:xfrm>
          <a:off x="0" y="3546101"/>
          <a:ext cx="5353049" cy="604238"/>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err="1"/>
            <a:t>Değlenecek</a:t>
          </a:r>
          <a:r>
            <a:rPr lang="tr-TR" sz="2300" kern="1200" dirty="0"/>
            <a:t> </a:t>
          </a:r>
          <a:r>
            <a:rPr lang="tr-TR" sz="2300" kern="1200" dirty="0" err="1"/>
            <a:t>Hiz</a:t>
          </a:r>
          <a:r>
            <a:rPr lang="tr-TR" sz="2300" kern="1200" dirty="0"/>
            <a:t>. Süre.:</a:t>
          </a:r>
        </a:p>
      </dsp:txBody>
      <dsp:txXfrm>
        <a:off x="29496" y="3575597"/>
        <a:ext cx="5294057" cy="545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95CA-551D-4719-8A2F-5155524B5F50}">
      <dsp:nvSpPr>
        <dsp:cNvPr id="0" name=""/>
        <dsp:cNvSpPr/>
      </dsp:nvSpPr>
      <dsp:spPr>
        <a:xfrm>
          <a:off x="0" y="674382"/>
          <a:ext cx="5353049" cy="650603"/>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000" kern="1200" dirty="0"/>
            <a:t>Memuriyete baş. Tarihi :</a:t>
          </a:r>
        </a:p>
      </dsp:txBody>
      <dsp:txXfrm>
        <a:off x="31760" y="706142"/>
        <a:ext cx="5289529" cy="587083"/>
      </dsp:txXfrm>
    </dsp:sp>
    <dsp:sp modelId="{1B36DC93-9E65-4B7C-B90F-DA6EC73A98DF}">
      <dsp:nvSpPr>
        <dsp:cNvPr id="0" name=""/>
        <dsp:cNvSpPr/>
      </dsp:nvSpPr>
      <dsp:spPr>
        <a:xfrm>
          <a:off x="0" y="0"/>
          <a:ext cx="5353049" cy="553642"/>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a:t>ÖRNEK DEĞERLENDİRME</a:t>
          </a:r>
        </a:p>
      </dsp:txBody>
      <dsp:txXfrm>
        <a:off x="27027" y="27027"/>
        <a:ext cx="5298995" cy="499588"/>
      </dsp:txXfrm>
    </dsp:sp>
    <dsp:sp modelId="{4CDDAF47-0EBF-4D4E-8C71-481C28C24EEB}">
      <dsp:nvSpPr>
        <dsp:cNvPr id="0" name=""/>
        <dsp:cNvSpPr/>
      </dsp:nvSpPr>
      <dsp:spPr>
        <a:xfrm>
          <a:off x="0" y="1476417"/>
          <a:ext cx="5353049" cy="59015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000" kern="1200" dirty="0"/>
            <a:t>Öğrenim Durumu :</a:t>
          </a:r>
        </a:p>
      </dsp:txBody>
      <dsp:txXfrm>
        <a:off x="28809" y="1505226"/>
        <a:ext cx="5295431" cy="532532"/>
      </dsp:txXfrm>
    </dsp:sp>
    <dsp:sp modelId="{EC161021-BA60-40E1-8649-F8409AB76E39}">
      <dsp:nvSpPr>
        <dsp:cNvPr id="0" name=""/>
        <dsp:cNvSpPr/>
      </dsp:nvSpPr>
      <dsp:spPr>
        <a:xfrm>
          <a:off x="0" y="2806232"/>
          <a:ext cx="5353049" cy="620653"/>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İlk </a:t>
          </a:r>
          <a:r>
            <a:rPr lang="tr-TR" sz="2000" kern="1200" dirty="0" err="1"/>
            <a:t>Atanma.D</a:t>
          </a:r>
          <a:r>
            <a:rPr lang="tr-TR" sz="2000" kern="1200" dirty="0"/>
            <a:t>/K:                   Yeni D/K:</a:t>
          </a:r>
          <a:endParaRPr lang="tr-TR" sz="2000" b="1" kern="1200" dirty="0"/>
        </a:p>
      </dsp:txBody>
      <dsp:txXfrm>
        <a:off x="30298" y="2836530"/>
        <a:ext cx="5292453" cy="560057"/>
      </dsp:txXfrm>
    </dsp:sp>
    <dsp:sp modelId="{00F73CEF-A43D-48A0-948C-14253727C65B}">
      <dsp:nvSpPr>
        <dsp:cNvPr id="0" name=""/>
        <dsp:cNvSpPr/>
      </dsp:nvSpPr>
      <dsp:spPr>
        <a:xfrm>
          <a:off x="0" y="2104965"/>
          <a:ext cx="5353049" cy="622821"/>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Aday iken Bit. Okul:</a:t>
          </a:r>
        </a:p>
      </dsp:txBody>
      <dsp:txXfrm>
        <a:off x="30404" y="2135369"/>
        <a:ext cx="5292241" cy="562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6E6C1-608B-4CE5-A606-D82F63041A8D}">
      <dsp:nvSpPr>
        <dsp:cNvPr id="0" name=""/>
        <dsp:cNvSpPr/>
      </dsp:nvSpPr>
      <dsp:spPr>
        <a:xfrm>
          <a:off x="2510562" y="1954"/>
          <a:ext cx="4023558" cy="1185124"/>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a:t>İlkokul, Ortaokul, ve dengi okul bitirenlere;</a:t>
          </a:r>
        </a:p>
      </dsp:txBody>
      <dsp:txXfrm>
        <a:off x="3103124" y="1954"/>
        <a:ext cx="2838434" cy="1185124"/>
      </dsp:txXfrm>
    </dsp:sp>
    <dsp:sp modelId="{9130A897-C655-47D9-A8A2-E90234DC18C5}">
      <dsp:nvSpPr>
        <dsp:cNvPr id="0" name=""/>
        <dsp:cNvSpPr/>
      </dsp:nvSpPr>
      <dsp:spPr>
        <a:xfrm>
          <a:off x="6637608" y="1946"/>
          <a:ext cx="2459134" cy="983653"/>
        </a:xfrm>
        <a:prstGeom prst="chevron">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tr-TR" sz="2500" kern="1200" dirty="0"/>
            <a:t>İlave İki </a:t>
          </a:r>
          <a:r>
            <a:rPr lang="tr-TR" sz="2400" kern="1200" dirty="0"/>
            <a:t>Derece</a:t>
          </a:r>
          <a:endParaRPr lang="tr-TR" sz="2500" kern="1200" dirty="0"/>
        </a:p>
      </dsp:txBody>
      <dsp:txXfrm>
        <a:off x="7129435" y="1946"/>
        <a:ext cx="1475481" cy="983653"/>
      </dsp:txXfrm>
    </dsp:sp>
    <dsp:sp modelId="{35EE3C28-08CA-4B75-914A-3CE44EFBEC85}">
      <dsp:nvSpPr>
        <dsp:cNvPr id="0" name=""/>
        <dsp:cNvSpPr/>
      </dsp:nvSpPr>
      <dsp:spPr>
        <a:xfrm>
          <a:off x="2547626" y="1175927"/>
          <a:ext cx="3916867" cy="1073995"/>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tr-TR" sz="2800" kern="1200" dirty="0"/>
            <a:t>Lise ve Dengi Okul bitirenlere; </a:t>
          </a:r>
        </a:p>
      </dsp:txBody>
      <dsp:txXfrm>
        <a:off x="3084624" y="1175927"/>
        <a:ext cx="2842872" cy="1073995"/>
      </dsp:txXfrm>
    </dsp:sp>
    <dsp:sp modelId="{2DC1F584-A6BA-4777-8D36-831D74CCD163}">
      <dsp:nvSpPr>
        <dsp:cNvPr id="0" name=""/>
        <dsp:cNvSpPr/>
      </dsp:nvSpPr>
      <dsp:spPr>
        <a:xfrm>
          <a:off x="6813816" y="1213204"/>
          <a:ext cx="3501364" cy="983653"/>
        </a:xfrm>
        <a:prstGeom prst="chevron">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tr-TR" sz="2500" kern="1200" dirty="0"/>
            <a:t>İlave Bir </a:t>
          </a:r>
          <a:r>
            <a:rPr lang="tr-TR" sz="2400" kern="1200" dirty="0"/>
            <a:t>Derece</a:t>
          </a:r>
          <a:endParaRPr lang="tr-TR" sz="2500" kern="1200" dirty="0"/>
        </a:p>
        <a:p>
          <a:pPr lvl="0" algn="ctr" defTabSz="1111250">
            <a:lnSpc>
              <a:spcPct val="90000"/>
            </a:lnSpc>
            <a:spcBef>
              <a:spcPct val="0"/>
            </a:spcBef>
            <a:spcAft>
              <a:spcPct val="35000"/>
            </a:spcAft>
          </a:pPr>
          <a:r>
            <a:rPr lang="tr-TR" sz="2500" kern="1200" dirty="0"/>
            <a:t>Bir kademe</a:t>
          </a:r>
        </a:p>
      </dsp:txBody>
      <dsp:txXfrm>
        <a:off x="7305643" y="1213204"/>
        <a:ext cx="2517711" cy="983653"/>
      </dsp:txXfrm>
    </dsp:sp>
    <dsp:sp modelId="{1BB105FC-2B0B-4E1E-8165-318EB4B6EB76}">
      <dsp:nvSpPr>
        <dsp:cNvPr id="0" name=""/>
        <dsp:cNvSpPr/>
      </dsp:nvSpPr>
      <dsp:spPr>
        <a:xfrm>
          <a:off x="2482030" y="2345088"/>
          <a:ext cx="3989219" cy="1227540"/>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tr-TR" sz="2800" kern="1200" dirty="0"/>
            <a:t>Yüksek Öğrenim Bitirenlere;  </a:t>
          </a:r>
        </a:p>
      </dsp:txBody>
      <dsp:txXfrm>
        <a:off x="3095800" y="2345088"/>
        <a:ext cx="2761679" cy="1227540"/>
      </dsp:txXfrm>
    </dsp:sp>
    <dsp:sp modelId="{5F341996-9F22-44CE-8E84-2E94FED24036}">
      <dsp:nvSpPr>
        <dsp:cNvPr id="0" name=""/>
        <dsp:cNvSpPr/>
      </dsp:nvSpPr>
      <dsp:spPr>
        <a:xfrm>
          <a:off x="6861847" y="2385961"/>
          <a:ext cx="2646618" cy="1113161"/>
        </a:xfrm>
        <a:prstGeom prst="chevron">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a:t>İlave Bir Derece</a:t>
          </a:r>
        </a:p>
      </dsp:txBody>
      <dsp:txXfrm>
        <a:off x="7418428" y="2385961"/>
        <a:ext cx="1533457" cy="1113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6E6C1-608B-4CE5-A606-D82F63041A8D}">
      <dsp:nvSpPr>
        <dsp:cNvPr id="0" name=""/>
        <dsp:cNvSpPr/>
      </dsp:nvSpPr>
      <dsp:spPr>
        <a:xfrm>
          <a:off x="2668006" y="83269"/>
          <a:ext cx="4136988" cy="1656695"/>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a:t>Orman Muhafaza Memuru ve </a:t>
          </a:r>
          <a:r>
            <a:rPr lang="tr-TR" sz="2400" kern="1200" dirty="0" err="1"/>
            <a:t>Başmemuruna</a:t>
          </a:r>
          <a:endParaRPr lang="tr-TR" sz="2400" kern="1200" dirty="0"/>
        </a:p>
      </dsp:txBody>
      <dsp:txXfrm>
        <a:off x="3496354" y="83269"/>
        <a:ext cx="2480293" cy="1656695"/>
      </dsp:txXfrm>
    </dsp:sp>
    <dsp:sp modelId="{35EE3C28-08CA-4B75-914A-3CE44EFBEC85}">
      <dsp:nvSpPr>
        <dsp:cNvPr id="0" name=""/>
        <dsp:cNvSpPr/>
      </dsp:nvSpPr>
      <dsp:spPr>
        <a:xfrm>
          <a:off x="2633622" y="1749361"/>
          <a:ext cx="4298017" cy="1921489"/>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a:t>Gümrük Muhafaza memurları ve Amirlerine</a:t>
          </a:r>
        </a:p>
      </dsp:txBody>
      <dsp:txXfrm>
        <a:off x="3594367" y="1749361"/>
        <a:ext cx="2376528" cy="1921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6E6C1-608B-4CE5-A606-D82F63041A8D}">
      <dsp:nvSpPr>
        <dsp:cNvPr id="0" name=""/>
        <dsp:cNvSpPr/>
      </dsp:nvSpPr>
      <dsp:spPr>
        <a:xfrm>
          <a:off x="2065691" y="604"/>
          <a:ext cx="2654315" cy="781819"/>
        </a:xfrm>
        <a:prstGeom prst="chevron">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tr-TR" sz="2000" b="1" kern="1200" dirty="0"/>
            <a:t>Yüksek Lisans</a:t>
          </a:r>
        </a:p>
      </dsp:txBody>
      <dsp:txXfrm>
        <a:off x="2456601" y="604"/>
        <a:ext cx="1872496" cy="781819"/>
      </dsp:txXfrm>
    </dsp:sp>
    <dsp:sp modelId="{9130A897-C655-47D9-A8A2-E90234DC18C5}">
      <dsp:nvSpPr>
        <dsp:cNvPr id="0" name=""/>
        <dsp:cNvSpPr/>
      </dsp:nvSpPr>
      <dsp:spPr>
        <a:xfrm>
          <a:off x="4828088" y="100651"/>
          <a:ext cx="3018080" cy="668254"/>
        </a:xfrm>
        <a:prstGeom prst="flowChartConnector">
          <a:avLst/>
        </a:prstGeom>
        <a:solidFill>
          <a:schemeClr val="bg2">
            <a:lumMod val="50000"/>
            <a:alpha val="9000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bg1">
                  <a:lumMod val="95000"/>
                </a:schemeClr>
              </a:solidFill>
            </a:rPr>
            <a:t>Bir Kademe</a:t>
          </a:r>
        </a:p>
      </dsp:txBody>
      <dsp:txXfrm>
        <a:off x="5270076" y="198515"/>
        <a:ext cx="2134104" cy="472526"/>
      </dsp:txXfrm>
    </dsp:sp>
    <dsp:sp modelId="{35EE3C28-08CA-4B75-914A-3CE44EFBEC85}">
      <dsp:nvSpPr>
        <dsp:cNvPr id="0" name=""/>
        <dsp:cNvSpPr/>
      </dsp:nvSpPr>
      <dsp:spPr>
        <a:xfrm>
          <a:off x="2125579" y="875457"/>
          <a:ext cx="2583932" cy="708508"/>
        </a:xfrm>
        <a:prstGeom prst="chevron">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tr-TR" sz="2000" b="1" kern="1200" dirty="0"/>
            <a:t>Doktora</a:t>
          </a:r>
        </a:p>
      </dsp:txBody>
      <dsp:txXfrm>
        <a:off x="2479833" y="875457"/>
        <a:ext cx="1875424" cy="708508"/>
      </dsp:txXfrm>
    </dsp:sp>
    <dsp:sp modelId="{2DC1F584-A6BA-4777-8D36-831D74CCD163}">
      <dsp:nvSpPr>
        <dsp:cNvPr id="0" name=""/>
        <dsp:cNvSpPr/>
      </dsp:nvSpPr>
      <dsp:spPr>
        <a:xfrm>
          <a:off x="4777074" y="858766"/>
          <a:ext cx="3054224" cy="714599"/>
        </a:xfrm>
        <a:prstGeom prst="flowChartConnector">
          <a:avLst/>
        </a:prstGeom>
        <a:solidFill>
          <a:schemeClr val="accent3">
            <a:lumMod val="75000"/>
            <a:alpha val="9000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bg1">
                  <a:lumMod val="95000"/>
                </a:schemeClr>
              </a:solidFill>
            </a:rPr>
            <a:t>Bir Derece</a:t>
          </a:r>
        </a:p>
      </dsp:txBody>
      <dsp:txXfrm>
        <a:off x="5224355" y="963417"/>
        <a:ext cx="2159662" cy="505297"/>
      </dsp:txXfrm>
    </dsp:sp>
    <dsp:sp modelId="{1BB105FC-2B0B-4E1E-8165-318EB4B6EB76}">
      <dsp:nvSpPr>
        <dsp:cNvPr id="0" name=""/>
        <dsp:cNvSpPr/>
      </dsp:nvSpPr>
      <dsp:spPr>
        <a:xfrm>
          <a:off x="2125579" y="1620582"/>
          <a:ext cx="2631662" cy="736958"/>
        </a:xfrm>
        <a:prstGeom prst="chevron">
          <a:avLst/>
        </a:prstGeom>
        <a:solidFill>
          <a:schemeClr val="bg1">
            <a:lumMod val="6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tr-TR" sz="2000" kern="1200" dirty="0">
              <a:solidFill>
                <a:schemeClr val="tx1"/>
              </a:solidFill>
            </a:rPr>
            <a:t>Doktora ve Yüksek Lisans</a:t>
          </a:r>
        </a:p>
      </dsp:txBody>
      <dsp:txXfrm>
        <a:off x="2494058" y="1620582"/>
        <a:ext cx="1894704" cy="736958"/>
      </dsp:txXfrm>
    </dsp:sp>
    <dsp:sp modelId="{5F341996-9F22-44CE-8E84-2E94FED24036}">
      <dsp:nvSpPr>
        <dsp:cNvPr id="0" name=""/>
        <dsp:cNvSpPr/>
      </dsp:nvSpPr>
      <dsp:spPr>
        <a:xfrm>
          <a:off x="4828098" y="1657885"/>
          <a:ext cx="2979210" cy="734345"/>
        </a:xfrm>
        <a:prstGeom prst="flowChartConnector">
          <a:avLst/>
        </a:prstGeom>
        <a:solidFill>
          <a:schemeClr val="bg1">
            <a:lumMod val="65000"/>
            <a:alpha val="9000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tr-TR" sz="2000" b="0" kern="1200" dirty="0"/>
            <a:t>Bir Derece</a:t>
          </a:r>
        </a:p>
      </dsp:txBody>
      <dsp:txXfrm>
        <a:off x="5264393" y="1765427"/>
        <a:ext cx="2106620" cy="5192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FE5BF-A259-4B59-9CFA-B8FBBF71079F}" type="datetimeFigureOut">
              <a:rPr lang="tr-TR" smtClean="0"/>
              <a:t>14.05.2024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23F45-B8D5-4C44-BBFA-8B3392A45D49}" type="slidenum">
              <a:rPr lang="tr-TR" smtClean="0"/>
              <a:t>‹#›</a:t>
            </a:fld>
            <a:endParaRPr lang="tr-TR"/>
          </a:p>
        </p:txBody>
      </p:sp>
    </p:spTree>
    <p:extLst>
      <p:ext uri="{BB962C8B-B14F-4D97-AF65-F5344CB8AC3E}">
        <p14:creationId xmlns:p14="http://schemas.microsoft.com/office/powerpoint/2010/main" val="351884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1</a:t>
            </a:fld>
            <a:endParaRPr lang="tr-TR"/>
          </a:p>
        </p:txBody>
      </p:sp>
    </p:spTree>
    <p:extLst>
      <p:ext uri="{BB962C8B-B14F-4D97-AF65-F5344CB8AC3E}">
        <p14:creationId xmlns:p14="http://schemas.microsoft.com/office/powerpoint/2010/main" val="275865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23</a:t>
            </a:fld>
            <a:endParaRPr lang="tr-TR"/>
          </a:p>
        </p:txBody>
      </p:sp>
    </p:spTree>
    <p:extLst>
      <p:ext uri="{BB962C8B-B14F-4D97-AF65-F5344CB8AC3E}">
        <p14:creationId xmlns:p14="http://schemas.microsoft.com/office/powerpoint/2010/main" val="404612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73</a:t>
            </a:fld>
            <a:endParaRPr lang="tr-TR"/>
          </a:p>
        </p:txBody>
      </p:sp>
    </p:spTree>
    <p:extLst>
      <p:ext uri="{BB962C8B-B14F-4D97-AF65-F5344CB8AC3E}">
        <p14:creationId xmlns:p14="http://schemas.microsoft.com/office/powerpoint/2010/main" val="43708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4</a:t>
            </a:fld>
            <a:endParaRPr lang="tr-TR"/>
          </a:p>
        </p:txBody>
      </p:sp>
    </p:spTree>
    <p:extLst>
      <p:ext uri="{BB962C8B-B14F-4D97-AF65-F5344CB8AC3E}">
        <p14:creationId xmlns:p14="http://schemas.microsoft.com/office/powerpoint/2010/main" val="316162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4223F45-B8D5-4C44-BBFA-8B3392A45D49}" type="slidenum">
              <a:rPr lang="tr-TR" smtClean="0"/>
              <a:t>5</a:t>
            </a:fld>
            <a:endParaRPr lang="tr-TR"/>
          </a:p>
        </p:txBody>
      </p:sp>
    </p:spTree>
    <p:extLst>
      <p:ext uri="{BB962C8B-B14F-4D97-AF65-F5344CB8AC3E}">
        <p14:creationId xmlns:p14="http://schemas.microsoft.com/office/powerpoint/2010/main" val="129027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6</a:t>
            </a:fld>
            <a:endParaRPr lang="tr-TR"/>
          </a:p>
        </p:txBody>
      </p:sp>
    </p:spTree>
    <p:extLst>
      <p:ext uri="{BB962C8B-B14F-4D97-AF65-F5344CB8AC3E}">
        <p14:creationId xmlns:p14="http://schemas.microsoft.com/office/powerpoint/2010/main" val="249780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15</a:t>
            </a:fld>
            <a:endParaRPr lang="tr-TR"/>
          </a:p>
        </p:txBody>
      </p:sp>
    </p:spTree>
    <p:extLst>
      <p:ext uri="{BB962C8B-B14F-4D97-AF65-F5344CB8AC3E}">
        <p14:creationId xmlns:p14="http://schemas.microsoft.com/office/powerpoint/2010/main" val="418090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16</a:t>
            </a:fld>
            <a:endParaRPr lang="tr-TR"/>
          </a:p>
        </p:txBody>
      </p:sp>
    </p:spTree>
    <p:extLst>
      <p:ext uri="{BB962C8B-B14F-4D97-AF65-F5344CB8AC3E}">
        <p14:creationId xmlns:p14="http://schemas.microsoft.com/office/powerpoint/2010/main" val="376790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17</a:t>
            </a:fld>
            <a:endParaRPr lang="tr-TR"/>
          </a:p>
        </p:txBody>
      </p:sp>
    </p:spTree>
    <p:extLst>
      <p:ext uri="{BB962C8B-B14F-4D97-AF65-F5344CB8AC3E}">
        <p14:creationId xmlns:p14="http://schemas.microsoft.com/office/powerpoint/2010/main" val="177072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19</a:t>
            </a:fld>
            <a:endParaRPr lang="tr-TR"/>
          </a:p>
        </p:txBody>
      </p:sp>
    </p:spTree>
    <p:extLst>
      <p:ext uri="{BB962C8B-B14F-4D97-AF65-F5344CB8AC3E}">
        <p14:creationId xmlns:p14="http://schemas.microsoft.com/office/powerpoint/2010/main" val="255485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223F45-B8D5-4C44-BBFA-8B3392A45D49}" type="slidenum">
              <a:rPr lang="tr-TR" smtClean="0"/>
              <a:t>20</a:t>
            </a:fld>
            <a:endParaRPr lang="tr-TR"/>
          </a:p>
        </p:txBody>
      </p:sp>
    </p:spTree>
    <p:extLst>
      <p:ext uri="{BB962C8B-B14F-4D97-AF65-F5344CB8AC3E}">
        <p14:creationId xmlns:p14="http://schemas.microsoft.com/office/powerpoint/2010/main" val="310603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14.05.2024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86260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9A47EA5-F85E-4543-BA17-4CC246872B85}" type="datetimeFigureOut">
              <a:rPr lang="tr-TR" smtClean="0"/>
              <a:t>14.05.2024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40210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9A47EA5-F85E-4543-BA17-4CC246872B85}" type="datetimeFigureOut">
              <a:rPr lang="tr-TR" smtClean="0"/>
              <a:t>14.05.2024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A63A8B-6982-414C-BAD3-25AA7B058CB8}"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508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14.05.2024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99309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14.05.2024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985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14.05.2024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416552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14.05.2024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17596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14.05.2024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82074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14.05.2024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27807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9A47EA5-F85E-4543-BA17-4CC246872B85}" type="datetimeFigureOut">
              <a:rPr lang="tr-TR" smtClean="0"/>
              <a:t>14.05.2024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80817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A47EA5-F85E-4543-BA17-4CC246872B85}" type="datetimeFigureOut">
              <a:rPr lang="tr-TR" smtClean="0"/>
              <a:t>14.05.2024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120172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A47EA5-F85E-4543-BA17-4CC246872B85}" type="datetimeFigureOut">
              <a:rPr lang="tr-TR" smtClean="0"/>
              <a:t>14.05.2024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66392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9A47EA5-F85E-4543-BA17-4CC246872B85}" type="datetimeFigureOut">
              <a:rPr lang="tr-TR" smtClean="0"/>
              <a:t>14.05.2024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59513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47EA5-F85E-4543-BA17-4CC246872B85}" type="datetimeFigureOut">
              <a:rPr lang="tr-TR" smtClean="0"/>
              <a:t>14.05.2024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62951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14.05.2024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64832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14.05.2024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50860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A47EA5-F85E-4543-BA17-4CC246872B85}" type="datetimeFigureOut">
              <a:rPr lang="tr-TR" smtClean="0"/>
              <a:t>14.05.2024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DA63A8B-6982-414C-BAD3-25AA7B058CB8}" type="slidenum">
              <a:rPr lang="tr-TR" smtClean="0"/>
              <a:t>‹#›</a:t>
            </a:fld>
            <a:endParaRPr lang="tr-TR"/>
          </a:p>
        </p:txBody>
      </p:sp>
    </p:spTree>
    <p:extLst>
      <p:ext uri="{BB962C8B-B14F-4D97-AF65-F5344CB8AC3E}">
        <p14:creationId xmlns:p14="http://schemas.microsoft.com/office/powerpoint/2010/main" val="4191820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95FFA5E0-4C70-431D-A19D-18415F6C4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Yeşil, hssa ormanı, güneş ışığı ile gözatma">
            <a:extLst>
              <a:ext uri="{FF2B5EF4-FFF2-40B4-BE49-F238E27FC236}">
                <a16:creationId xmlns:a16="http://schemas.microsoft.com/office/drawing/2014/main" id="{FA02CC14-C938-B99C-DB60-FAB947FA295B}"/>
              </a:ext>
            </a:extLst>
          </p:cNvPr>
          <p:cNvPicPr>
            <a:picLocks noChangeAspect="1"/>
          </p:cNvPicPr>
          <p:nvPr/>
        </p:nvPicPr>
        <p:blipFill rotWithShape="1">
          <a:blip r:embed="rId3"/>
          <a:srcRect t="15413"/>
          <a:stretch/>
        </p:blipFill>
        <p:spPr>
          <a:xfrm>
            <a:off x="19051" y="-341907"/>
            <a:ext cx="12188952" cy="6757933"/>
          </a:xfrm>
          <a:prstGeom prst="rect">
            <a:avLst/>
          </a:prstGeom>
        </p:spPr>
      </p:pic>
      <p:sp>
        <p:nvSpPr>
          <p:cNvPr id="25" name="Freeform: Shape 19">
            <a:extLst>
              <a:ext uri="{FF2B5EF4-FFF2-40B4-BE49-F238E27FC236}">
                <a16:creationId xmlns:a16="http://schemas.microsoft.com/office/drawing/2014/main" id="{BBE55C11-4C41-45E4-A00F-83DEE6BB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605135">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Unvan 1"/>
          <p:cNvSpPr>
            <a:spLocks noGrp="1"/>
          </p:cNvSpPr>
          <p:nvPr>
            <p:ph type="ctrTitle"/>
          </p:nvPr>
        </p:nvSpPr>
        <p:spPr>
          <a:xfrm>
            <a:off x="2196265" y="286790"/>
            <a:ext cx="8786637" cy="1290157"/>
          </a:xfrm>
        </p:spPr>
        <p:txBody>
          <a:bodyPr>
            <a:noAutofit/>
          </a:bodyPr>
          <a:lstStyle/>
          <a:p>
            <a:pPr algn="ctr">
              <a:lnSpc>
                <a:spcPct val="90000"/>
              </a:lnSpc>
            </a:pPr>
            <a:r>
              <a:rPr lang="tr-TR" sz="2000" b="1" dirty="0">
                <a:solidFill>
                  <a:srgbClr val="FEFFFF"/>
                </a:solidFill>
              </a:rPr>
              <a:t>T.C.</a:t>
            </a:r>
            <a:br>
              <a:rPr lang="tr-TR" sz="2000" b="1" dirty="0">
                <a:solidFill>
                  <a:srgbClr val="FEFFFF"/>
                </a:solidFill>
              </a:rPr>
            </a:br>
            <a:r>
              <a:rPr lang="tr-TR" sz="1800" b="1" dirty="0">
                <a:solidFill>
                  <a:srgbClr val="FEFFFF"/>
                </a:solidFill>
              </a:rPr>
              <a:t>TARIM ve ORMAN BAKANLIĞI</a:t>
            </a:r>
            <a:r>
              <a:rPr lang="tr-TR" sz="2000" b="1" dirty="0">
                <a:solidFill>
                  <a:srgbClr val="FEFFFF"/>
                </a:solidFill>
              </a:rPr>
              <a:t/>
            </a:r>
            <a:br>
              <a:rPr lang="tr-TR" sz="2000" b="1" dirty="0">
                <a:solidFill>
                  <a:srgbClr val="FEFFFF"/>
                </a:solidFill>
              </a:rPr>
            </a:br>
            <a:r>
              <a:rPr lang="tr-TR" sz="2800" b="1" dirty="0">
                <a:solidFill>
                  <a:srgbClr val="FEFFFF"/>
                </a:solidFill>
              </a:rPr>
              <a:t>Personel Genel Müdürlüğü</a:t>
            </a:r>
            <a:br>
              <a:rPr lang="tr-TR" sz="2800" b="1" dirty="0">
                <a:solidFill>
                  <a:srgbClr val="FEFFFF"/>
                </a:solidFill>
              </a:rPr>
            </a:br>
            <a:r>
              <a:rPr lang="tr-TR" sz="2400" b="1" dirty="0">
                <a:solidFill>
                  <a:srgbClr val="FEFFFF"/>
                </a:solidFill>
              </a:rPr>
              <a:t>Terfi ve Emeklilik İşlemleri Daire Başkanlığı </a:t>
            </a:r>
            <a:endParaRPr lang="tr-TR" sz="1600" b="1" dirty="0">
              <a:solidFill>
                <a:srgbClr val="FEFFFF"/>
              </a:solidFill>
            </a:endParaRPr>
          </a:p>
        </p:txBody>
      </p:sp>
      <p:sp>
        <p:nvSpPr>
          <p:cNvPr id="3" name="Alt Başlık 2"/>
          <p:cNvSpPr>
            <a:spLocks noGrp="1"/>
          </p:cNvSpPr>
          <p:nvPr>
            <p:ph type="subTitle" idx="1"/>
          </p:nvPr>
        </p:nvSpPr>
        <p:spPr>
          <a:xfrm>
            <a:off x="1957564" y="4058816"/>
            <a:ext cx="5021734" cy="1379977"/>
          </a:xfrm>
        </p:spPr>
        <p:txBody>
          <a:bodyPr>
            <a:noAutofit/>
          </a:bodyPr>
          <a:lstStyle/>
          <a:p>
            <a:pPr algn="ctr">
              <a:lnSpc>
                <a:spcPct val="90000"/>
              </a:lnSpc>
            </a:pPr>
            <a:r>
              <a:rPr lang="tr-TR" sz="2400" b="1" dirty="0">
                <a:solidFill>
                  <a:srgbClr val="FEFFFF"/>
                </a:solidFill>
              </a:rPr>
              <a:t>İNTİBAK ve TERFİ NOTLARI </a:t>
            </a:r>
          </a:p>
          <a:p>
            <a:pPr algn="ctr">
              <a:lnSpc>
                <a:spcPct val="90000"/>
              </a:lnSpc>
            </a:pPr>
            <a:r>
              <a:rPr lang="tr-TR" sz="3600" b="1" dirty="0">
                <a:solidFill>
                  <a:srgbClr val="FEFFFF"/>
                </a:solidFill>
              </a:rPr>
              <a:t>2024</a:t>
            </a:r>
          </a:p>
        </p:txBody>
      </p:sp>
      <p:pic>
        <p:nvPicPr>
          <p:cNvPr id="4" name="Resim 3">
            <a:extLst>
              <a:ext uri="{FF2B5EF4-FFF2-40B4-BE49-F238E27FC236}">
                <a16:creationId xmlns:a16="http://schemas.microsoft.com/office/drawing/2014/main" id="{80CEE9FE-EAFE-44EE-C18D-39E50BA6D75A}"/>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25715" y="3801565"/>
            <a:ext cx="1831849" cy="1831849"/>
          </a:xfrm>
          <a:prstGeom prst="rect">
            <a:avLst/>
          </a:prstGeom>
        </p:spPr>
      </p:pic>
    </p:spTree>
    <p:extLst>
      <p:ext uri="{BB962C8B-B14F-4D97-AF65-F5344CB8AC3E}">
        <p14:creationId xmlns:p14="http://schemas.microsoft.com/office/powerpoint/2010/main" val="5988537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3165" y="1717964"/>
            <a:ext cx="10653498" cy="4193258"/>
          </a:xfrm>
        </p:spPr>
        <p:txBody>
          <a:bodyPr>
            <a:normAutofit/>
          </a:bodyPr>
          <a:lstStyle/>
          <a:p>
            <a:pPr marL="0" indent="0">
              <a:buNone/>
            </a:pPr>
            <a:r>
              <a:rPr lang="tr-TR" sz="2800" b="1" i="1" dirty="0">
                <a:solidFill>
                  <a:schemeClr val="accent1"/>
                </a:solidFill>
                <a:latin typeface="Times New Roman" panose="02020603050405020304" pitchFamily="18" charset="0"/>
                <a:cs typeface="Times New Roman" panose="02020603050405020304" pitchFamily="18" charset="0"/>
              </a:rPr>
              <a:t>IV-</a:t>
            </a:r>
            <a:r>
              <a:rPr lang="tr-TR" sz="2800" i="1" dirty="0">
                <a:latin typeface="Times New Roman" panose="02020603050405020304" pitchFamily="18" charset="0"/>
                <a:cs typeface="Times New Roman" panose="02020603050405020304" pitchFamily="18" charset="0"/>
              </a:rPr>
              <a:t>Avukatlık hizmetleri sınıfı, özel kanunlarına göre avukatlık ruhsatına sahip, baroya kayıtlı ve kurumlarını yargı mercilerinde temsil yetkisini haiz olan memurları kapsar</a:t>
            </a:r>
            <a:r>
              <a:rPr lang="tr-TR" sz="2800" i="1" dirty="0" smtClean="0">
                <a:latin typeface="Times New Roman" panose="02020603050405020304" pitchFamily="18" charset="0"/>
                <a:cs typeface="Times New Roman" panose="02020603050405020304" pitchFamily="18" charset="0"/>
              </a:rPr>
              <a:t>.</a:t>
            </a:r>
          </a:p>
          <a:p>
            <a:pPr marL="0" indent="0">
              <a:buNone/>
            </a:pPr>
            <a:endParaRPr lang="tr-TR" sz="2800" i="1" dirty="0">
              <a:latin typeface="Times New Roman" panose="02020603050405020304" pitchFamily="18" charset="0"/>
              <a:cs typeface="Times New Roman" panose="02020603050405020304" pitchFamily="18" charset="0"/>
            </a:endParaRPr>
          </a:p>
          <a:p>
            <a:pPr marL="0" indent="0">
              <a:buNone/>
            </a:pPr>
            <a:r>
              <a:rPr lang="tr-TR" sz="2800" i="1" dirty="0" smtClean="0">
                <a:latin typeface="Times New Roman" panose="02020603050405020304" pitchFamily="18" charset="0"/>
                <a:cs typeface="Times New Roman" panose="02020603050405020304" pitchFamily="18" charset="0"/>
              </a:rPr>
              <a:t>- Bu sınıfa, Avukatlık stajını tamamlayarak Avukat Ruhsatını alan personel atanabilir.</a:t>
            </a:r>
            <a:endParaRPr lang="tr-TR" sz="2800" i="1" dirty="0">
              <a:latin typeface="Times New Roman" panose="02020603050405020304" pitchFamily="18" charset="0"/>
              <a:cs typeface="Times New Roman" panose="02020603050405020304" pitchFamily="18" charset="0"/>
            </a:endParaRPr>
          </a:p>
          <a:p>
            <a:pPr marL="0" indent="0" algn="just">
              <a:buNone/>
            </a:pPr>
            <a:endParaRPr lang="tr-TR" sz="3200" dirty="0"/>
          </a:p>
        </p:txBody>
      </p:sp>
      <p:sp>
        <p:nvSpPr>
          <p:cNvPr id="8" name="Unvan 1">
            <a:extLst>
              <a:ext uri="{FF2B5EF4-FFF2-40B4-BE49-F238E27FC236}">
                <a16:creationId xmlns:a16="http://schemas.microsoft.com/office/drawing/2014/main" id="{90661BCC-9ED0-9738-05E0-CB0726F91F6B}"/>
              </a:ext>
            </a:extLst>
          </p:cNvPr>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AVUKATLIK HİZMETLERİ SINIFI</a:t>
            </a:r>
          </a:p>
        </p:txBody>
      </p:sp>
    </p:spTree>
    <p:extLst>
      <p:ext uri="{BB962C8B-B14F-4D97-AF65-F5344CB8AC3E}">
        <p14:creationId xmlns:p14="http://schemas.microsoft.com/office/powerpoint/2010/main" val="357776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794" y="1496291"/>
            <a:ext cx="10045337" cy="4251366"/>
          </a:xfrm>
        </p:spPr>
        <p:txBody>
          <a:bodyPr>
            <a:normAutofit/>
          </a:bodyPr>
          <a:lstStyle/>
          <a:p>
            <a:pPr marL="0" indent="0" algn="just">
              <a:buNone/>
            </a:pPr>
            <a:r>
              <a:rPr lang="tr-TR" sz="2000" b="1" i="1" dirty="0">
                <a:solidFill>
                  <a:schemeClr val="accent1"/>
                </a:solidFill>
                <a:latin typeface="Times New Roman" panose="02020603050405020304" pitchFamily="18" charset="0"/>
                <a:cs typeface="Times New Roman" panose="02020603050405020304" pitchFamily="18" charset="0"/>
              </a:rPr>
              <a:t>V-</a:t>
            </a:r>
            <a:r>
              <a:rPr lang="tr-TR" sz="2000" i="1" dirty="0">
                <a:latin typeface="Times New Roman" panose="02020603050405020304" pitchFamily="18" charset="0"/>
                <a:cs typeface="Times New Roman" panose="02020603050405020304" pitchFamily="18" charset="0"/>
              </a:rPr>
              <a:t>Yardımcı hizmetler sınıfı, kurumlarda her türlü yazı ve dosya dağıtmak ve toplamak, müracaat sahiplerini karşılamak ve yol göstermek; hizmet yerlerini temizleme, aydınlatma ve ısıtma işlerinde çalışmak veya basit iklim rasatlarını yapmak; ilaçlama yapmak veya yaptırmak veya tedavi kurumlarında hastaların ve hastanelerin temizliği ve basit bakımı ile ilgili hizmetleri yapmak veya kurumlarda koruma ve muhafaza hizmetleri gibi ana hizmetlere yardımcı mahiyetteki görevlerde her kurumun özel bünyesine göre ve yine bu mahiyette olmak üzere ihdasına lüzum gördüğü yardımcı hizmetleri ifa ile görevli bulunanlardan 4 üncü maddenin (D) bendinde tanımlananların dışında kalanları kapsar</a:t>
            </a:r>
            <a:r>
              <a:rPr lang="tr-TR" sz="2000" i="1" dirty="0" smtClean="0">
                <a:latin typeface="Times New Roman" panose="02020603050405020304" pitchFamily="18" charset="0"/>
                <a:cs typeface="Times New Roman" panose="02020603050405020304" pitchFamily="18" charset="0"/>
              </a:rPr>
              <a:t>.</a:t>
            </a:r>
          </a:p>
          <a:p>
            <a:pPr marL="0" indent="0" algn="just">
              <a:buNone/>
            </a:pPr>
            <a:endParaRPr lang="tr-TR" sz="2000" i="1" dirty="0">
              <a:latin typeface="Times New Roman" panose="02020603050405020304" pitchFamily="18" charset="0"/>
              <a:cs typeface="Times New Roman" panose="02020603050405020304" pitchFamily="18" charset="0"/>
            </a:endParaRPr>
          </a:p>
          <a:p>
            <a:pPr marL="0" indent="0" algn="just">
              <a:buNone/>
            </a:pPr>
            <a:r>
              <a:rPr lang="tr-TR" sz="2000" i="1" dirty="0" smtClean="0">
                <a:latin typeface="Times New Roman" panose="02020603050405020304" pitchFamily="18" charset="0"/>
                <a:cs typeface="Times New Roman" panose="02020603050405020304" pitchFamily="18" charset="0"/>
              </a:rPr>
              <a:t>Genel İdare ve Yardımcı Hizmetler Sınıfına öğrenim niteliğine bakılmadan her personel bu sınıfta  görev yapabilir.</a:t>
            </a:r>
            <a:endParaRPr lang="tr-TR" sz="2000" i="1" dirty="0">
              <a:latin typeface="Times New Roman" panose="02020603050405020304" pitchFamily="18" charset="0"/>
              <a:cs typeface="Times New Roman" panose="02020603050405020304" pitchFamily="18" charset="0"/>
            </a:endParaRPr>
          </a:p>
          <a:p>
            <a:pPr marL="0" indent="0" algn="just">
              <a:buNone/>
            </a:pPr>
            <a:endParaRPr lang="tr-TR" sz="2000" i="1" dirty="0">
              <a:latin typeface="Times New Roman" panose="02020603050405020304" pitchFamily="18" charset="0"/>
              <a:cs typeface="Times New Roman" panose="02020603050405020304" pitchFamily="18" charset="0"/>
            </a:endParaRPr>
          </a:p>
          <a:p>
            <a:pPr marL="0" indent="0" algn="just">
              <a:buNone/>
            </a:pPr>
            <a:endParaRPr lang="tr-TR" sz="2000" i="1" dirty="0">
              <a:latin typeface="Times New Roman" panose="02020603050405020304" pitchFamily="18" charset="0"/>
              <a:cs typeface="Times New Roman" panose="02020603050405020304" pitchFamily="18" charset="0"/>
            </a:endParaRPr>
          </a:p>
          <a:p>
            <a:pPr marL="0" indent="0" algn="just">
              <a:buNone/>
            </a:pPr>
            <a:endParaRPr lang="tr-TR" sz="2000" i="1" dirty="0">
              <a:latin typeface="Times New Roman" panose="02020603050405020304" pitchFamily="18" charset="0"/>
              <a:cs typeface="Times New Roman" panose="02020603050405020304" pitchFamily="18" charset="0"/>
            </a:endParaRPr>
          </a:p>
          <a:p>
            <a:pPr marL="0" indent="0" algn="just">
              <a:buNone/>
            </a:pPr>
            <a:endParaRPr lang="tr-TR" sz="2000" i="1" dirty="0">
              <a:latin typeface="Times New Roman" panose="02020603050405020304" pitchFamily="18" charset="0"/>
              <a:cs typeface="Times New Roman" panose="02020603050405020304" pitchFamily="18" charset="0"/>
            </a:endParaRPr>
          </a:p>
        </p:txBody>
      </p:sp>
      <p:sp>
        <p:nvSpPr>
          <p:cNvPr id="6" name="Unvan 1">
            <a:extLst>
              <a:ext uri="{FF2B5EF4-FFF2-40B4-BE49-F238E27FC236}">
                <a16:creationId xmlns:a16="http://schemas.microsoft.com/office/drawing/2014/main" id="{DB60E7B6-4493-73F6-25F5-5ED6C6D6BEF4}"/>
              </a:ext>
            </a:extLst>
          </p:cNvPr>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YARDIMCI HİZMETLER SINIFI</a:t>
            </a:r>
          </a:p>
        </p:txBody>
      </p:sp>
      <p:sp>
        <p:nvSpPr>
          <p:cNvPr id="2" name="Metin kutusu 1">
            <a:extLst>
              <a:ext uri="{FF2B5EF4-FFF2-40B4-BE49-F238E27FC236}">
                <a16:creationId xmlns:a16="http://schemas.microsoft.com/office/drawing/2014/main" id="{CD4AD9B3-31C1-BD60-F40D-2C98758FA622}"/>
              </a:ext>
            </a:extLst>
          </p:cNvPr>
          <p:cNvSpPr txBox="1"/>
          <p:nvPr/>
        </p:nvSpPr>
        <p:spPr>
          <a:xfrm>
            <a:off x="9112940" y="6172200"/>
            <a:ext cx="2743200" cy="369332"/>
          </a:xfrm>
          <a:prstGeom prst="rect">
            <a:avLst/>
          </a:prstGeom>
          <a:noFill/>
        </p:spPr>
        <p:txBody>
          <a:bodyPr wrap="square" rtlCol="0">
            <a:spAutoFit/>
          </a:bodyPr>
          <a:lstStyle/>
          <a:p>
            <a:pPr marL="0" indent="0" algn="just">
              <a:buNone/>
            </a:pPr>
            <a:r>
              <a:rPr lang="tr-TR" sz="1800" i="1" dirty="0">
                <a:latin typeface="Times New Roman" panose="02020603050405020304" pitchFamily="18" charset="0"/>
                <a:cs typeface="Times New Roman" panose="02020603050405020304" pitchFamily="18" charset="0"/>
              </a:rPr>
              <a:t>4. mad. (D bendi : İşçiler</a:t>
            </a:r>
          </a:p>
        </p:txBody>
      </p:sp>
    </p:spTree>
    <p:extLst>
      <p:ext uri="{BB962C8B-B14F-4D97-AF65-F5344CB8AC3E}">
        <p14:creationId xmlns:p14="http://schemas.microsoft.com/office/powerpoint/2010/main" val="3140166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1417" y="700755"/>
            <a:ext cx="10634869" cy="1264778"/>
          </a:xfrm>
        </p:spPr>
        <p:txBody>
          <a:bodyPr>
            <a:noAutofit/>
          </a:bodyPr>
          <a:lstStyle/>
          <a:p>
            <a:r>
              <a:rPr lang="tr-TR" sz="2800" b="1" dirty="0"/>
              <a:t>  </a:t>
            </a:r>
            <a:r>
              <a:rPr lang="tr-TR" sz="3200" b="1" dirty="0">
                <a:solidFill>
                  <a:srgbClr val="0070C0"/>
                </a:solidFill>
              </a:rPr>
              <a:t>ORTAK HÜKÜMLER</a:t>
            </a:r>
            <a:r>
              <a:rPr lang="tr-TR" sz="2800" b="1" dirty="0"/>
              <a:t/>
            </a:r>
            <a:br>
              <a:rPr lang="tr-TR" sz="2800" b="1" dirty="0"/>
            </a:br>
            <a:r>
              <a:rPr lang="tr-TR" sz="1800" b="1" dirty="0"/>
              <a:t>A) Sınıfların öğrenim durumlarına göre giriş(başlangıç) derece ve kademesi ile yükselebilecek derece ve kademeleri aşağıdaki tabloda gösterilmiştir</a:t>
            </a:r>
            <a:r>
              <a:rPr lang="tr-TR" sz="2400" dirty="0"/>
              <a:t>. </a:t>
            </a:r>
          </a:p>
        </p:txBody>
      </p:sp>
      <p:sp>
        <p:nvSpPr>
          <p:cNvPr id="3" name="İçerik Yer Tutucusu 2"/>
          <p:cNvSpPr>
            <a:spLocks noGrp="1"/>
          </p:cNvSpPr>
          <p:nvPr>
            <p:ph idx="1"/>
          </p:nvPr>
        </p:nvSpPr>
        <p:spPr>
          <a:xfrm>
            <a:off x="1004138" y="2220686"/>
            <a:ext cx="10634868" cy="3816918"/>
          </a:xfrm>
        </p:spPr>
        <p:txBody>
          <a:bodyPr>
            <a:noAutofit/>
          </a:bodyPr>
          <a:lstStyle/>
          <a:p>
            <a:pPr marL="0" indent="0">
              <a:buNone/>
            </a:pPr>
            <a:r>
              <a:rPr lang="tr-TR" b="1" dirty="0"/>
              <a:t>                                                                                               </a:t>
            </a:r>
            <a:r>
              <a:rPr lang="tr-TR" sz="1600" b="1" dirty="0"/>
              <a:t>GİRİŞ                   YÜKSELEBİLECEK     </a:t>
            </a:r>
            <a:endParaRPr lang="tr-TR" sz="2000" b="1" dirty="0"/>
          </a:p>
          <a:p>
            <a:pPr marL="0" indent="0">
              <a:buNone/>
            </a:pPr>
            <a:r>
              <a:rPr lang="tr-TR" b="1" dirty="0"/>
              <a:t>ÖĞRENİM DURUMU                                                       DERECE/KADEME  DERECE/KADEME </a:t>
            </a:r>
          </a:p>
          <a:p>
            <a:pPr marL="0" indent="0">
              <a:buNone/>
            </a:pPr>
            <a:r>
              <a:rPr lang="tr-TR" dirty="0"/>
              <a:t>İlkokulu bitirenler                                                                  15          1            </a:t>
            </a:r>
            <a:r>
              <a:rPr lang="tr-TR" dirty="0">
                <a:solidFill>
                  <a:srgbClr val="FF0000"/>
                </a:solidFill>
              </a:rPr>
              <a:t>7  </a:t>
            </a:r>
            <a:r>
              <a:rPr lang="tr-TR" dirty="0"/>
              <a:t>             son</a:t>
            </a:r>
          </a:p>
          <a:p>
            <a:pPr marL="0" indent="0">
              <a:buNone/>
            </a:pPr>
            <a:r>
              <a:rPr lang="tr-TR" dirty="0"/>
              <a:t>Ortaokulu bitirenler                                                              14          2            </a:t>
            </a:r>
            <a:r>
              <a:rPr lang="tr-TR" dirty="0">
                <a:solidFill>
                  <a:srgbClr val="FF0000"/>
                </a:solidFill>
              </a:rPr>
              <a:t>5</a:t>
            </a:r>
            <a:r>
              <a:rPr lang="tr-TR" dirty="0"/>
              <a:t>               son</a:t>
            </a:r>
          </a:p>
          <a:p>
            <a:pPr marL="0" indent="0">
              <a:buNone/>
            </a:pPr>
            <a:r>
              <a:rPr lang="tr-TR" dirty="0"/>
              <a:t>Ortaokul dengi mesleki veya Teknik öğrenim                   14          3            </a:t>
            </a:r>
            <a:r>
              <a:rPr lang="tr-TR" dirty="0">
                <a:solidFill>
                  <a:srgbClr val="FF0000"/>
                </a:solidFill>
              </a:rPr>
              <a:t>5</a:t>
            </a:r>
            <a:r>
              <a:rPr lang="tr-TR" dirty="0"/>
              <a:t>               son</a:t>
            </a:r>
          </a:p>
          <a:p>
            <a:pPr marL="0" indent="0">
              <a:buNone/>
            </a:pPr>
            <a:r>
              <a:rPr lang="tr-TR" dirty="0"/>
              <a:t>Ortaokul üstü 1 yıl mesleki veya teknik </a:t>
            </a:r>
            <a:r>
              <a:rPr lang="tr-TR" dirty="0" err="1"/>
              <a:t>öğr.</a:t>
            </a:r>
            <a:r>
              <a:rPr lang="tr-TR" dirty="0"/>
              <a:t>                      13          1            </a:t>
            </a:r>
            <a:r>
              <a:rPr lang="tr-TR" dirty="0">
                <a:solidFill>
                  <a:srgbClr val="FF0000"/>
                </a:solidFill>
              </a:rPr>
              <a:t>4 </a:t>
            </a:r>
            <a:r>
              <a:rPr lang="tr-TR" dirty="0"/>
              <a:t>              son  </a:t>
            </a:r>
          </a:p>
          <a:p>
            <a:pPr marL="0" indent="0">
              <a:buNone/>
            </a:pPr>
            <a:r>
              <a:rPr lang="tr-TR" dirty="0"/>
              <a:t>Ortaokul üstü 2 yıl  mesleki veya teknik </a:t>
            </a:r>
            <a:r>
              <a:rPr lang="tr-TR" dirty="0" err="1"/>
              <a:t>öğr.</a:t>
            </a:r>
            <a:r>
              <a:rPr lang="tr-TR" dirty="0"/>
              <a:t>                     13          2            </a:t>
            </a:r>
            <a:r>
              <a:rPr lang="tr-TR" dirty="0">
                <a:solidFill>
                  <a:srgbClr val="FF0000"/>
                </a:solidFill>
              </a:rPr>
              <a:t>4</a:t>
            </a:r>
            <a:r>
              <a:rPr lang="tr-TR" dirty="0"/>
              <a:t>               son</a:t>
            </a:r>
          </a:p>
          <a:p>
            <a:pPr marL="0" indent="0">
              <a:buNone/>
            </a:pPr>
            <a:r>
              <a:rPr lang="tr-TR" dirty="0"/>
              <a:t>Liseyi bitirenler                                                                      13          3            </a:t>
            </a:r>
            <a:r>
              <a:rPr lang="tr-TR" dirty="0">
                <a:solidFill>
                  <a:srgbClr val="FF0000"/>
                </a:solidFill>
              </a:rPr>
              <a:t>3  </a:t>
            </a:r>
            <a:r>
              <a:rPr lang="tr-TR" dirty="0"/>
              <a:t>             son        </a:t>
            </a:r>
          </a:p>
          <a:p>
            <a:pPr marL="0" indent="0">
              <a:buNone/>
            </a:pPr>
            <a:r>
              <a:rPr lang="tr-TR" dirty="0"/>
              <a:t>Lise dengi mesleki veya teknik öğrenimi  bitirenler          12          2            </a:t>
            </a:r>
            <a:r>
              <a:rPr lang="tr-TR" dirty="0">
                <a:solidFill>
                  <a:srgbClr val="FF0000"/>
                </a:solidFill>
              </a:rPr>
              <a:t>3 </a:t>
            </a:r>
            <a:r>
              <a:rPr lang="tr-TR" dirty="0"/>
              <a:t>             son </a:t>
            </a:r>
          </a:p>
        </p:txBody>
      </p:sp>
      <p:sp>
        <p:nvSpPr>
          <p:cNvPr id="4" name="Metin kutusu 3">
            <a:extLst>
              <a:ext uri="{FF2B5EF4-FFF2-40B4-BE49-F238E27FC236}">
                <a16:creationId xmlns:a16="http://schemas.microsoft.com/office/drawing/2014/main" id="{E1B10104-1800-59B9-C660-6754594BA37B}"/>
              </a:ext>
            </a:extLst>
          </p:cNvPr>
          <p:cNvSpPr txBox="1"/>
          <p:nvPr/>
        </p:nvSpPr>
        <p:spPr>
          <a:xfrm>
            <a:off x="1729409" y="228600"/>
            <a:ext cx="5734878" cy="369332"/>
          </a:xfrm>
          <a:prstGeom prst="rect">
            <a:avLst/>
          </a:prstGeom>
          <a:noFill/>
        </p:spPr>
        <p:txBody>
          <a:bodyPr wrap="square" rtlCol="0">
            <a:spAutoFit/>
          </a:bodyPr>
          <a:lstStyle/>
          <a:p>
            <a:r>
              <a:rPr lang="tr-TR" dirty="0"/>
              <a:t>Tüm Sınıfları Kapsayan </a:t>
            </a:r>
          </a:p>
        </p:txBody>
      </p:sp>
    </p:spTree>
    <p:extLst>
      <p:ext uri="{BB962C8B-B14F-4D97-AF65-F5344CB8AC3E}">
        <p14:creationId xmlns:p14="http://schemas.microsoft.com/office/powerpoint/2010/main" val="2631001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93718" y="540328"/>
            <a:ext cx="9964882" cy="5891646"/>
          </a:xfrm>
        </p:spPr>
        <p:txBody>
          <a:bodyPr>
            <a:normAutofit/>
          </a:bodyPr>
          <a:lstStyle/>
          <a:p>
            <a:pPr marL="0" indent="0">
              <a:buNone/>
            </a:pPr>
            <a:r>
              <a:rPr lang="tr-TR" dirty="0"/>
              <a:t>                                                                                      </a:t>
            </a:r>
            <a:r>
              <a:rPr lang="tr-TR" u="sng" dirty="0"/>
              <a:t>GİRİŞ                             YÜKSELEBİLECEK     </a:t>
            </a:r>
          </a:p>
          <a:p>
            <a:pPr marL="0" indent="0">
              <a:buNone/>
            </a:pPr>
            <a:r>
              <a:rPr lang="tr-TR" b="1" u="sng" dirty="0"/>
              <a:t>ÖĞRENİM DURUMU                                                     DERECE/KADEME       DERECE/KADEME </a:t>
            </a:r>
          </a:p>
          <a:p>
            <a:pPr>
              <a:buFont typeface="Wingdings" panose="05000000000000000000" pitchFamily="2" charset="2"/>
              <a:buChar char="ü"/>
            </a:pPr>
            <a:r>
              <a:rPr lang="tr-TR" dirty="0"/>
              <a:t>Lise veya dengi okullar üstü 1 yıllık mesleki </a:t>
            </a:r>
          </a:p>
          <a:p>
            <a:pPr marL="0" indent="0">
              <a:buNone/>
            </a:pPr>
            <a:r>
              <a:rPr lang="tr-TR" dirty="0"/>
              <a:t>      Veya teknik öğrenimi bitirenler  </a:t>
            </a:r>
            <a:r>
              <a:rPr lang="tr-TR" b="1" dirty="0"/>
              <a:t>                                           11           1           </a:t>
            </a:r>
            <a:r>
              <a:rPr lang="tr-TR" b="1" dirty="0">
                <a:solidFill>
                  <a:srgbClr val="FF0000"/>
                </a:solidFill>
              </a:rPr>
              <a:t>2</a:t>
            </a:r>
            <a:r>
              <a:rPr lang="tr-TR" b="1" dirty="0"/>
              <a:t>       son</a:t>
            </a:r>
          </a:p>
          <a:p>
            <a:pPr>
              <a:buFont typeface="Wingdings" panose="05000000000000000000" pitchFamily="2" charset="2"/>
              <a:buChar char="ü"/>
            </a:pPr>
            <a:r>
              <a:rPr lang="tr-TR" dirty="0"/>
              <a:t>Lise veya dengi okullar üstü 2 yıl veya Orta okul üstü </a:t>
            </a:r>
          </a:p>
          <a:p>
            <a:pPr marL="0" indent="0">
              <a:buNone/>
            </a:pPr>
            <a:r>
              <a:rPr lang="tr-TR" dirty="0"/>
              <a:t>      en az 5 yıllık mesleki veya teknik öğrenim bitirenler            </a:t>
            </a:r>
            <a:r>
              <a:rPr lang="tr-TR" b="1" dirty="0"/>
              <a:t>10           1           </a:t>
            </a:r>
            <a:r>
              <a:rPr lang="tr-TR" b="1" dirty="0">
                <a:solidFill>
                  <a:srgbClr val="FF0000"/>
                </a:solidFill>
              </a:rPr>
              <a:t>2</a:t>
            </a:r>
            <a:r>
              <a:rPr lang="tr-TR" b="1" dirty="0"/>
              <a:t>       son </a:t>
            </a:r>
          </a:p>
          <a:p>
            <a:pPr>
              <a:buFont typeface="Wingdings" panose="05000000000000000000" pitchFamily="2" charset="2"/>
              <a:buChar char="ü"/>
            </a:pPr>
            <a:r>
              <a:rPr lang="tr-TR" dirty="0"/>
              <a:t>Lise veya dengi okullar üstü 3 yıl teknik veya </a:t>
            </a:r>
          </a:p>
          <a:p>
            <a:pPr marL="0" indent="0">
              <a:buNone/>
            </a:pPr>
            <a:r>
              <a:rPr lang="tr-TR" dirty="0"/>
              <a:t>     mesleki öğrenimi bitirenler                                                      </a:t>
            </a:r>
            <a:r>
              <a:rPr lang="tr-TR" b="1" dirty="0"/>
              <a:t>10            2           </a:t>
            </a:r>
            <a:r>
              <a:rPr lang="tr-TR" b="1" dirty="0">
                <a:solidFill>
                  <a:srgbClr val="FF0000"/>
                </a:solidFill>
              </a:rPr>
              <a:t>2 </a:t>
            </a:r>
            <a:r>
              <a:rPr lang="tr-TR" b="1" dirty="0"/>
              <a:t>      son</a:t>
            </a:r>
          </a:p>
          <a:p>
            <a:pPr>
              <a:buFont typeface="Wingdings" panose="05000000000000000000" pitchFamily="2" charset="2"/>
              <a:buChar char="ü"/>
            </a:pPr>
            <a:r>
              <a:rPr lang="tr-TR" dirty="0"/>
              <a:t>2 yıl süreli yüksek öğrenimi bitirenler                                      </a:t>
            </a:r>
            <a:r>
              <a:rPr lang="tr-TR" b="1" dirty="0"/>
              <a:t>10             2          </a:t>
            </a:r>
            <a:r>
              <a:rPr lang="tr-TR" b="1" dirty="0">
                <a:solidFill>
                  <a:srgbClr val="FF0000"/>
                </a:solidFill>
              </a:rPr>
              <a:t>1</a:t>
            </a:r>
            <a:r>
              <a:rPr lang="tr-TR" b="1" dirty="0"/>
              <a:t>       son</a:t>
            </a:r>
          </a:p>
          <a:p>
            <a:pPr>
              <a:buFont typeface="Wingdings" panose="05000000000000000000" pitchFamily="2" charset="2"/>
              <a:buChar char="ü"/>
            </a:pPr>
            <a:r>
              <a:rPr lang="tr-TR" dirty="0"/>
              <a:t>3 yıl süreli yüksek öğrenimi bitirenler                                      </a:t>
            </a:r>
            <a:r>
              <a:rPr lang="tr-TR" b="1" dirty="0"/>
              <a:t>10             3          </a:t>
            </a:r>
            <a:r>
              <a:rPr lang="tr-TR" b="1" dirty="0">
                <a:solidFill>
                  <a:srgbClr val="FF0000"/>
                </a:solidFill>
              </a:rPr>
              <a:t>1   </a:t>
            </a:r>
            <a:r>
              <a:rPr lang="tr-TR" b="1" dirty="0"/>
              <a:t>    son</a:t>
            </a:r>
          </a:p>
          <a:p>
            <a:pPr>
              <a:buFont typeface="Wingdings" panose="05000000000000000000" pitchFamily="2" charset="2"/>
              <a:buChar char="ü"/>
            </a:pPr>
            <a:r>
              <a:rPr lang="tr-TR" dirty="0"/>
              <a:t>4 yıl süreli yüksek öğrenimi bitirenler                                         </a:t>
            </a:r>
            <a:r>
              <a:rPr lang="tr-TR" b="1" dirty="0"/>
              <a:t>9            1          </a:t>
            </a:r>
            <a:r>
              <a:rPr lang="tr-TR" b="1" dirty="0">
                <a:solidFill>
                  <a:srgbClr val="FF0000"/>
                </a:solidFill>
              </a:rPr>
              <a:t>1</a:t>
            </a:r>
            <a:r>
              <a:rPr lang="tr-TR" b="1" dirty="0"/>
              <a:t>       son</a:t>
            </a:r>
          </a:p>
          <a:p>
            <a:pPr>
              <a:buFont typeface="Wingdings" panose="05000000000000000000" pitchFamily="2" charset="2"/>
              <a:buChar char="ü"/>
            </a:pPr>
            <a:r>
              <a:rPr lang="tr-TR" dirty="0"/>
              <a:t>5 yıl süreli yüksek öğrenimi bitirenler                                         </a:t>
            </a:r>
            <a:r>
              <a:rPr lang="tr-TR" b="1" dirty="0"/>
              <a:t>9            2          </a:t>
            </a:r>
            <a:r>
              <a:rPr lang="tr-TR" b="1" dirty="0">
                <a:solidFill>
                  <a:srgbClr val="FF0000"/>
                </a:solidFill>
              </a:rPr>
              <a:t>1  </a:t>
            </a:r>
            <a:r>
              <a:rPr lang="tr-TR" b="1" dirty="0"/>
              <a:t>     son</a:t>
            </a:r>
          </a:p>
          <a:p>
            <a:pPr>
              <a:buFont typeface="Wingdings" panose="05000000000000000000" pitchFamily="2" charset="2"/>
              <a:buChar char="ü"/>
            </a:pPr>
            <a:r>
              <a:rPr lang="tr-TR" dirty="0"/>
              <a:t>6 yıl süreli yüksek öğrenimi bitirenler                                         </a:t>
            </a:r>
            <a:r>
              <a:rPr lang="tr-TR" b="1" dirty="0"/>
              <a:t>9            3           </a:t>
            </a:r>
            <a:r>
              <a:rPr lang="tr-TR" b="1" dirty="0">
                <a:solidFill>
                  <a:srgbClr val="FF0000"/>
                </a:solidFill>
              </a:rPr>
              <a:t>1   </a:t>
            </a:r>
            <a:r>
              <a:rPr lang="tr-TR" b="1" dirty="0"/>
              <a:t>   </a:t>
            </a:r>
            <a:r>
              <a:rPr lang="tr-TR" b="1" dirty="0" smtClean="0"/>
              <a:t>son</a:t>
            </a:r>
          </a:p>
          <a:p>
            <a:pPr marL="0" indent="0">
              <a:buNone/>
            </a:pPr>
            <a:r>
              <a:rPr lang="tr-TR" b="1" dirty="0" smtClean="0"/>
              <a:t>- Memuriyete başlangıç derecelerine  36. maddenin 1., 2., 3., 4., 5, maddelerinde belirtilenenler derece veya kademe ilave edilmektedir.</a:t>
            </a:r>
            <a:endParaRPr lang="tr-TR" b="1" dirty="0"/>
          </a:p>
        </p:txBody>
      </p:sp>
    </p:spTree>
    <p:extLst>
      <p:ext uri="{BB962C8B-B14F-4D97-AF65-F5344CB8AC3E}">
        <p14:creationId xmlns:p14="http://schemas.microsoft.com/office/powerpoint/2010/main" val="1098169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87BEF4-726F-93A3-F7B9-BE728F0B321D}"/>
              </a:ext>
            </a:extLst>
          </p:cNvPr>
          <p:cNvSpPr>
            <a:spLocks noGrp="1"/>
          </p:cNvSpPr>
          <p:nvPr>
            <p:ph type="title"/>
          </p:nvPr>
        </p:nvSpPr>
        <p:spPr>
          <a:xfrm>
            <a:off x="636105" y="2017643"/>
            <a:ext cx="11350486" cy="3289853"/>
          </a:xfrm>
          <a:noFill/>
          <a:ln>
            <a:noFill/>
          </a:ln>
        </p:spPr>
        <p:style>
          <a:lnRef idx="0">
            <a:scrgbClr r="0" g="0" b="0"/>
          </a:lnRef>
          <a:fillRef idx="0">
            <a:scrgbClr r="0" g="0" b="0"/>
          </a:fillRef>
          <a:effectRef idx="0">
            <a:scrgbClr r="0" g="0" b="0"/>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pPr algn="ctr"/>
            <a:r>
              <a:rPr lang="tr-TR"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r>
            <a:br>
              <a:rPr lang="tr-TR"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tr-TR"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r>
            <a:br>
              <a:rPr lang="tr-TR"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tr-TR" sz="7300" b="1" dirty="0">
                <a:ln w="9525">
                  <a:solidFill>
                    <a:schemeClr val="bg1"/>
                  </a:solidFill>
                  <a:prstDash val="solid"/>
                </a:ln>
                <a:solidFill>
                  <a:schemeClr val="tx1"/>
                </a:solidFill>
                <a:effectLst>
                  <a:outerShdw blurRad="12700" dist="38100" dir="2700000" algn="tl" rotWithShape="0">
                    <a:schemeClr val="bg1">
                      <a:lumMod val="50000"/>
                    </a:schemeClr>
                  </a:outerShdw>
                </a:effectLst>
              </a:rPr>
              <a:t>Asli Devlet Memurluğuna </a:t>
            </a:r>
            <a:r>
              <a:rPr lang="tr-TR" sz="7300" b="1" dirty="0">
                <a:ln w="22225">
                  <a:solidFill>
                    <a:schemeClr val="accent1">
                      <a:lumMod val="75000"/>
                    </a:schemeClr>
                  </a:solidFill>
                  <a:prstDash val="solid"/>
                </a:ln>
                <a:solidFill>
                  <a:schemeClr val="accent1"/>
                </a:solidFill>
                <a:effectLst>
                  <a:innerShdw blurRad="63500" dist="50800" dir="16200000">
                    <a:prstClr val="black">
                      <a:alpha val="50000"/>
                    </a:prstClr>
                  </a:innerShdw>
                </a:effectLst>
              </a:rPr>
              <a:t>Atanma;</a:t>
            </a:r>
            <a:r>
              <a:rPr lang="tr-TR" sz="67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tr-TR" sz="67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tr-TR" dirty="0"/>
              <a:t/>
            </a:r>
            <a:br>
              <a:rPr lang="tr-TR" dirty="0"/>
            </a:br>
            <a:r>
              <a:rPr lang="tr-TR" dirty="0"/>
              <a:t/>
            </a:r>
            <a:br>
              <a:rPr lang="tr-TR" dirty="0"/>
            </a:br>
            <a:r>
              <a:rPr lang="tr-TR" dirty="0"/>
              <a:t/>
            </a:r>
            <a:br>
              <a:rPr lang="tr-TR" dirty="0"/>
            </a:br>
            <a:r>
              <a:rPr lang="tr-TR" dirty="0"/>
              <a:t/>
            </a:r>
            <a:br>
              <a:rPr lang="tr-TR" dirty="0"/>
            </a:br>
            <a:r>
              <a:rPr lang="tr-TR" b="1" dirty="0">
                <a:ln/>
                <a:solidFill>
                  <a:schemeClr val="accent4"/>
                </a:solidFill>
              </a:rPr>
              <a:t/>
            </a:r>
            <a:br>
              <a:rPr lang="tr-TR" b="1" dirty="0">
                <a:ln/>
                <a:solidFill>
                  <a:schemeClr val="accent4"/>
                </a:solidFill>
              </a:rPr>
            </a:br>
            <a:endParaRPr lang="tr-TR" b="1" dirty="0">
              <a:ln/>
              <a:solidFill>
                <a:schemeClr val="accent4"/>
              </a:solidFill>
            </a:endParaRPr>
          </a:p>
        </p:txBody>
      </p:sp>
    </p:spTree>
    <p:extLst>
      <p:ext uri="{BB962C8B-B14F-4D97-AF65-F5344CB8AC3E}">
        <p14:creationId xmlns:p14="http://schemas.microsoft.com/office/powerpoint/2010/main" val="235742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3125" y="210373"/>
            <a:ext cx="6344892" cy="536298"/>
          </a:xfrm>
          <a:solidFill>
            <a:schemeClr val="tx1">
              <a:lumMod val="50000"/>
              <a:lumOff val="50000"/>
            </a:schemeClr>
          </a:solidFill>
        </p:spPr>
        <p:style>
          <a:lnRef idx="0">
            <a:scrgbClr r="0" g="0" b="0"/>
          </a:lnRef>
          <a:fillRef idx="1002">
            <a:schemeClr val="dk1"/>
          </a:fillRef>
          <a:effectRef idx="0">
            <a:scrgbClr r="0" g="0" b="0"/>
          </a:effectRef>
          <a:fontRef idx="major"/>
        </p:style>
        <p:txBody>
          <a:bodyPr>
            <a:normAutofit/>
          </a:bodyPr>
          <a:lstStyle/>
          <a:p>
            <a:pPr algn="ctr"/>
            <a:r>
              <a:rPr lang="tr-TR" sz="2400" b="1" dirty="0">
                <a:solidFill>
                  <a:schemeClr val="bg1"/>
                </a:solidFill>
              </a:rPr>
              <a:t>HÜKÜMLER:</a:t>
            </a:r>
          </a:p>
        </p:txBody>
      </p:sp>
      <p:sp>
        <p:nvSpPr>
          <p:cNvPr id="3" name="İçerik Yer Tutucusu 2"/>
          <p:cNvSpPr>
            <a:spLocks noGrp="1"/>
          </p:cNvSpPr>
          <p:nvPr>
            <p:ph idx="1"/>
          </p:nvPr>
        </p:nvSpPr>
        <p:spPr>
          <a:xfrm>
            <a:off x="1480930" y="1083365"/>
            <a:ext cx="10267122" cy="5604038"/>
          </a:xfrm>
        </p:spPr>
        <p:txBody>
          <a:bodyPr>
            <a:normAutofit/>
          </a:bodyPr>
          <a:lstStyle/>
          <a:p>
            <a:pPr marL="0" indent="0">
              <a:buNone/>
            </a:pPr>
            <a:r>
              <a:rPr lang="tr-TR" sz="2000" b="1" i="1" dirty="0">
                <a:solidFill>
                  <a:schemeClr val="tx1"/>
                </a:solidFill>
                <a:latin typeface="Times New Roman" panose="02020603050405020304" pitchFamily="18" charset="0"/>
                <a:cs typeface="Times New Roman" panose="02020603050405020304" pitchFamily="18" charset="0"/>
              </a:rPr>
              <a:t>Madde 54/2- ‘</a:t>
            </a:r>
            <a:r>
              <a:rPr lang="tr-TR" sz="2000" i="1" dirty="0">
                <a:solidFill>
                  <a:schemeClr val="tx1"/>
                </a:solidFill>
                <a:latin typeface="Times New Roman" panose="02020603050405020304" pitchFamily="18" charset="0"/>
                <a:cs typeface="Times New Roman" panose="02020603050405020304" pitchFamily="18" charset="0"/>
              </a:rPr>
              <a:t>Aday olarak atanmış Devlet memurunun adaylık süresi bir yıldan az iki yıldan çok olamaz. …’</a:t>
            </a:r>
          </a:p>
          <a:p>
            <a:pPr marL="0" indent="0">
              <a:buNone/>
            </a:pPr>
            <a:r>
              <a:rPr lang="tr-TR" sz="2000" b="1" i="1" dirty="0">
                <a:solidFill>
                  <a:schemeClr val="tx1"/>
                </a:solidFill>
                <a:latin typeface="Times New Roman" panose="02020603050405020304" pitchFamily="18" charset="0"/>
                <a:cs typeface="Times New Roman" panose="02020603050405020304" pitchFamily="18" charset="0"/>
              </a:rPr>
              <a:t>Madde 55/1- ‘</a:t>
            </a:r>
            <a:r>
              <a:rPr lang="tr-TR" sz="2000" i="1" dirty="0">
                <a:solidFill>
                  <a:schemeClr val="tx1"/>
                </a:solidFill>
                <a:latin typeface="Times New Roman" panose="02020603050405020304" pitchFamily="18" charset="0"/>
                <a:cs typeface="Times New Roman" panose="02020603050405020304" pitchFamily="18" charset="0"/>
              </a:rPr>
              <a:t>Aday olarak atanan memurların önce bütün memurların ortak vasıfları ile ilgili temel eğitime, </a:t>
            </a:r>
            <a:r>
              <a:rPr lang="tr-TR" sz="2000" i="1" dirty="0" err="1">
                <a:solidFill>
                  <a:schemeClr val="tx1"/>
                </a:solidFill>
                <a:latin typeface="Times New Roman" panose="02020603050405020304" pitchFamily="18" charset="0"/>
                <a:cs typeface="Times New Roman" panose="02020603050405020304" pitchFamily="18" charset="0"/>
              </a:rPr>
              <a:t>bilahara</a:t>
            </a:r>
            <a:r>
              <a:rPr lang="tr-TR" sz="2000" i="1" dirty="0">
                <a:solidFill>
                  <a:schemeClr val="tx1"/>
                </a:solidFill>
                <a:latin typeface="Times New Roman" panose="02020603050405020304" pitchFamily="18" charset="0"/>
                <a:cs typeface="Times New Roman" panose="02020603050405020304" pitchFamily="18" charset="0"/>
              </a:rPr>
              <a:t> sınıfları ile ilgili hazırlayıcı eğitime ve staja tabi tutulmaları ve Devlet memuru olarak atanabilmeleri için başarılı olmaları şarttır.’</a:t>
            </a:r>
          </a:p>
          <a:p>
            <a:pPr marL="0" indent="0">
              <a:buNone/>
            </a:pPr>
            <a:r>
              <a:rPr lang="tr-TR" sz="2000" b="1" i="1" dirty="0">
                <a:solidFill>
                  <a:schemeClr val="tx1"/>
                </a:solidFill>
                <a:latin typeface="Times New Roman" panose="02020603050405020304" pitchFamily="18" charset="0"/>
                <a:cs typeface="Times New Roman" panose="02020603050405020304" pitchFamily="18" charset="0"/>
              </a:rPr>
              <a:t>Madde  58</a:t>
            </a:r>
            <a:r>
              <a:rPr lang="tr-TR" sz="2000" i="1" dirty="0">
                <a:solidFill>
                  <a:schemeClr val="tx1"/>
                </a:solidFill>
                <a:latin typeface="Times New Roman" panose="02020603050405020304" pitchFamily="18" charset="0"/>
                <a:cs typeface="Times New Roman" panose="02020603050405020304" pitchFamily="18" charset="0"/>
              </a:rPr>
              <a:t>– (Değişik: 12/5/1982 - 2670/23 </a:t>
            </a:r>
            <a:r>
              <a:rPr lang="tr-TR" sz="2000" i="1" dirty="0" err="1">
                <a:solidFill>
                  <a:schemeClr val="tx1"/>
                </a:solidFill>
                <a:latin typeface="Times New Roman" panose="02020603050405020304" pitchFamily="18" charset="0"/>
                <a:cs typeface="Times New Roman" panose="02020603050405020304" pitchFamily="18" charset="0"/>
              </a:rPr>
              <a:t>md.</a:t>
            </a:r>
            <a:r>
              <a:rPr lang="tr-TR" sz="2000" i="1" dirty="0">
                <a:solidFill>
                  <a:schemeClr val="tx1"/>
                </a:solidFill>
                <a:latin typeface="Times New Roman" panose="02020603050405020304" pitchFamily="18" charset="0"/>
                <a:cs typeface="Times New Roman" panose="02020603050405020304" pitchFamily="18" charset="0"/>
              </a:rPr>
              <a:t>) Adaylık devresi içinde eğitimde başarılı olan adaylar disiplin amirlerinin teklifi ve atamaya yetkili amirin onayı ile onay tarihinden geçerli olmak üzere asli memurluğa atanırlar. </a:t>
            </a:r>
          </a:p>
          <a:p>
            <a:pPr marL="0" indent="0">
              <a:buNone/>
            </a:pPr>
            <a:r>
              <a:rPr lang="tr-TR" sz="2000" i="1" dirty="0">
                <a:solidFill>
                  <a:schemeClr val="tx1"/>
                </a:solidFill>
                <a:latin typeface="Times New Roman" panose="02020603050405020304" pitchFamily="18" charset="0"/>
                <a:cs typeface="Times New Roman" panose="02020603050405020304" pitchFamily="18" charset="0"/>
              </a:rPr>
              <a:t>Asli memurluğa geçme tarihi adaylık süresinin sonunu geçemez.</a:t>
            </a:r>
          </a:p>
          <a:p>
            <a:pPr marL="0" indent="0">
              <a:buNone/>
            </a:pPr>
            <a:r>
              <a:rPr lang="tr-TR" sz="2000" b="1" i="1" dirty="0">
                <a:solidFill>
                  <a:schemeClr val="tx1"/>
                </a:solidFill>
                <a:latin typeface="Times New Roman" panose="02020603050405020304" pitchFamily="18" charset="0"/>
                <a:cs typeface="Times New Roman" panose="02020603050405020304" pitchFamily="18" charset="0"/>
              </a:rPr>
              <a:t>Madde 158/2 </a:t>
            </a:r>
            <a:r>
              <a:rPr lang="tr-TR" sz="2000" i="1" dirty="0">
                <a:solidFill>
                  <a:schemeClr val="tx1"/>
                </a:solidFill>
                <a:latin typeface="Times New Roman" panose="02020603050405020304" pitchFamily="18" charset="0"/>
                <a:cs typeface="Times New Roman" panose="02020603050405020304" pitchFamily="18" charset="0"/>
              </a:rPr>
              <a:t>“Aday memurlara, asaletleri tasdik edilinceye kadar kademe ilerlemesi uygulanmaz.” ve </a:t>
            </a:r>
          </a:p>
          <a:p>
            <a:pPr marL="0" indent="0">
              <a:buNone/>
            </a:pPr>
            <a:r>
              <a:rPr lang="tr-TR" sz="2000" b="1" i="1" dirty="0">
                <a:solidFill>
                  <a:schemeClr val="tx1"/>
                </a:solidFill>
                <a:latin typeface="Times New Roman" panose="02020603050405020304" pitchFamily="18" charset="0"/>
                <a:cs typeface="Times New Roman" panose="02020603050405020304" pitchFamily="18" charset="0"/>
              </a:rPr>
              <a:t>Madde 159 </a:t>
            </a:r>
            <a:r>
              <a:rPr lang="tr-TR" sz="2000" i="1" dirty="0">
                <a:solidFill>
                  <a:schemeClr val="tx1"/>
                </a:solidFill>
                <a:latin typeface="Times New Roman" panose="02020603050405020304" pitchFamily="18" charset="0"/>
                <a:cs typeface="Times New Roman" panose="02020603050405020304" pitchFamily="18" charset="0"/>
              </a:rPr>
              <a:t>da ise ‘ Adaylık süresi sonunda bu Kanun hükümlerine göre asıl memurluğa atananların adaylıkta geçirdikleri süreler, kademe ilerlemelerinde ve derece yükselmelerinde değerlendirilir.” hükümleri yer almaktadır. </a:t>
            </a:r>
          </a:p>
          <a:p>
            <a:pPr marL="0" indent="0">
              <a:buNone/>
            </a:pPr>
            <a:endParaRPr lang="tr-TR" sz="2000" i="1" dirty="0">
              <a:solidFill>
                <a:srgbClr val="0070C0"/>
              </a:solidFill>
              <a:latin typeface="Times New Roman" panose="02020603050405020304" pitchFamily="18" charset="0"/>
              <a:cs typeface="Times New Roman" panose="02020603050405020304" pitchFamily="18" charset="0"/>
            </a:endParaRPr>
          </a:p>
          <a:p>
            <a:pPr marL="0" indent="0">
              <a:buNone/>
            </a:pPr>
            <a:endParaRPr lang="tr-TR" sz="2000" i="1" dirty="0">
              <a:solidFill>
                <a:srgbClr val="0070C0"/>
              </a:solidFill>
              <a:latin typeface="Times New Roman" panose="02020603050405020304" pitchFamily="18" charset="0"/>
              <a:cs typeface="Times New Roman" panose="02020603050405020304" pitchFamily="18" charset="0"/>
            </a:endParaRPr>
          </a:p>
          <a:p>
            <a:pPr marL="0" indent="0">
              <a:buNone/>
            </a:pPr>
            <a:endParaRPr lang="tr-TR" sz="2000" i="1" dirty="0">
              <a:solidFill>
                <a:srgbClr val="0070C0"/>
              </a:solidFill>
              <a:latin typeface="Times New Roman" panose="02020603050405020304" pitchFamily="18" charset="0"/>
              <a:cs typeface="Times New Roman" panose="02020603050405020304" pitchFamily="18" charset="0"/>
            </a:endParaRPr>
          </a:p>
          <a:p>
            <a:pPr marL="0" indent="0">
              <a:buNone/>
            </a:pPr>
            <a:endParaRPr lang="tr-TR"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968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0930" y="746671"/>
            <a:ext cx="10267122" cy="5940732"/>
          </a:xfrm>
        </p:spPr>
        <p:txBody>
          <a:bodyPr>
            <a:normAutofit/>
          </a:bodyPr>
          <a:lstStyle/>
          <a:p>
            <a:pPr marL="0" indent="0">
              <a:buNone/>
            </a:pPr>
            <a:r>
              <a:rPr lang="tr-TR" sz="2000" i="1" dirty="0">
                <a:latin typeface="Times New Roman" panose="02020603050405020304" pitchFamily="18" charset="0"/>
                <a:cs typeface="Times New Roman" panose="02020603050405020304" pitchFamily="18" charset="0"/>
              </a:rPr>
              <a:t> </a:t>
            </a:r>
            <a:endParaRPr lang="tr-TR" sz="2000" i="1" dirty="0">
              <a:solidFill>
                <a:srgbClr val="0070C0"/>
              </a:solidFill>
              <a:latin typeface="Times New Roman" panose="02020603050405020304" pitchFamily="18" charset="0"/>
              <a:cs typeface="Times New Roman" panose="02020603050405020304" pitchFamily="18" charset="0"/>
            </a:endParaRPr>
          </a:p>
          <a:p>
            <a:pPr marL="0" indent="0">
              <a:buNone/>
            </a:pPr>
            <a:endParaRPr lang="tr-TR" sz="2000" i="1" dirty="0">
              <a:solidFill>
                <a:srgbClr val="0070C0"/>
              </a:solidFill>
              <a:latin typeface="Times New Roman" panose="02020603050405020304" pitchFamily="18" charset="0"/>
              <a:cs typeface="Times New Roman" panose="02020603050405020304" pitchFamily="18" charset="0"/>
            </a:endParaRPr>
          </a:p>
          <a:p>
            <a:pPr marL="0" indent="0">
              <a:buNone/>
            </a:pPr>
            <a:endParaRPr lang="tr-TR" sz="2000" i="1" dirty="0">
              <a:solidFill>
                <a:srgbClr val="0070C0"/>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FF7AE340-DC42-976B-BA1B-054403A33354}"/>
              </a:ext>
            </a:extLst>
          </p:cNvPr>
          <p:cNvSpPr txBox="1"/>
          <p:nvPr/>
        </p:nvSpPr>
        <p:spPr>
          <a:xfrm>
            <a:off x="1965200" y="629692"/>
            <a:ext cx="9952910" cy="4893647"/>
          </a:xfrm>
          <a:prstGeom prst="rect">
            <a:avLst/>
          </a:prstGeom>
          <a:noFill/>
        </p:spPr>
        <p:txBody>
          <a:bodyPr wrap="square">
            <a:spAutoFit/>
          </a:bodyPr>
          <a:lstStyle/>
          <a:p>
            <a:pPr algn="just"/>
            <a:r>
              <a:rPr lang="tr-TR" i="1" dirty="0">
                <a:solidFill>
                  <a:schemeClr val="tx1"/>
                </a:solidFill>
                <a:latin typeface="Tw Cen MT" panose="020B0602020104020603" pitchFamily="34" charset="0"/>
              </a:rPr>
              <a:t>    </a:t>
            </a:r>
            <a:r>
              <a:rPr lang="tr-TR" strike="noStrike" dirty="0">
                <a:effectLst/>
                <a:latin typeface="Tw Cen MT" panose="020B0602020104020603" pitchFamily="34" charset="0"/>
              </a:rPr>
              <a:t>657 Sayılı Kanun’un 54. ve 55. maddeleri</a:t>
            </a:r>
            <a:r>
              <a:rPr lang="tr-TR" dirty="0">
                <a:effectLst/>
                <a:latin typeface="Tw Cen MT" panose="020B0602020104020603" pitchFamily="34" charset="0"/>
              </a:rPr>
              <a:t> ile Aday Memurların Yetiştirilmelerine İlişkin Yönetmelik </a:t>
            </a:r>
            <a:r>
              <a:rPr lang="tr-TR" dirty="0">
                <a:latin typeface="Tw Cen MT" panose="020B0602020104020603" pitchFamily="34" charset="0"/>
              </a:rPr>
              <a:t>gereğince, adaylık süresi içinde temel, hazırlayıcı ve staj eğitimlerini başarı ile tamamlayanlar, aylıktan kesme veya kademe ilerlemesi durdurulması cezası bulunmayan memurların, disiplin amirinin teklifi ve atamaya yetkili amirin onayı ile onay tarihinden geçerli olmak üzere asli devlet memurluğuna atanırlar. </a:t>
            </a:r>
          </a:p>
          <a:p>
            <a:pPr algn="just"/>
            <a:r>
              <a:rPr lang="tr-TR" sz="2000" b="1" dirty="0">
                <a:solidFill>
                  <a:srgbClr val="C00000"/>
                </a:solidFill>
                <a:latin typeface="Tw Cen MT" panose="020B0602020104020603" pitchFamily="34" charset="0"/>
              </a:rPr>
              <a:t>Bu işlem için yukarıda zikredilen </a:t>
            </a:r>
            <a:r>
              <a:rPr lang="tr-TR" sz="2000" b="1" u="sng" dirty="0">
                <a:solidFill>
                  <a:srgbClr val="C00000"/>
                </a:solidFill>
                <a:latin typeface="Tw Cen MT" panose="020B0602020104020603" pitchFamily="34" charset="0"/>
              </a:rPr>
              <a:t>tüm </a:t>
            </a:r>
            <a:r>
              <a:rPr lang="tr-TR" sz="2000" b="1" dirty="0">
                <a:solidFill>
                  <a:srgbClr val="C00000"/>
                </a:solidFill>
                <a:latin typeface="Tw Cen MT" panose="020B0602020104020603" pitchFamily="34" charset="0"/>
              </a:rPr>
              <a:t>Hükümler dikkate alınarak; Staj Değerlendirme </a:t>
            </a:r>
            <a:r>
              <a:rPr lang="tr-TR" sz="2000" b="1" dirty="0" smtClean="0">
                <a:solidFill>
                  <a:srgbClr val="C00000"/>
                </a:solidFill>
                <a:latin typeface="Tw Cen MT" panose="020B0602020104020603" pitchFamily="34" charset="0"/>
              </a:rPr>
              <a:t>Belgesinin </a:t>
            </a:r>
            <a:r>
              <a:rPr lang="tr-TR" dirty="0"/>
              <a:t>Bakanlığımız 19.04.2023 tarih ve E-13805938-010.03-9631937 sayılı Onayı ile Disiplin Amirleri </a:t>
            </a:r>
            <a:r>
              <a:rPr lang="tr-TR" dirty="0" smtClean="0"/>
              <a:t>Yönetmeliğindeki formatına uygun olarak </a:t>
            </a:r>
            <a:r>
              <a:rPr lang="tr-TR" sz="2000" b="1" dirty="0" smtClean="0">
                <a:solidFill>
                  <a:srgbClr val="C00000"/>
                </a:solidFill>
                <a:latin typeface="Tw Cen MT" panose="020B0602020104020603" pitchFamily="34" charset="0"/>
              </a:rPr>
              <a:t> tanzim edilmesi,</a:t>
            </a:r>
            <a:endParaRPr lang="tr-TR" sz="2000" b="1" dirty="0">
              <a:solidFill>
                <a:srgbClr val="C00000"/>
              </a:solidFill>
              <a:latin typeface="Tw Cen MT" panose="020B0602020104020603" pitchFamily="34" charset="0"/>
            </a:endParaRPr>
          </a:p>
          <a:p>
            <a:pPr marL="342900" indent="-342900" algn="just">
              <a:buFont typeface="Wingdings" panose="05000000000000000000" pitchFamily="2" charset="2"/>
              <a:buChar char="ü"/>
            </a:pPr>
            <a:endParaRPr lang="tr-TR" b="1" dirty="0">
              <a:solidFill>
                <a:srgbClr val="C00000"/>
              </a:solidFill>
              <a:latin typeface="Tw Cen MT" panose="020B0602020104020603" pitchFamily="34" charset="0"/>
            </a:endParaRPr>
          </a:p>
          <a:p>
            <a:pPr marL="342900" indent="-342900" algn="just">
              <a:buFont typeface="Wingdings" panose="05000000000000000000" pitchFamily="2" charset="2"/>
              <a:buChar char="ü"/>
            </a:pPr>
            <a:r>
              <a:rPr lang="tr-TR" dirty="0">
                <a:latin typeface="Tw Cen MT" panose="020B0602020104020603" pitchFamily="34" charset="0"/>
              </a:rPr>
              <a:t> Adaylığın kaldırılması teklif edilen personelin asaletinin tasdiki 657 sayılı Devlet Memurları Kanunun değişik 58. maddesi uyarınca yapılır. </a:t>
            </a:r>
          </a:p>
          <a:p>
            <a:pPr marL="342900" indent="-342900" algn="just">
              <a:buFont typeface="Wingdings" panose="05000000000000000000" pitchFamily="2" charset="2"/>
              <a:buChar char="ü"/>
            </a:pPr>
            <a:r>
              <a:rPr lang="tr-TR" dirty="0">
                <a:latin typeface="Tw Cen MT" panose="020B0602020104020603" pitchFamily="34" charset="0"/>
              </a:rPr>
              <a:t>Aday Memurların Yetiştirilmelerine İlişkin Yönetmelik ile Bakanlığımız Disiplin Amirleri Yönetmeliği dikkate alınarak Staj Değerlendirme Belgelerinin işleme alınarak 2 nüsha halinde </a:t>
            </a:r>
            <a:r>
              <a:rPr lang="tr-TR" b="1" dirty="0">
                <a:latin typeface="Tw Cen MT" panose="020B0602020104020603" pitchFamily="34" charset="0"/>
              </a:rPr>
              <a:t>tam ve eksiksiz </a:t>
            </a:r>
            <a:r>
              <a:rPr lang="tr-TR" dirty="0">
                <a:latin typeface="Tw Cen MT" panose="020B0602020104020603" pitchFamily="34" charset="0"/>
              </a:rPr>
              <a:t>doldurulması gerekmektedir</a:t>
            </a:r>
            <a:r>
              <a:rPr lang="tr-TR" dirty="0" smtClean="0">
                <a:latin typeface="Tw Cen MT" panose="020B0602020104020603" pitchFamily="34" charset="0"/>
              </a:rPr>
              <a:t>.</a:t>
            </a:r>
            <a:endParaRPr lang="tr-TR" dirty="0">
              <a:latin typeface="Tw Cen MT" panose="020B0602020104020603" pitchFamily="34" charset="0"/>
            </a:endParaRPr>
          </a:p>
          <a:p>
            <a:pPr marL="342900" indent="-342900" algn="just">
              <a:buFont typeface="Wingdings" panose="05000000000000000000" pitchFamily="2" charset="2"/>
              <a:buChar char="ü"/>
            </a:pPr>
            <a:r>
              <a:rPr lang="tr-TR" dirty="0">
                <a:latin typeface="Tw Cen MT" panose="020B0602020104020603" pitchFamily="34" charset="0"/>
              </a:rPr>
              <a:t>Aday memurların adaylıkta bekleme süresinin en az 1 yıl, en çok 2 yıl olduğunu göz ardı edilmemesi, </a:t>
            </a:r>
          </a:p>
          <a:p>
            <a:pPr marL="342900" indent="-342900" algn="just">
              <a:buFont typeface="Wingdings" panose="05000000000000000000" pitchFamily="2" charset="2"/>
              <a:buChar char="ü"/>
            </a:pPr>
            <a:r>
              <a:rPr lang="tr-TR" dirty="0">
                <a:latin typeface="Tw Cen MT" panose="020B0602020104020603" pitchFamily="34" charset="0"/>
              </a:rPr>
              <a:t>Bir yıllık süreyi doldurmayanlar için asalet tasdikinin </a:t>
            </a:r>
            <a:r>
              <a:rPr lang="tr-TR" u="sng" dirty="0">
                <a:latin typeface="Tw Cen MT" panose="020B0602020104020603" pitchFamily="34" charset="0"/>
              </a:rPr>
              <a:t>yapılmaması</a:t>
            </a:r>
            <a:r>
              <a:rPr lang="tr-TR" dirty="0">
                <a:latin typeface="Tw Cen MT" panose="020B0602020104020603" pitchFamily="34" charset="0"/>
              </a:rPr>
              <a:t> veya yapılması için </a:t>
            </a:r>
            <a:r>
              <a:rPr lang="tr-TR" u="sng" dirty="0">
                <a:latin typeface="Tw Cen MT" panose="020B0602020104020603" pitchFamily="34" charset="0"/>
              </a:rPr>
              <a:t>teklifte bulunulmaması gerekmektedir.</a:t>
            </a:r>
            <a:endParaRPr lang="tr-TR" dirty="0">
              <a:latin typeface="Tw Cen MT" panose="020B0602020104020603" pitchFamily="34" charset="0"/>
            </a:endParaRPr>
          </a:p>
          <a:p>
            <a:pPr marL="342900" indent="-342900" algn="just">
              <a:buFont typeface="Wingdings" panose="05000000000000000000" pitchFamily="2" charset="2"/>
              <a:buChar char="ü"/>
            </a:pPr>
            <a:r>
              <a:rPr lang="tr-TR" dirty="0">
                <a:latin typeface="Tw Cen MT" panose="020B0602020104020603" pitchFamily="34" charset="0"/>
              </a:rPr>
              <a:t>Adaylık statüsü bir yıldan önce kaldırılamayacağı gibi ikinci </a:t>
            </a:r>
            <a:r>
              <a:rPr lang="tr-TR" dirty="0" smtClean="0">
                <a:latin typeface="Tw Cen MT" panose="020B0602020104020603" pitchFamily="34" charset="0"/>
              </a:rPr>
              <a:t>yılını da geçemez.  </a:t>
            </a:r>
            <a:r>
              <a:rPr lang="tr-TR" i="1" dirty="0" smtClean="0">
                <a:latin typeface="Tw Cen MT" panose="020B0602020104020603" pitchFamily="34" charset="0"/>
              </a:rPr>
              <a:t>54. madde.</a:t>
            </a:r>
            <a:endParaRPr lang="tr-TR" sz="1600" i="1" dirty="0">
              <a:latin typeface="Tw Cen MT" panose="020B0602020104020603" pitchFamily="34" charset="0"/>
            </a:endParaRPr>
          </a:p>
        </p:txBody>
      </p:sp>
      <p:pic>
        <p:nvPicPr>
          <p:cNvPr id="9" name="Resim 8">
            <a:extLst>
              <a:ext uri="{FF2B5EF4-FFF2-40B4-BE49-F238E27FC236}">
                <a16:creationId xmlns:a16="http://schemas.microsoft.com/office/drawing/2014/main" id="{740CB51B-49B3-ECE8-BC46-A424AB11F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75" y="2023780"/>
            <a:ext cx="1646582" cy="1693257"/>
          </a:xfrm>
          <a:prstGeom prst="rect">
            <a:avLst/>
          </a:prstGeom>
        </p:spPr>
      </p:pic>
    </p:spTree>
    <p:extLst>
      <p:ext uri="{BB962C8B-B14F-4D97-AF65-F5344CB8AC3E}">
        <p14:creationId xmlns:p14="http://schemas.microsoft.com/office/powerpoint/2010/main" val="2087804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12653C-F3B7-B97E-F511-F708664206F1}"/>
              </a:ext>
            </a:extLst>
          </p:cNvPr>
          <p:cNvSpPr>
            <a:spLocks noGrp="1"/>
          </p:cNvSpPr>
          <p:nvPr>
            <p:ph type="title"/>
          </p:nvPr>
        </p:nvSpPr>
        <p:spPr>
          <a:xfrm rot="16200000">
            <a:off x="-1056931" y="2994811"/>
            <a:ext cx="3488634" cy="440994"/>
          </a:xfrm>
          <a:solidFill>
            <a:schemeClr val="accent1"/>
          </a:solidFill>
        </p:spPr>
        <p:txBody>
          <a:bodyPr>
            <a:noAutofit/>
          </a:bodyPr>
          <a:lstStyle/>
          <a:p>
            <a:r>
              <a:rPr lang="tr-TR" sz="1800" b="1" dirty="0">
                <a:solidFill>
                  <a:schemeClr val="bg1"/>
                </a:solidFill>
              </a:rPr>
              <a:t>Staj Değerlendirme Belgesi</a:t>
            </a:r>
          </a:p>
        </p:txBody>
      </p:sp>
      <p:graphicFrame>
        <p:nvGraphicFramePr>
          <p:cNvPr id="4" name="Tablo 4">
            <a:extLst>
              <a:ext uri="{FF2B5EF4-FFF2-40B4-BE49-F238E27FC236}">
                <a16:creationId xmlns:a16="http://schemas.microsoft.com/office/drawing/2014/main" id="{C598D582-DD6E-D9CF-7774-CB3649E639CA}"/>
              </a:ext>
            </a:extLst>
          </p:cNvPr>
          <p:cNvGraphicFramePr>
            <a:graphicFrameLocks noGrp="1"/>
          </p:cNvGraphicFramePr>
          <p:nvPr>
            <p:ph idx="1"/>
            <p:extLst>
              <p:ext uri="{D42A27DB-BD31-4B8C-83A1-F6EECF244321}">
                <p14:modId xmlns:p14="http://schemas.microsoft.com/office/powerpoint/2010/main" val="2960470121"/>
              </p:ext>
            </p:extLst>
          </p:nvPr>
        </p:nvGraphicFramePr>
        <p:xfrm>
          <a:off x="1719470" y="171450"/>
          <a:ext cx="9785144" cy="6507647"/>
        </p:xfrm>
        <a:graphic>
          <a:graphicData uri="http://schemas.openxmlformats.org/drawingml/2006/table">
            <a:tbl>
              <a:tblPr firstRow="1" bandRow="1">
                <a:tableStyleId>{5C22544A-7EE6-4342-B048-85BDC9FD1C3A}</a:tableStyleId>
              </a:tblPr>
              <a:tblGrid>
                <a:gridCol w="4892572">
                  <a:extLst>
                    <a:ext uri="{9D8B030D-6E8A-4147-A177-3AD203B41FA5}">
                      <a16:colId xmlns:a16="http://schemas.microsoft.com/office/drawing/2014/main" val="2872009969"/>
                    </a:ext>
                  </a:extLst>
                </a:gridCol>
                <a:gridCol w="4892572">
                  <a:extLst>
                    <a:ext uri="{9D8B030D-6E8A-4147-A177-3AD203B41FA5}">
                      <a16:colId xmlns:a16="http://schemas.microsoft.com/office/drawing/2014/main" val="3739670276"/>
                    </a:ext>
                  </a:extLst>
                </a:gridCol>
              </a:tblGrid>
              <a:tr h="6507647">
                <a:tc>
                  <a:txBody>
                    <a:bodyPr/>
                    <a:lstStyle/>
                    <a:p>
                      <a:r>
                        <a:rPr lang="tr-TR" dirty="0">
                          <a:solidFill>
                            <a:srgbClr val="FF0000"/>
                          </a:solidFill>
                        </a:rPr>
                        <a:t>1. Sayfa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dirty="0">
                          <a:solidFill>
                            <a:srgbClr val="FF0000"/>
                          </a:solidFill>
                        </a:rPr>
                        <a:t>2. Sayfa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857403"/>
                  </a:ext>
                </a:extLst>
              </a:tr>
            </a:tbl>
          </a:graphicData>
        </a:graphic>
      </p:graphicFrame>
      <p:graphicFrame>
        <p:nvGraphicFramePr>
          <p:cNvPr id="5" name="Nesne 4">
            <a:extLst>
              <a:ext uri="{FF2B5EF4-FFF2-40B4-BE49-F238E27FC236}">
                <a16:creationId xmlns:a16="http://schemas.microsoft.com/office/drawing/2014/main" id="{7F1DBCD1-47FE-1A39-2D00-FD3139A9C04B}"/>
              </a:ext>
            </a:extLst>
          </p:cNvPr>
          <p:cNvGraphicFramePr>
            <a:graphicFrameLocks noChangeAspect="1"/>
          </p:cNvGraphicFramePr>
          <p:nvPr>
            <p:extLst>
              <p:ext uri="{D42A27DB-BD31-4B8C-83A1-F6EECF244321}">
                <p14:modId xmlns:p14="http://schemas.microsoft.com/office/powerpoint/2010/main" val="1312313093"/>
              </p:ext>
            </p:extLst>
          </p:nvPr>
        </p:nvGraphicFramePr>
        <p:xfrm>
          <a:off x="1861240" y="477390"/>
          <a:ext cx="4330010" cy="6010214"/>
        </p:xfrm>
        <a:graphic>
          <a:graphicData uri="http://schemas.openxmlformats.org/presentationml/2006/ole">
            <mc:AlternateContent xmlns:mc="http://schemas.openxmlformats.org/markup-compatibility/2006">
              <mc:Choice xmlns:v="urn:schemas-microsoft-com:vml" Requires="v">
                <p:oleObj spid="_x0000_s1074" name="Document" r:id="rId4" imgW="5917401" imgH="10106283" progId="Word.Document.8">
                  <p:embed/>
                </p:oleObj>
              </mc:Choice>
              <mc:Fallback>
                <p:oleObj name="Document" r:id="rId4" imgW="5917401" imgH="10106283" progId="Word.Document.8">
                  <p:embed/>
                  <p:pic>
                    <p:nvPicPr>
                      <p:cNvPr id="0" name=""/>
                      <p:cNvPicPr/>
                      <p:nvPr/>
                    </p:nvPicPr>
                    <p:blipFill>
                      <a:blip r:embed="rId5"/>
                      <a:stretch>
                        <a:fillRect/>
                      </a:stretch>
                    </p:blipFill>
                    <p:spPr>
                      <a:xfrm>
                        <a:off x="1861240" y="477390"/>
                        <a:ext cx="4330010" cy="6010214"/>
                      </a:xfrm>
                      <a:prstGeom prst="rect">
                        <a:avLst/>
                      </a:prstGeom>
                    </p:spPr>
                  </p:pic>
                </p:oleObj>
              </mc:Fallback>
            </mc:AlternateContent>
          </a:graphicData>
        </a:graphic>
      </p:graphicFrame>
      <p:graphicFrame>
        <p:nvGraphicFramePr>
          <p:cNvPr id="6" name="Nesne 5">
            <a:extLst>
              <a:ext uri="{FF2B5EF4-FFF2-40B4-BE49-F238E27FC236}">
                <a16:creationId xmlns:a16="http://schemas.microsoft.com/office/drawing/2014/main" id="{94FC53EC-A8CB-F11D-BE33-C63B74AA9140}"/>
              </a:ext>
            </a:extLst>
          </p:cNvPr>
          <p:cNvGraphicFramePr>
            <a:graphicFrameLocks noChangeAspect="1"/>
          </p:cNvGraphicFramePr>
          <p:nvPr>
            <p:extLst>
              <p:ext uri="{D42A27DB-BD31-4B8C-83A1-F6EECF244321}">
                <p14:modId xmlns:p14="http://schemas.microsoft.com/office/powerpoint/2010/main" val="3949689606"/>
              </p:ext>
            </p:extLst>
          </p:nvPr>
        </p:nvGraphicFramePr>
        <p:xfrm>
          <a:off x="6860623" y="514350"/>
          <a:ext cx="4416977" cy="6074197"/>
        </p:xfrm>
        <a:graphic>
          <a:graphicData uri="http://schemas.openxmlformats.org/presentationml/2006/ole">
            <mc:AlternateContent xmlns:mc="http://schemas.openxmlformats.org/markup-compatibility/2006">
              <mc:Choice xmlns:v="urn:schemas-microsoft-com:vml" Requires="v">
                <p:oleObj spid="_x0000_s1075" name="Document" r:id="rId6" imgW="5989776" imgH="9971696" progId="Word.Document.8">
                  <p:embed/>
                </p:oleObj>
              </mc:Choice>
              <mc:Fallback>
                <p:oleObj name="Document" r:id="rId6" imgW="5989776" imgH="9971696" progId="Word.Document.8">
                  <p:embed/>
                  <p:pic>
                    <p:nvPicPr>
                      <p:cNvPr id="0" name=""/>
                      <p:cNvPicPr/>
                      <p:nvPr/>
                    </p:nvPicPr>
                    <p:blipFill>
                      <a:blip r:embed="rId7"/>
                      <a:stretch>
                        <a:fillRect/>
                      </a:stretch>
                    </p:blipFill>
                    <p:spPr>
                      <a:xfrm>
                        <a:off x="6860623" y="514350"/>
                        <a:ext cx="4416977" cy="6074197"/>
                      </a:xfrm>
                      <a:prstGeom prst="rect">
                        <a:avLst/>
                      </a:prstGeom>
                    </p:spPr>
                  </p:pic>
                </p:oleObj>
              </mc:Fallback>
            </mc:AlternateContent>
          </a:graphicData>
        </a:graphic>
      </p:graphicFrame>
    </p:spTree>
    <p:extLst>
      <p:ext uri="{BB962C8B-B14F-4D97-AF65-F5344CB8AC3E}">
        <p14:creationId xmlns:p14="http://schemas.microsoft.com/office/powerpoint/2010/main" val="3137436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899649592"/>
              </p:ext>
            </p:extLst>
          </p:nvPr>
        </p:nvGraphicFramePr>
        <p:xfrm>
          <a:off x="5711687" y="0"/>
          <a:ext cx="6480123" cy="6708913"/>
        </p:xfrm>
        <a:graphic>
          <a:graphicData uri="http://schemas.openxmlformats.org/drawingml/2006/table">
            <a:tbl>
              <a:tblPr firstRow="1" bandRow="1">
                <a:tableStyleId>{5C22544A-7EE6-4342-B048-85BDC9FD1C3A}</a:tableStyleId>
              </a:tblPr>
              <a:tblGrid>
                <a:gridCol w="6480123">
                  <a:extLst>
                    <a:ext uri="{9D8B030D-6E8A-4147-A177-3AD203B41FA5}">
                      <a16:colId xmlns:a16="http://schemas.microsoft.com/office/drawing/2014/main" val="1651895922"/>
                    </a:ext>
                  </a:extLst>
                </a:gridCol>
              </a:tblGrid>
              <a:tr h="6708913">
                <a:tc>
                  <a:txBody>
                    <a:bodyPr/>
                    <a:lstStyle/>
                    <a:p>
                      <a:endParaRPr lang="tr-TR" dirty="0"/>
                    </a:p>
                  </a:txBody>
                  <a:tcPr>
                    <a:solidFill>
                      <a:schemeClr val="bg1">
                        <a:lumMod val="95000"/>
                      </a:schemeClr>
                    </a:solidFill>
                  </a:tcPr>
                </a:tc>
                <a:extLst>
                  <a:ext uri="{0D108BD9-81ED-4DB2-BD59-A6C34878D82A}">
                    <a16:rowId xmlns:a16="http://schemas.microsoft.com/office/drawing/2014/main" val="2054958725"/>
                  </a:ext>
                </a:extLst>
              </a:tr>
            </a:tbl>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2635816601"/>
              </p:ext>
            </p:extLst>
          </p:nvPr>
        </p:nvGraphicFramePr>
        <p:xfrm>
          <a:off x="6003237" y="149087"/>
          <a:ext cx="5893903" cy="6566039"/>
        </p:xfrm>
        <a:graphic>
          <a:graphicData uri="http://schemas.openxmlformats.org/presentationml/2006/ole">
            <mc:AlternateContent xmlns:mc="http://schemas.openxmlformats.org/markup-compatibility/2006">
              <mc:Choice xmlns:v="urn:schemas-microsoft-com:vml" Requires="v">
                <p:oleObj spid="_x0000_s2073" name="Belge" r:id="rId3" imgW="6270967" imgH="9100560" progId="Word.Document.12">
                  <p:embed/>
                </p:oleObj>
              </mc:Choice>
              <mc:Fallback>
                <p:oleObj name="Belge" r:id="rId3" imgW="6270967" imgH="9100560" progId="Word.Document.12">
                  <p:embed/>
                  <p:pic>
                    <p:nvPicPr>
                      <p:cNvPr id="0" name=""/>
                      <p:cNvPicPr/>
                      <p:nvPr/>
                    </p:nvPicPr>
                    <p:blipFill>
                      <a:blip r:embed="rId4"/>
                      <a:stretch>
                        <a:fillRect/>
                      </a:stretch>
                    </p:blipFill>
                    <p:spPr>
                      <a:xfrm>
                        <a:off x="6003237" y="149087"/>
                        <a:ext cx="5893903" cy="6566039"/>
                      </a:xfrm>
                      <a:prstGeom prst="rect">
                        <a:avLst/>
                      </a:prstGeom>
                    </p:spPr>
                  </p:pic>
                </p:oleObj>
              </mc:Fallback>
            </mc:AlternateContent>
          </a:graphicData>
        </a:graphic>
      </p:graphicFrame>
      <p:cxnSp>
        <p:nvCxnSpPr>
          <p:cNvPr id="10" name="Düz Bağlayıcı 9">
            <a:extLst>
              <a:ext uri="{FF2B5EF4-FFF2-40B4-BE49-F238E27FC236}">
                <a16:creationId xmlns:a16="http://schemas.microsoft.com/office/drawing/2014/main" id="{3BEB11C4-210A-E784-9FFB-DFC58061CE8A}"/>
              </a:ext>
            </a:extLst>
          </p:cNvPr>
          <p:cNvCxnSpPr>
            <a:cxnSpLocks/>
          </p:cNvCxnSpPr>
          <p:nvPr/>
        </p:nvCxnSpPr>
        <p:spPr>
          <a:xfrm>
            <a:off x="11897140" y="1113183"/>
            <a:ext cx="0" cy="5456582"/>
          </a:xfrm>
          <a:prstGeom prst="line">
            <a:avLst/>
          </a:prstGeom>
        </p:spPr>
        <p:style>
          <a:lnRef idx="1">
            <a:schemeClr val="accent1"/>
          </a:lnRef>
          <a:fillRef idx="0">
            <a:schemeClr val="accent1"/>
          </a:fillRef>
          <a:effectRef idx="0">
            <a:schemeClr val="accent1"/>
          </a:effectRef>
          <a:fontRef idx="minor">
            <a:schemeClr val="tx1"/>
          </a:fontRef>
        </p:style>
      </p:cxnSp>
      <p:sp>
        <p:nvSpPr>
          <p:cNvPr id="3" name="Metin kutusu 2">
            <a:extLst>
              <a:ext uri="{FF2B5EF4-FFF2-40B4-BE49-F238E27FC236}">
                <a16:creationId xmlns:a16="http://schemas.microsoft.com/office/drawing/2014/main" id="{22A718B4-2845-BADA-7A16-FDF9E1854365}"/>
              </a:ext>
            </a:extLst>
          </p:cNvPr>
          <p:cNvSpPr txBox="1"/>
          <p:nvPr/>
        </p:nvSpPr>
        <p:spPr>
          <a:xfrm>
            <a:off x="1629194" y="636129"/>
            <a:ext cx="3787823" cy="954107"/>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DİSİPLİN AMİRLERİ LİSTESİ</a:t>
            </a:r>
          </a:p>
        </p:txBody>
      </p:sp>
    </p:spTree>
    <p:extLst>
      <p:ext uri="{BB962C8B-B14F-4D97-AF65-F5344CB8AC3E}">
        <p14:creationId xmlns:p14="http://schemas.microsoft.com/office/powerpoint/2010/main" val="2389620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16760B-711D-CD3D-EECE-5C217D72D2B3}"/>
              </a:ext>
            </a:extLst>
          </p:cNvPr>
          <p:cNvSpPr>
            <a:spLocks noGrp="1"/>
          </p:cNvSpPr>
          <p:nvPr>
            <p:ph idx="1"/>
          </p:nvPr>
        </p:nvSpPr>
        <p:spPr>
          <a:xfrm>
            <a:off x="1580322" y="1162877"/>
            <a:ext cx="10326756" cy="3971097"/>
          </a:xfrm>
        </p:spPr>
        <p:txBody>
          <a:bodyPr>
            <a:normAutofit/>
          </a:bodyPr>
          <a:lstStyle/>
          <a:p>
            <a:pPr algn="just">
              <a:buFont typeface="Wingdings" panose="05000000000000000000" pitchFamily="2" charset="2"/>
              <a:buChar char="ü"/>
            </a:pPr>
            <a:r>
              <a:rPr lang="tr-TR" sz="2000" dirty="0" smtClean="0">
                <a:latin typeface="Tw Cen MT" panose="020B0602020104020603" pitchFamily="34" charset="0"/>
              </a:rPr>
              <a:t>Asli </a:t>
            </a:r>
            <a:r>
              <a:rPr lang="tr-TR" sz="2000" dirty="0">
                <a:latin typeface="Tw Cen MT" panose="020B0602020104020603" pitchFamily="34" charset="0"/>
              </a:rPr>
              <a:t>devlet memurluğuna atanan memurlar en geç bir ay içinde yemin etmek zorundadır. Yemin etmeyen memurlar hakkında disiplin soruşturması açılarak memuriyet görevine son verilir. (Yemin Merasimi Yönetmeliği</a:t>
            </a:r>
            <a:r>
              <a:rPr lang="tr-TR" sz="2000" dirty="0" smtClean="0">
                <a:latin typeface="Tw Cen MT" panose="020B0602020104020603" pitchFamily="34" charset="0"/>
              </a:rPr>
              <a:t>)</a:t>
            </a:r>
          </a:p>
          <a:p>
            <a:pPr algn="just">
              <a:buFont typeface="Wingdings" panose="05000000000000000000" pitchFamily="2" charset="2"/>
              <a:buChar char="ü"/>
            </a:pPr>
            <a:endParaRPr lang="tr-TR" sz="2000" dirty="0">
              <a:latin typeface="Tw Cen MT" panose="020B0602020104020603" pitchFamily="34" charset="0"/>
            </a:endParaRPr>
          </a:p>
          <a:p>
            <a:pPr algn="just">
              <a:buFont typeface="Wingdings" panose="05000000000000000000" pitchFamily="2" charset="2"/>
              <a:buChar char="ü"/>
            </a:pPr>
            <a:r>
              <a:rPr lang="tr-TR" sz="2000" dirty="0" smtClean="0">
                <a:latin typeface="Tw Cen MT" panose="020B0602020104020603" pitchFamily="34" charset="0"/>
              </a:rPr>
              <a:t>Aday Memur, adaylık süresi içinde bir üst öğrenimden mezun olursa 36. maddede belirtilen memuriyete başlangıç derecesine </a:t>
            </a:r>
            <a:r>
              <a:rPr lang="tr-TR" sz="2000" i="1" dirty="0" smtClean="0">
                <a:latin typeface="Tw Cen MT" panose="020B0602020104020603" pitchFamily="34" charset="0"/>
              </a:rPr>
              <a:t>(36. maddenin (D) Bendi gereğince) yükseltilir.</a:t>
            </a:r>
          </a:p>
          <a:p>
            <a:pPr marL="0" indent="0" algn="just">
              <a:buNone/>
            </a:pPr>
            <a:endParaRPr lang="tr-TR" sz="2000" i="1" dirty="0" smtClean="0">
              <a:latin typeface="Tw Cen MT" panose="020B0602020104020603" pitchFamily="34" charset="0"/>
            </a:endParaRPr>
          </a:p>
          <a:p>
            <a:pPr algn="just">
              <a:buFont typeface="Wingdings" panose="05000000000000000000" pitchFamily="2" charset="2"/>
              <a:buChar char="ü"/>
            </a:pPr>
            <a:r>
              <a:rPr lang="tr-TR" sz="2000" i="1" dirty="0" smtClean="0">
                <a:latin typeface="Tw Cen MT" panose="020B0602020104020603" pitchFamily="34" charset="0"/>
              </a:rPr>
              <a:t>Daha sonra asli devlet memurluğuna atanırken yine aynı Kanunun36/12-d fıkrası hükmü gereğince emsal uygulaması dikkate alınır.</a:t>
            </a:r>
            <a:endParaRPr lang="tr-TR" sz="2000" i="1" dirty="0">
              <a:latin typeface="Tw Cen MT" panose="020B0602020104020603" pitchFamily="34" charset="0"/>
            </a:endParaRPr>
          </a:p>
        </p:txBody>
      </p:sp>
    </p:spTree>
    <p:extLst>
      <p:ext uri="{BB962C8B-B14F-4D97-AF65-F5344CB8AC3E}">
        <p14:creationId xmlns:p14="http://schemas.microsoft.com/office/powerpoint/2010/main" val="237879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52599" y="561975"/>
            <a:ext cx="10182225" cy="5905500"/>
          </a:xfrm>
        </p:spPr>
        <p:txBody>
          <a:bodyPr>
            <a:noAutofit/>
          </a:bodyPr>
          <a:lstStyle/>
          <a:p>
            <a:pPr>
              <a:buFont typeface="Wingdings" panose="05000000000000000000" pitchFamily="2" charset="2"/>
              <a:buChar char="v"/>
            </a:pPr>
            <a:r>
              <a:rPr lang="tr-TR" sz="2000" b="1" dirty="0" smtClean="0"/>
              <a:t>657 saylı Devlet Memurları Kanunun </a:t>
            </a:r>
            <a:r>
              <a:rPr lang="tr-TR" sz="2000" dirty="0" smtClean="0"/>
              <a:t>14.07.1965 tarihinde kabul </a:t>
            </a:r>
            <a:r>
              <a:rPr lang="tr-TR" sz="2000" smtClean="0"/>
              <a:t>edilerek 23.07.1965 </a:t>
            </a:r>
            <a:r>
              <a:rPr lang="tr-TR" sz="2000" dirty="0" smtClean="0"/>
              <a:t>tarihinde Resmi gazetede yayımlanarak yürürlüğe girmiştir.</a:t>
            </a:r>
          </a:p>
          <a:p>
            <a:pPr marL="0" indent="0">
              <a:buNone/>
            </a:pPr>
            <a:r>
              <a:rPr lang="tr-TR" sz="2000" dirty="0" smtClean="0"/>
              <a:t>Söz konusu Kanunun 4.maddesi istihdam şekilleri belirlenmiş </a:t>
            </a:r>
          </a:p>
          <a:p>
            <a:pPr marL="400050" indent="-400050">
              <a:buFont typeface="+mj-lt"/>
              <a:buAutoNum type="romanUcPeriod"/>
            </a:pPr>
            <a:r>
              <a:rPr lang="tr-TR" sz="2000" dirty="0" smtClean="0"/>
              <a:t>A- Memur</a:t>
            </a:r>
          </a:p>
          <a:p>
            <a:pPr marL="400050" indent="-400050">
              <a:buFont typeface="+mj-lt"/>
              <a:buAutoNum type="romanUcPeriod"/>
            </a:pPr>
            <a:r>
              <a:rPr lang="tr-TR" sz="2000" dirty="0" smtClean="0"/>
              <a:t>B-Sözleşmeli Personel</a:t>
            </a:r>
          </a:p>
          <a:p>
            <a:pPr marL="400050" indent="-400050">
              <a:buFont typeface="+mj-lt"/>
              <a:buAutoNum type="romanUcPeriod"/>
            </a:pPr>
            <a:r>
              <a:rPr lang="tr-TR" sz="2000" dirty="0" smtClean="0"/>
              <a:t>C-Geçici personel</a:t>
            </a:r>
          </a:p>
          <a:p>
            <a:pPr marL="400050" indent="-400050">
              <a:buFont typeface="+mj-lt"/>
              <a:buAutoNum type="romanUcPeriod"/>
            </a:pPr>
            <a:r>
              <a:rPr lang="tr-TR" sz="2000" dirty="0" smtClean="0"/>
              <a:t>D-İşçiler</a:t>
            </a:r>
          </a:p>
          <a:p>
            <a:pPr>
              <a:buFont typeface="Wingdings" panose="05000000000000000000" pitchFamily="2" charset="2"/>
              <a:buChar char="v"/>
            </a:pPr>
            <a:r>
              <a:rPr lang="tr-TR" sz="2000" b="1" dirty="0" smtClean="0"/>
              <a:t>5510 Sayılı Kanunda ise;</a:t>
            </a:r>
          </a:p>
          <a:p>
            <a:pPr marL="0" indent="0">
              <a:buNone/>
            </a:pPr>
            <a:r>
              <a:rPr lang="tr-TR" sz="2000" dirty="0"/>
              <a:t> </a:t>
            </a:r>
            <a:r>
              <a:rPr lang="tr-TR" sz="2000" dirty="0" smtClean="0"/>
              <a:t>  A- Sigorta primi ödenen İşçi Statüsünde olan personeli,</a:t>
            </a:r>
          </a:p>
          <a:p>
            <a:pPr marL="0" indent="0">
              <a:buNone/>
            </a:pPr>
            <a:r>
              <a:rPr lang="tr-TR" sz="2000" dirty="0"/>
              <a:t> </a:t>
            </a:r>
            <a:r>
              <a:rPr lang="tr-TR" sz="2000" dirty="0" smtClean="0"/>
              <a:t>  B- </a:t>
            </a:r>
            <a:r>
              <a:rPr lang="tr-TR" sz="2000" dirty="0" err="1" smtClean="0"/>
              <a:t>Bağ-Kur’a</a:t>
            </a:r>
            <a:r>
              <a:rPr lang="tr-TR" sz="2000" dirty="0" smtClean="0"/>
              <a:t> tabi olanları</a:t>
            </a:r>
          </a:p>
          <a:p>
            <a:pPr marL="0" indent="0">
              <a:buNone/>
            </a:pPr>
            <a:r>
              <a:rPr lang="tr-TR" sz="2000" dirty="0"/>
              <a:t> </a:t>
            </a:r>
            <a:r>
              <a:rPr lang="tr-TR" sz="2000" dirty="0" smtClean="0"/>
              <a:t>  C-657 Sayılı Devlet memurları Kanununa tabi memurları Kapsamaktadır.</a:t>
            </a:r>
          </a:p>
          <a:p>
            <a:pPr marL="0" indent="0">
              <a:buNone/>
            </a:pPr>
            <a:r>
              <a:rPr lang="tr-TR" sz="2000" dirty="0" smtClean="0"/>
              <a:t>Bunların primleri derece kademe yönünden hesaplanarak yatırılan personeli kapsar.</a:t>
            </a:r>
            <a:endParaRPr lang="tr-TR" sz="2000" dirty="0"/>
          </a:p>
        </p:txBody>
      </p:sp>
    </p:spTree>
    <p:extLst>
      <p:ext uri="{BB962C8B-B14F-4D97-AF65-F5344CB8AC3E}">
        <p14:creationId xmlns:p14="http://schemas.microsoft.com/office/powerpoint/2010/main" val="3328955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16760B-711D-CD3D-EECE-5C217D72D2B3}"/>
              </a:ext>
            </a:extLst>
          </p:cNvPr>
          <p:cNvSpPr>
            <a:spLocks noGrp="1"/>
          </p:cNvSpPr>
          <p:nvPr>
            <p:ph idx="1"/>
          </p:nvPr>
        </p:nvSpPr>
        <p:spPr>
          <a:xfrm>
            <a:off x="1580322" y="695739"/>
            <a:ext cx="10326756" cy="5933661"/>
          </a:xfrm>
        </p:spPr>
        <p:txBody>
          <a:bodyPr>
            <a:normAutofit/>
          </a:bodyPr>
          <a:lstStyle/>
          <a:p>
            <a:pPr marL="0" indent="0" algn="ctr">
              <a:buNone/>
            </a:pPr>
            <a:r>
              <a:rPr lang="tr-TR" sz="2000" b="1" dirty="0">
                <a:solidFill>
                  <a:schemeClr val="accent2"/>
                </a:solidFill>
              </a:rPr>
              <a:t>Aday memurun göreve başlamadan önce bitirdiği öğrenim hakkında görüşler:</a:t>
            </a:r>
          </a:p>
          <a:p>
            <a:r>
              <a:rPr lang="tr-TR" dirty="0">
                <a:latin typeface="Tw Cen MT" panose="020B0602020104020603" pitchFamily="34" charset="0"/>
              </a:rPr>
              <a:t>Bir alt öğrenimli olarak girilen ve kazanılan sınav sonucu veya kurumların kendi iç mevzuatlarına göre atanan  memur, bitirdiği bir üst öğrenimden dolayı intibakının yapılabilmesi için üst öğrenimi memuriyette iken veya memuriyetten ayrılarak bitirmesi gerekmekte olup, memuriyete girmeden önce bitirilmiş olan üst öğrenim sebebiyle intibak yapılamayacaktır. (DPB, 02/05/2008-7910) </a:t>
            </a:r>
          </a:p>
          <a:p>
            <a:pPr marL="0" indent="0">
              <a:buNone/>
            </a:pPr>
            <a:r>
              <a:rPr lang="tr-TR" b="1" dirty="0">
                <a:latin typeface="Tw Cen MT" panose="020B0602020104020603" pitchFamily="34" charset="0"/>
              </a:rPr>
              <a:t>          Ancak; Yine </a:t>
            </a:r>
            <a:r>
              <a:rPr lang="tr-TR" b="1" dirty="0" err="1">
                <a:latin typeface="Tw Cen MT" panose="020B0602020104020603" pitchFamily="34" charset="0"/>
              </a:rPr>
              <a:t>DPB’nın</a:t>
            </a:r>
            <a:r>
              <a:rPr lang="tr-TR" b="1" dirty="0">
                <a:latin typeface="Tw Cen MT" panose="020B0602020104020603" pitchFamily="34" charset="0"/>
              </a:rPr>
              <a:t> 18.05.2016 tarihli ve 3067 sayılı görüşünde de;</a:t>
            </a:r>
          </a:p>
          <a:p>
            <a:r>
              <a:rPr lang="tr-TR" dirty="0">
                <a:latin typeface="Tw Cen MT" panose="020B0602020104020603" pitchFamily="34" charset="0"/>
              </a:rPr>
              <a:t>‘… KPSS (Lisans)'</a:t>
            </a:r>
            <a:r>
              <a:rPr lang="tr-TR" dirty="0" err="1">
                <a:latin typeface="Tw Cen MT" panose="020B0602020104020603" pitchFamily="34" charset="0"/>
              </a:rPr>
              <a:t>ın</a:t>
            </a:r>
            <a:r>
              <a:rPr lang="tr-TR" dirty="0">
                <a:latin typeface="Tw Cen MT" panose="020B0602020104020603" pitchFamily="34" charset="0"/>
              </a:rPr>
              <a:t> son başvuru tarihi itibariyle lisans düzeyinden henüz mezun olmayan, dolayısıyla son öğrenim düzeyinden (ortaöğretim veya ön lisans) Kamu Personel Seçme Sınavına giren ancak </a:t>
            </a:r>
            <a:r>
              <a:rPr lang="tr-TR" b="1" dirty="0">
                <a:latin typeface="Tw Cen MT" panose="020B0602020104020603" pitchFamily="34" charset="0"/>
              </a:rPr>
              <a:t>KPSS puanının geçerlilik süresi içinde </a:t>
            </a:r>
            <a:r>
              <a:rPr lang="tr-TR" dirty="0">
                <a:latin typeface="Tw Cen MT" panose="020B0602020104020603" pitchFamily="34" charset="0"/>
              </a:rPr>
              <a:t>üst öğrenimden mezun olan adayların … lisans diplomasını ibraz ederek talepte bulunduğu tarihten geçerli olmak üzere 657 sayılı Kanunun 36 </a:t>
            </a:r>
            <a:r>
              <a:rPr lang="tr-TR" dirty="0" err="1">
                <a:latin typeface="Tw Cen MT" panose="020B0602020104020603" pitchFamily="34" charset="0"/>
              </a:rPr>
              <a:t>ncı</a:t>
            </a:r>
            <a:r>
              <a:rPr lang="tr-TR" dirty="0">
                <a:latin typeface="Tw Cen MT" panose="020B0602020104020603" pitchFamily="34" charset="0"/>
              </a:rPr>
              <a:t> maddesinin "Ortak Hükümler" bölümünün (A) fıkrasında lisans öğrenimini bitirenler için belirlenen giriş derece ve kademesi dikkate alınarak giriş derece ve kademesinin belirlenmesi ve memuriyette geçen hizmetlerinin de her yılı için bir kademe ilerlemesi ve her üç yılı için bir derece yükselmesi uygulanarak giriş derece ve kademesi üzerine ilave edilmesi suretiyle gerekli değişikliğin yapılmasının mümkün olduğu mütalaa edilmektedir.’ denilmektedir.</a:t>
            </a:r>
          </a:p>
        </p:txBody>
      </p:sp>
      <p:pic>
        <p:nvPicPr>
          <p:cNvPr id="4" name="Resim 3">
            <a:extLst>
              <a:ext uri="{FF2B5EF4-FFF2-40B4-BE49-F238E27FC236}">
                <a16:creationId xmlns:a16="http://schemas.microsoft.com/office/drawing/2014/main" id="{C80E1B76-B519-23C2-E2FA-3AA5AAD42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360" y="1570383"/>
            <a:ext cx="326357" cy="844826"/>
          </a:xfrm>
          <a:prstGeom prst="rect">
            <a:avLst/>
          </a:prstGeom>
        </p:spPr>
      </p:pic>
    </p:spTree>
    <p:extLst>
      <p:ext uri="{BB962C8B-B14F-4D97-AF65-F5344CB8AC3E}">
        <p14:creationId xmlns:p14="http://schemas.microsoft.com/office/powerpoint/2010/main" val="912688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1EF65BEC-8F4C-CFEB-F2F4-D5CC27760DCD}"/>
              </a:ext>
            </a:extLst>
          </p:cNvPr>
          <p:cNvGraphicFramePr>
            <a:graphicFrameLocks noGrp="1"/>
          </p:cNvGraphicFramePr>
          <p:nvPr>
            <p:ph sz="half" idx="2"/>
            <p:extLst>
              <p:ext uri="{D42A27DB-BD31-4B8C-83A1-F6EECF244321}">
                <p14:modId xmlns:p14="http://schemas.microsoft.com/office/powerpoint/2010/main" val="431489269"/>
              </p:ext>
            </p:extLst>
          </p:nvPr>
        </p:nvGraphicFramePr>
        <p:xfrm>
          <a:off x="1848679" y="1321904"/>
          <a:ext cx="8299174" cy="5145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id="{3407FEFB-D58B-C09F-DC52-D0705F77B0BE}"/>
              </a:ext>
            </a:extLst>
          </p:cNvPr>
          <p:cNvSpPr txBox="1"/>
          <p:nvPr/>
        </p:nvSpPr>
        <p:spPr>
          <a:xfrm>
            <a:off x="4801947" y="1422881"/>
            <a:ext cx="5256452" cy="369332"/>
          </a:xfrm>
          <a:prstGeom prst="rect">
            <a:avLst/>
          </a:prstGeom>
          <a:noFill/>
        </p:spPr>
        <p:txBody>
          <a:bodyPr wrap="square" rtlCol="0">
            <a:spAutoFit/>
          </a:bodyPr>
          <a:lstStyle/>
          <a:p>
            <a:pPr lvl="0"/>
            <a:r>
              <a:rPr lang="tr-TR" b="1" dirty="0"/>
              <a:t>Lise (12/2)</a:t>
            </a:r>
            <a:endParaRPr lang="tr-TR" i="1" dirty="0"/>
          </a:p>
        </p:txBody>
      </p:sp>
      <p:sp>
        <p:nvSpPr>
          <p:cNvPr id="5" name="Metin kutusu 4">
            <a:extLst>
              <a:ext uri="{FF2B5EF4-FFF2-40B4-BE49-F238E27FC236}">
                <a16:creationId xmlns:a16="http://schemas.microsoft.com/office/drawing/2014/main" id="{F5D40349-97AD-2DC5-04B4-471EE7659DE7}"/>
              </a:ext>
            </a:extLst>
          </p:cNvPr>
          <p:cNvSpPr txBox="1"/>
          <p:nvPr/>
        </p:nvSpPr>
        <p:spPr>
          <a:xfrm>
            <a:off x="4801947" y="2076092"/>
            <a:ext cx="3369366" cy="400110"/>
          </a:xfrm>
          <a:prstGeom prst="rect">
            <a:avLst/>
          </a:prstGeom>
          <a:noFill/>
        </p:spPr>
        <p:txBody>
          <a:bodyPr wrap="square" rtlCol="0">
            <a:spAutoFit/>
          </a:bodyPr>
          <a:lstStyle/>
          <a:p>
            <a:pPr lvl="0"/>
            <a:r>
              <a:rPr lang="tr-TR" sz="2000" dirty="0"/>
              <a:t>Yapmadı</a:t>
            </a:r>
          </a:p>
        </p:txBody>
      </p:sp>
      <p:sp>
        <p:nvSpPr>
          <p:cNvPr id="6" name="Metin kutusu 5">
            <a:extLst>
              <a:ext uri="{FF2B5EF4-FFF2-40B4-BE49-F238E27FC236}">
                <a16:creationId xmlns:a16="http://schemas.microsoft.com/office/drawing/2014/main" id="{CF9F3C89-6683-001E-99DD-78C658D0D973}"/>
              </a:ext>
            </a:extLst>
          </p:cNvPr>
          <p:cNvSpPr txBox="1"/>
          <p:nvPr/>
        </p:nvSpPr>
        <p:spPr>
          <a:xfrm>
            <a:off x="5961408" y="2728682"/>
            <a:ext cx="3369366" cy="400110"/>
          </a:xfrm>
          <a:prstGeom prst="rect">
            <a:avLst/>
          </a:prstGeom>
          <a:noFill/>
        </p:spPr>
        <p:txBody>
          <a:bodyPr wrap="square" rtlCol="0">
            <a:spAutoFit/>
          </a:bodyPr>
          <a:lstStyle/>
          <a:p>
            <a:pPr lvl="0"/>
            <a:r>
              <a:rPr lang="tr-TR" sz="2000" b="1" dirty="0"/>
              <a:t>01.01.2023</a:t>
            </a:r>
          </a:p>
        </p:txBody>
      </p:sp>
      <p:sp>
        <p:nvSpPr>
          <p:cNvPr id="7" name="Metin kutusu 6">
            <a:extLst>
              <a:ext uri="{FF2B5EF4-FFF2-40B4-BE49-F238E27FC236}">
                <a16:creationId xmlns:a16="http://schemas.microsoft.com/office/drawing/2014/main" id="{8EEDF147-BB8B-4CE0-1AB5-25B649462EAB}"/>
              </a:ext>
            </a:extLst>
          </p:cNvPr>
          <p:cNvSpPr txBox="1"/>
          <p:nvPr/>
        </p:nvSpPr>
        <p:spPr>
          <a:xfrm>
            <a:off x="8093510" y="3352564"/>
            <a:ext cx="1684683" cy="400110"/>
          </a:xfrm>
          <a:prstGeom prst="rect">
            <a:avLst/>
          </a:prstGeom>
          <a:noFill/>
        </p:spPr>
        <p:txBody>
          <a:bodyPr wrap="square" rtlCol="0">
            <a:spAutoFit/>
          </a:bodyPr>
          <a:lstStyle/>
          <a:p>
            <a:pPr lvl="0"/>
            <a:r>
              <a:rPr lang="tr-TR" sz="2000" b="1" dirty="0"/>
              <a:t>21.02.2024</a:t>
            </a:r>
          </a:p>
        </p:txBody>
      </p:sp>
      <p:sp>
        <p:nvSpPr>
          <p:cNvPr id="8" name="Metin kutusu 7">
            <a:extLst>
              <a:ext uri="{FF2B5EF4-FFF2-40B4-BE49-F238E27FC236}">
                <a16:creationId xmlns:a16="http://schemas.microsoft.com/office/drawing/2014/main" id="{6C7ED6CC-6B6B-0361-26FC-CBEF34B7CD72}"/>
              </a:ext>
            </a:extLst>
          </p:cNvPr>
          <p:cNvSpPr txBox="1"/>
          <p:nvPr/>
        </p:nvSpPr>
        <p:spPr>
          <a:xfrm>
            <a:off x="4411317" y="3976446"/>
            <a:ext cx="3369366" cy="400110"/>
          </a:xfrm>
          <a:prstGeom prst="rect">
            <a:avLst/>
          </a:prstGeom>
          <a:noFill/>
        </p:spPr>
        <p:txBody>
          <a:bodyPr wrap="square" rtlCol="0">
            <a:spAutoFit/>
          </a:bodyPr>
          <a:lstStyle/>
          <a:p>
            <a:pPr lvl="0"/>
            <a:r>
              <a:rPr lang="tr-TR" sz="2000" b="1" dirty="0">
                <a:solidFill>
                  <a:srgbClr val="00B050"/>
                </a:solidFill>
              </a:rPr>
              <a:t>1 yıl, 1 ay, 20 gün</a:t>
            </a:r>
          </a:p>
        </p:txBody>
      </p:sp>
      <p:sp>
        <p:nvSpPr>
          <p:cNvPr id="9" name="Metin kutusu 8">
            <a:extLst>
              <a:ext uri="{FF2B5EF4-FFF2-40B4-BE49-F238E27FC236}">
                <a16:creationId xmlns:a16="http://schemas.microsoft.com/office/drawing/2014/main" id="{F817F4CA-D9B2-9E82-D6AD-F81FFBAE03F3}"/>
              </a:ext>
            </a:extLst>
          </p:cNvPr>
          <p:cNvSpPr txBox="1"/>
          <p:nvPr/>
        </p:nvSpPr>
        <p:spPr>
          <a:xfrm>
            <a:off x="2044147" y="5261716"/>
            <a:ext cx="6828548" cy="400110"/>
          </a:xfrm>
          <a:prstGeom prst="rect">
            <a:avLst/>
          </a:prstGeom>
          <a:noFill/>
        </p:spPr>
        <p:txBody>
          <a:bodyPr wrap="square" rtlCol="0">
            <a:spAutoFit/>
          </a:bodyPr>
          <a:lstStyle/>
          <a:p>
            <a:r>
              <a:rPr lang="tr-TR" sz="2000" b="1" dirty="0">
                <a:solidFill>
                  <a:schemeClr val="accent1"/>
                </a:solidFill>
              </a:rPr>
              <a:t>     12/2                                             12/3</a:t>
            </a:r>
          </a:p>
        </p:txBody>
      </p:sp>
      <p:sp>
        <p:nvSpPr>
          <p:cNvPr id="10" name="Metin kutusu 9">
            <a:extLst>
              <a:ext uri="{FF2B5EF4-FFF2-40B4-BE49-F238E27FC236}">
                <a16:creationId xmlns:a16="http://schemas.microsoft.com/office/drawing/2014/main" id="{49C32608-57CF-8312-9F20-FB1A07555090}"/>
              </a:ext>
            </a:extLst>
          </p:cNvPr>
          <p:cNvSpPr txBox="1"/>
          <p:nvPr/>
        </p:nvSpPr>
        <p:spPr>
          <a:xfrm>
            <a:off x="5113446" y="5918971"/>
            <a:ext cx="3369366" cy="400110"/>
          </a:xfrm>
          <a:prstGeom prst="rect">
            <a:avLst/>
          </a:prstGeom>
          <a:noFill/>
        </p:spPr>
        <p:txBody>
          <a:bodyPr wrap="square" rtlCol="0">
            <a:spAutoFit/>
          </a:bodyPr>
          <a:lstStyle/>
          <a:p>
            <a:pPr lvl="0"/>
            <a:r>
              <a:rPr lang="tr-TR" sz="2000" b="1" dirty="0"/>
              <a:t>01.01.2025</a:t>
            </a:r>
          </a:p>
        </p:txBody>
      </p:sp>
      <p:sp>
        <p:nvSpPr>
          <p:cNvPr id="13" name="Başlık 3">
            <a:extLst>
              <a:ext uri="{FF2B5EF4-FFF2-40B4-BE49-F238E27FC236}">
                <a16:creationId xmlns:a16="http://schemas.microsoft.com/office/drawing/2014/main" id="{04D70168-49A6-730F-A1D1-B9E04C746014}"/>
              </a:ext>
            </a:extLst>
          </p:cNvPr>
          <p:cNvSpPr>
            <a:spLocks noGrp="1"/>
          </p:cNvSpPr>
          <p:nvPr>
            <p:ph type="title"/>
          </p:nvPr>
        </p:nvSpPr>
        <p:spPr>
          <a:xfrm>
            <a:off x="1655695" y="390525"/>
            <a:ext cx="10092357" cy="474179"/>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2000" b="1" dirty="0"/>
              <a:t>ADAY MEMURUN ASALET TASTİKİNDE DİKKATE ALINACAK SÜRELER:</a:t>
            </a:r>
            <a:endParaRPr lang="tr-TR" sz="2000" dirty="0"/>
          </a:p>
        </p:txBody>
      </p:sp>
    </p:spTree>
    <p:extLst>
      <p:ext uri="{BB962C8B-B14F-4D97-AF65-F5344CB8AC3E}">
        <p14:creationId xmlns:p14="http://schemas.microsoft.com/office/powerpoint/2010/main" val="1650625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3236B11-9D81-A4C7-A213-BECFADE33D3C}"/>
              </a:ext>
            </a:extLst>
          </p:cNvPr>
          <p:cNvSpPr>
            <a:spLocks noGrp="1"/>
          </p:cNvSpPr>
          <p:nvPr>
            <p:ph type="title"/>
          </p:nvPr>
        </p:nvSpPr>
        <p:spPr>
          <a:xfrm>
            <a:off x="1655695" y="390525"/>
            <a:ext cx="10092357" cy="474179"/>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2000" b="1" dirty="0"/>
              <a:t>ADAY MEMURUN ASALET TASTİKİNDE DİKKATE ALINACAK SÜRELER:</a:t>
            </a:r>
            <a:endParaRPr lang="tr-TR" sz="2000" dirty="0"/>
          </a:p>
        </p:txBody>
      </p:sp>
      <p:sp>
        <p:nvSpPr>
          <p:cNvPr id="18" name="Metin kutusu 17">
            <a:extLst>
              <a:ext uri="{FF2B5EF4-FFF2-40B4-BE49-F238E27FC236}">
                <a16:creationId xmlns:a16="http://schemas.microsoft.com/office/drawing/2014/main" id="{D4662B4A-8574-4B5F-CE26-FFD69727D3B1}"/>
              </a:ext>
            </a:extLst>
          </p:cNvPr>
          <p:cNvSpPr txBox="1"/>
          <p:nvPr/>
        </p:nvSpPr>
        <p:spPr>
          <a:xfrm>
            <a:off x="1202634" y="1093306"/>
            <a:ext cx="4893366" cy="5355312"/>
          </a:xfrm>
          <a:prstGeom prst="rect">
            <a:avLst/>
          </a:prstGeom>
          <a:noFill/>
        </p:spPr>
        <p:txBody>
          <a:bodyPr wrap="square">
            <a:spAutoFit/>
          </a:bodyPr>
          <a:lstStyle/>
          <a:p>
            <a:pPr algn="just">
              <a:buFont typeface="Wingdings" panose="05000000000000000000" pitchFamily="2" charset="2"/>
              <a:buChar char="q"/>
            </a:pPr>
            <a:endParaRPr lang="tr-TR" b="1" dirty="0">
              <a:solidFill>
                <a:schemeClr val="accent1"/>
              </a:solidFill>
            </a:endParaRPr>
          </a:p>
          <a:p>
            <a:pPr algn="just">
              <a:buFont typeface="Wingdings" panose="05000000000000000000" pitchFamily="2" charset="2"/>
              <a:buChar char="q"/>
            </a:pPr>
            <a:r>
              <a:rPr lang="tr-TR" b="1" dirty="0">
                <a:solidFill>
                  <a:schemeClr val="accent1"/>
                </a:solidFill>
              </a:rPr>
              <a:t>Asalet Tasdiki yapılırken dikkate alınacak süreler; </a:t>
            </a:r>
          </a:p>
          <a:p>
            <a:pPr algn="just">
              <a:buFont typeface="Wingdings" panose="05000000000000000000" pitchFamily="2" charset="2"/>
              <a:buChar char="ü"/>
            </a:pPr>
            <a:r>
              <a:rPr lang="tr-TR" dirty="0">
                <a:solidFill>
                  <a:schemeClr val="tx1"/>
                </a:solidFill>
              </a:rPr>
              <a:t>Adaylıkta geçen süreler,</a:t>
            </a:r>
          </a:p>
          <a:p>
            <a:pPr algn="just"/>
            <a:endParaRPr lang="tr-TR" dirty="0">
              <a:solidFill>
                <a:schemeClr val="tx1"/>
              </a:solidFill>
            </a:endParaRPr>
          </a:p>
          <a:p>
            <a:pPr algn="just">
              <a:buFont typeface="Wingdings" panose="05000000000000000000" pitchFamily="2" charset="2"/>
              <a:buChar char="ü"/>
            </a:pPr>
            <a:r>
              <a:rPr lang="tr-TR" dirty="0"/>
              <a:t>Askerlik hizmeti</a:t>
            </a:r>
          </a:p>
          <a:p>
            <a:pPr algn="just">
              <a:buFont typeface="Wingdings" panose="05000000000000000000" pitchFamily="2" charset="2"/>
              <a:buChar char="ü"/>
            </a:pPr>
            <a:r>
              <a:rPr lang="tr-TR" dirty="0"/>
              <a:t>Ücretsiz izinde (108/B) geçen süreler (analık ve babalık).</a:t>
            </a:r>
          </a:p>
          <a:p>
            <a:pPr algn="just">
              <a:buFont typeface="Wingdings" panose="05000000000000000000" pitchFamily="2" charset="2"/>
              <a:buChar char="ü"/>
            </a:pPr>
            <a:endParaRPr lang="tr-TR" dirty="0"/>
          </a:p>
          <a:p>
            <a:pPr algn="just">
              <a:buFont typeface="Wingdings" panose="05000000000000000000" pitchFamily="2" charset="2"/>
              <a:buChar char="ü"/>
            </a:pPr>
            <a:r>
              <a:rPr lang="tr-TR" dirty="0"/>
              <a:t>Memuriyetten önce geçen ve 36. maddenin (C) fıkrası gereğince değerlenebilecek sürenin 3/4 oranında (özel)sigortalı süreler. (</a:t>
            </a:r>
            <a:r>
              <a:rPr lang="tr-TR" i="1" dirty="0"/>
              <a:t>Teknik, Sağlık ve Avukatlık hizmet sınıflarında görevli personel için uygulanabilir.)</a:t>
            </a:r>
          </a:p>
          <a:p>
            <a:pPr algn="just">
              <a:buFont typeface="Wingdings" panose="05000000000000000000" pitchFamily="2" charset="2"/>
              <a:buChar char="ü"/>
            </a:pPr>
            <a:endParaRPr lang="tr-TR" i="1" dirty="0"/>
          </a:p>
          <a:p>
            <a:pPr algn="just">
              <a:buFont typeface="Wingdings" panose="05000000000000000000" pitchFamily="2" charset="2"/>
              <a:buChar char="ü"/>
            </a:pPr>
            <a:r>
              <a:rPr lang="tr-TR" i="1" dirty="0"/>
              <a:t>Daha önce Memur olarak geçen hizmet sürelerinin tamamı. </a:t>
            </a:r>
          </a:p>
          <a:p>
            <a:pPr algn="just"/>
            <a:endParaRPr lang="tr-TR" i="1" dirty="0"/>
          </a:p>
        </p:txBody>
      </p:sp>
      <p:graphicFrame>
        <p:nvGraphicFramePr>
          <p:cNvPr id="19" name="İçerik Yer Tutucusu 1">
            <a:extLst>
              <a:ext uri="{FF2B5EF4-FFF2-40B4-BE49-F238E27FC236}">
                <a16:creationId xmlns:a16="http://schemas.microsoft.com/office/drawing/2014/main" id="{D9C33EF1-E83C-28CE-3CCF-3B519187B579}"/>
              </a:ext>
            </a:extLst>
          </p:cNvPr>
          <p:cNvGraphicFramePr>
            <a:graphicFrameLocks noGrp="1"/>
          </p:cNvGraphicFramePr>
          <p:nvPr>
            <p:ph sz="half" idx="2"/>
            <p:extLst>
              <p:ext uri="{D42A27DB-BD31-4B8C-83A1-F6EECF244321}">
                <p14:modId xmlns:p14="http://schemas.microsoft.com/office/powerpoint/2010/main" val="1710260436"/>
              </p:ext>
            </p:extLst>
          </p:nvPr>
        </p:nvGraphicFramePr>
        <p:xfrm>
          <a:off x="6395003" y="964096"/>
          <a:ext cx="5353049" cy="569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1B305871-842D-E8B7-17C6-E53CF1DD0F1F}"/>
              </a:ext>
            </a:extLst>
          </p:cNvPr>
          <p:cNvSpPr txBox="1"/>
          <p:nvPr/>
        </p:nvSpPr>
        <p:spPr>
          <a:xfrm>
            <a:off x="9071526" y="1431562"/>
            <a:ext cx="2414245" cy="400110"/>
          </a:xfrm>
          <a:prstGeom prst="rect">
            <a:avLst/>
          </a:prstGeom>
          <a:noFill/>
        </p:spPr>
        <p:txBody>
          <a:bodyPr wrap="square" rtlCol="0">
            <a:spAutoFit/>
          </a:bodyPr>
          <a:lstStyle/>
          <a:p>
            <a:pPr lvl="0"/>
            <a:r>
              <a:rPr lang="tr-TR" sz="2000" b="1" dirty="0"/>
              <a:t>Lise (13/3-V.H.K.İ)</a:t>
            </a:r>
          </a:p>
        </p:txBody>
      </p:sp>
      <p:sp>
        <p:nvSpPr>
          <p:cNvPr id="3" name="Metin kutusu 2">
            <a:extLst>
              <a:ext uri="{FF2B5EF4-FFF2-40B4-BE49-F238E27FC236}">
                <a16:creationId xmlns:a16="http://schemas.microsoft.com/office/drawing/2014/main" id="{BC7E40A4-665E-0DE0-B8AF-6CF6990D0381}"/>
              </a:ext>
            </a:extLst>
          </p:cNvPr>
          <p:cNvSpPr txBox="1"/>
          <p:nvPr/>
        </p:nvSpPr>
        <p:spPr>
          <a:xfrm>
            <a:off x="9891912" y="2037032"/>
            <a:ext cx="1488321" cy="400110"/>
          </a:xfrm>
          <a:prstGeom prst="rect">
            <a:avLst/>
          </a:prstGeom>
          <a:noFill/>
        </p:spPr>
        <p:txBody>
          <a:bodyPr wrap="square" rtlCol="0">
            <a:spAutoFit/>
          </a:bodyPr>
          <a:lstStyle/>
          <a:p>
            <a:pPr lvl="0"/>
            <a:r>
              <a:rPr lang="tr-TR" sz="2000" b="1" dirty="0"/>
              <a:t>15.06.2022</a:t>
            </a:r>
          </a:p>
        </p:txBody>
      </p:sp>
      <p:sp>
        <p:nvSpPr>
          <p:cNvPr id="5" name="Metin kutusu 4">
            <a:extLst>
              <a:ext uri="{FF2B5EF4-FFF2-40B4-BE49-F238E27FC236}">
                <a16:creationId xmlns:a16="http://schemas.microsoft.com/office/drawing/2014/main" id="{FB1E0AB1-4373-8917-5757-B12494E22FEB}"/>
              </a:ext>
            </a:extLst>
          </p:cNvPr>
          <p:cNvSpPr txBox="1"/>
          <p:nvPr/>
        </p:nvSpPr>
        <p:spPr>
          <a:xfrm>
            <a:off x="9679567" y="2699247"/>
            <a:ext cx="1488321" cy="400110"/>
          </a:xfrm>
          <a:prstGeom prst="rect">
            <a:avLst/>
          </a:prstGeom>
          <a:noFill/>
        </p:spPr>
        <p:txBody>
          <a:bodyPr wrap="square" rtlCol="0">
            <a:spAutoFit/>
          </a:bodyPr>
          <a:lstStyle/>
          <a:p>
            <a:pPr lvl="0"/>
            <a:r>
              <a:rPr lang="tr-TR" sz="2000" b="1" dirty="0"/>
              <a:t>19.02.2024</a:t>
            </a:r>
          </a:p>
        </p:txBody>
      </p:sp>
      <p:sp>
        <p:nvSpPr>
          <p:cNvPr id="6" name="Metin kutusu 5">
            <a:extLst>
              <a:ext uri="{FF2B5EF4-FFF2-40B4-BE49-F238E27FC236}">
                <a16:creationId xmlns:a16="http://schemas.microsoft.com/office/drawing/2014/main" id="{6C0041AC-E111-3D17-937A-22143A867F02}"/>
              </a:ext>
            </a:extLst>
          </p:cNvPr>
          <p:cNvSpPr txBox="1"/>
          <p:nvPr/>
        </p:nvSpPr>
        <p:spPr>
          <a:xfrm>
            <a:off x="9397320" y="3299147"/>
            <a:ext cx="2218575" cy="400110"/>
          </a:xfrm>
          <a:prstGeom prst="rect">
            <a:avLst/>
          </a:prstGeom>
          <a:noFill/>
        </p:spPr>
        <p:txBody>
          <a:bodyPr wrap="square" rtlCol="0">
            <a:spAutoFit/>
          </a:bodyPr>
          <a:lstStyle/>
          <a:p>
            <a:pPr lvl="0"/>
            <a:r>
              <a:rPr lang="tr-TR" sz="2000" b="1" dirty="0"/>
              <a:t>1 yıl, 8 ay, 4 gün</a:t>
            </a:r>
          </a:p>
        </p:txBody>
      </p:sp>
      <p:sp>
        <p:nvSpPr>
          <p:cNvPr id="7" name="Metin kutusu 6">
            <a:extLst>
              <a:ext uri="{FF2B5EF4-FFF2-40B4-BE49-F238E27FC236}">
                <a16:creationId xmlns:a16="http://schemas.microsoft.com/office/drawing/2014/main" id="{4D660907-CB72-2B2E-93E0-F86C4C3909EB}"/>
              </a:ext>
            </a:extLst>
          </p:cNvPr>
          <p:cNvSpPr txBox="1"/>
          <p:nvPr/>
        </p:nvSpPr>
        <p:spPr>
          <a:xfrm>
            <a:off x="9975721" y="3962229"/>
            <a:ext cx="896014" cy="400110"/>
          </a:xfrm>
          <a:prstGeom prst="rect">
            <a:avLst/>
          </a:prstGeom>
          <a:noFill/>
        </p:spPr>
        <p:txBody>
          <a:bodyPr wrap="square" rtlCol="0">
            <a:spAutoFit/>
          </a:bodyPr>
          <a:lstStyle/>
          <a:p>
            <a:pPr lvl="0"/>
            <a:r>
              <a:rPr lang="tr-TR" sz="2000" b="1" dirty="0"/>
              <a:t>6 ay</a:t>
            </a:r>
          </a:p>
        </p:txBody>
      </p:sp>
      <p:sp>
        <p:nvSpPr>
          <p:cNvPr id="8" name="Metin kutusu 7">
            <a:extLst>
              <a:ext uri="{FF2B5EF4-FFF2-40B4-BE49-F238E27FC236}">
                <a16:creationId xmlns:a16="http://schemas.microsoft.com/office/drawing/2014/main" id="{B5B5B96E-0F50-33CD-D5CD-394C7D12EA3A}"/>
              </a:ext>
            </a:extLst>
          </p:cNvPr>
          <p:cNvSpPr txBox="1"/>
          <p:nvPr/>
        </p:nvSpPr>
        <p:spPr>
          <a:xfrm>
            <a:off x="9569469" y="4602417"/>
            <a:ext cx="2178583" cy="400110"/>
          </a:xfrm>
          <a:prstGeom prst="rect">
            <a:avLst/>
          </a:prstGeom>
          <a:noFill/>
        </p:spPr>
        <p:txBody>
          <a:bodyPr wrap="square" rtlCol="0">
            <a:spAutoFit/>
          </a:bodyPr>
          <a:lstStyle/>
          <a:p>
            <a:pPr lvl="0"/>
            <a:r>
              <a:rPr lang="tr-TR" sz="2000" b="1" dirty="0"/>
              <a:t>2 yıl, 2 ay, 4 gün</a:t>
            </a:r>
          </a:p>
        </p:txBody>
      </p:sp>
      <p:sp>
        <p:nvSpPr>
          <p:cNvPr id="9" name="Metin kutusu 8">
            <a:extLst>
              <a:ext uri="{FF2B5EF4-FFF2-40B4-BE49-F238E27FC236}">
                <a16:creationId xmlns:a16="http://schemas.microsoft.com/office/drawing/2014/main" id="{B486E055-0A42-1281-5A07-8E5FCF2D89B7}"/>
              </a:ext>
            </a:extLst>
          </p:cNvPr>
          <p:cNvSpPr txBox="1"/>
          <p:nvPr/>
        </p:nvSpPr>
        <p:spPr>
          <a:xfrm>
            <a:off x="8680658" y="5309553"/>
            <a:ext cx="781737" cy="400110"/>
          </a:xfrm>
          <a:prstGeom prst="rect">
            <a:avLst/>
          </a:prstGeom>
          <a:noFill/>
        </p:spPr>
        <p:txBody>
          <a:bodyPr wrap="square" rtlCol="0">
            <a:spAutoFit/>
          </a:bodyPr>
          <a:lstStyle/>
          <a:p>
            <a:pPr lvl="0"/>
            <a:r>
              <a:rPr lang="tr-TR" sz="2000" b="1" dirty="0">
                <a:solidFill>
                  <a:schemeClr val="accent1"/>
                </a:solidFill>
                <a:highlight>
                  <a:srgbClr val="FFFF00"/>
                </a:highlight>
              </a:rPr>
              <a:t>13/3 </a:t>
            </a:r>
            <a:endParaRPr lang="tr-TR" sz="2000" b="1" dirty="0"/>
          </a:p>
        </p:txBody>
      </p:sp>
      <p:sp>
        <p:nvSpPr>
          <p:cNvPr id="10" name="Metin kutusu 9">
            <a:extLst>
              <a:ext uri="{FF2B5EF4-FFF2-40B4-BE49-F238E27FC236}">
                <a16:creationId xmlns:a16="http://schemas.microsoft.com/office/drawing/2014/main" id="{EAEBE8E5-9DA8-9FCB-15E2-B7F7D3B95EF2}"/>
              </a:ext>
            </a:extLst>
          </p:cNvPr>
          <p:cNvSpPr txBox="1"/>
          <p:nvPr/>
        </p:nvSpPr>
        <p:spPr>
          <a:xfrm>
            <a:off x="10598496" y="5286659"/>
            <a:ext cx="781737" cy="400110"/>
          </a:xfrm>
          <a:prstGeom prst="rect">
            <a:avLst/>
          </a:prstGeom>
          <a:noFill/>
        </p:spPr>
        <p:txBody>
          <a:bodyPr wrap="square" rtlCol="0">
            <a:spAutoFit/>
          </a:bodyPr>
          <a:lstStyle/>
          <a:p>
            <a:pPr lvl="0"/>
            <a:r>
              <a:rPr lang="tr-TR" sz="2000" b="1" dirty="0">
                <a:highlight>
                  <a:srgbClr val="00FF00"/>
                </a:highlight>
              </a:rPr>
              <a:t>12/2</a:t>
            </a:r>
            <a:endParaRPr lang="tr-TR" sz="2000" b="1" dirty="0"/>
          </a:p>
        </p:txBody>
      </p:sp>
      <p:sp>
        <p:nvSpPr>
          <p:cNvPr id="11" name="Metin kutusu 10">
            <a:extLst>
              <a:ext uri="{FF2B5EF4-FFF2-40B4-BE49-F238E27FC236}">
                <a16:creationId xmlns:a16="http://schemas.microsoft.com/office/drawing/2014/main" id="{D3BAF301-463D-9E04-849B-34E7834D2A4A}"/>
              </a:ext>
            </a:extLst>
          </p:cNvPr>
          <p:cNvSpPr txBox="1"/>
          <p:nvPr/>
        </p:nvSpPr>
        <p:spPr>
          <a:xfrm>
            <a:off x="9361137" y="5949741"/>
            <a:ext cx="1532876" cy="400110"/>
          </a:xfrm>
          <a:prstGeom prst="rect">
            <a:avLst/>
          </a:prstGeom>
          <a:noFill/>
        </p:spPr>
        <p:txBody>
          <a:bodyPr wrap="square" rtlCol="0">
            <a:spAutoFit/>
          </a:bodyPr>
          <a:lstStyle/>
          <a:p>
            <a:pPr lvl="0"/>
            <a:r>
              <a:rPr lang="tr-TR" sz="2000" b="1" dirty="0"/>
              <a:t>15.12.2024</a:t>
            </a:r>
          </a:p>
        </p:txBody>
      </p:sp>
    </p:spTree>
    <p:extLst>
      <p:ext uri="{BB962C8B-B14F-4D97-AF65-F5344CB8AC3E}">
        <p14:creationId xmlns:p14="http://schemas.microsoft.com/office/powerpoint/2010/main" val="1760882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 grpId="0"/>
      <p:bldP spid="3"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6077" y="279170"/>
            <a:ext cx="6684247" cy="41426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tr-TR" sz="2000" b="1" dirty="0"/>
              <a:t>ADAY MEMURA ÖĞRENİM DEĞERLENDİRME</a:t>
            </a:r>
          </a:p>
        </p:txBody>
      </p:sp>
      <p:sp>
        <p:nvSpPr>
          <p:cNvPr id="3" name="İçerik Yer Tutucusu 2"/>
          <p:cNvSpPr>
            <a:spLocks noGrp="1"/>
          </p:cNvSpPr>
          <p:nvPr>
            <p:ph idx="1"/>
          </p:nvPr>
        </p:nvSpPr>
        <p:spPr>
          <a:xfrm>
            <a:off x="1431235" y="2622110"/>
            <a:ext cx="4838936" cy="4053010"/>
          </a:xfrm>
        </p:spPr>
        <p:txBody>
          <a:bodyPr>
            <a:normAutofit/>
          </a:bodyPr>
          <a:lstStyle/>
          <a:p>
            <a:pPr algn="just">
              <a:buFont typeface="Wingdings" panose="05000000000000000000" pitchFamily="2" charset="2"/>
              <a:buChar char="ü"/>
            </a:pPr>
            <a:r>
              <a:rPr lang="tr-TR" sz="2000" dirty="0"/>
              <a:t>Memuriyete atandıktan sonra üst öğrenimin bitirilmesi halinde aday memur olduğu için üst öğrenim intibakı yapılmayacak ve bitirmiş olduğu üst öğreniminin giriş derece ve kademesi mevcut derece ve kademesine eklenecek, ancak, adaylığı kaldırılarak asalet tasdiki yapılırken de üst öğrenim intibakı yapılacaktır.</a:t>
            </a:r>
          </a:p>
          <a:p>
            <a:pPr marL="0" indent="0" algn="just">
              <a:buNone/>
            </a:pPr>
            <a:endParaRPr lang="tr-TR" dirty="0"/>
          </a:p>
          <a:p>
            <a:pPr marL="0" indent="0" algn="just">
              <a:buNone/>
            </a:pPr>
            <a:endParaRPr lang="tr-TR" dirty="0"/>
          </a:p>
        </p:txBody>
      </p:sp>
      <p:graphicFrame>
        <p:nvGraphicFramePr>
          <p:cNvPr id="4" name="İçerik Yer Tutucusu 1">
            <a:extLst>
              <a:ext uri="{FF2B5EF4-FFF2-40B4-BE49-F238E27FC236}">
                <a16:creationId xmlns:a16="http://schemas.microsoft.com/office/drawing/2014/main" id="{01AB4456-B2E4-F7A3-F22A-1111808A9266}"/>
              </a:ext>
            </a:extLst>
          </p:cNvPr>
          <p:cNvGraphicFramePr>
            <a:graphicFrameLocks/>
          </p:cNvGraphicFramePr>
          <p:nvPr>
            <p:extLst>
              <p:ext uri="{D42A27DB-BD31-4B8C-83A1-F6EECF244321}">
                <p14:modId xmlns:p14="http://schemas.microsoft.com/office/powerpoint/2010/main" val="738965236"/>
              </p:ext>
            </p:extLst>
          </p:nvPr>
        </p:nvGraphicFramePr>
        <p:xfrm>
          <a:off x="6774511" y="2622110"/>
          <a:ext cx="5353049" cy="3627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617CE7F9-D967-BFAD-F7C1-F6C40AC5430D}"/>
              </a:ext>
            </a:extLst>
          </p:cNvPr>
          <p:cNvSpPr txBox="1"/>
          <p:nvPr/>
        </p:nvSpPr>
        <p:spPr>
          <a:xfrm>
            <a:off x="9875067" y="3415080"/>
            <a:ext cx="1509716" cy="400110"/>
          </a:xfrm>
          <a:prstGeom prst="rect">
            <a:avLst/>
          </a:prstGeom>
          <a:noFill/>
        </p:spPr>
        <p:txBody>
          <a:bodyPr wrap="square" rtlCol="0">
            <a:spAutoFit/>
          </a:bodyPr>
          <a:lstStyle/>
          <a:p>
            <a:pPr lvl="0"/>
            <a:r>
              <a:rPr lang="tr-TR" sz="2000" b="1" dirty="0"/>
              <a:t>15.01.2023</a:t>
            </a:r>
          </a:p>
        </p:txBody>
      </p:sp>
      <p:sp>
        <p:nvSpPr>
          <p:cNvPr id="6" name="Metin kutusu 5">
            <a:extLst>
              <a:ext uri="{FF2B5EF4-FFF2-40B4-BE49-F238E27FC236}">
                <a16:creationId xmlns:a16="http://schemas.microsoft.com/office/drawing/2014/main" id="{01C3FDF0-46A6-394F-D2D4-ECEF17914D20}"/>
              </a:ext>
            </a:extLst>
          </p:cNvPr>
          <p:cNvSpPr txBox="1"/>
          <p:nvPr/>
        </p:nvSpPr>
        <p:spPr>
          <a:xfrm>
            <a:off x="9322736" y="4211675"/>
            <a:ext cx="2218575" cy="400110"/>
          </a:xfrm>
          <a:prstGeom prst="rect">
            <a:avLst/>
          </a:prstGeom>
          <a:noFill/>
        </p:spPr>
        <p:txBody>
          <a:bodyPr wrap="square" rtlCol="0">
            <a:spAutoFit/>
          </a:bodyPr>
          <a:lstStyle/>
          <a:p>
            <a:pPr lvl="0"/>
            <a:r>
              <a:rPr lang="tr-TR" sz="2000" b="1" dirty="0"/>
              <a:t>Meslek Lisesi</a:t>
            </a:r>
          </a:p>
        </p:txBody>
      </p:sp>
      <p:sp>
        <p:nvSpPr>
          <p:cNvPr id="7" name="Metin kutusu 6">
            <a:extLst>
              <a:ext uri="{FF2B5EF4-FFF2-40B4-BE49-F238E27FC236}">
                <a16:creationId xmlns:a16="http://schemas.microsoft.com/office/drawing/2014/main" id="{E3494F8F-3791-1209-441A-E74C25D852F8}"/>
              </a:ext>
            </a:extLst>
          </p:cNvPr>
          <p:cNvSpPr txBox="1"/>
          <p:nvPr/>
        </p:nvSpPr>
        <p:spPr>
          <a:xfrm>
            <a:off x="9322737" y="4830510"/>
            <a:ext cx="2346874" cy="400110"/>
          </a:xfrm>
          <a:prstGeom prst="rect">
            <a:avLst/>
          </a:prstGeom>
          <a:noFill/>
        </p:spPr>
        <p:txBody>
          <a:bodyPr wrap="square" rtlCol="0">
            <a:spAutoFit/>
          </a:bodyPr>
          <a:lstStyle/>
          <a:p>
            <a:pPr lvl="0"/>
            <a:r>
              <a:rPr lang="tr-TR" sz="2000" b="1" dirty="0"/>
              <a:t>Ziraat Fakültesi</a:t>
            </a:r>
          </a:p>
        </p:txBody>
      </p:sp>
      <p:sp>
        <p:nvSpPr>
          <p:cNvPr id="9" name="Metin kutusu 8">
            <a:extLst>
              <a:ext uri="{FF2B5EF4-FFF2-40B4-BE49-F238E27FC236}">
                <a16:creationId xmlns:a16="http://schemas.microsoft.com/office/drawing/2014/main" id="{B51FED04-18F3-EE01-E4ED-E95ECA7A4C1D}"/>
              </a:ext>
            </a:extLst>
          </p:cNvPr>
          <p:cNvSpPr txBox="1"/>
          <p:nvPr/>
        </p:nvSpPr>
        <p:spPr>
          <a:xfrm>
            <a:off x="8952002" y="5540037"/>
            <a:ext cx="741467" cy="400110"/>
          </a:xfrm>
          <a:prstGeom prst="rect">
            <a:avLst/>
          </a:prstGeom>
          <a:noFill/>
        </p:spPr>
        <p:txBody>
          <a:bodyPr wrap="square" rtlCol="0">
            <a:spAutoFit/>
          </a:bodyPr>
          <a:lstStyle/>
          <a:p>
            <a:pPr lvl="0"/>
            <a:r>
              <a:rPr lang="tr-TR" sz="2000" dirty="0">
                <a:highlight>
                  <a:srgbClr val="FFFF00"/>
                </a:highlight>
              </a:rPr>
              <a:t>12/2</a:t>
            </a:r>
            <a:endParaRPr lang="tr-TR" sz="2000" b="1" dirty="0">
              <a:highlight>
                <a:srgbClr val="FFFF00"/>
              </a:highlight>
            </a:endParaRPr>
          </a:p>
        </p:txBody>
      </p:sp>
      <p:sp>
        <p:nvSpPr>
          <p:cNvPr id="10" name="Metin kutusu 9">
            <a:extLst>
              <a:ext uri="{FF2B5EF4-FFF2-40B4-BE49-F238E27FC236}">
                <a16:creationId xmlns:a16="http://schemas.microsoft.com/office/drawing/2014/main" id="{4FED8A13-9B92-20A7-49DC-EEA4E63D2462}"/>
              </a:ext>
            </a:extLst>
          </p:cNvPr>
          <p:cNvSpPr txBox="1"/>
          <p:nvPr/>
        </p:nvSpPr>
        <p:spPr>
          <a:xfrm>
            <a:off x="11250073" y="5513567"/>
            <a:ext cx="620887" cy="400110"/>
          </a:xfrm>
          <a:prstGeom prst="rect">
            <a:avLst/>
          </a:prstGeom>
          <a:noFill/>
        </p:spPr>
        <p:txBody>
          <a:bodyPr wrap="square" rtlCol="0">
            <a:spAutoFit/>
          </a:bodyPr>
          <a:lstStyle/>
          <a:p>
            <a:pPr lvl="0"/>
            <a:r>
              <a:rPr lang="tr-TR" sz="2000" dirty="0">
                <a:highlight>
                  <a:srgbClr val="00FF00"/>
                </a:highlight>
              </a:rPr>
              <a:t>8/1</a:t>
            </a:r>
            <a:endParaRPr lang="tr-TR" sz="2000" b="1" dirty="0">
              <a:highlight>
                <a:srgbClr val="00FF00"/>
              </a:highlight>
            </a:endParaRPr>
          </a:p>
        </p:txBody>
      </p:sp>
      <p:sp>
        <p:nvSpPr>
          <p:cNvPr id="12" name="Metin kutusu 11">
            <a:extLst>
              <a:ext uri="{FF2B5EF4-FFF2-40B4-BE49-F238E27FC236}">
                <a16:creationId xmlns:a16="http://schemas.microsoft.com/office/drawing/2014/main" id="{D45E592B-2398-FD70-E197-26DE9889EAD7}"/>
              </a:ext>
            </a:extLst>
          </p:cNvPr>
          <p:cNvSpPr txBox="1"/>
          <p:nvPr/>
        </p:nvSpPr>
        <p:spPr>
          <a:xfrm>
            <a:off x="6774511" y="6209347"/>
            <a:ext cx="5589984" cy="307777"/>
          </a:xfrm>
          <a:prstGeom prst="rect">
            <a:avLst/>
          </a:prstGeom>
          <a:noFill/>
        </p:spPr>
        <p:txBody>
          <a:bodyPr wrap="square">
            <a:spAutoFit/>
          </a:bodyPr>
          <a:lstStyle/>
          <a:p>
            <a:pPr marL="0" indent="0" algn="just">
              <a:buNone/>
            </a:pPr>
            <a:r>
              <a:rPr lang="tr-TR" sz="1400" dirty="0"/>
              <a:t>NOT: Bu örnekte memurun emsalden kaybı olmayacaktır.</a:t>
            </a:r>
          </a:p>
        </p:txBody>
      </p:sp>
      <p:sp>
        <p:nvSpPr>
          <p:cNvPr id="14" name="Metin kutusu 13">
            <a:extLst>
              <a:ext uri="{FF2B5EF4-FFF2-40B4-BE49-F238E27FC236}">
                <a16:creationId xmlns:a16="http://schemas.microsoft.com/office/drawing/2014/main" id="{C4E36591-556C-AEA4-25D7-CA7CEA0C3D3A}"/>
              </a:ext>
            </a:extLst>
          </p:cNvPr>
          <p:cNvSpPr txBox="1"/>
          <p:nvPr/>
        </p:nvSpPr>
        <p:spPr>
          <a:xfrm>
            <a:off x="1904162" y="934496"/>
            <a:ext cx="10223398" cy="1446550"/>
          </a:xfrm>
          <a:prstGeom prst="rect">
            <a:avLst/>
          </a:prstGeom>
          <a:noFill/>
        </p:spPr>
        <p:txBody>
          <a:bodyPr wrap="square">
            <a:spAutoFit/>
          </a:bodyPr>
          <a:lstStyle/>
          <a:p>
            <a:pPr marL="0" indent="0" algn="just">
              <a:buNone/>
            </a:pPr>
            <a:r>
              <a:rPr lang="tr-TR" sz="1600" b="1" dirty="0">
                <a:solidFill>
                  <a:srgbClr val="0070C0"/>
                </a:solidFill>
              </a:rPr>
              <a:t>657 Sayılı Kanunun 36/D </a:t>
            </a:r>
          </a:p>
          <a:p>
            <a:pPr marL="0" indent="0" algn="just">
              <a:buNone/>
            </a:pPr>
            <a:r>
              <a:rPr lang="tr-TR" sz="1200" i="1" dirty="0">
                <a:latin typeface="Times New Roman" panose="02020603050405020304" pitchFamily="18" charset="0"/>
                <a:cs typeface="Times New Roman" panose="02020603050405020304" pitchFamily="18" charset="0"/>
              </a:rPr>
              <a:t>        </a:t>
            </a:r>
            <a:r>
              <a:rPr lang="tr-TR" sz="1800" i="1" dirty="0">
                <a:latin typeface="Times New Roman" panose="02020603050405020304" pitchFamily="18" charset="0"/>
                <a:cs typeface="Times New Roman" panose="02020603050405020304" pitchFamily="18" charset="0"/>
              </a:rPr>
              <a:t>Memur iken, girişteki öğrenim derecelerinden bir üst derecedeki öğrenimi tamamlayanlar, bu üst öğrenim derecesi için 36 </a:t>
            </a:r>
            <a:r>
              <a:rPr lang="tr-TR" sz="1800" i="1" dirty="0" err="1">
                <a:latin typeface="Times New Roman" panose="02020603050405020304" pitchFamily="18" charset="0"/>
                <a:cs typeface="Times New Roman" panose="02020603050405020304" pitchFamily="18" charset="0"/>
              </a:rPr>
              <a:t>ncı</a:t>
            </a:r>
            <a:r>
              <a:rPr lang="tr-TR" sz="1800" i="1" dirty="0">
                <a:latin typeface="Times New Roman" panose="02020603050405020304" pitchFamily="18" charset="0"/>
                <a:cs typeface="Times New Roman" panose="02020603050405020304" pitchFamily="18" charset="0"/>
              </a:rPr>
              <a:t> maddede yazılı memuriyete giriş derecelerinde boş kadro bulunduğu takdirde bu kanunun 68 inci maddesinde yazılı derece yükselmesinde süre kaydı aranmaksızın bu derecede deki görevlere atanabilirler. 68 inci maddenin (A) bendinin (b) ve (c) fıkralarındaki hükümler saklıdır.</a:t>
            </a:r>
          </a:p>
        </p:txBody>
      </p:sp>
    </p:spTree>
    <p:extLst>
      <p:ext uri="{BB962C8B-B14F-4D97-AF65-F5344CB8AC3E}">
        <p14:creationId xmlns:p14="http://schemas.microsoft.com/office/powerpoint/2010/main" val="29393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3120" y="989873"/>
            <a:ext cx="10774017" cy="5732474"/>
          </a:xfrm>
        </p:spPr>
        <p:txBody>
          <a:bodyPr>
            <a:normAutofit fontScale="92500"/>
          </a:bodyPr>
          <a:lstStyle/>
          <a:p>
            <a:pPr marL="0" indent="0">
              <a:buNone/>
            </a:pPr>
            <a:r>
              <a:rPr lang="tr-TR" sz="2000" i="1" dirty="0"/>
              <a:t>    </a:t>
            </a:r>
            <a:r>
              <a:rPr lang="tr-TR" sz="2000" i="1" dirty="0">
                <a:latin typeface="Times New Roman" panose="02020603050405020304" pitchFamily="18" charset="0"/>
                <a:cs typeface="Times New Roman" panose="02020603050405020304" pitchFamily="18" charset="0"/>
              </a:rPr>
              <a:t>Avukatlık stajını açıkta iken yapanlara iki, memuriyette iken yapanlara bir kademe ilerlemesi uygulanır.</a:t>
            </a:r>
          </a:p>
          <a:p>
            <a:pPr marL="0" indent="0">
              <a:buNone/>
            </a:pPr>
            <a:r>
              <a:rPr lang="tr-TR" sz="2000" i="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Avukat olarak atananlar, Avukatlık ruhsatını alarak atandıklarından ilk atanamadan kanun maddesinden 2 kademe verilerek yararlandırılır.</a:t>
            </a:r>
          </a:p>
          <a:p>
            <a:pPr marL="0" indent="0">
              <a:buNone/>
            </a:pPr>
            <a:r>
              <a:rPr lang="tr-TR" sz="2000" dirty="0">
                <a:latin typeface="Tw Cen MT" panose="020B0602020104020603" pitchFamily="34" charset="0"/>
              </a:rPr>
              <a:t>	Bu Kanun maddesi gereği, Hukuk fakültesi mezunları 4 yıl süreli yüksek öğrenim olduklarından 9/1’den atanırlar. Ancak avukatlık stajı yaptığını belgelendirenler 9/3’den atanırlar. </a:t>
            </a:r>
          </a:p>
          <a:p>
            <a:pPr marL="0" indent="0">
              <a:buNone/>
            </a:pPr>
            <a:r>
              <a:rPr lang="tr-TR" sz="2000" dirty="0">
                <a:latin typeface="Tw Cen MT" panose="020B0602020104020603" pitchFamily="34" charset="0"/>
              </a:rPr>
              <a:t>    Avukatlık stajını memuriyetleri sırasında tamamladıklarında bulundukları derece-kademelerine bir kademe ilâve edilir. </a:t>
            </a:r>
          </a:p>
          <a:p>
            <a:pPr marL="0" indent="0">
              <a:buNone/>
            </a:pPr>
            <a:r>
              <a:rPr lang="tr-TR" sz="2000" dirty="0"/>
              <a:t> </a:t>
            </a:r>
            <a:r>
              <a:rPr lang="tr-TR" b="1" u="sng" dirty="0">
                <a:latin typeface="Tw Cen MT" panose="020B0602020104020603" pitchFamily="34" charset="0"/>
              </a:rPr>
              <a:t>ÖRNEKLER:     ESKİ DURUMU                                    YENİ DURUMU</a:t>
            </a:r>
          </a:p>
          <a:p>
            <a:pPr marL="0" indent="0">
              <a:buNone/>
            </a:pPr>
            <a:r>
              <a:rPr lang="tr-TR" b="1" dirty="0">
                <a:latin typeface="Tw Cen MT" panose="020B0602020104020603" pitchFamily="34" charset="0"/>
              </a:rPr>
              <a:t>   Örnek 1) </a:t>
            </a:r>
            <a:r>
              <a:rPr lang="tr-TR" dirty="0">
                <a:latin typeface="Tw Cen MT" panose="020B0602020104020603" pitchFamily="34" charset="0"/>
              </a:rPr>
              <a:t> İlk atamada Avukat olarak atanacak kişi, stajını yapmış ve avukatlık ruhsatını almış kişidir. Memuriyetten önce stajını yaptığından (A/1) ile alması gereken kademe ilerlemesi yapılarak ataması yapılır.</a:t>
            </a:r>
            <a:r>
              <a:rPr lang="tr-TR" b="1" dirty="0">
                <a:latin typeface="Tw Cen MT" panose="020B0602020104020603" pitchFamily="34" charset="0"/>
              </a:rPr>
              <a:t> (9. derecenin 3. </a:t>
            </a:r>
            <a:r>
              <a:rPr lang="tr-TR" b="1" dirty="0" err="1">
                <a:latin typeface="Tw Cen MT" panose="020B0602020104020603" pitchFamily="34" charset="0"/>
              </a:rPr>
              <a:t>kad</a:t>
            </a:r>
            <a:r>
              <a:rPr lang="tr-TR" b="1" dirty="0">
                <a:latin typeface="Tw Cen MT" panose="020B0602020104020603" pitchFamily="34" charset="0"/>
              </a:rPr>
              <a:t>.)</a:t>
            </a:r>
            <a:r>
              <a:rPr lang="tr-TR" dirty="0">
                <a:latin typeface="Tw Cen MT" panose="020B0602020104020603" pitchFamily="34" charset="0"/>
              </a:rPr>
              <a:t> </a:t>
            </a:r>
          </a:p>
          <a:p>
            <a:pPr marL="0" indent="0">
              <a:buNone/>
            </a:pPr>
            <a:r>
              <a:rPr lang="tr-TR" dirty="0">
                <a:solidFill>
                  <a:schemeClr val="tx1"/>
                </a:solidFill>
                <a:latin typeface="Tw Cen MT" panose="020B0602020104020603" pitchFamily="34" charset="0"/>
              </a:rPr>
              <a:t>   </a:t>
            </a:r>
            <a:r>
              <a:rPr lang="tr-TR" b="1" dirty="0">
                <a:solidFill>
                  <a:schemeClr val="tx1"/>
                </a:solidFill>
                <a:latin typeface="Tw Cen MT" panose="020B0602020104020603" pitchFamily="34" charset="0"/>
              </a:rPr>
              <a:t>Örnek 2) </a:t>
            </a:r>
            <a:r>
              <a:rPr lang="tr-TR" dirty="0">
                <a:solidFill>
                  <a:schemeClr val="tx1"/>
                </a:solidFill>
                <a:latin typeface="Tw Cen MT" panose="020B0602020104020603" pitchFamily="34" charset="0"/>
              </a:rPr>
              <a:t> Aday Memur ve İlk Ataması 10. derecenin 2. kademe ilen atanan </a:t>
            </a:r>
            <a:r>
              <a:rPr lang="tr-TR" b="1" dirty="0">
                <a:solidFill>
                  <a:schemeClr val="tx1"/>
                </a:solidFill>
                <a:latin typeface="Tw Cen MT" panose="020B0602020104020603" pitchFamily="34" charset="0"/>
              </a:rPr>
              <a:t>g</a:t>
            </a:r>
            <a:r>
              <a:rPr lang="tr-TR" dirty="0">
                <a:solidFill>
                  <a:schemeClr val="tx1"/>
                </a:solidFill>
                <a:latin typeface="Tw Cen MT" panose="020B0602020104020603" pitchFamily="34" charset="0"/>
              </a:rPr>
              <a:t>örevde iken Hukuk Fakültesi bitirmiş olan kişi; başlangıç derecesini 36. maddenin (D) bendi gereği 9. derecenin 1. kademsine yükseltilir ve ardından stajını tamamlayıp ibraz etmesi halinde de memuriyette </a:t>
            </a:r>
            <a:r>
              <a:rPr lang="tr-TR" b="1" dirty="0">
                <a:solidFill>
                  <a:schemeClr val="tx1"/>
                </a:solidFill>
                <a:latin typeface="Tw Cen MT" panose="020B0602020104020603" pitchFamily="34" charset="0"/>
              </a:rPr>
              <a:t>stajını tamamladığından </a:t>
            </a:r>
            <a:r>
              <a:rPr lang="tr-TR" dirty="0">
                <a:solidFill>
                  <a:schemeClr val="tx1"/>
                </a:solidFill>
                <a:latin typeface="Tw Cen MT" panose="020B0602020104020603" pitchFamily="34" charset="0"/>
              </a:rPr>
              <a:t>1 kademe</a:t>
            </a:r>
            <a:r>
              <a:rPr lang="tr-TR" b="1" dirty="0">
                <a:solidFill>
                  <a:schemeClr val="tx1"/>
                </a:solidFill>
                <a:latin typeface="Tw Cen MT" panose="020B0602020104020603" pitchFamily="34" charset="0"/>
              </a:rPr>
              <a:t> </a:t>
            </a:r>
            <a:r>
              <a:rPr lang="tr-TR" dirty="0">
                <a:solidFill>
                  <a:schemeClr val="tx1"/>
                </a:solidFill>
                <a:latin typeface="Tw Cen MT" panose="020B0602020104020603" pitchFamily="34" charset="0"/>
              </a:rPr>
              <a:t>ilerlemesinden yararlandırılır. </a:t>
            </a:r>
          </a:p>
          <a:p>
            <a:pPr marL="0" indent="0">
              <a:buNone/>
            </a:pPr>
            <a:r>
              <a:rPr lang="tr-TR" b="1" dirty="0">
                <a:latin typeface="Tw Cen MT" panose="020B0602020104020603" pitchFamily="34" charset="0"/>
              </a:rPr>
              <a:t>    Örnek 3)  Görevde iken veya 87. madde gereği görevden ayrılıp </a:t>
            </a:r>
            <a:r>
              <a:rPr lang="tr-TR" dirty="0">
                <a:latin typeface="Tw Cen MT" panose="020B0602020104020603" pitchFamily="34" charset="0"/>
              </a:rPr>
              <a:t>Hukuk Fakültesinden mezun olanın intibakı yapmak suretiyle yeni derece kademesinin örneğin </a:t>
            </a:r>
            <a:r>
              <a:rPr lang="tr-TR" b="1" dirty="0">
                <a:latin typeface="Tw Cen MT" panose="020B0602020104020603" pitchFamily="34" charset="0"/>
              </a:rPr>
              <a:t>7/1 ne yükseltilen kişi, d</a:t>
            </a:r>
            <a:r>
              <a:rPr lang="tr-TR" dirty="0">
                <a:latin typeface="Tw Cen MT" panose="020B0602020104020603" pitchFamily="34" charset="0"/>
              </a:rPr>
              <a:t>aha</a:t>
            </a:r>
            <a:r>
              <a:rPr lang="tr-TR" b="1" dirty="0">
                <a:latin typeface="Tw Cen MT" panose="020B0602020104020603" pitchFamily="34" charset="0"/>
              </a:rPr>
              <a:t> </a:t>
            </a:r>
            <a:r>
              <a:rPr lang="tr-TR" dirty="0">
                <a:latin typeface="Tw Cen MT" panose="020B0602020104020603" pitchFamily="34" charset="0"/>
              </a:rPr>
              <a:t>sonra avukatlık stajı bitirdiğini belgelendirse 36-A/1 gereği  bir kademe ilerlemesinden daha yararlandırılır.</a:t>
            </a:r>
            <a:endParaRPr lang="tr-TR" dirty="0"/>
          </a:p>
        </p:txBody>
      </p:sp>
      <p:sp>
        <p:nvSpPr>
          <p:cNvPr id="6" name="Unvan 1">
            <a:extLst>
              <a:ext uri="{FF2B5EF4-FFF2-40B4-BE49-F238E27FC236}">
                <a16:creationId xmlns:a16="http://schemas.microsoft.com/office/drawing/2014/main" id="{31421E67-F0A6-EA97-71E1-B34114444F1D}"/>
              </a:ext>
            </a:extLst>
          </p:cNvPr>
          <p:cNvSpPr>
            <a:spLocks noGrp="1"/>
          </p:cNvSpPr>
          <p:nvPr>
            <p:ph type="title"/>
          </p:nvPr>
        </p:nvSpPr>
        <p:spPr>
          <a:xfrm>
            <a:off x="2326646" y="397477"/>
            <a:ext cx="7731426"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A/1 FIKRASI</a:t>
            </a:r>
          </a:p>
        </p:txBody>
      </p:sp>
    </p:spTree>
    <p:extLst>
      <p:ext uri="{BB962C8B-B14F-4D97-AF65-F5344CB8AC3E}">
        <p14:creationId xmlns:p14="http://schemas.microsoft.com/office/powerpoint/2010/main" val="3563432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6189" y="1323543"/>
            <a:ext cx="10726406" cy="5157644"/>
          </a:xfrm>
        </p:spPr>
        <p:txBody>
          <a:bodyPr>
            <a:normAutofit/>
          </a:bodyPr>
          <a:lstStyle/>
          <a:p>
            <a:pPr marL="0" indent="0" algn="just">
              <a:buNone/>
            </a:pPr>
            <a:r>
              <a:rPr lang="tr-TR" i="1" dirty="0">
                <a:cs typeface="Calibri" panose="020F0502020204030204" pitchFamily="34" charset="0"/>
              </a:rPr>
              <a:t> </a:t>
            </a:r>
            <a:r>
              <a:rPr lang="tr-TR" i="1" dirty="0">
                <a:latin typeface="Times New Roman" panose="02020603050405020304" pitchFamily="18" charset="0"/>
                <a:cs typeface="Times New Roman" panose="02020603050405020304" pitchFamily="18" charset="0"/>
              </a:rPr>
              <a:t>	Dört yıl süreli yüksek öğrenimi bitirenlerden yüksek mühendis, mühendis, yüksek mimar, mimar sıfatını almış olanlar ile bunlardan öğretmenlik hizmetinde çalışanlar, Erkek Teknik Yüksek Öğretmen Okulu, Erkek Teknik Öğretmen Okulu ve Devlet Tatbiki Güzel Sanatlar Yüksek Okulu mezunları, İstanbul Devlet Güzel Sanatlar Akademisi ile uygulamalı Endüstri Sanatları Yüksek Okulu mezunları, Teknik Eğitim Fakültesi (Yüksek Teknik Öğretmen Okulu ve Güzel Sanatlar Fakültesi, İstanbul Devlet Tatbiki Güzel Sanatlar Yüksek Okulu) mezunları, öğrenimlerine göre tespit edilen giriş derece ve kademelerine </a:t>
            </a:r>
            <a:r>
              <a:rPr lang="tr-TR" b="1" i="1" dirty="0">
                <a:latin typeface="Times New Roman" panose="02020603050405020304" pitchFamily="18" charset="0"/>
                <a:cs typeface="Times New Roman" panose="02020603050405020304" pitchFamily="18" charset="0"/>
              </a:rPr>
              <a:t>bir derece verilir.</a:t>
            </a:r>
          </a:p>
          <a:p>
            <a:pPr marL="0" indent="0" algn="just">
              <a:buNone/>
            </a:pPr>
            <a:r>
              <a:rPr lang="tr-TR" dirty="0">
                <a:latin typeface="Verdana" panose="020B0604030504040204" pitchFamily="34" charset="0"/>
                <a:ea typeface="Verdana" panose="020B0604030504040204" pitchFamily="34" charset="0"/>
                <a:cs typeface="Calibri" panose="020F0502020204030204" pitchFamily="34" charset="0"/>
              </a:rPr>
              <a:t>	</a:t>
            </a:r>
            <a:r>
              <a:rPr lang="tr-TR" b="1" dirty="0">
                <a:latin typeface="Times New Roman" panose="02020603050405020304" pitchFamily="18" charset="0"/>
                <a:ea typeface="Verdana" panose="020B0604030504040204" pitchFamily="34" charset="0"/>
                <a:cs typeface="Times New Roman" panose="02020603050405020304" pitchFamily="18" charset="0"/>
              </a:rPr>
              <a:t>Üsteki hüküm kapsamında yer alan 4 yıl süreli yükseköğrenimi </a:t>
            </a:r>
            <a:r>
              <a:rPr lang="tr-TR" dirty="0">
                <a:latin typeface="Times New Roman" panose="02020603050405020304" pitchFamily="18" charset="0"/>
                <a:ea typeface="Verdana" panose="020B0604030504040204" pitchFamily="34" charset="0"/>
                <a:cs typeface="Times New Roman" panose="02020603050405020304" pitchFamily="18" charset="0"/>
              </a:rPr>
              <a:t>bitirenler, kadrosunun bulunduğu hizmet sınıfına bakılmaksızın 8. derecenin 1 kademesi olan başlangıç derecesine göre işlem yapılır.</a:t>
            </a:r>
          </a:p>
          <a:p>
            <a:pPr marL="0" indent="0" algn="just">
              <a:buNone/>
            </a:pP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Not: Kimyager sıfatına haiz olanlar, kimya mühendisi sayılmadığından bu fıkra kapsamından yararlandırılamazlar. Fakat kişi Teknik Hizmetler Sınıfında ise bu Kanunun A/4 fıkrası uygulanır. </a:t>
            </a:r>
          </a:p>
          <a:p>
            <a:pPr marL="0" indent="0" algn="just">
              <a:buNone/>
            </a:pPr>
            <a:r>
              <a:rPr lang="tr-TR" b="1" i="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NOT: 36-A/4’ten yararlanmak için kişinin bulunduğu hizmet sınıfına bakılırken, Kanun’un A/2 fıkrasında ise unvan ve sınıfa bakılmaksızın öğrenimdeki unvan başlangıç derecesine yükseltilir.</a:t>
            </a:r>
          </a:p>
          <a:p>
            <a:pPr marL="0" indent="0" algn="just">
              <a:buNone/>
            </a:pPr>
            <a:r>
              <a:rPr lang="tr-TR"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Örnek: </a:t>
            </a:r>
            <a:r>
              <a:rPr lang="tr-TR"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Lisans mezunu ve GİH sınıfında görevli Memur unvanlı kişi, Ziraat Fakültesinden Mühendislik unvanıyla mezun olup mezuniyet belgesi ibraz ettiğinde (A/2) den bir derece ilerlemesi yapılır.</a:t>
            </a:r>
          </a:p>
          <a:p>
            <a:pPr marL="0" indent="0" algn="just">
              <a:buNone/>
            </a:pPr>
            <a:endParaRPr lang="tr-TR" b="1" dirty="0">
              <a:latin typeface="Corbel" panose="020B0503020204020204" pitchFamily="34" charset="0"/>
              <a:cs typeface="Calibri" panose="020F0502020204030204" pitchFamily="34" charset="0"/>
            </a:endParaRPr>
          </a:p>
        </p:txBody>
      </p:sp>
      <p:sp>
        <p:nvSpPr>
          <p:cNvPr id="6" name="Unvan 1">
            <a:extLst>
              <a:ext uri="{FF2B5EF4-FFF2-40B4-BE49-F238E27FC236}">
                <a16:creationId xmlns:a16="http://schemas.microsoft.com/office/drawing/2014/main" id="{6503B38F-185E-E0E2-CF73-6CF9C36E15CA}"/>
              </a:ext>
            </a:extLst>
          </p:cNvPr>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A/2 FIKRASI</a:t>
            </a:r>
          </a:p>
        </p:txBody>
      </p:sp>
    </p:spTree>
    <p:extLst>
      <p:ext uri="{BB962C8B-B14F-4D97-AF65-F5344CB8AC3E}">
        <p14:creationId xmlns:p14="http://schemas.microsoft.com/office/powerpoint/2010/main" val="2076772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98134" y="1625600"/>
            <a:ext cx="9171220" cy="4814957"/>
          </a:xfrm>
        </p:spPr>
        <p:txBody>
          <a:bodyPr>
            <a:normAutofit/>
          </a:bodyPr>
          <a:lstStyle/>
          <a:p>
            <a:pPr algn="just"/>
            <a:r>
              <a:rPr lang="tr-TR" b="1" i="1" dirty="0">
                <a:latin typeface="Times New Roman" panose="02020603050405020304" pitchFamily="18" charset="0"/>
                <a:cs typeface="Times New Roman" panose="02020603050405020304" pitchFamily="18" charset="0"/>
              </a:rPr>
              <a:t>Beş yıl </a:t>
            </a:r>
            <a:r>
              <a:rPr lang="tr-TR" i="1" dirty="0">
                <a:latin typeface="Times New Roman" panose="02020603050405020304" pitchFamily="18" charset="0"/>
                <a:cs typeface="Times New Roman" panose="02020603050405020304" pitchFamily="18" charset="0"/>
              </a:rPr>
              <a:t>ve daha fazla süreli yüksek öğrenimini bitirenlerden yüksek mühendis, mühendis, yüksek mimar, mimar sıfatını almış olanlar ile bunlardan eğitim ve öğretim hizmetinde çalışanlar öğrenimlerine göre tespit edilen giriş derece ve kademelerine </a:t>
            </a:r>
            <a:r>
              <a:rPr lang="tr-TR" b="1" i="1" dirty="0">
                <a:latin typeface="Times New Roman" panose="02020603050405020304" pitchFamily="18" charset="0"/>
                <a:cs typeface="Times New Roman" panose="02020603050405020304" pitchFamily="18" charset="0"/>
              </a:rPr>
              <a:t>bir derece verilir.</a:t>
            </a:r>
          </a:p>
          <a:p>
            <a:pPr marL="0" indent="0" algn="just">
              <a:buNone/>
            </a:pPr>
            <a:endParaRPr lang="tr-TR" dirty="0"/>
          </a:p>
          <a:p>
            <a:pPr algn="just">
              <a:buFontTx/>
              <a:buChar char="-"/>
            </a:pPr>
            <a:r>
              <a:rPr lang="tr-TR" dirty="0"/>
              <a:t>Bu hüküm kapsamında yer alan unvanların diplomalarında beş yıl ve daha fazla süreli yükseköğrenim görmüş olmaları ibaresi yer almalıdır ancak hazırlık sınıfı buna dâhil değildir. </a:t>
            </a:r>
          </a:p>
          <a:p>
            <a:pPr algn="just">
              <a:buFontTx/>
              <a:buChar char="-"/>
            </a:pPr>
            <a:r>
              <a:rPr lang="tr-TR" dirty="0"/>
              <a:t>Bu hüküm kapsamında yer alanlar 8. derecenin 2. kademesinden göreve  başlatılırlar. </a:t>
            </a:r>
          </a:p>
          <a:p>
            <a:endParaRPr lang="tr-TR" dirty="0"/>
          </a:p>
          <a:p>
            <a:pPr marL="0" indent="0">
              <a:buNone/>
            </a:pPr>
            <a:endParaRPr lang="tr-TR" dirty="0"/>
          </a:p>
        </p:txBody>
      </p:sp>
      <p:sp>
        <p:nvSpPr>
          <p:cNvPr id="6" name="Unvan 1">
            <a:extLst>
              <a:ext uri="{FF2B5EF4-FFF2-40B4-BE49-F238E27FC236}">
                <a16:creationId xmlns:a16="http://schemas.microsoft.com/office/drawing/2014/main" id="{6F2E670F-649D-5B65-0D12-7D2D8AE10CB6}"/>
              </a:ext>
            </a:extLst>
          </p:cNvPr>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A/3 FIKRASI</a:t>
            </a:r>
          </a:p>
        </p:txBody>
      </p:sp>
      <p:graphicFrame>
        <p:nvGraphicFramePr>
          <p:cNvPr id="2" name="Tablo 3">
            <a:extLst>
              <a:ext uri="{FF2B5EF4-FFF2-40B4-BE49-F238E27FC236}">
                <a16:creationId xmlns:a16="http://schemas.microsoft.com/office/drawing/2014/main" id="{BE7DCAF6-FE1E-F327-7154-A421EC6F99CC}"/>
              </a:ext>
            </a:extLst>
          </p:cNvPr>
          <p:cNvGraphicFramePr>
            <a:graphicFrameLocks noGrp="1"/>
          </p:cNvGraphicFramePr>
          <p:nvPr>
            <p:extLst>
              <p:ext uri="{D42A27DB-BD31-4B8C-83A1-F6EECF244321}">
                <p14:modId xmlns:p14="http://schemas.microsoft.com/office/powerpoint/2010/main" val="1078330647"/>
              </p:ext>
            </p:extLst>
          </p:nvPr>
        </p:nvGraphicFramePr>
        <p:xfrm>
          <a:off x="1818861" y="4933741"/>
          <a:ext cx="10048242" cy="1478396"/>
        </p:xfrm>
        <a:graphic>
          <a:graphicData uri="http://schemas.openxmlformats.org/drawingml/2006/table">
            <a:tbl>
              <a:tblPr firstRow="1" bandRow="1">
                <a:tableStyleId>{5C22544A-7EE6-4342-B048-85BDC9FD1C3A}</a:tableStyleId>
              </a:tblPr>
              <a:tblGrid>
                <a:gridCol w="4882818">
                  <a:extLst>
                    <a:ext uri="{9D8B030D-6E8A-4147-A177-3AD203B41FA5}">
                      <a16:colId xmlns:a16="http://schemas.microsoft.com/office/drawing/2014/main" val="3714926761"/>
                    </a:ext>
                  </a:extLst>
                </a:gridCol>
                <a:gridCol w="5165424">
                  <a:extLst>
                    <a:ext uri="{9D8B030D-6E8A-4147-A177-3AD203B41FA5}">
                      <a16:colId xmlns:a16="http://schemas.microsoft.com/office/drawing/2014/main" val="2109434857"/>
                    </a:ext>
                  </a:extLst>
                </a:gridCol>
              </a:tblGrid>
              <a:tr h="14783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solidFill>
                            <a:schemeClr val="tx1"/>
                          </a:solidFill>
                        </a:rPr>
                        <a:t>LİSANS (4 Yıl Süreli)</a:t>
                      </a:r>
                      <a:r>
                        <a:rPr lang="tr-TR" dirty="0"/>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solidFill>
                            <a:schemeClr val="tx1"/>
                          </a:solidFill>
                        </a:rPr>
                        <a:t>GİRİŞ DERECE/KADEME </a:t>
                      </a:r>
                    </a:p>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sz="2000" dirty="0">
                          <a:solidFill>
                            <a:schemeClr val="accent2"/>
                          </a:solidFill>
                        </a:rPr>
                        <a:t>9/1</a:t>
                      </a:r>
                    </a:p>
                    <a:p>
                      <a:r>
                        <a:rPr lang="tr-TR" dirty="0">
                          <a:solidFill>
                            <a:schemeClr val="tx1"/>
                          </a:solidFill>
                        </a:rPr>
                        <a:t>  </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solidFill>
                            <a:schemeClr val="tx1"/>
                          </a:solidFill>
                        </a:rPr>
                        <a:t>LİSANS (5 Yıl Süreli)</a:t>
                      </a:r>
                      <a:r>
                        <a:rPr lang="tr-TR" dirty="0"/>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solidFill>
                            <a:schemeClr val="tx1"/>
                          </a:solidFill>
                        </a:rPr>
                        <a:t>GİRİŞ DERECE/KADEME </a:t>
                      </a:r>
                    </a:p>
                    <a:p>
                      <a:r>
                        <a:rPr lang="tr-TR" dirty="0">
                          <a:solidFill>
                            <a:schemeClr val="tx1"/>
                          </a:solidFill>
                        </a:rPr>
                        <a:t>              </a:t>
                      </a:r>
                      <a:r>
                        <a:rPr lang="tr-TR" sz="2000" dirty="0">
                          <a:solidFill>
                            <a:schemeClr val="accent2"/>
                          </a:solidFill>
                        </a:rPr>
                        <a:t>9/2 </a:t>
                      </a:r>
                      <a:r>
                        <a:rPr lang="tr-TR" b="0" dirty="0">
                          <a:solidFill>
                            <a:schemeClr val="tx1"/>
                          </a:solidFill>
                        </a:rPr>
                        <a:t>(Beş yıllık Olduğundan)</a:t>
                      </a:r>
                    </a:p>
                    <a:p>
                      <a:r>
                        <a:rPr lang="tr-TR" dirty="0">
                          <a:solidFill>
                            <a:schemeClr val="tx1"/>
                          </a:solidFill>
                        </a:rPr>
                        <a:t>              </a:t>
                      </a:r>
                      <a:r>
                        <a:rPr lang="tr-TR" sz="2000" dirty="0">
                          <a:solidFill>
                            <a:schemeClr val="accent2"/>
                          </a:solidFill>
                        </a:rPr>
                        <a:t>8/2 </a:t>
                      </a:r>
                      <a:r>
                        <a:rPr lang="tr-TR" b="0" dirty="0">
                          <a:solidFill>
                            <a:schemeClr val="tx1"/>
                          </a:solidFill>
                        </a:rPr>
                        <a:t>(A/3 Mad. Ger. Bir Derece)</a:t>
                      </a:r>
                    </a:p>
                  </a:txBody>
                  <a:tcPr>
                    <a:solidFill>
                      <a:schemeClr val="bg1"/>
                    </a:solidFill>
                  </a:tcPr>
                </a:tc>
                <a:extLst>
                  <a:ext uri="{0D108BD9-81ED-4DB2-BD59-A6C34878D82A}">
                    <a16:rowId xmlns:a16="http://schemas.microsoft.com/office/drawing/2014/main" val="4172389685"/>
                  </a:ext>
                </a:extLst>
              </a:tr>
            </a:tbl>
          </a:graphicData>
        </a:graphic>
      </p:graphicFrame>
    </p:spTree>
    <p:extLst>
      <p:ext uri="{BB962C8B-B14F-4D97-AF65-F5344CB8AC3E}">
        <p14:creationId xmlns:p14="http://schemas.microsoft.com/office/powerpoint/2010/main" val="1340699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0794" y="983974"/>
            <a:ext cx="10101128" cy="5769522"/>
          </a:xfrm>
        </p:spPr>
        <p:txBody>
          <a:bodyPr>
            <a:normAutofit fontScale="92500"/>
          </a:bodyPr>
          <a:lstStyle/>
          <a:p>
            <a:pPr algn="just"/>
            <a:r>
              <a:rPr lang="tr-TR" i="1" dirty="0">
                <a:latin typeface="Times New Roman" panose="02020603050405020304" pitchFamily="18" charset="0"/>
                <a:cs typeface="Times New Roman" panose="02020603050405020304" pitchFamily="18" charset="0"/>
              </a:rPr>
              <a:t>  Teknik hizmetler sınıfında görev almak şartıyla jeolog, jeofizikçi, </a:t>
            </a:r>
            <a:r>
              <a:rPr lang="tr-TR" i="1" dirty="0" err="1">
                <a:latin typeface="Times New Roman" panose="02020603050405020304" pitchFamily="18" charset="0"/>
                <a:cs typeface="Times New Roman" panose="02020603050405020304" pitchFamily="18" charset="0"/>
              </a:rPr>
              <a:t>hidrojeolog</a:t>
            </a:r>
            <a:r>
              <a:rPr lang="tr-TR" i="1" dirty="0">
                <a:latin typeface="Times New Roman" panose="02020603050405020304" pitchFamily="18" charset="0"/>
                <a:cs typeface="Times New Roman" panose="02020603050405020304" pitchFamily="18" charset="0"/>
              </a:rPr>
              <a:t>, hidrolog, </a:t>
            </a:r>
            <a:r>
              <a:rPr lang="tr-TR" i="1" dirty="0" err="1">
                <a:latin typeface="Times New Roman" panose="02020603050405020304" pitchFamily="18" charset="0"/>
                <a:cs typeface="Times New Roman" panose="02020603050405020304" pitchFamily="18" charset="0"/>
              </a:rPr>
              <a:t>jeomorflog</a:t>
            </a:r>
            <a:r>
              <a:rPr lang="tr-TR" i="1" dirty="0">
                <a:latin typeface="Times New Roman" panose="02020603050405020304" pitchFamily="18" charset="0"/>
                <a:cs typeface="Times New Roman" panose="02020603050405020304" pitchFamily="18" charset="0"/>
              </a:rPr>
              <a:t>, kimyager, fizikçi, matematikçi, istatistikçi, </a:t>
            </a:r>
            <a:r>
              <a:rPr lang="tr-TR" i="1" dirty="0" err="1">
                <a:latin typeface="Times New Roman" panose="02020603050405020304" pitchFamily="18" charset="0"/>
                <a:cs typeface="Times New Roman" panose="02020603050405020304" pitchFamily="18" charset="0"/>
              </a:rPr>
              <a:t>yöneylemci</a:t>
            </a:r>
            <a:r>
              <a:rPr lang="tr-TR" i="1" dirty="0">
                <a:latin typeface="Times New Roman" panose="02020603050405020304" pitchFamily="18" charset="0"/>
                <a:cs typeface="Times New Roman" panose="02020603050405020304" pitchFamily="18" charset="0"/>
              </a:rPr>
              <a:t> (harekat araştırmacısı), matematiksel iktisatçı (Ekonometrici), Erkek Teknik Öğretmen Okulu mezunları, fen memurları, teknikerler ve yüksek teknikerler, tütün ve müskirat eksperleri, tarım alet ve makineleri Uzmanlık Yüksek Okulu mezunları ile benzeri fen bilimleri ve teknik bilimler lisansiyerleri, Mimarlık ve Mühendislik Fakültesi veya bölümlerinden mezun olan şehir plancısı, yüksek şehir plancısı, yüksek bölge plancısı, Gazi Üniversitesi Mesleki Eğitim Fakültesi Teknoloji Bölümü İş ve Teknik Anabilim Dalı mezunları, Ankara Üniversitesi Ziraat Fakültesi Ev Ekonomisi Yüksek Okulu mezunları, üniversitelerin arkeoloji ve sanat tarihi bölümlerinin prehistorya, protohistorya ve </a:t>
            </a:r>
            <a:r>
              <a:rPr lang="tr-TR" i="1" dirty="0" err="1">
                <a:latin typeface="Times New Roman" panose="02020603050405020304" pitchFamily="18" charset="0"/>
                <a:cs typeface="Times New Roman" panose="02020603050405020304" pitchFamily="18" charset="0"/>
              </a:rPr>
              <a:t>önasya</a:t>
            </a:r>
            <a:r>
              <a:rPr lang="tr-TR" i="1" dirty="0">
                <a:latin typeface="Times New Roman" panose="02020603050405020304" pitchFamily="18" charset="0"/>
                <a:cs typeface="Times New Roman" panose="02020603050405020304" pitchFamily="18" charset="0"/>
              </a:rPr>
              <a:t> arkeolojisi, klasik arkeoloji anabilim dallarından mezun olanlar öğrenimlerine göre tespit edilen giriş derece ve kademelerine </a:t>
            </a:r>
            <a:r>
              <a:rPr lang="tr-TR" b="1" i="1" dirty="0">
                <a:latin typeface="Times New Roman" panose="02020603050405020304" pitchFamily="18" charset="0"/>
                <a:cs typeface="Times New Roman" panose="02020603050405020304" pitchFamily="18" charset="0"/>
              </a:rPr>
              <a:t>bir derece verilir.</a:t>
            </a:r>
          </a:p>
          <a:p>
            <a:pPr algn="just"/>
            <a:r>
              <a:rPr lang="tr-TR" sz="2000" b="1" i="1" dirty="0">
                <a:latin typeface="+mj-lt"/>
              </a:rPr>
              <a:t>Bu madde de en önemli husus sınıf şartı </a:t>
            </a:r>
            <a:r>
              <a:rPr lang="tr-TR" sz="2000" b="1" i="1" u="sng" dirty="0">
                <a:latin typeface="+mj-lt"/>
              </a:rPr>
              <a:t>öngörülmüş</a:t>
            </a:r>
            <a:r>
              <a:rPr lang="tr-TR" sz="2000" b="1" i="1" dirty="0">
                <a:latin typeface="+mj-lt"/>
              </a:rPr>
              <a:t> olmasıdır. </a:t>
            </a:r>
          </a:p>
          <a:p>
            <a:pPr marL="0" indent="0" algn="just">
              <a:buNone/>
            </a:pPr>
            <a:r>
              <a:rPr lang="tr-TR" sz="2000" dirty="0">
                <a:latin typeface="+mj-lt"/>
              </a:rPr>
              <a:t>Örnek: </a:t>
            </a:r>
          </a:p>
          <a:p>
            <a:pPr marL="0" indent="0" algn="just">
              <a:buNone/>
            </a:pPr>
            <a:r>
              <a:rPr lang="tr-TR" sz="2000" dirty="0">
                <a:latin typeface="+mj-lt"/>
              </a:rPr>
              <a:t>    1-Teknik Hizmetler Sınıfında görevli iken iki yıllık MYO bitiren bir teknisyene, unvan değişikliği yapılmaksızın bu Kanun hükmü gereğince ilave bir derece verilir. </a:t>
            </a:r>
          </a:p>
          <a:p>
            <a:pPr marL="0" indent="0" algn="just">
              <a:buNone/>
            </a:pPr>
            <a:r>
              <a:rPr lang="tr-TR" sz="2000" dirty="0">
                <a:latin typeface="+mj-lt"/>
              </a:rPr>
              <a:t>     2-Aynı diplomayı sunan GİH ve SHS gibi diğer hizmet sınıflarında görevli memurun yeni öğrenim intibakları yapılır fakat ilave bir derece ilerlemesi yapılmaz,</a:t>
            </a:r>
            <a:endParaRPr lang="tr-TR" sz="2000" i="1" dirty="0">
              <a:latin typeface="+mj-lt"/>
            </a:endParaRPr>
          </a:p>
          <a:p>
            <a:pPr marL="0" indent="0" algn="just">
              <a:buNone/>
            </a:pPr>
            <a:r>
              <a:rPr lang="tr-TR" sz="2000" i="1" dirty="0">
                <a:latin typeface="+mj-lt"/>
              </a:rPr>
              <a:t>      3-Ayrıca üsteki fıkradan Tarım Meslek Lisesi mezunları da 14.07.1977 tarih 7/13585 sayılı Bakanlar kurulu Kararı ile yararlandırılır.</a:t>
            </a:r>
            <a:endParaRPr lang="tr-TR" sz="2000" dirty="0">
              <a:latin typeface="+mj-lt"/>
            </a:endParaRPr>
          </a:p>
        </p:txBody>
      </p:sp>
      <p:sp>
        <p:nvSpPr>
          <p:cNvPr id="6" name="Unvan 1">
            <a:extLst>
              <a:ext uri="{FF2B5EF4-FFF2-40B4-BE49-F238E27FC236}">
                <a16:creationId xmlns:a16="http://schemas.microsoft.com/office/drawing/2014/main" id="{C3AD3340-2B0D-B27D-CEF4-068E30FE05D1}"/>
              </a:ext>
            </a:extLst>
          </p:cNvPr>
          <p:cNvSpPr>
            <a:spLocks noGrp="1"/>
          </p:cNvSpPr>
          <p:nvPr>
            <p:ph type="title"/>
          </p:nvPr>
        </p:nvSpPr>
        <p:spPr>
          <a:xfrm>
            <a:off x="1889651" y="450886"/>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A/4 FIKRASI</a:t>
            </a:r>
          </a:p>
        </p:txBody>
      </p:sp>
    </p:spTree>
    <p:extLst>
      <p:ext uri="{BB962C8B-B14F-4D97-AF65-F5344CB8AC3E}">
        <p14:creationId xmlns:p14="http://schemas.microsoft.com/office/powerpoint/2010/main" val="542198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A/5 FIKRASI</a:t>
            </a:r>
          </a:p>
        </p:txBody>
      </p:sp>
      <p:sp>
        <p:nvSpPr>
          <p:cNvPr id="3" name="İçerik Yer Tutucusu 2"/>
          <p:cNvSpPr>
            <a:spLocks noGrp="1"/>
          </p:cNvSpPr>
          <p:nvPr>
            <p:ph idx="1"/>
          </p:nvPr>
        </p:nvSpPr>
        <p:spPr>
          <a:xfrm>
            <a:off x="1364776" y="1514901"/>
            <a:ext cx="10389074" cy="5087628"/>
          </a:xfrm>
        </p:spPr>
        <p:txBody>
          <a:bodyPr>
            <a:normAutofit/>
          </a:bodyPr>
          <a:lstStyle/>
          <a:p>
            <a:pPr marL="0" indent="0" algn="just">
              <a:buNone/>
            </a:pPr>
            <a:r>
              <a:rPr lang="tr-TR" i="1" dirty="0"/>
              <a:t>      Dört yıl ve daha fazla süreli yüksek öğrenim görenlerden tabip, diş tabibi, veteriner hekim, eczacı ile </a:t>
            </a:r>
            <a:r>
              <a:rPr lang="tr-TR" b="1" i="1" dirty="0"/>
              <a:t>benzeri sağlık bilimleri lisansiyerleri </a:t>
            </a:r>
            <a:r>
              <a:rPr lang="tr-TR" i="1" dirty="0"/>
              <a:t>(Hayvan sağlığı dahil) Biyolog unvanına sahip akademik personel giriş derece ve kademelerine bir derece eklenmek suretiyle bulunacak derece ve kademelerden hizmete alınırlar.</a:t>
            </a:r>
          </a:p>
          <a:p>
            <a:pPr algn="just">
              <a:buFont typeface="Wingdings" panose="05000000000000000000" pitchFamily="2" charset="2"/>
              <a:buChar char="Ø"/>
            </a:pPr>
            <a:r>
              <a:rPr lang="tr-TR" i="1" dirty="0"/>
              <a:t>Biyolog unvanı için madde metninde akademik personel şartı getirilmiş olsa da DPB görüşünde 657 Sayılı Kanun’a tabi “Biyolog” unvanına sahip tüm personelin bu hükümden yararlanabilmesine imkân vermiştir. </a:t>
            </a:r>
          </a:p>
          <a:p>
            <a:pPr algn="just">
              <a:buFont typeface="Wingdings" panose="05000000000000000000" pitchFamily="2" charset="2"/>
              <a:buChar char="Ø"/>
            </a:pPr>
            <a:r>
              <a:rPr lang="tr-TR" dirty="0">
                <a:solidFill>
                  <a:schemeClr val="tx1"/>
                </a:solidFill>
                <a:latin typeface="+mj-lt"/>
              </a:rPr>
              <a:t>Bu bakımdan memuriyette iken veya memuriyetten ayrılarak söz konusu unvanları kazananların ve mezuniyetleri </a:t>
            </a:r>
            <a:r>
              <a:rPr lang="tr-TR" dirty="0">
                <a:solidFill>
                  <a:srgbClr val="FF0000"/>
                </a:solidFill>
                <a:latin typeface="+mj-lt"/>
              </a:rPr>
              <a:t>Sağlık Bilimleri </a:t>
            </a:r>
            <a:r>
              <a:rPr lang="tr-TR" dirty="0" err="1">
                <a:solidFill>
                  <a:srgbClr val="FF0000"/>
                </a:solidFill>
                <a:latin typeface="+mj-lt"/>
              </a:rPr>
              <a:t>Lisansyeri</a:t>
            </a:r>
            <a:r>
              <a:rPr lang="tr-TR" dirty="0">
                <a:solidFill>
                  <a:srgbClr val="FF0000"/>
                </a:solidFill>
                <a:latin typeface="+mj-lt"/>
              </a:rPr>
              <a:t> </a:t>
            </a:r>
            <a:r>
              <a:rPr lang="tr-TR" dirty="0">
                <a:solidFill>
                  <a:schemeClr val="tx1"/>
                </a:solidFill>
                <a:latin typeface="+mj-lt"/>
              </a:rPr>
              <a:t>özelliğini taşıyorsa, </a:t>
            </a:r>
            <a:r>
              <a:rPr lang="tr-TR" b="1" dirty="0">
                <a:solidFill>
                  <a:schemeClr val="tx1"/>
                </a:solidFill>
                <a:latin typeface="+mj-lt"/>
              </a:rPr>
              <a:t>hangi hizmet sınıfında görev yaptıklarına bakılmaksızın ve bu yönde bir ayrıma gidilmeksizin</a:t>
            </a:r>
            <a:r>
              <a:rPr lang="tr-TR" dirty="0">
                <a:solidFill>
                  <a:schemeClr val="tx1"/>
                </a:solidFill>
                <a:latin typeface="+mj-lt"/>
              </a:rPr>
              <a:t> öğrenim durumlarına göre yükselebilecekleri dereceyi geçmemek şartıyla, kazanılmış hak aylık derece ve kademelerine bir derece ilâve edilmesi gerekecektir. </a:t>
            </a:r>
          </a:p>
          <a:p>
            <a:pPr algn="just">
              <a:buFont typeface="Wingdings" panose="05000000000000000000" pitchFamily="2" charset="2"/>
              <a:buChar char="Ø"/>
            </a:pPr>
            <a:endParaRPr lang="tr-TR" b="1" dirty="0">
              <a:solidFill>
                <a:schemeClr val="tx1"/>
              </a:solidFill>
              <a:latin typeface="+mj-lt"/>
            </a:endParaRPr>
          </a:p>
          <a:p>
            <a:pPr algn="just">
              <a:buFont typeface="Wingdings" panose="05000000000000000000" pitchFamily="2" charset="2"/>
              <a:buChar char="Ø"/>
            </a:pPr>
            <a:r>
              <a:rPr lang="tr-TR" i="1" dirty="0">
                <a:latin typeface="+mj-lt"/>
              </a:rPr>
              <a:t>Kimlerin sağlık bilimleri lisansiyeri sayılacağına ilişkin kararı vermeye Yükseköğretim Kurulu Başkanlığı yetkilidir. </a:t>
            </a:r>
          </a:p>
          <a:p>
            <a:pPr algn="just">
              <a:buFont typeface="Wingdings" panose="05000000000000000000" pitchFamily="2" charset="2"/>
              <a:buChar char="Ø"/>
            </a:pPr>
            <a:endParaRPr lang="tr-TR" dirty="0">
              <a:solidFill>
                <a:schemeClr val="tx1"/>
              </a:solidFill>
              <a:latin typeface="+mj-lt"/>
            </a:endParaRPr>
          </a:p>
        </p:txBody>
      </p:sp>
    </p:spTree>
    <p:extLst>
      <p:ext uri="{BB962C8B-B14F-4D97-AF65-F5344CB8AC3E}">
        <p14:creationId xmlns:p14="http://schemas.microsoft.com/office/powerpoint/2010/main" val="3469316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7583" y="188844"/>
            <a:ext cx="7440267" cy="477078"/>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2400" b="1" dirty="0">
                <a:solidFill>
                  <a:schemeClr val="bg1"/>
                </a:solidFill>
              </a:rPr>
              <a:t>Sağlık Bilimleri </a:t>
            </a:r>
            <a:r>
              <a:rPr lang="tr-TR" sz="2400" b="1" dirty="0" err="1">
                <a:solidFill>
                  <a:schemeClr val="bg1"/>
                </a:solidFill>
              </a:rPr>
              <a:t>Lisansyerleri</a:t>
            </a:r>
            <a:endParaRPr lang="tr-TR" sz="2400" b="1" dirty="0">
              <a:solidFill>
                <a:srgbClr val="FF0000"/>
              </a:solidFill>
            </a:endParaRPr>
          </a:p>
        </p:txBody>
      </p:sp>
      <p:sp>
        <p:nvSpPr>
          <p:cNvPr id="3" name="İçerik Yer Tutucusu 2"/>
          <p:cNvSpPr>
            <a:spLocks noGrp="1"/>
          </p:cNvSpPr>
          <p:nvPr>
            <p:ph idx="1"/>
          </p:nvPr>
        </p:nvSpPr>
        <p:spPr>
          <a:xfrm>
            <a:off x="1099127" y="1093304"/>
            <a:ext cx="10917381" cy="5674965"/>
          </a:xfrm>
        </p:spPr>
        <p:txBody>
          <a:bodyPr>
            <a:normAutofit/>
          </a:bodyPr>
          <a:lstStyle/>
          <a:p>
            <a:pPr algn="just"/>
            <a:r>
              <a:rPr lang="tr-TR" b="1" i="1" dirty="0"/>
              <a:t>Bu hüküm kapsamında yer alan 4 yıl süreli yükseköğretimini bitirenler için giriş derece ve kademesi 8/1’den hizmete başlatılır. </a:t>
            </a:r>
          </a:p>
          <a:p>
            <a:pPr marL="0" indent="0" algn="just">
              <a:buNone/>
            </a:pPr>
            <a:endParaRPr lang="tr-TR" dirty="0"/>
          </a:p>
          <a:p>
            <a:pPr marL="0" indent="0" algn="just">
              <a:buNone/>
            </a:pPr>
            <a:r>
              <a:rPr lang="tr-TR" dirty="0"/>
              <a:t>  </a:t>
            </a:r>
            <a:r>
              <a:rPr lang="tr-TR" b="1" dirty="0"/>
              <a:t>ÖRNEK          GİRİŞ DERECE VE KADEMESİ       ATANMASI GEREKEN</a:t>
            </a:r>
          </a:p>
          <a:p>
            <a:pPr marL="0" indent="0" algn="just">
              <a:buNone/>
            </a:pPr>
            <a:r>
              <a:rPr lang="tr-TR" dirty="0"/>
              <a:t>  Biyolog                                 9/1 (Lisans 4 Yıl)                                           8/1  (A/5 gereği 1 derece)</a:t>
            </a:r>
          </a:p>
          <a:p>
            <a:pPr marL="0" indent="0" algn="just">
              <a:buNone/>
            </a:pPr>
            <a:r>
              <a:rPr lang="tr-TR" dirty="0"/>
              <a:t>  Veteriner Hekim                  9/2  (Lisans 5 Yıl)                                          8/2  (             ,,                     )</a:t>
            </a:r>
          </a:p>
          <a:p>
            <a:pPr marL="0" indent="0" algn="just">
              <a:buNone/>
            </a:pPr>
            <a:r>
              <a:rPr lang="tr-TR" dirty="0"/>
              <a:t>  Tabip-Daire Tabibi              9/3   (Lisans 6 yıl)                                         8/3   (            ,,                      )</a:t>
            </a:r>
          </a:p>
          <a:p>
            <a:pPr marL="0" indent="0" algn="just">
              <a:buNone/>
            </a:pPr>
            <a:r>
              <a:rPr lang="tr-TR" b="1" dirty="0"/>
              <a:t>  Not: Hazırlık Sınıfları Dahil edilmez.</a:t>
            </a:r>
          </a:p>
          <a:p>
            <a:pPr marL="0" indent="0" algn="just">
              <a:buNone/>
            </a:pPr>
            <a:endParaRPr lang="tr-T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27521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5950" y="952500"/>
            <a:ext cx="8934450" cy="4958722"/>
          </a:xfrm>
        </p:spPr>
        <p:txBody>
          <a:bodyPr>
            <a:normAutofit/>
          </a:bodyPr>
          <a:lstStyle/>
          <a:p>
            <a:r>
              <a:rPr lang="tr-TR" sz="2400" dirty="0" smtClean="0"/>
              <a:t>1965-1970 yılları arasında Söz konusu Kanuna tabi olarak çalışan personele derece ve kademe sistemi olmadığı ve ücretlerini (E, D)cetvellerine göre işlem yapılmakta iken 1970 yılında derece kademe sistemine geçilmiş ve 01.03.1975 tarih ve 1897 sayılı Kanunda intibak çizelgesi ile tüm hizmetleri </a:t>
            </a:r>
            <a:r>
              <a:rPr lang="tr-TR" sz="2400" dirty="0"/>
              <a:t>derece ve </a:t>
            </a:r>
            <a:r>
              <a:rPr lang="tr-TR" sz="2400" dirty="0" smtClean="0"/>
              <a:t>kademe yönlerinden değerlendirilmiş ve bu tarihten sonra tüm derece ve kademeler bu sisteme göre yürütülmüştür. </a:t>
            </a:r>
            <a:endParaRPr lang="tr-TR" sz="2400" dirty="0"/>
          </a:p>
        </p:txBody>
      </p:sp>
    </p:spTree>
    <p:extLst>
      <p:ext uri="{BB962C8B-B14F-4D97-AF65-F5344CB8AC3E}">
        <p14:creationId xmlns:p14="http://schemas.microsoft.com/office/powerpoint/2010/main" val="2463501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1738" y="411982"/>
            <a:ext cx="3533163" cy="5627429"/>
          </a:xfrm>
        </p:spPr>
        <p:txBody>
          <a:bodyPr>
            <a:normAutofit/>
          </a:bodyPr>
          <a:lstStyle/>
          <a:p>
            <a:pPr marL="0" indent="0" algn="just">
              <a:buNone/>
            </a:pPr>
            <a:r>
              <a:rPr lang="tr-TR" dirty="0">
                <a:latin typeface="Segoe UI" panose="020B0502040204020203" pitchFamily="34" charset="0"/>
                <a:cs typeface="Segoe UI" panose="020B0502040204020203" pitchFamily="34" charset="0"/>
              </a:rPr>
              <a:t>Hemşire, Sosyal Hizmet Uzmanı, Sağlık Yönetimi ile Sağlık Eğitimi, Ev Ekonomisi Yüksekokulu Çocuk Gelişimi ve Eğitimi Bölümü, Psikolog, Çocuk Gelişimi ve Eğitimi Öğretmenliği, Çocuk Gelişimi ve Eğitimi, Çocuk Gelişimi ve Okul Öncesi Eğitimi, Çocuk Gelişimi ve Okul Öncesi Öğretmenliği, Çocuk Gelişimi, Çocuk Sağlığı ve Eğitimi lisans unvanları ve yan tarafta bulunan listedeki unvanlar da bu maddeden yararlandırılmaktadır. </a:t>
            </a:r>
          </a:p>
          <a:p>
            <a:pPr marL="0" indent="0" algn="just">
              <a:buNone/>
            </a:pPr>
            <a:endParaRPr lang="tr-TR" dirty="0">
              <a:latin typeface="Segoe UI" panose="020B0502040204020203" pitchFamily="34" charset="0"/>
              <a:cs typeface="Segoe UI" panose="020B0502040204020203" pitchFamily="34" charset="0"/>
            </a:endParaRPr>
          </a:p>
        </p:txBody>
      </p:sp>
      <p:pic>
        <p:nvPicPr>
          <p:cNvPr id="5" name="Resim 4">
            <a:extLst>
              <a:ext uri="{FF2B5EF4-FFF2-40B4-BE49-F238E27FC236}">
                <a16:creationId xmlns:a16="http://schemas.microsoft.com/office/drawing/2014/main" id="{F46C0BB2-9F5B-3316-C2ED-BF2C57EB2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044" y="129413"/>
            <a:ext cx="6355930" cy="6588628"/>
          </a:xfrm>
          <a:prstGeom prst="rect">
            <a:avLst/>
          </a:prstGeom>
        </p:spPr>
      </p:pic>
    </p:spTree>
    <p:extLst>
      <p:ext uri="{BB962C8B-B14F-4D97-AF65-F5344CB8AC3E}">
        <p14:creationId xmlns:p14="http://schemas.microsoft.com/office/powerpoint/2010/main" val="2448099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64183" y="318052"/>
            <a:ext cx="5507279" cy="556591"/>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6/b FIKRASI</a:t>
            </a:r>
          </a:p>
        </p:txBody>
      </p:sp>
      <p:sp>
        <p:nvSpPr>
          <p:cNvPr id="3" name="İçerik Yer Tutucusu 2"/>
          <p:cNvSpPr>
            <a:spLocks noGrp="1"/>
          </p:cNvSpPr>
          <p:nvPr>
            <p:ph idx="1"/>
          </p:nvPr>
        </p:nvSpPr>
        <p:spPr>
          <a:xfrm>
            <a:off x="1337481" y="1103244"/>
            <a:ext cx="10789204" cy="5645426"/>
          </a:xfrm>
        </p:spPr>
        <p:txBody>
          <a:bodyPr>
            <a:normAutofit/>
          </a:bodyPr>
          <a:lstStyle/>
          <a:p>
            <a:pPr algn="just"/>
            <a:r>
              <a:rPr lang="tr-TR" sz="2400" i="1" dirty="0"/>
              <a:t>‘</a:t>
            </a:r>
            <a:r>
              <a:rPr lang="tr-TR" sz="2400" i="1" dirty="0">
                <a:latin typeface="Times New Roman" panose="02020603050405020304" pitchFamily="18" charset="0"/>
                <a:cs typeface="Times New Roman" panose="02020603050405020304" pitchFamily="18" charset="0"/>
              </a:rPr>
              <a:t>Ortaokul ve dengi, lise ve dengi okulların, normal öğrenim süresinden fazla olması halinde, başarılı her öğrenim yılı için bir kademe ilerlemesi uygulanır. Bunlardan teknik öğretim okulları mezunlarına, meslekleri ile ilgili görevlerde çalışmaları halinde ayrıca bir kademe ilerlemesi daha verilir</a:t>
            </a:r>
            <a:r>
              <a:rPr lang="tr-TR" sz="2400" i="1" dirty="0"/>
              <a:t>.’ </a:t>
            </a:r>
            <a:r>
              <a:rPr lang="tr-TR" sz="2400" dirty="0"/>
              <a:t>hükmünün: </a:t>
            </a:r>
          </a:p>
          <a:p>
            <a:pPr algn="just"/>
            <a:endParaRPr lang="tr-TR" sz="2400" i="1" dirty="0"/>
          </a:p>
          <a:p>
            <a:pPr marL="0" indent="0" algn="just">
              <a:buNone/>
            </a:pPr>
            <a:endParaRPr lang="tr-TR" sz="2600" b="1" dirty="0"/>
          </a:p>
          <a:p>
            <a:pPr algn="just">
              <a:buFont typeface="Wingdings" panose="05000000000000000000" pitchFamily="2" charset="2"/>
              <a:buChar char="ü"/>
            </a:pPr>
            <a:r>
              <a:rPr lang="tr-TR" sz="2400" dirty="0"/>
              <a:t>Hazırlık sınıfını (</a:t>
            </a:r>
            <a:r>
              <a:rPr lang="tr-TR" sz="2400" i="1" dirty="0"/>
              <a:t>Hazırlık+3)</a:t>
            </a:r>
            <a:r>
              <a:rPr lang="tr-TR" sz="2400" dirty="0"/>
              <a:t> okuyarak Orta okul veya Lise düzeyinde mezun olan kişi, memuriyete ilk atanmaları sırasında başlangıç derece ve kademelerine bir kademe ilave edilerek memuriyete başlatılırlar.</a:t>
            </a:r>
          </a:p>
          <a:p>
            <a:pPr algn="just">
              <a:buFont typeface="Wingdings" panose="05000000000000000000" pitchFamily="2" charset="2"/>
              <a:buChar char="ü"/>
            </a:pPr>
            <a:r>
              <a:rPr lang="tr-TR" sz="2400" u="sng" dirty="0"/>
              <a:t>Ortaokul ve dengi okullar </a:t>
            </a:r>
            <a:r>
              <a:rPr lang="tr-TR" sz="2400" dirty="0"/>
              <a:t>ile </a:t>
            </a:r>
            <a:r>
              <a:rPr lang="tr-TR" sz="2400" u="sng" dirty="0"/>
              <a:t>lise ve dengi okulların </a:t>
            </a:r>
            <a:r>
              <a:rPr lang="tr-TR" sz="2400" dirty="0"/>
              <a:t>hazırlık sınıfları bu kapsama dâhildir. </a:t>
            </a:r>
          </a:p>
          <a:p>
            <a:pPr algn="just">
              <a:buFont typeface="Wingdings" panose="05000000000000000000" pitchFamily="2" charset="2"/>
              <a:buChar char="ü"/>
            </a:pPr>
            <a:r>
              <a:rPr lang="tr-TR" sz="2400" b="1" dirty="0"/>
              <a:t>Yükseköğrenim</a:t>
            </a:r>
            <a:r>
              <a:rPr lang="tr-TR" sz="2400" dirty="0"/>
              <a:t> sırasında görülen hazırlık sınıfları bu fıkra kapsamında değildir. </a:t>
            </a:r>
          </a:p>
        </p:txBody>
      </p:sp>
      <p:sp>
        <p:nvSpPr>
          <p:cNvPr id="4" name="Unvan 1">
            <a:extLst>
              <a:ext uri="{FF2B5EF4-FFF2-40B4-BE49-F238E27FC236}">
                <a16:creationId xmlns:a16="http://schemas.microsoft.com/office/drawing/2014/main" id="{AC54793D-E8F6-9206-BD21-B6F2A0DA418E}"/>
              </a:ext>
            </a:extLst>
          </p:cNvPr>
          <p:cNvSpPr txBox="1">
            <a:spLocks/>
          </p:cNvSpPr>
          <p:nvPr/>
        </p:nvSpPr>
        <p:spPr>
          <a:xfrm>
            <a:off x="2145522" y="3055573"/>
            <a:ext cx="3311059" cy="373427"/>
          </a:xfrm>
          <a:prstGeom prst="rect">
            <a:avLst/>
          </a:prstGeom>
          <a:solidFill>
            <a:schemeClr val="bg1"/>
          </a:solidFill>
          <a:effectLst>
            <a:glow rad="139700">
              <a:schemeClr val="accent6">
                <a:satMod val="175000"/>
                <a:alpha val="40000"/>
              </a:schemeClr>
            </a:glow>
            <a:outerShdw blurRad="50800" dist="38100" dir="5400000" rotWithShape="0">
              <a:srgbClr val="000000">
                <a:alpha val="60000"/>
              </a:srgbClr>
            </a:outerShdw>
          </a:effectLst>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tr-TR" sz="2400" b="1" dirty="0">
                <a:solidFill>
                  <a:schemeClr val="tx1"/>
                </a:solidFill>
              </a:rPr>
              <a:t>Uygulama Şekli:</a:t>
            </a:r>
          </a:p>
        </p:txBody>
      </p:sp>
    </p:spTree>
    <p:extLst>
      <p:ext uri="{BB962C8B-B14F-4D97-AF65-F5344CB8AC3E}">
        <p14:creationId xmlns:p14="http://schemas.microsoft.com/office/powerpoint/2010/main" val="220335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5141" y="119271"/>
            <a:ext cx="1591590" cy="288234"/>
          </a:xfrm>
          <a:solidFill>
            <a:schemeClr val="bg1"/>
          </a:solidFill>
          <a:effectLst>
            <a:glow rad="139700">
              <a:schemeClr val="accent6">
                <a:satMod val="175000"/>
                <a:alpha val="40000"/>
              </a:schemeClr>
            </a:glow>
            <a:outerShdw blurRad="50800" dist="38100" dir="5400000" rotWithShape="0">
              <a:srgbClr val="000000">
                <a:alpha val="60000"/>
              </a:srgbClr>
            </a:outerShdw>
          </a:effectLst>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1400" b="1" dirty="0">
                <a:solidFill>
                  <a:schemeClr val="tx1"/>
                </a:solidFill>
              </a:rPr>
              <a:t>Uygulama Şekli:</a:t>
            </a:r>
          </a:p>
        </p:txBody>
      </p:sp>
      <p:sp>
        <p:nvSpPr>
          <p:cNvPr id="3" name="İçerik Yer Tutucusu 2"/>
          <p:cNvSpPr>
            <a:spLocks noGrp="1"/>
          </p:cNvSpPr>
          <p:nvPr>
            <p:ph idx="1"/>
          </p:nvPr>
        </p:nvSpPr>
        <p:spPr>
          <a:xfrm>
            <a:off x="1647825" y="714376"/>
            <a:ext cx="10478860" cy="6024354"/>
          </a:xfrm>
        </p:spPr>
        <p:txBody>
          <a:bodyPr>
            <a:normAutofit fontScale="70000" lnSpcReduction="20000"/>
          </a:bodyPr>
          <a:lstStyle/>
          <a:p>
            <a:pPr algn="just">
              <a:buFont typeface="Wingdings" panose="05000000000000000000" pitchFamily="2" charset="2"/>
              <a:buChar char="ü"/>
            </a:pPr>
            <a:r>
              <a:rPr lang="tr-TR" sz="2600" dirty="0">
                <a:latin typeface="+mj-lt"/>
              </a:rPr>
              <a:t>2005-2006 eğitim öğretim yılından itibaren tüm liselerin normal eğitim süresi 4 yıla çıkarıldığından 2009 yılı ve sonrası mezun olanlar bu fıkra hükmünden yararlandırılamayacaktır.</a:t>
            </a:r>
          </a:p>
          <a:p>
            <a:pPr algn="just">
              <a:buFont typeface="Wingdings" panose="05000000000000000000" pitchFamily="2" charset="2"/>
              <a:buChar char="ü"/>
            </a:pPr>
            <a:r>
              <a:rPr lang="tr-TR" sz="2600" dirty="0">
                <a:latin typeface="+mj-lt"/>
              </a:rPr>
              <a:t>2005-2006 öğrenim yılından önce hazırlık sınıfı okuyup okuduğu okuldan ayrılan ve çeşitli sebeplerle (ara vermesi, sınıfta kalması gibi.) 2009 dan sonra normal öğrenimi 4 yıl olan okuldan mezun olanlar,</a:t>
            </a:r>
          </a:p>
          <a:p>
            <a:pPr algn="just">
              <a:buFont typeface="Wingdings" panose="05000000000000000000" pitchFamily="2" charset="2"/>
              <a:buChar char="ü"/>
            </a:pPr>
            <a:r>
              <a:rPr lang="tr-TR" sz="2600" dirty="0">
                <a:latin typeface="+mj-lt"/>
              </a:rPr>
              <a:t>Lise öğrenimi hazırlık+4 yıl normal öğrenim olarak algılarsak yukarıda Kanun metninde yazıldığı gibi ‘… </a:t>
            </a:r>
            <a:r>
              <a:rPr lang="tr-TR" sz="2600" b="0" i="1" dirty="0">
                <a:solidFill>
                  <a:srgbClr val="202124"/>
                </a:solidFill>
                <a:effectLst/>
                <a:latin typeface="Times New Roman" panose="02020603050405020304" pitchFamily="18" charset="0"/>
                <a:cs typeface="Times New Roman" panose="02020603050405020304" pitchFamily="18" charset="0"/>
              </a:rPr>
              <a:t>Ortaokul ve dengi, lise ve dengi okulların, normal öğrenim süresinden fazla olması halinde </a:t>
            </a:r>
            <a:r>
              <a:rPr lang="tr-TR" sz="2600" i="1" dirty="0">
                <a:solidFill>
                  <a:schemeClr val="tx1"/>
                </a:solidFill>
                <a:latin typeface="Times New Roman" panose="02020603050405020304" pitchFamily="18" charset="0"/>
                <a:cs typeface="Times New Roman" panose="02020603050405020304" pitchFamily="18" charset="0"/>
              </a:rPr>
              <a:t>…’ </a:t>
            </a:r>
            <a:r>
              <a:rPr lang="tr-TR" sz="2600" dirty="0">
                <a:solidFill>
                  <a:schemeClr val="tx1"/>
                </a:solidFill>
                <a:latin typeface="+mj-lt"/>
              </a:rPr>
              <a:t>hükmü gereğince işlem yapılır. </a:t>
            </a:r>
            <a:r>
              <a:rPr lang="tr-TR" sz="2600" i="1" dirty="0">
                <a:solidFill>
                  <a:schemeClr val="tx1"/>
                </a:solidFill>
                <a:latin typeface="Times New Roman" panose="02020603050405020304" pitchFamily="18" charset="0"/>
                <a:cs typeface="Times New Roman" panose="02020603050405020304" pitchFamily="18" charset="0"/>
              </a:rPr>
              <a:t>(2009 dan sonraki mezunlar)</a:t>
            </a:r>
          </a:p>
          <a:p>
            <a:pPr algn="just">
              <a:buFont typeface="Wingdings" panose="05000000000000000000" pitchFamily="2" charset="2"/>
              <a:buChar char="ü"/>
            </a:pPr>
            <a:r>
              <a:rPr lang="tr-TR" sz="2600" dirty="0">
                <a:solidFill>
                  <a:schemeClr val="tx1"/>
                </a:solidFill>
                <a:latin typeface="+mj-lt"/>
              </a:rPr>
              <a:t>Öğrencinin hazırlık okuduğu okul ile mezun olduğu okul farklı ise; bu durumda, naklen geldiği okuldan ‘hazırlık sınıfı okuyarak okulumuzdan mezun olmuştur.’ gibi benzer yazılı belge ile müracaatında söz konusu madde hükmünden yararlandırılabilir. </a:t>
            </a:r>
          </a:p>
          <a:p>
            <a:pPr marL="0" indent="0" algn="just">
              <a:buNone/>
            </a:pPr>
            <a:endParaRPr lang="tr-TR" sz="2100" b="1" dirty="0"/>
          </a:p>
          <a:p>
            <a:pPr marL="0" indent="0" algn="just">
              <a:buNone/>
            </a:pPr>
            <a:r>
              <a:rPr lang="tr-TR" sz="2100" b="1" dirty="0"/>
              <a:t>ÖRNEK          GİRİŞ DERECE/KADEME              ATANMASI GEREKEN</a:t>
            </a:r>
          </a:p>
          <a:p>
            <a:pPr marL="0" indent="0" algn="just">
              <a:buNone/>
            </a:pPr>
            <a:r>
              <a:rPr lang="tr-TR" sz="2100" b="1" dirty="0"/>
              <a:t>                       13/3    (Normal Lise)                  12/1  </a:t>
            </a:r>
            <a:r>
              <a:rPr lang="tr-TR" sz="2100" dirty="0"/>
              <a:t>6/b ye göre bir kademe</a:t>
            </a:r>
          </a:p>
          <a:p>
            <a:pPr marL="0" indent="0" algn="just">
              <a:buNone/>
            </a:pPr>
            <a:r>
              <a:rPr lang="tr-TR" sz="2100" b="1" dirty="0"/>
              <a:t>                       12/2    (Mesleki Lise)                  12/3                  ,,</a:t>
            </a:r>
          </a:p>
          <a:p>
            <a:pPr marL="0" indent="0" algn="just">
              <a:buNone/>
            </a:pPr>
            <a:r>
              <a:rPr lang="tr-TR" sz="2100" b="1" i="1" dirty="0">
                <a:solidFill>
                  <a:schemeClr val="accent1"/>
                </a:solidFill>
                <a:latin typeface="Times New Roman" panose="02020603050405020304" pitchFamily="18" charset="0"/>
                <a:cs typeface="Times New Roman" panose="02020603050405020304" pitchFamily="18" charset="0"/>
              </a:rPr>
              <a:t>Not: </a:t>
            </a:r>
            <a:r>
              <a:rPr lang="tr-TR" sz="2100" i="1" dirty="0">
                <a:latin typeface="Times New Roman" panose="02020603050405020304" pitchFamily="18" charset="0"/>
                <a:cs typeface="Times New Roman" panose="02020603050405020304" pitchFamily="18" charset="0"/>
              </a:rPr>
              <a:t>2009 dan sonra L</a:t>
            </a:r>
            <a:r>
              <a:rPr lang="tr-TR" sz="2100" i="1" dirty="0">
                <a:solidFill>
                  <a:srgbClr val="000000"/>
                </a:solidFill>
                <a:effectLst/>
                <a:latin typeface="Times New Roman" panose="02020603050405020304" pitchFamily="18" charset="0"/>
                <a:cs typeface="Times New Roman" panose="02020603050405020304" pitchFamily="18" charset="0"/>
              </a:rPr>
              <a:t>isede okunan hazırlık sınıfının (hazırlık+4)</a:t>
            </a:r>
            <a:r>
              <a:rPr lang="tr-TR" sz="2100" i="1" dirty="0">
                <a:solidFill>
                  <a:srgbClr val="000000"/>
                </a:solidFill>
                <a:latin typeface="Times New Roman" panose="02020603050405020304" pitchFamily="18" charset="0"/>
                <a:cs typeface="Times New Roman" panose="02020603050405020304" pitchFamily="18" charset="0"/>
              </a:rPr>
              <a:t> </a:t>
            </a:r>
            <a:r>
              <a:rPr lang="tr-TR" sz="2100" i="1" dirty="0">
                <a:solidFill>
                  <a:srgbClr val="000000"/>
                </a:solidFill>
                <a:effectLst/>
                <a:latin typeface="Times New Roman" panose="02020603050405020304" pitchFamily="18" charset="0"/>
                <a:cs typeface="Times New Roman" panose="02020603050405020304" pitchFamily="18" charset="0"/>
              </a:rPr>
              <a:t>bu kapsama girdiği 94 Seri </a:t>
            </a:r>
            <a:r>
              <a:rPr lang="tr-TR" sz="2100" i="1" dirty="0" err="1">
                <a:solidFill>
                  <a:srgbClr val="000000"/>
                </a:solidFill>
                <a:effectLst/>
                <a:latin typeface="Times New Roman" panose="02020603050405020304" pitchFamily="18" charset="0"/>
                <a:cs typeface="Times New Roman" panose="02020603050405020304" pitchFamily="18" charset="0"/>
              </a:rPr>
              <a:t>nolu</a:t>
            </a:r>
            <a:r>
              <a:rPr lang="tr-TR" sz="2100" i="1" dirty="0">
                <a:solidFill>
                  <a:srgbClr val="000000"/>
                </a:solidFill>
                <a:effectLst/>
                <a:latin typeface="Times New Roman" panose="02020603050405020304" pitchFamily="18" charset="0"/>
                <a:cs typeface="Times New Roman" panose="02020603050405020304" pitchFamily="18" charset="0"/>
              </a:rPr>
              <a:t> Maliye Bakanlığı tebliğinde düzenlenmiştir. Devlet Personel Başkanlığı görüşleri </a:t>
            </a:r>
            <a:r>
              <a:rPr lang="tr-TR" sz="2100" i="1" dirty="0">
                <a:solidFill>
                  <a:srgbClr val="000000"/>
                </a:solidFill>
                <a:latin typeface="Times New Roman" panose="02020603050405020304" pitchFamily="18" charset="0"/>
                <a:cs typeface="Times New Roman" panose="02020603050405020304" pitchFamily="18" charset="0"/>
              </a:rPr>
              <a:t>ile </a:t>
            </a:r>
            <a:r>
              <a:rPr lang="tr-TR" sz="2100" i="1" dirty="0">
                <a:solidFill>
                  <a:srgbClr val="202124"/>
                </a:solidFill>
                <a:effectLst/>
                <a:latin typeface="Times New Roman" panose="02020603050405020304" pitchFamily="18" charset="0"/>
                <a:cs typeface="Times New Roman" panose="02020603050405020304" pitchFamily="18" charset="0"/>
              </a:rPr>
              <a:t>Danıştay İdari Dava Daireleri Kurulunun 2021 tarihli kararında, lisede hazırlık okuyanların memuriyete lisans düzeyinde girmiş olsa da kademe ilerlemesinden yararlanabileceği belirtilmiştir.</a:t>
            </a:r>
            <a:endParaRPr lang="tr-TR" sz="2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257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BD566C-4C89-D3F6-7F7E-D4AEC0402D57}"/>
              </a:ext>
            </a:extLst>
          </p:cNvPr>
          <p:cNvSpPr>
            <a:spLocks noGrp="1"/>
          </p:cNvSpPr>
          <p:nvPr>
            <p:ph type="title"/>
          </p:nvPr>
        </p:nvSpPr>
        <p:spPr>
          <a:xfrm>
            <a:off x="1838739" y="624109"/>
            <a:ext cx="9869557" cy="1125177"/>
          </a:xfrm>
        </p:spPr>
        <p:txBody>
          <a:bodyPr>
            <a:normAutofit fontScale="90000"/>
          </a:bodyPr>
          <a:lstStyle/>
          <a:p>
            <a:r>
              <a:rPr lang="tr-TR" sz="2700" dirty="0"/>
              <a:t>36/A-8 (a</a:t>
            </a:r>
            <a:r>
              <a:rPr lang="tr-TR" sz="2700" dirty="0" smtClean="0"/>
              <a:t>): ( Emniyet Hizmetler Sınıfından Bakanlığımız Teşkilatına Naklen Atananlar için dikkate alınacak derece kademe:</a:t>
            </a:r>
            <a:r>
              <a:rPr lang="tr-TR" sz="2700" dirty="0"/>
              <a:t/>
            </a:r>
            <a:br>
              <a:rPr lang="tr-TR" sz="2700" dirty="0"/>
            </a:br>
            <a:r>
              <a:rPr lang="tr-TR" sz="2200" dirty="0"/>
              <a:t>Emniyet hizmetleri sınıfına girenlerden:</a:t>
            </a:r>
          </a:p>
        </p:txBody>
      </p:sp>
      <p:graphicFrame>
        <p:nvGraphicFramePr>
          <p:cNvPr id="4" name="İçerik Yer Tutucusu 3">
            <a:extLst>
              <a:ext uri="{FF2B5EF4-FFF2-40B4-BE49-F238E27FC236}">
                <a16:creationId xmlns:a16="http://schemas.microsoft.com/office/drawing/2014/main" id="{9C6E0DD2-2478-CDAC-7932-F99945D1548B}"/>
              </a:ext>
            </a:extLst>
          </p:cNvPr>
          <p:cNvGraphicFramePr>
            <a:graphicFrameLocks noGrp="1"/>
          </p:cNvGraphicFramePr>
          <p:nvPr>
            <p:ph idx="1"/>
            <p:extLst>
              <p:ext uri="{D42A27DB-BD31-4B8C-83A1-F6EECF244321}">
                <p14:modId xmlns:p14="http://schemas.microsoft.com/office/powerpoint/2010/main" val="1981072044"/>
              </p:ext>
            </p:extLst>
          </p:nvPr>
        </p:nvGraphicFramePr>
        <p:xfrm>
          <a:off x="874643" y="1905000"/>
          <a:ext cx="11032435" cy="3824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a:extLst>
              <a:ext uri="{FF2B5EF4-FFF2-40B4-BE49-F238E27FC236}">
                <a16:creationId xmlns:a16="http://schemas.microsoft.com/office/drawing/2014/main" id="{C09F38E7-BFD7-C68F-7B48-AFAB2E09EB3C}"/>
              </a:ext>
            </a:extLst>
          </p:cNvPr>
          <p:cNvSpPr/>
          <p:nvPr/>
        </p:nvSpPr>
        <p:spPr>
          <a:xfrm>
            <a:off x="1083366" y="1905000"/>
            <a:ext cx="2017642" cy="3581400"/>
          </a:xfrm>
          <a:prstGeom prst="rect">
            <a:avLst/>
          </a:prstGeom>
          <a:solidFill>
            <a:srgbClr val="006699"/>
          </a:solidFill>
        </p:spPr>
        <p:style>
          <a:lnRef idx="1">
            <a:schemeClr val="dk1"/>
          </a:lnRef>
          <a:fillRef idx="3">
            <a:schemeClr val="dk1"/>
          </a:fillRef>
          <a:effectRef idx="2">
            <a:schemeClr val="dk1"/>
          </a:effectRef>
          <a:fontRef idx="minor">
            <a:schemeClr val="lt1"/>
          </a:fontRef>
        </p:style>
        <p:txBody>
          <a:bodyPr rtlCol="0" anchor="ctr"/>
          <a:lstStyle/>
          <a:p>
            <a:pPr algn="ctr"/>
            <a:r>
              <a:rPr lang="tr-TR" sz="2400" dirty="0"/>
              <a:t>Emniyet Hizmetlerine Girenler</a:t>
            </a:r>
          </a:p>
          <a:p>
            <a:pPr algn="ctr"/>
            <a:endParaRPr lang="tr-TR" sz="2400" dirty="0"/>
          </a:p>
        </p:txBody>
      </p:sp>
    </p:spTree>
    <p:extLst>
      <p:ext uri="{BB962C8B-B14F-4D97-AF65-F5344CB8AC3E}">
        <p14:creationId xmlns:p14="http://schemas.microsoft.com/office/powerpoint/2010/main" val="1369127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BD566C-4C89-D3F6-7F7E-D4AEC0402D57}"/>
              </a:ext>
            </a:extLst>
          </p:cNvPr>
          <p:cNvSpPr>
            <a:spLocks noGrp="1"/>
          </p:cNvSpPr>
          <p:nvPr>
            <p:ph type="title"/>
          </p:nvPr>
        </p:nvSpPr>
        <p:spPr>
          <a:xfrm>
            <a:off x="1580322" y="228600"/>
            <a:ext cx="10475843" cy="1600199"/>
          </a:xfrm>
        </p:spPr>
        <p:txBody>
          <a:bodyPr>
            <a:normAutofit fontScale="90000"/>
          </a:bodyPr>
          <a:lstStyle/>
          <a:p>
            <a:r>
              <a:rPr lang="tr-TR" dirty="0"/>
              <a:t>36/A-8 (b)</a:t>
            </a:r>
            <a:br>
              <a:rPr lang="tr-TR" dirty="0"/>
            </a:br>
            <a:r>
              <a:rPr lang="tr-TR" sz="2200" dirty="0"/>
              <a:t>Genel İdare Hizmetleri sınıfına girenlerden Orman Muhafaza Memuru ve Baş Memuru ile Gümrük Muhafaza Memuru ve Amirlerine </a:t>
            </a:r>
            <a:r>
              <a:rPr lang="tr-TR" sz="2200" b="1" dirty="0">
                <a:solidFill>
                  <a:srgbClr val="C00000"/>
                </a:solidFill>
              </a:rPr>
              <a:t>ilkokul, Ortaokul ve Lise öğrenimleri için;</a:t>
            </a:r>
            <a:endParaRPr lang="tr-TR" b="1" dirty="0">
              <a:solidFill>
                <a:srgbClr val="C00000"/>
              </a:solidFill>
            </a:endParaRPr>
          </a:p>
        </p:txBody>
      </p:sp>
      <p:graphicFrame>
        <p:nvGraphicFramePr>
          <p:cNvPr id="4" name="İçerik Yer Tutucusu 3">
            <a:extLst>
              <a:ext uri="{FF2B5EF4-FFF2-40B4-BE49-F238E27FC236}">
                <a16:creationId xmlns:a16="http://schemas.microsoft.com/office/drawing/2014/main" id="{9C6E0DD2-2478-CDAC-7932-F99945D1548B}"/>
              </a:ext>
            </a:extLst>
          </p:cNvPr>
          <p:cNvGraphicFramePr>
            <a:graphicFrameLocks noGrp="1"/>
          </p:cNvGraphicFramePr>
          <p:nvPr>
            <p:ph idx="1"/>
            <p:extLst>
              <p:ext uri="{D42A27DB-BD31-4B8C-83A1-F6EECF244321}">
                <p14:modId xmlns:p14="http://schemas.microsoft.com/office/powerpoint/2010/main" val="2805420885"/>
              </p:ext>
            </p:extLst>
          </p:nvPr>
        </p:nvGraphicFramePr>
        <p:xfrm>
          <a:off x="874643" y="1905000"/>
          <a:ext cx="11032435" cy="3824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a:extLst>
              <a:ext uri="{FF2B5EF4-FFF2-40B4-BE49-F238E27FC236}">
                <a16:creationId xmlns:a16="http://schemas.microsoft.com/office/drawing/2014/main" id="{C09F38E7-BFD7-C68F-7B48-AFAB2E09EB3C}"/>
              </a:ext>
            </a:extLst>
          </p:cNvPr>
          <p:cNvSpPr/>
          <p:nvPr/>
        </p:nvSpPr>
        <p:spPr>
          <a:xfrm>
            <a:off x="1113184" y="1905000"/>
            <a:ext cx="2017642" cy="382463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sz="2400" dirty="0"/>
              <a:t>Genel İdare Hizmetlerine Giren;</a:t>
            </a:r>
          </a:p>
          <a:p>
            <a:pPr algn="ctr"/>
            <a:endParaRPr lang="tr-TR" sz="2400" dirty="0"/>
          </a:p>
          <a:p>
            <a:pPr algn="ctr"/>
            <a:endParaRPr lang="tr-TR" dirty="0"/>
          </a:p>
        </p:txBody>
      </p:sp>
      <p:sp>
        <p:nvSpPr>
          <p:cNvPr id="3" name="Oval 2">
            <a:extLst>
              <a:ext uri="{FF2B5EF4-FFF2-40B4-BE49-F238E27FC236}">
                <a16:creationId xmlns:a16="http://schemas.microsoft.com/office/drawing/2014/main" id="{A776DEB1-A4E5-8F50-6DCB-926E7C5F9F47}"/>
              </a:ext>
            </a:extLst>
          </p:cNvPr>
          <p:cNvSpPr/>
          <p:nvPr/>
        </p:nvSpPr>
        <p:spPr>
          <a:xfrm>
            <a:off x="7679634" y="1904999"/>
            <a:ext cx="3889514" cy="36708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Giriş derece ve kademlerine </a:t>
            </a:r>
            <a:r>
              <a:rPr lang="tr-TR" sz="2400" b="1" dirty="0">
                <a:solidFill>
                  <a:schemeClr val="tx1"/>
                </a:solidFill>
              </a:rPr>
              <a:t>bir derece </a:t>
            </a:r>
            <a:r>
              <a:rPr lang="tr-TR" sz="2400" dirty="0">
                <a:solidFill>
                  <a:schemeClr val="tx1"/>
                </a:solidFill>
              </a:rPr>
              <a:t>ilave verilir.</a:t>
            </a:r>
          </a:p>
        </p:txBody>
      </p:sp>
    </p:spTree>
    <p:extLst>
      <p:ext uri="{BB962C8B-B14F-4D97-AF65-F5344CB8AC3E}">
        <p14:creationId xmlns:p14="http://schemas.microsoft.com/office/powerpoint/2010/main" val="3404604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1DA8133-2912-AB59-352D-40CA8C30945A}"/>
              </a:ext>
            </a:extLst>
          </p:cNvPr>
          <p:cNvSpPr txBox="1"/>
          <p:nvPr/>
        </p:nvSpPr>
        <p:spPr>
          <a:xfrm>
            <a:off x="1540520" y="748607"/>
            <a:ext cx="10467259" cy="4832092"/>
          </a:xfrm>
          <a:prstGeom prst="rect">
            <a:avLst/>
          </a:prstGeom>
          <a:noFill/>
        </p:spPr>
        <p:txBody>
          <a:bodyPr wrap="square">
            <a:spAutoFit/>
          </a:bodyPr>
          <a:lstStyle/>
          <a:p>
            <a:r>
              <a:rPr lang="tr-TR" sz="2000" dirty="0"/>
              <a:t>	Bu Kanun Maddesinin yukarıda gösterilen fıkraları gereği memurların başlangıç derecesinden fazla verilen derece ve kademeler; </a:t>
            </a:r>
            <a:r>
              <a:rPr lang="tr-TR" sz="2000" b="1" dirty="0"/>
              <a:t>daha sonra hizmet sınıflarını değiştirmek suretiyle başka bir hizmet sınıfına atanmaları halinde</a:t>
            </a:r>
            <a:r>
              <a:rPr lang="tr-TR" sz="2000" dirty="0"/>
              <a:t>, öğrenim durumları itibariyle görev yaptıkları hizmet sınıfındaki emsallerinin bulundukları derecenin üstünde bir derecede bulunacaklarından, emsalleri ile aradaki farkın giderilmesi bakımından, 657 sayılı Devlet Memurları Kanununun 71. maddesi uyarınca bulunduğu derece ve kademede </a:t>
            </a:r>
            <a:r>
              <a:rPr lang="tr-TR" sz="2000" b="1" dirty="0"/>
              <a:t>her bir kademe için bir yıl, her bir derece için üç yıl </a:t>
            </a:r>
            <a:r>
              <a:rPr lang="tr-TR" sz="2000" dirty="0"/>
              <a:t>süresince bekletilmeleri gerekmektedir. </a:t>
            </a:r>
          </a:p>
          <a:p>
            <a:endParaRPr lang="tr-TR" sz="2400" dirty="0"/>
          </a:p>
          <a:p>
            <a:endParaRPr lang="tr-TR" sz="2400" dirty="0"/>
          </a:p>
          <a:p>
            <a:r>
              <a:rPr lang="tr-TR" sz="2000" b="1" i="1" dirty="0">
                <a:solidFill>
                  <a:schemeClr val="accent1"/>
                </a:solidFill>
                <a:latin typeface="Times New Roman" panose="02020603050405020304" pitchFamily="18" charset="0"/>
                <a:cs typeface="Times New Roman" panose="02020603050405020304" pitchFamily="18" charset="0"/>
              </a:rPr>
              <a:t>71. Mad. : </a:t>
            </a:r>
            <a:r>
              <a:rPr lang="tr-TR" sz="2000" i="1" dirty="0">
                <a:latin typeface="Times New Roman" panose="02020603050405020304" pitchFamily="18" charset="0"/>
                <a:cs typeface="Times New Roman" panose="02020603050405020304" pitchFamily="18" charset="0"/>
              </a:rPr>
              <a:t>’…Eski sınıflarında, görev alacakları yeni sınıfa göre memurluğa daha yüksek bir derece ve kademeden başlamış </a:t>
            </a:r>
            <a:r>
              <a:rPr lang="tr-TR" sz="2000" i="1" dirty="0" err="1">
                <a:latin typeface="Times New Roman" panose="02020603050405020304" pitchFamily="18" charset="0"/>
                <a:cs typeface="Times New Roman" panose="02020603050405020304" pitchFamily="18" charset="0"/>
              </a:rPr>
              <a:t>olupda</a:t>
            </a:r>
            <a:r>
              <a:rPr lang="tr-TR" sz="2000" i="1" dirty="0">
                <a:latin typeface="Times New Roman" panose="02020603050405020304" pitchFamily="18" charset="0"/>
                <a:cs typeface="Times New Roman" panose="02020603050405020304" pitchFamily="18" charset="0"/>
              </a:rPr>
              <a:t> sınıf değiştirenlerin yeni görevlerindeki ilk ilerleme süreleri eski sınıflarında kazandıkları derece ve kademelere tekabül eden süre kadar uzatılır ve bu süre tamamlanıncaya kadar kendilerine sınıf değiştirmeleri sırasında bulundukları derecede kademe ilerlemesi verilmez ‘               </a:t>
            </a:r>
          </a:p>
        </p:txBody>
      </p:sp>
    </p:spTree>
    <p:extLst>
      <p:ext uri="{BB962C8B-B14F-4D97-AF65-F5344CB8AC3E}">
        <p14:creationId xmlns:p14="http://schemas.microsoft.com/office/powerpoint/2010/main" val="4086368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743484"/>
            <a:ext cx="5713586" cy="566701"/>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A/9 FIKRASI</a:t>
            </a:r>
          </a:p>
        </p:txBody>
      </p:sp>
      <p:sp>
        <p:nvSpPr>
          <p:cNvPr id="3" name="İçerik Yer Tutucusu 2"/>
          <p:cNvSpPr>
            <a:spLocks noGrp="1"/>
          </p:cNvSpPr>
          <p:nvPr>
            <p:ph idx="1"/>
          </p:nvPr>
        </p:nvSpPr>
        <p:spPr>
          <a:xfrm>
            <a:off x="1337481" y="1433015"/>
            <a:ext cx="10167131" cy="5221785"/>
          </a:xfrm>
        </p:spPr>
        <p:txBody>
          <a:bodyPr>
            <a:normAutofit/>
          </a:bodyPr>
          <a:lstStyle/>
          <a:p>
            <a:pPr algn="just">
              <a:buFont typeface="Wingdings" panose="05000000000000000000" pitchFamily="2" charset="2"/>
              <a:buChar char="q"/>
            </a:pPr>
            <a:r>
              <a:rPr lang="tr-TR" sz="2400" i="1" dirty="0">
                <a:latin typeface="Times New Roman" panose="02020603050405020304" pitchFamily="18" charset="0"/>
                <a:cs typeface="Times New Roman" panose="02020603050405020304" pitchFamily="18" charset="0"/>
              </a:rPr>
              <a:t>Memurluğa girmeden önce veya memuriyetleri sırasında yüksek öğrenim üstü </a:t>
            </a:r>
            <a:r>
              <a:rPr lang="tr-TR" sz="2400" i="1" dirty="0" err="1">
                <a:latin typeface="Times New Roman" panose="02020603050405020304" pitchFamily="18" charset="0"/>
                <a:cs typeface="Times New Roman" panose="02020603050405020304" pitchFamily="18" charset="0"/>
              </a:rPr>
              <a:t>master</a:t>
            </a:r>
            <a:r>
              <a:rPr lang="tr-TR" sz="2400" i="1" dirty="0">
                <a:latin typeface="Times New Roman" panose="02020603050405020304" pitchFamily="18" charset="0"/>
                <a:cs typeface="Times New Roman" panose="02020603050405020304" pitchFamily="18" charset="0"/>
              </a:rPr>
              <a:t> derecesi almış olanlarla yüksek öğrenim kurumlarında en az bir yıl ilave öğrenim yaparak lisans üstü ihtisas sertifikası alanlara bir kademe ilerlemesi, tıpta uzmanlık belgesi alanlara, meslekleri ile ilgili öğrenim dallarında doktora yapanlara bir derece yükselmesi uygulanır. </a:t>
            </a:r>
          </a:p>
          <a:p>
            <a:pPr marL="0" indent="0" algn="just">
              <a:buNone/>
            </a:pPr>
            <a:endParaRPr lang="tr-TR" sz="2400" dirty="0"/>
          </a:p>
          <a:p>
            <a:pPr marL="0" indent="0" algn="just">
              <a:buNone/>
            </a:pPr>
            <a:endParaRPr lang="tr-TR" sz="1400" dirty="0"/>
          </a:p>
        </p:txBody>
      </p:sp>
      <p:graphicFrame>
        <p:nvGraphicFramePr>
          <p:cNvPr id="5" name="İçerik Yer Tutucusu 3">
            <a:extLst>
              <a:ext uri="{FF2B5EF4-FFF2-40B4-BE49-F238E27FC236}">
                <a16:creationId xmlns:a16="http://schemas.microsoft.com/office/drawing/2014/main" id="{11748CD0-700F-F599-B75E-96021D8F6DC4}"/>
              </a:ext>
            </a:extLst>
          </p:cNvPr>
          <p:cNvGraphicFramePr>
            <a:graphicFrameLocks/>
          </p:cNvGraphicFramePr>
          <p:nvPr>
            <p:extLst>
              <p:ext uri="{D42A27DB-BD31-4B8C-83A1-F6EECF244321}">
                <p14:modId xmlns:p14="http://schemas.microsoft.com/office/powerpoint/2010/main" val="303253495"/>
              </p:ext>
            </p:extLst>
          </p:nvPr>
        </p:nvGraphicFramePr>
        <p:xfrm>
          <a:off x="1267907" y="3943258"/>
          <a:ext cx="8875643" cy="2454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0893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743484"/>
            <a:ext cx="5713586" cy="566701"/>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A/9 FIKRASI</a:t>
            </a:r>
          </a:p>
        </p:txBody>
      </p:sp>
      <p:sp>
        <p:nvSpPr>
          <p:cNvPr id="3" name="İçerik Yer Tutucusu 2"/>
          <p:cNvSpPr>
            <a:spLocks noGrp="1"/>
          </p:cNvSpPr>
          <p:nvPr>
            <p:ph idx="1"/>
          </p:nvPr>
        </p:nvSpPr>
        <p:spPr>
          <a:xfrm>
            <a:off x="1337481" y="1433015"/>
            <a:ext cx="10167131" cy="5221785"/>
          </a:xfrm>
        </p:spPr>
        <p:txBody>
          <a:bodyPr>
            <a:normAutofit/>
          </a:bodyPr>
          <a:lstStyle/>
          <a:p>
            <a:pPr algn="just"/>
            <a:r>
              <a:rPr lang="tr-TR" sz="2000" dirty="0"/>
              <a:t>Yüksek lisans öğrenimine hangi dalda olduğuna bakılmaksızın bir kademe ilerlemesi yapılır.</a:t>
            </a:r>
          </a:p>
          <a:p>
            <a:pPr algn="just"/>
            <a:r>
              <a:rPr lang="tr-TR" sz="2000" dirty="0"/>
              <a:t>Doktora öğrenimine bir derece uygulanır. Ancak bu öğrenimden önce yaptığı yüksek lisanstan 1 kademe ilerlemesi yapılmış ise Doktoradan sadece 2 kademe ilerlemesi yapılır. </a:t>
            </a:r>
          </a:p>
          <a:p>
            <a:pPr algn="just"/>
            <a:r>
              <a:rPr lang="tr-TR" sz="2000" i="1" dirty="0"/>
              <a:t>Doktora öğreniminin </a:t>
            </a:r>
            <a:r>
              <a:rPr lang="tr-TR" sz="2000" b="1" i="1" dirty="0"/>
              <a:t>mesleği </a:t>
            </a:r>
            <a:r>
              <a:rPr lang="tr-TR" sz="2000" i="1" dirty="0"/>
              <a:t>(</a:t>
            </a:r>
            <a:r>
              <a:rPr lang="tr-TR" sz="2000" b="1" i="1" dirty="0"/>
              <a:t>lisans eğitimi</a:t>
            </a:r>
            <a:r>
              <a:rPr lang="tr-TR" sz="2000" i="1" dirty="0"/>
              <a:t>) ile aynı alanda olmaması durumunda, doktora yapmış olmasından dolayı herhangi bir kademe ilerlemesi yapılmaz.</a:t>
            </a:r>
          </a:p>
          <a:p>
            <a:pPr marL="0" indent="0" algn="just">
              <a:buNone/>
            </a:pPr>
            <a:endParaRPr lang="tr-TR" sz="2000" i="1" dirty="0"/>
          </a:p>
          <a:p>
            <a:pPr marL="0" indent="0" algn="just">
              <a:buNone/>
            </a:pPr>
            <a:r>
              <a:rPr lang="tr-TR" sz="2000" i="1" dirty="0"/>
              <a:t>  Kişinin, iki ayrı dalda aynı düzeyde lisansüstü öğrenim görmüş olması, 657 sayılı Devlet Memurları Kanunu’nun 36/A-9 maddesinden ikinci kez kademe ilerlemesi verilmesi mümkün olmamaktadır.</a:t>
            </a:r>
          </a:p>
        </p:txBody>
      </p:sp>
    </p:spTree>
    <p:extLst>
      <p:ext uri="{BB962C8B-B14F-4D97-AF65-F5344CB8AC3E}">
        <p14:creationId xmlns:p14="http://schemas.microsoft.com/office/powerpoint/2010/main" val="3983011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734938"/>
            <a:ext cx="5153596" cy="698077"/>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A/10 FIKRASI</a:t>
            </a:r>
          </a:p>
        </p:txBody>
      </p:sp>
      <p:sp>
        <p:nvSpPr>
          <p:cNvPr id="3" name="İçerik Yer Tutucusu 2"/>
          <p:cNvSpPr>
            <a:spLocks noGrp="1"/>
          </p:cNvSpPr>
          <p:nvPr>
            <p:ph idx="1"/>
          </p:nvPr>
        </p:nvSpPr>
        <p:spPr>
          <a:xfrm>
            <a:off x="1842448" y="1924334"/>
            <a:ext cx="9662164" cy="4426770"/>
          </a:xfrm>
        </p:spPr>
        <p:txBody>
          <a:bodyPr>
            <a:normAutofit/>
          </a:bodyPr>
          <a:lstStyle/>
          <a:p>
            <a:pPr marL="0" indent="0" algn="just">
              <a:buNone/>
            </a:pPr>
            <a:r>
              <a:rPr lang="tr-TR" sz="2000" dirty="0"/>
              <a:t>	</a:t>
            </a:r>
            <a:r>
              <a:rPr lang="tr-TR" sz="2400" dirty="0"/>
              <a:t>Doktora üstü üniversite doçentliği unvanını üniversitede görevli iken kazananlara bir derece, </a:t>
            </a:r>
            <a:r>
              <a:rPr lang="tr-TR" sz="2400" b="1" dirty="0"/>
              <a:t>diğer memuriyetlerde iken bu unvanı kazananlara iki kademe ilerlemesi uygulanır. </a:t>
            </a:r>
          </a:p>
          <a:p>
            <a:pPr marL="0" indent="0">
              <a:buNone/>
            </a:pPr>
            <a:endParaRPr lang="tr-TR" sz="2000" dirty="0"/>
          </a:p>
          <a:p>
            <a:pPr marL="0" indent="0">
              <a:buNone/>
            </a:pPr>
            <a:r>
              <a:rPr lang="tr-TR" sz="2000" b="1" dirty="0"/>
              <a:t>ÖRNEK:                  </a:t>
            </a:r>
            <a:r>
              <a:rPr lang="tr-TR" sz="2000" u="sng" dirty="0"/>
              <a:t>ESKİ DURUMU               YENİ DURUMU</a:t>
            </a:r>
          </a:p>
          <a:p>
            <a:pPr marL="0" indent="0">
              <a:buNone/>
            </a:pPr>
            <a:r>
              <a:rPr lang="tr-TR" sz="2000" dirty="0"/>
              <a:t>                                      5/1                            4/1 (Üniversitede görevli ise)</a:t>
            </a:r>
          </a:p>
          <a:p>
            <a:pPr marL="0" indent="0">
              <a:buNone/>
            </a:pPr>
            <a:r>
              <a:rPr lang="tr-TR" sz="2000" dirty="0"/>
              <a:t>                                      5/1                            5/3  (Diğer memuriyetlerde)</a:t>
            </a:r>
          </a:p>
          <a:p>
            <a:pPr marL="0" indent="0">
              <a:buNone/>
            </a:pPr>
            <a:endParaRPr lang="tr-TR" sz="2000" dirty="0"/>
          </a:p>
          <a:p>
            <a:r>
              <a:rPr lang="tr-TR" altLang="tr-TR" dirty="0">
                <a:latin typeface="+mj-lt"/>
              </a:rPr>
              <a:t>36/A-10 hükmü yalnızca 657 Sayılı kanun kapsamında olanlara uygulanır. Üniversite doçentliği unvanını kazanan araştırma görevlileri hakkında uygulanmaz. (SGKK, 08.03.1979 3982/2) </a:t>
            </a:r>
          </a:p>
          <a:p>
            <a:pPr marL="0" indent="0">
              <a:buNone/>
            </a:pPr>
            <a:endParaRPr lang="tr-TR" sz="2000" dirty="0"/>
          </a:p>
          <a:p>
            <a:pPr marL="0" indent="0">
              <a:buNone/>
            </a:pPr>
            <a:endParaRPr lang="tr-TR" dirty="0"/>
          </a:p>
        </p:txBody>
      </p:sp>
    </p:spTree>
    <p:extLst>
      <p:ext uri="{BB962C8B-B14F-4D97-AF65-F5344CB8AC3E}">
        <p14:creationId xmlns:p14="http://schemas.microsoft.com/office/powerpoint/2010/main" val="1511356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734939"/>
            <a:ext cx="5757445" cy="725372"/>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A/11 FIKRASI</a:t>
            </a:r>
          </a:p>
        </p:txBody>
      </p:sp>
      <p:sp>
        <p:nvSpPr>
          <p:cNvPr id="3" name="İçerik Yer Tutucusu 2"/>
          <p:cNvSpPr>
            <a:spLocks noGrp="1"/>
          </p:cNvSpPr>
          <p:nvPr>
            <p:ph idx="1"/>
          </p:nvPr>
        </p:nvSpPr>
        <p:spPr>
          <a:xfrm>
            <a:off x="1405719" y="1847850"/>
            <a:ext cx="10098893" cy="4662132"/>
          </a:xfrm>
        </p:spPr>
        <p:txBody>
          <a:bodyPr>
            <a:normAutofit fontScale="92500"/>
          </a:bodyPr>
          <a:lstStyle/>
          <a:p>
            <a:pPr marL="0" indent="0">
              <a:buNone/>
            </a:pPr>
            <a:r>
              <a:rPr lang="tr-TR" sz="2000" dirty="0"/>
              <a:t>     Bu bent kısaca kamuda </a:t>
            </a:r>
            <a:r>
              <a:rPr lang="tr-TR" sz="2000" b="1" dirty="0"/>
              <a:t>kariyer meslekler </a:t>
            </a:r>
            <a:r>
              <a:rPr lang="tr-TR" sz="2000" dirty="0"/>
              <a:t>olarak adlandırılan kadrolar için getirilmiş ilave derece uygulamasıdır.</a:t>
            </a:r>
          </a:p>
          <a:p>
            <a:pPr marL="0" indent="0">
              <a:buNone/>
            </a:pPr>
            <a:r>
              <a:rPr lang="tr-TR" sz="2100" b="1" dirty="0">
                <a:solidFill>
                  <a:schemeClr val="accent1"/>
                </a:solidFill>
              </a:rPr>
              <a:t>Söz konusu madde hükmünde yer alan ilave dereceden yararlanabilmek için: </a:t>
            </a:r>
          </a:p>
          <a:p>
            <a:r>
              <a:rPr lang="tr-TR" sz="2000" dirty="0"/>
              <a:t>Mesleğe özel yarışma sınavına tabi tutulmak suretiyle alınma, </a:t>
            </a:r>
          </a:p>
          <a:p>
            <a:r>
              <a:rPr lang="tr-TR" sz="2000" i="1" dirty="0">
                <a:latin typeface="Times New Roman" panose="02020603050405020304" pitchFamily="18" charset="0"/>
                <a:cs typeface="Times New Roman" panose="02020603050405020304" pitchFamily="18" charset="0"/>
              </a:rPr>
              <a:t>‘Başbakanlık, Bakanlık, Müsteşarlık ve bağımsız genel müdürlükler müfettiş yardımcıları ile…’ </a:t>
            </a:r>
            <a:r>
              <a:rPr lang="tr-TR" sz="2000" dirty="0"/>
              <a:t>Madde içerisinde sayılan mesleklerden birinde çalışıyor olmak,  </a:t>
            </a:r>
          </a:p>
          <a:p>
            <a:r>
              <a:rPr lang="tr-TR" sz="2000" dirty="0"/>
              <a:t>Özel yeterlik sınavı yönetmeliklerine göre yapılacak yeterlik sınavlarında başarı göstermek, </a:t>
            </a:r>
          </a:p>
          <a:p>
            <a:r>
              <a:rPr lang="tr-TR" sz="2000" dirty="0"/>
              <a:t>‘</a:t>
            </a:r>
            <a:r>
              <a:rPr lang="tr-TR" sz="2000" i="1" dirty="0">
                <a:latin typeface="Times New Roman" panose="02020603050405020304" pitchFamily="18" charset="0"/>
                <a:cs typeface="Times New Roman" panose="02020603050405020304" pitchFamily="18" charset="0"/>
              </a:rPr>
              <a:t>Müfettişliğe, Kaymakamlığa, Kamu Denetçiliği Kurumu Uzmanlığına, Başbakanlık Uzmanlığına…’   ve </a:t>
            </a:r>
            <a:r>
              <a:rPr lang="tr-TR" sz="2000" dirty="0"/>
              <a:t>Maddenin devamında sayılan mesleklerden birine yeterlilik alarak atanmak. </a:t>
            </a:r>
          </a:p>
          <a:p>
            <a:pPr marL="0" indent="0">
              <a:buNone/>
            </a:pPr>
            <a:r>
              <a:rPr lang="tr-TR" sz="2000" dirty="0"/>
              <a:t>Bu kişilere, atanmaları sırasında ve bir defaya mahsus olmak üzere haklarında ayrıca bir derece yükselmesi uygulanır. </a:t>
            </a:r>
          </a:p>
        </p:txBody>
      </p:sp>
    </p:spTree>
    <p:extLst>
      <p:ext uri="{BB962C8B-B14F-4D97-AF65-F5344CB8AC3E}">
        <p14:creationId xmlns:p14="http://schemas.microsoft.com/office/powerpoint/2010/main" val="407378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3846ECC6-0A41-3F59-8366-852672C91DB9}"/>
              </a:ext>
            </a:extLst>
          </p:cNvPr>
          <p:cNvSpPr txBox="1"/>
          <p:nvPr/>
        </p:nvSpPr>
        <p:spPr>
          <a:xfrm>
            <a:off x="1243352" y="775436"/>
            <a:ext cx="10608365" cy="5632311"/>
          </a:xfrm>
          <a:prstGeom prst="rect">
            <a:avLst/>
          </a:prstGeom>
          <a:noFill/>
        </p:spPr>
        <p:txBody>
          <a:bodyPr wrap="square">
            <a:spAutoFit/>
          </a:bodyPr>
          <a:lstStyle/>
          <a:p>
            <a:pPr marL="285750" indent="-285750">
              <a:buFont typeface="Wingdings" panose="05000000000000000000" pitchFamily="2" charset="2"/>
              <a:buChar char="Ø"/>
            </a:pPr>
            <a:r>
              <a:rPr lang="tr-TR" b="1" dirty="0">
                <a:solidFill>
                  <a:srgbClr val="FF0000"/>
                </a:solidFill>
                <a:latin typeface="+mj-lt"/>
              </a:rPr>
              <a:t>İntibak: </a:t>
            </a:r>
            <a:r>
              <a:rPr lang="tr-TR" b="1" dirty="0">
                <a:latin typeface="+mj-lt"/>
              </a:rPr>
              <a:t>K</a:t>
            </a:r>
            <a:r>
              <a:rPr lang="tr-TR" dirty="0">
                <a:solidFill>
                  <a:srgbClr val="202124"/>
                </a:solidFill>
                <a:latin typeface="+mj-lt"/>
              </a:rPr>
              <a:t>anunda belirlenen niteliklere haiz olan ve memurluğa alınan kişinin; </a:t>
            </a:r>
            <a:r>
              <a:rPr lang="tr-TR" b="1" dirty="0">
                <a:solidFill>
                  <a:srgbClr val="202124"/>
                </a:solidFill>
                <a:latin typeface="+mj-lt"/>
              </a:rPr>
              <a:t>girişteki </a:t>
            </a:r>
            <a:r>
              <a:rPr lang="tr-TR" dirty="0">
                <a:solidFill>
                  <a:srgbClr val="202124"/>
                </a:solidFill>
                <a:latin typeface="+mj-lt"/>
              </a:rPr>
              <a:t>niteliklerinin veya mer'i mevzuatın değişmesi, </a:t>
            </a:r>
            <a:r>
              <a:rPr lang="tr-TR" i="1" dirty="0">
                <a:solidFill>
                  <a:srgbClr val="202124"/>
                </a:solidFill>
                <a:latin typeface="+mj-lt"/>
              </a:rPr>
              <a:t>öğrenim</a:t>
            </a:r>
            <a:r>
              <a:rPr lang="tr-TR" dirty="0">
                <a:solidFill>
                  <a:srgbClr val="202124"/>
                </a:solidFill>
                <a:latin typeface="+mj-lt"/>
              </a:rPr>
              <a:t> veya </a:t>
            </a:r>
            <a:r>
              <a:rPr lang="tr-TR" i="1" dirty="0">
                <a:solidFill>
                  <a:srgbClr val="202124"/>
                </a:solidFill>
                <a:latin typeface="+mj-lt"/>
              </a:rPr>
              <a:t>memuriyette geçmiş gibi sayılan hizmetleri </a:t>
            </a:r>
            <a:r>
              <a:rPr lang="tr-TR" i="1" dirty="0" smtClean="0">
                <a:solidFill>
                  <a:srgbClr val="202124"/>
                </a:solidFill>
                <a:latin typeface="+mj-lt"/>
              </a:rPr>
              <a:t>değerlendirilmesi, Memurlukta İntibak 01.03.1975 ve 30.06.1988 tarih ve 331 sayılı Kanun Hükmünde Kararname ile ikinci kez intibak kanunu çıkmış bu Kanunla kadrosuzluk sebebiyle derce ve kademe yükselmesi yapamayan personelin kayıpları giderilmiştir</a:t>
            </a:r>
          </a:p>
          <a:p>
            <a:pPr marL="285750" indent="-285750">
              <a:buFont typeface="Wingdings" panose="05000000000000000000" pitchFamily="2" charset="2"/>
              <a:buChar char="Ø"/>
            </a:pPr>
            <a:r>
              <a:rPr lang="tr-TR" i="1" dirty="0">
                <a:solidFill>
                  <a:srgbClr val="202124"/>
                </a:solidFill>
                <a:latin typeface="+mj-lt"/>
              </a:rPr>
              <a:t> </a:t>
            </a:r>
            <a:r>
              <a:rPr lang="tr-TR" i="1" dirty="0" smtClean="0">
                <a:solidFill>
                  <a:srgbClr val="202124"/>
                </a:solidFill>
                <a:latin typeface="+mj-lt"/>
              </a:rPr>
              <a:t>      - 30.06.1988 tarihinden önce derece yükselmesi ve kademe ilerlemeleri atamaya yetkili amirin Onayı imzalama tarihi ilgililerin terfi tarihleri olarak kabul edildiğinden ve üzerindeki kadro derecesi bir üst dereceye yükselmesine müsait olmadığından ilgililerin hak kaybı olmaktaydı. 30.06.1988 tarihinde bu kayıplar giderilmiş ve derece-kademe ilerleme tarihleri ilgililerin memuriyete ilk giriş tarihleri veya hizmet değerlendirmesi gibi işlemlerde artan süre dikkate alınarak yeni terfi tarihleri hak kaybı olmadan yürütülmeye başlanmış 67. maddenin değiştirilmesiyle kadro şartı aranmaksızın derece ve kademe ilerlemelerinin yapılmaya başlanılmış ve halen devam etmektedir. </a:t>
            </a:r>
          </a:p>
          <a:p>
            <a:pPr marL="285750" indent="-285750">
              <a:buFont typeface="Wingdings" panose="05000000000000000000" pitchFamily="2" charset="2"/>
              <a:buChar char="Ø"/>
            </a:pPr>
            <a:r>
              <a:rPr lang="tr-TR" i="1" dirty="0">
                <a:solidFill>
                  <a:srgbClr val="202124"/>
                </a:solidFill>
                <a:latin typeface="+mj-lt"/>
              </a:rPr>
              <a:t> </a:t>
            </a:r>
            <a:r>
              <a:rPr lang="tr-TR" i="1" dirty="0" smtClean="0">
                <a:solidFill>
                  <a:srgbClr val="202124"/>
                </a:solidFill>
                <a:latin typeface="+mj-lt"/>
              </a:rPr>
              <a:t>   Örneğin; 84. maddeye göre asli devlet memurluğunda askerlik hizmeti değerlendirilen personelin terfi tarihi askerlik süreside dikkate alınarak tespit edilir, değerlenecek hiçbir hizmeti olmayan personelin ise ilk göreve başlama tarihi terfi tarihi olacaktır.</a:t>
            </a:r>
          </a:p>
          <a:p>
            <a:pPr marL="285750" indent="-285750">
              <a:buFont typeface="Wingdings" panose="05000000000000000000" pitchFamily="2" charset="2"/>
              <a:buChar char="Ø"/>
            </a:pPr>
            <a:endParaRPr lang="tr-TR" b="1" dirty="0">
              <a:solidFill>
                <a:srgbClr val="FF0000"/>
              </a:solidFill>
              <a:latin typeface="+mj-lt"/>
            </a:endParaRPr>
          </a:p>
          <a:p>
            <a:pPr marL="285750" indent="-285750">
              <a:buFont typeface="Wingdings" panose="05000000000000000000" pitchFamily="2" charset="2"/>
              <a:buChar char="Ø"/>
            </a:pPr>
            <a:r>
              <a:rPr lang="tr-TR" b="1" dirty="0">
                <a:solidFill>
                  <a:srgbClr val="FF0000"/>
                </a:solidFill>
                <a:latin typeface="+mj-lt"/>
              </a:rPr>
              <a:t>Terfi: </a:t>
            </a:r>
            <a:r>
              <a:rPr lang="tr-TR" b="1" dirty="0">
                <a:latin typeface="+mj-lt"/>
              </a:rPr>
              <a:t>Bir memurun bulunduğu derece ve kademeden daha üst bir derece ve kademeye yükseltilmesi</a:t>
            </a:r>
            <a:r>
              <a:rPr lang="tr-TR" dirty="0">
                <a:latin typeface="+mj-lt"/>
              </a:rPr>
              <a:t> veya ilgilinin bulunduğu unvandan hiyerarşi olarak daha üst bir unvanlı kadroya atanmasıdır. </a:t>
            </a:r>
          </a:p>
        </p:txBody>
      </p:sp>
      <p:sp>
        <p:nvSpPr>
          <p:cNvPr id="7" name="Metin kutusu 6">
            <a:extLst>
              <a:ext uri="{FF2B5EF4-FFF2-40B4-BE49-F238E27FC236}">
                <a16:creationId xmlns:a16="http://schemas.microsoft.com/office/drawing/2014/main" id="{78055C2D-DB2B-6847-B34B-5B783C45E2ED}"/>
              </a:ext>
            </a:extLst>
          </p:cNvPr>
          <p:cNvSpPr txBox="1"/>
          <p:nvPr/>
        </p:nvSpPr>
        <p:spPr>
          <a:xfrm>
            <a:off x="1488195" y="187697"/>
            <a:ext cx="10118677"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400" b="1" dirty="0"/>
              <a:t>İNTİBAK VE  TERFİ Nedir?</a:t>
            </a:r>
          </a:p>
        </p:txBody>
      </p:sp>
    </p:spTree>
    <p:extLst>
      <p:ext uri="{BB962C8B-B14F-4D97-AF65-F5344CB8AC3E}">
        <p14:creationId xmlns:p14="http://schemas.microsoft.com/office/powerpoint/2010/main" val="4192182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6602" y="884582"/>
            <a:ext cx="242016" cy="590537"/>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ctr"/>
            <a:r>
              <a:rPr lang="tr-TR" sz="2800" b="1" dirty="0">
                <a:solidFill>
                  <a:schemeClr val="bg1"/>
                </a:solidFill>
              </a:rPr>
              <a:t>.</a:t>
            </a:r>
          </a:p>
        </p:txBody>
      </p:sp>
      <p:sp>
        <p:nvSpPr>
          <p:cNvPr id="3" name="İçerik Yer Tutucusu 2"/>
          <p:cNvSpPr>
            <a:spLocks noGrp="1"/>
          </p:cNvSpPr>
          <p:nvPr>
            <p:ph idx="1"/>
          </p:nvPr>
        </p:nvSpPr>
        <p:spPr>
          <a:xfrm>
            <a:off x="1457324" y="1246556"/>
            <a:ext cx="10196961" cy="5502115"/>
          </a:xfrm>
        </p:spPr>
        <p:txBody>
          <a:bodyPr>
            <a:normAutofit/>
          </a:bodyPr>
          <a:lstStyle/>
          <a:p>
            <a:pPr algn="just"/>
            <a:r>
              <a:rPr lang="tr-TR" i="1"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A-12-d; </a:t>
            </a:r>
            <a:r>
              <a:rPr lang="tr-TR" i="1" dirty="0">
                <a:latin typeface="Times New Roman" panose="02020603050405020304" pitchFamily="18" charset="0"/>
                <a:cs typeface="Times New Roman" panose="02020603050405020304" pitchFamily="18" charset="0"/>
              </a:rPr>
              <a:t>Memuriyette iken veya memuriyetten ayrılarak (87 </a:t>
            </a:r>
            <a:r>
              <a:rPr lang="tr-TR" i="1" dirty="0" err="1">
                <a:latin typeface="Times New Roman" panose="02020603050405020304" pitchFamily="18" charset="0"/>
                <a:cs typeface="Times New Roman" panose="02020603050405020304" pitchFamily="18" charset="0"/>
              </a:rPr>
              <a:t>nci</a:t>
            </a:r>
            <a:r>
              <a:rPr lang="tr-TR" i="1" dirty="0">
                <a:latin typeface="Times New Roman" panose="02020603050405020304" pitchFamily="18" charset="0"/>
                <a:cs typeface="Times New Roman" panose="02020603050405020304" pitchFamily="18" charset="0"/>
              </a:rPr>
              <a:t> maddeye tâbi kurumlarda çalışanlar dahil) üst öğrenimi bitirenler, aynı üst öğrenimi tahsile ara vermeden başlayan ve normal süresi içinde bitirdikten sonra memuriyete giren emsallerinin ulaştıkları derece ve kademeyi aşmamak kaydıyla, bitirdikleri üst öğrenimin giriş derece ve kademesine memuriyette geçirdikleri başarılı hizmet sürelerinin tamamı her yıl bir kademe, her üç yıl bir derece hesabıyla ilave edilmek suretiyle bulunacak derece ve kademeye yükseltilirler. </a:t>
            </a:r>
          </a:p>
          <a:p>
            <a:pPr marL="0" indent="0" algn="just">
              <a:buNone/>
            </a:pPr>
            <a:r>
              <a:rPr lang="tr-TR" sz="1600" b="1" dirty="0"/>
              <a:t>       Bu Kanunun uygulanması:</a:t>
            </a:r>
            <a:endParaRPr lang="tr-TR" b="1" dirty="0"/>
          </a:p>
          <a:p>
            <a:pPr algn="just"/>
            <a:r>
              <a:rPr lang="tr-TR" sz="1600" dirty="0"/>
              <a:t>  Memuriyete atandıktan sonra memuriyetleri sırasında bir üst öğrenimi bitirenlerin intibakları,  36. maddesinin (A) bendinin 12/d fıkrası gereği emsale tabi tutulmak suretiyle yapılır. </a:t>
            </a:r>
          </a:p>
          <a:p>
            <a:pPr algn="just"/>
            <a:r>
              <a:rPr lang="tr-TR" sz="1600" dirty="0"/>
              <a:t>İntibakı yapılacak kişi için, 657 sayılı Kanunun 36. maddesinde, sınıflar ve öğrenim durumları itibariyle belirlenen giriş ve yükselebilecek derece  ve kademelerini aşılmamasına dikkat edilmeli. (</a:t>
            </a:r>
            <a:r>
              <a:rPr lang="tr-TR" sz="1600" i="1" dirty="0"/>
              <a:t>9 ve 10 </a:t>
            </a:r>
            <a:r>
              <a:rPr lang="tr-TR" sz="1600" i="1" dirty="0" err="1"/>
              <a:t>nolu</a:t>
            </a:r>
            <a:r>
              <a:rPr lang="tr-TR" sz="1600" i="1" dirty="0"/>
              <a:t> slaytlarda. Ortak Hükümler)</a:t>
            </a:r>
          </a:p>
          <a:p>
            <a:pPr algn="just">
              <a:buFont typeface="Wingdings" panose="05000000000000000000" pitchFamily="2" charset="2"/>
              <a:buChar char="ü"/>
            </a:pPr>
            <a:r>
              <a:rPr lang="tr-TR" sz="1600" b="1" dirty="0">
                <a:solidFill>
                  <a:schemeClr val="tx1"/>
                </a:solidFill>
              </a:rPr>
              <a:t>Kendi hizmeti ile emsalinin hizmeti ayrı ayrı hesaplandıktan sonra; </a:t>
            </a:r>
            <a:r>
              <a:rPr lang="tr-TR" sz="1600" b="1" dirty="0"/>
              <a:t>‘… </a:t>
            </a:r>
            <a:r>
              <a:rPr lang="tr-TR" sz="1600" i="1" dirty="0"/>
              <a:t>Aynı üst öğrenimi tahsile ara vermeden başlayan ve normal süresi içinde bitirdikten sonra memuriyete giren emsallerinin ulaştıkları derece ve kademeyi aşamazlar</a:t>
            </a:r>
            <a:r>
              <a:rPr lang="tr-TR" sz="1600" b="1" i="1" dirty="0"/>
              <a:t>…’ hükmü gereği az olan süreye göre</a:t>
            </a:r>
            <a:r>
              <a:rPr lang="tr-TR" sz="1600" b="1" dirty="0"/>
              <a:t> yeni derece ve kademesi tespit edilir. </a:t>
            </a:r>
          </a:p>
          <a:p>
            <a:pPr algn="just">
              <a:buFont typeface="Wingdings" panose="05000000000000000000" pitchFamily="2" charset="2"/>
              <a:buChar char="ü"/>
            </a:pPr>
            <a:r>
              <a:rPr lang="tr-TR" sz="1600" b="1" dirty="0"/>
              <a:t>Memuriyette iken öğrenim durumu birden fazla değişen memurların emsal tespitinde </a:t>
            </a:r>
            <a:r>
              <a:rPr lang="tr-TR" sz="1600" b="1" dirty="0">
                <a:solidFill>
                  <a:srgbClr val="FF0000"/>
                </a:solidFill>
              </a:rPr>
              <a:t>memuriyete İlk girişteki öğrenimleri</a:t>
            </a:r>
            <a:r>
              <a:rPr lang="tr-TR" sz="1600" b="1" dirty="0"/>
              <a:t> esas alınmak suretiyle emsal tespiti yapılacaktır. </a:t>
            </a:r>
          </a:p>
        </p:txBody>
      </p:sp>
      <p:sp>
        <p:nvSpPr>
          <p:cNvPr id="4" name="Dikdörtgen 3">
            <a:extLst>
              <a:ext uri="{FF2B5EF4-FFF2-40B4-BE49-F238E27FC236}">
                <a16:creationId xmlns:a16="http://schemas.microsoft.com/office/drawing/2014/main" id="{39FFFE95-908F-9E2F-BFD1-D76D1B17DC50}"/>
              </a:ext>
            </a:extLst>
          </p:cNvPr>
          <p:cNvSpPr/>
          <p:nvPr/>
        </p:nvSpPr>
        <p:spPr>
          <a:xfrm>
            <a:off x="1858618" y="661781"/>
            <a:ext cx="8876057" cy="584775"/>
          </a:xfrm>
          <a:prstGeom prst="rect">
            <a:avLst/>
          </a:prstGeom>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tr-TR" sz="3200" dirty="0">
                <a:ln w="0"/>
                <a:solidFill>
                  <a:schemeClr val="accent1"/>
                </a:solidFill>
                <a:effectLst>
                  <a:outerShdw blurRad="38100" dist="25400" dir="5400000" algn="ctr" rotWithShape="0">
                    <a:srgbClr val="6E747A">
                      <a:alpha val="43000"/>
                    </a:srgbClr>
                  </a:outerShdw>
                </a:effectLst>
              </a:rPr>
              <a:t>36.MADDENİN A-12/d FIKRASI</a:t>
            </a:r>
          </a:p>
        </p:txBody>
      </p:sp>
      <p:pic>
        <p:nvPicPr>
          <p:cNvPr id="5" name="Resim 4">
            <a:extLst>
              <a:ext uri="{FF2B5EF4-FFF2-40B4-BE49-F238E27FC236}">
                <a16:creationId xmlns:a16="http://schemas.microsoft.com/office/drawing/2014/main" id="{527AE93A-B946-362C-B144-4A131C21E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5353" y="155038"/>
            <a:ext cx="1161626" cy="1091518"/>
          </a:xfrm>
          <a:prstGeom prst="rect">
            <a:avLst/>
          </a:prstGeom>
        </p:spPr>
      </p:pic>
    </p:spTree>
    <p:extLst>
      <p:ext uri="{BB962C8B-B14F-4D97-AF65-F5344CB8AC3E}">
        <p14:creationId xmlns:p14="http://schemas.microsoft.com/office/powerpoint/2010/main" val="3261139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0442" y="705679"/>
            <a:ext cx="10300633" cy="6013174"/>
          </a:xfrm>
        </p:spPr>
        <p:txBody>
          <a:bodyPr>
            <a:normAutofit lnSpcReduction="10000"/>
          </a:bodyPr>
          <a:lstStyle/>
          <a:p>
            <a:pPr algn="just"/>
            <a:r>
              <a:rPr lang="tr-TR" dirty="0"/>
              <a:t>Üst öğrenim intibakı yapılan memurlara, memuriyetleri sırasında almış oldukları ilave kademe ve dereceler ile ilgililerin yaptıkları hizmetin özelliğine dayalı olarak yasal bakımdan faydalandırılmaları gereken ilave derece ve kademelerden ayrıca yararlandırılacaktır. </a:t>
            </a:r>
          </a:p>
          <a:p>
            <a:pPr marL="0" indent="0" algn="just">
              <a:buNone/>
            </a:pPr>
            <a:r>
              <a:rPr lang="tr-TR" b="1" dirty="0"/>
              <a:t>Örnek: </a:t>
            </a:r>
            <a:r>
              <a:rPr lang="tr-TR" dirty="0"/>
              <a:t>36/A-6/b, 64/3. mad., (mülga) 64/2. mad, 64/4. mad. , 5289 S.K., ( veya T.S. 28. Mad. Gereği bir derece)  … gibi..</a:t>
            </a:r>
          </a:p>
          <a:p>
            <a:pPr algn="just"/>
            <a:r>
              <a:rPr lang="tr-TR" b="1" dirty="0"/>
              <a:t>Üst öğrenim hesaplamasında hesaplama tarihi olarak </a:t>
            </a:r>
          </a:p>
          <a:p>
            <a:pPr algn="just">
              <a:buFont typeface="Wingdings" panose="05000000000000000000" pitchFamily="2" charset="2"/>
              <a:buChar char="v"/>
            </a:pPr>
            <a:r>
              <a:rPr lang="tr-TR" dirty="0"/>
              <a:t>Ortaöğretimde </a:t>
            </a:r>
            <a:r>
              <a:rPr lang="tr-TR" b="1" dirty="0"/>
              <a:t>30 Haziran</a:t>
            </a:r>
          </a:p>
          <a:p>
            <a:pPr algn="just">
              <a:buFont typeface="Wingdings" panose="05000000000000000000" pitchFamily="2" charset="2"/>
              <a:buChar char="v"/>
            </a:pPr>
            <a:r>
              <a:rPr lang="tr-TR" dirty="0"/>
              <a:t>Yüksekokul ve Fakültelerde  </a:t>
            </a:r>
            <a:r>
              <a:rPr lang="tr-TR" b="1" dirty="0"/>
              <a:t>31 Temmuz  t</a:t>
            </a:r>
            <a:r>
              <a:rPr lang="tr-TR" dirty="0"/>
              <a:t>arihi esas alınır.</a:t>
            </a:r>
          </a:p>
          <a:p>
            <a:pPr algn="just"/>
            <a:r>
              <a:rPr lang="tr-TR" dirty="0"/>
              <a:t>Üst öğrenim değerlendirilmesinde askerlik hizmeti, 36/C mad. (C/1, C/2, C/3, C/6, C/8 …) gereği değerlenen süreler hesaplamada dikkate alınırken; ücretsiz izin ve açıkta geçen süreler (</a:t>
            </a:r>
            <a:r>
              <a:rPr lang="tr-TR" dirty="0">
                <a:solidFill>
                  <a:schemeClr val="tx1"/>
                </a:solidFill>
              </a:rPr>
              <a:t>Ancak 142 ve 143. maddeleri gereğince göreve dönenler hariç.)</a:t>
            </a:r>
            <a:r>
              <a:rPr lang="tr-TR" dirty="0"/>
              <a:t> dikkate alınmaz. </a:t>
            </a:r>
          </a:p>
          <a:p>
            <a:pPr algn="just"/>
            <a:r>
              <a:rPr lang="tr-TR" dirty="0"/>
              <a:t>Kademe ilerlemesinin durdurulması disiplin cezası verilen yıl kadar hesaplamada bulunan derece kademe hesabında dikkate alınacak</a:t>
            </a:r>
            <a:r>
              <a:rPr lang="tr-TR" dirty="0" smtClean="0"/>
              <a:t>..</a:t>
            </a:r>
          </a:p>
          <a:p>
            <a:pPr algn="just"/>
            <a:endParaRPr lang="tr-TR" dirty="0"/>
          </a:p>
          <a:p>
            <a:pPr algn="just"/>
            <a:r>
              <a:rPr lang="tr-TR" b="1" i="1" dirty="0">
                <a:solidFill>
                  <a:srgbClr val="005696"/>
                </a:solidFill>
              </a:rPr>
              <a:t>Üst öğrenim intibakıyla ilgili olarak 142 seri </a:t>
            </a:r>
            <a:r>
              <a:rPr lang="tr-TR" b="1" i="1" dirty="0" err="1">
                <a:solidFill>
                  <a:srgbClr val="005696"/>
                </a:solidFill>
              </a:rPr>
              <a:t>no’lu</a:t>
            </a:r>
            <a:r>
              <a:rPr lang="tr-TR" b="1" i="1" dirty="0">
                <a:solidFill>
                  <a:srgbClr val="005696"/>
                </a:solidFill>
              </a:rPr>
              <a:t> devlet memurları kanunu genel tebliğinde ayrıntılı açıklama </a:t>
            </a:r>
            <a:r>
              <a:rPr lang="tr-TR" b="1" i="1" dirty="0" smtClean="0">
                <a:solidFill>
                  <a:srgbClr val="005696"/>
                </a:solidFill>
              </a:rPr>
              <a:t>yapılmıştır. Halen bu tebliğ esas alınmaktadır.</a:t>
            </a:r>
            <a:endParaRPr lang="tr-TR" b="1" i="1" dirty="0">
              <a:solidFill>
                <a:srgbClr val="005696"/>
              </a:solidFill>
            </a:endParaRPr>
          </a:p>
        </p:txBody>
      </p:sp>
    </p:spTree>
    <p:extLst>
      <p:ext uri="{BB962C8B-B14F-4D97-AF65-F5344CB8AC3E}">
        <p14:creationId xmlns:p14="http://schemas.microsoft.com/office/powerpoint/2010/main" val="34830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8558" y="823965"/>
            <a:ext cx="10013391" cy="5344823"/>
          </a:xfrm>
        </p:spPr>
        <p:txBody>
          <a:bodyPr>
            <a:noAutofit/>
          </a:bodyPr>
          <a:lstStyle/>
          <a:p>
            <a:pPr algn="just">
              <a:buFont typeface="Wingdings" panose="05000000000000000000" pitchFamily="2" charset="2"/>
              <a:buChar char="q"/>
            </a:pPr>
            <a:r>
              <a:rPr lang="tr-TR" sz="2000" dirty="0">
                <a:solidFill>
                  <a:schemeClr val="tx1"/>
                </a:solidFill>
              </a:rPr>
              <a:t>Lise mezunu olarak memuriyete başladıktan sonra memuriyetleri sırasında meslek lisesini bitirenlerin, </a:t>
            </a:r>
            <a:r>
              <a:rPr lang="tr-TR" sz="1800" dirty="0"/>
              <a:t>Lise üzerine meslek lisesi bir üst öğrenim olmadığından intibakı yapılma imkanı olmamaktadır. </a:t>
            </a:r>
          </a:p>
          <a:p>
            <a:pPr marL="0" indent="0" algn="just">
              <a:buNone/>
            </a:pPr>
            <a:r>
              <a:rPr lang="tr-TR" sz="1800" dirty="0"/>
              <a:t>Ancak bulundukları derece ve kademesinin, meslek lisesinin başlangıç derece ve kademesini aşmamış olması halinde, 13 üncü derecenin 3 üncü kademesi ile 12 </a:t>
            </a:r>
            <a:r>
              <a:rPr lang="tr-TR" sz="1800" dirty="0" err="1"/>
              <a:t>nci</a:t>
            </a:r>
            <a:r>
              <a:rPr lang="tr-TR" sz="1800" dirty="0"/>
              <a:t> derecenin 2 </a:t>
            </a:r>
            <a:r>
              <a:rPr lang="tr-TR" sz="1800" dirty="0" err="1"/>
              <a:t>nci</a:t>
            </a:r>
            <a:r>
              <a:rPr lang="tr-TR" sz="1800" dirty="0"/>
              <a:t> kademesi arasındaki iki kademe mevcut derece ve kademesine ilave edilebilir.</a:t>
            </a:r>
          </a:p>
          <a:p>
            <a:pPr algn="just"/>
            <a:r>
              <a:rPr lang="tr-TR" sz="1800" dirty="0"/>
              <a:t>ÖRNEK-1      ESKİ DURUMU         YAPILMASI GEREKEN</a:t>
            </a:r>
          </a:p>
          <a:p>
            <a:pPr marL="0" indent="0" algn="just">
              <a:buNone/>
            </a:pPr>
            <a:r>
              <a:rPr lang="tr-TR" sz="1800" dirty="0"/>
              <a:t>                                                  13/3                              12/2</a:t>
            </a:r>
          </a:p>
          <a:p>
            <a:pPr marL="0" indent="0" algn="just">
              <a:buNone/>
            </a:pPr>
            <a:r>
              <a:rPr lang="tr-TR" sz="1800" dirty="0"/>
              <a:t>                   ÖRNEK-2      ESKİ DURUMU          YAPILMASI GEREKEN</a:t>
            </a:r>
          </a:p>
          <a:p>
            <a:pPr marL="0" indent="0" algn="just">
              <a:buNone/>
            </a:pPr>
            <a:r>
              <a:rPr lang="tr-TR" sz="1800" dirty="0"/>
              <a:t>                                                  12/1                              12/2</a:t>
            </a:r>
          </a:p>
          <a:p>
            <a:pPr marL="0" indent="0" algn="just">
              <a:buNone/>
            </a:pPr>
            <a:r>
              <a:rPr lang="tr-TR" sz="1800" dirty="0"/>
              <a:t>                   ÖRNEK-3     ESKİ DURUMU           YAPILMASI GEREKEN</a:t>
            </a:r>
          </a:p>
          <a:p>
            <a:pPr marL="0" indent="0" algn="just">
              <a:buNone/>
            </a:pPr>
            <a:r>
              <a:rPr lang="tr-TR" sz="1800" dirty="0"/>
              <a:t>                                                  12/2 </a:t>
            </a:r>
            <a:r>
              <a:rPr lang="tr-TR" sz="1800" i="1" dirty="0">
                <a:solidFill>
                  <a:schemeClr val="accent1">
                    <a:lumMod val="75000"/>
                  </a:schemeClr>
                </a:solidFill>
              </a:rPr>
              <a:t>ve daha ileri derece ve kademelerde ise intibak anlamında bir işlem yapılmayacak</a:t>
            </a:r>
          </a:p>
          <a:p>
            <a:pPr marL="0" indent="0" algn="just">
              <a:buNone/>
            </a:pPr>
            <a:endParaRPr lang="tr-TR" dirty="0">
              <a:cs typeface="Segoe UI" panose="020B0502040204020203" pitchFamily="34" charset="0"/>
            </a:endParaRPr>
          </a:p>
          <a:p>
            <a:pPr marL="0" indent="0" algn="just">
              <a:buNone/>
            </a:pPr>
            <a:endParaRPr lang="tr-TR" dirty="0">
              <a:cs typeface="Segoe UI" panose="020B0502040204020203" pitchFamily="34" charset="0"/>
            </a:endParaRPr>
          </a:p>
        </p:txBody>
      </p:sp>
    </p:spTree>
    <p:extLst>
      <p:ext uri="{BB962C8B-B14F-4D97-AF65-F5344CB8AC3E}">
        <p14:creationId xmlns:p14="http://schemas.microsoft.com/office/powerpoint/2010/main" val="1447979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26A86575-4678-CCE0-D308-A5C4DF78A6CA}"/>
              </a:ext>
            </a:extLst>
          </p:cNvPr>
          <p:cNvSpPr>
            <a:spLocks noGrp="1"/>
          </p:cNvSpPr>
          <p:nvPr>
            <p:ph type="title"/>
          </p:nvPr>
        </p:nvSpPr>
        <p:spPr>
          <a:xfrm>
            <a:off x="1669773" y="624110"/>
            <a:ext cx="9521687" cy="429438"/>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tr-TR" sz="2000" b="1" dirty="0"/>
              <a:t>İntibak Değerlendirme Yapılırken İhtiyacımız Olan Bilgiler</a:t>
            </a:r>
          </a:p>
        </p:txBody>
      </p:sp>
      <p:sp>
        <p:nvSpPr>
          <p:cNvPr id="4" name="Metin kutusu 3">
            <a:extLst>
              <a:ext uri="{FF2B5EF4-FFF2-40B4-BE49-F238E27FC236}">
                <a16:creationId xmlns:a16="http://schemas.microsoft.com/office/drawing/2014/main" id="{262D3D73-FB0A-29BE-70EC-B26AE02FFC1C}"/>
              </a:ext>
            </a:extLst>
          </p:cNvPr>
          <p:cNvSpPr txBox="1"/>
          <p:nvPr/>
        </p:nvSpPr>
        <p:spPr>
          <a:xfrm>
            <a:off x="1766099" y="1401798"/>
            <a:ext cx="10291923" cy="5262979"/>
          </a:xfrm>
          <a:prstGeom prst="rect">
            <a:avLst/>
          </a:prstGeom>
          <a:noFill/>
        </p:spPr>
        <p:txBody>
          <a:bodyPr wrap="square">
            <a:spAutoFit/>
          </a:bodyPr>
          <a:lstStyle/>
          <a:p>
            <a:pPr marL="342900" indent="-342900">
              <a:buFont typeface="Wingdings" panose="05000000000000000000" pitchFamily="2" charset="2"/>
              <a:buChar char="Ø"/>
            </a:pPr>
            <a:r>
              <a:rPr lang="tr-TR" sz="2800" dirty="0">
                <a:latin typeface="+mj-lt"/>
              </a:rPr>
              <a:t>Memuriyete giriş </a:t>
            </a:r>
            <a:r>
              <a:rPr lang="tr-TR" sz="2800" b="1" dirty="0">
                <a:latin typeface="+mj-lt"/>
              </a:rPr>
              <a:t>tarihi</a:t>
            </a:r>
            <a:r>
              <a:rPr lang="tr-TR" sz="2800" dirty="0">
                <a:latin typeface="+mj-lt"/>
              </a:rPr>
              <a:t> </a:t>
            </a:r>
          </a:p>
          <a:p>
            <a:pPr marL="342900" indent="-342900">
              <a:buFont typeface="Wingdings" panose="05000000000000000000" pitchFamily="2" charset="2"/>
              <a:buChar char="Ø"/>
            </a:pPr>
            <a:r>
              <a:rPr lang="tr-TR" sz="2800" dirty="0">
                <a:latin typeface="+mj-lt"/>
              </a:rPr>
              <a:t>Memuriyete giriş </a:t>
            </a:r>
            <a:r>
              <a:rPr lang="tr-TR" sz="2800" b="1" dirty="0">
                <a:latin typeface="+mj-lt"/>
              </a:rPr>
              <a:t>öğrenimi</a:t>
            </a:r>
            <a:r>
              <a:rPr lang="tr-TR" sz="2800" dirty="0">
                <a:latin typeface="+mj-lt"/>
              </a:rPr>
              <a:t> </a:t>
            </a:r>
          </a:p>
          <a:p>
            <a:r>
              <a:rPr lang="tr-TR" sz="2800" dirty="0">
                <a:latin typeface="+mj-lt"/>
              </a:rPr>
              <a:t>    a. Öğrenim bitirme tarihi </a:t>
            </a:r>
          </a:p>
          <a:p>
            <a:r>
              <a:rPr lang="tr-TR" sz="2800" dirty="0">
                <a:latin typeface="+mj-lt"/>
              </a:rPr>
              <a:t>    b. Öğrenim süresi </a:t>
            </a:r>
          </a:p>
          <a:p>
            <a:pPr marL="342900" indent="-342900">
              <a:buFont typeface="Wingdings" panose="05000000000000000000" pitchFamily="2" charset="2"/>
              <a:buChar char="Ø"/>
            </a:pPr>
            <a:r>
              <a:rPr lang="tr-TR" sz="2800" dirty="0">
                <a:latin typeface="+mj-lt"/>
              </a:rPr>
              <a:t>Memuriyette geçen </a:t>
            </a:r>
            <a:r>
              <a:rPr lang="tr-TR" sz="2800" b="1" dirty="0">
                <a:latin typeface="+mj-lt"/>
              </a:rPr>
              <a:t>hizmet süreleri </a:t>
            </a:r>
          </a:p>
          <a:p>
            <a:r>
              <a:rPr lang="tr-TR" sz="2800" dirty="0">
                <a:latin typeface="+mj-lt"/>
              </a:rPr>
              <a:t>     a. Askerlik hizmeti (varsa) </a:t>
            </a:r>
          </a:p>
          <a:p>
            <a:r>
              <a:rPr lang="tr-TR" sz="2800" dirty="0">
                <a:latin typeface="+mj-lt"/>
              </a:rPr>
              <a:t>     b. Kanunlar uyarınca memuriyette </a:t>
            </a:r>
            <a:r>
              <a:rPr lang="tr-TR" sz="2800" b="1" dirty="0">
                <a:latin typeface="+mj-lt"/>
              </a:rPr>
              <a:t>geçmiş sayılan </a:t>
            </a:r>
            <a:r>
              <a:rPr lang="tr-TR" sz="2800" dirty="0">
                <a:latin typeface="+mj-lt"/>
              </a:rPr>
              <a:t>hizmetler (36/C gibi)</a:t>
            </a:r>
          </a:p>
          <a:p>
            <a:pPr marL="342900" indent="-342900">
              <a:buFont typeface="Wingdings" panose="05000000000000000000" pitchFamily="2" charset="2"/>
              <a:buChar char="Ø"/>
            </a:pPr>
            <a:r>
              <a:rPr lang="tr-TR" sz="2800" dirty="0">
                <a:latin typeface="+mj-lt"/>
              </a:rPr>
              <a:t>Özel Kanunlar ve özel hükümler uyarınca kazanılan derece ve kademeler </a:t>
            </a:r>
          </a:p>
          <a:p>
            <a:r>
              <a:rPr lang="tr-TR" sz="2800" i="1" dirty="0">
                <a:latin typeface="Times New Roman" panose="02020603050405020304" pitchFamily="18" charset="0"/>
                <a:cs typeface="Times New Roman" panose="02020603050405020304" pitchFamily="18" charset="0"/>
              </a:rPr>
              <a:t>Bu bilgilerin tümünü, özlük dosyası ve </a:t>
            </a:r>
            <a:r>
              <a:rPr lang="tr-TR" sz="2800" i="1" dirty="0" err="1">
                <a:latin typeface="Times New Roman" panose="02020603050405020304" pitchFamily="18" charset="0"/>
                <a:cs typeface="Times New Roman" panose="02020603050405020304" pitchFamily="18" charset="0"/>
              </a:rPr>
              <a:t>PBYS’deki</a:t>
            </a:r>
            <a:r>
              <a:rPr lang="tr-TR" sz="2800" i="1" dirty="0">
                <a:latin typeface="Times New Roman" panose="02020603050405020304" pitchFamily="18" charset="0"/>
                <a:cs typeface="Times New Roman" panose="02020603050405020304" pitchFamily="18" charset="0"/>
              </a:rPr>
              <a:t> kayıtlara bakılarak hazırlanır.</a:t>
            </a:r>
          </a:p>
        </p:txBody>
      </p:sp>
      <p:pic>
        <p:nvPicPr>
          <p:cNvPr id="10" name="Resim 9">
            <a:extLst>
              <a:ext uri="{FF2B5EF4-FFF2-40B4-BE49-F238E27FC236}">
                <a16:creationId xmlns:a16="http://schemas.microsoft.com/office/drawing/2014/main" id="{0E3D2137-4DE0-F658-6862-7304B2F59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1712" y="1360693"/>
            <a:ext cx="1598758" cy="2300920"/>
          </a:xfrm>
          <a:prstGeom prst="rect">
            <a:avLst/>
          </a:prstGeom>
        </p:spPr>
      </p:pic>
      <p:pic>
        <p:nvPicPr>
          <p:cNvPr id="2" name="Resim 1">
            <a:extLst>
              <a:ext uri="{FF2B5EF4-FFF2-40B4-BE49-F238E27FC236}">
                <a16:creationId xmlns:a16="http://schemas.microsoft.com/office/drawing/2014/main" id="{47E16BB6-1504-4DD2-B66F-444F90B5B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360693"/>
            <a:ext cx="410030" cy="469052"/>
          </a:xfrm>
          <a:prstGeom prst="rect">
            <a:avLst/>
          </a:prstGeom>
        </p:spPr>
      </p:pic>
      <p:pic>
        <p:nvPicPr>
          <p:cNvPr id="6" name="Resim 5">
            <a:extLst>
              <a:ext uri="{FF2B5EF4-FFF2-40B4-BE49-F238E27FC236}">
                <a16:creationId xmlns:a16="http://schemas.microsoft.com/office/drawing/2014/main" id="{7DB3559A-386A-B7DE-9A5E-4BC1EBBA7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699" y="1731754"/>
            <a:ext cx="410030" cy="469052"/>
          </a:xfrm>
          <a:prstGeom prst="rect">
            <a:avLst/>
          </a:prstGeom>
        </p:spPr>
      </p:pic>
      <p:pic>
        <p:nvPicPr>
          <p:cNvPr id="9" name="Resim 8">
            <a:extLst>
              <a:ext uri="{FF2B5EF4-FFF2-40B4-BE49-F238E27FC236}">
                <a16:creationId xmlns:a16="http://schemas.microsoft.com/office/drawing/2014/main" id="{D65E6014-2DD8-A190-A481-D3B67CD21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981" y="3065511"/>
            <a:ext cx="410030" cy="469052"/>
          </a:xfrm>
          <a:prstGeom prst="rect">
            <a:avLst/>
          </a:prstGeom>
        </p:spPr>
      </p:pic>
      <p:pic>
        <p:nvPicPr>
          <p:cNvPr id="13" name="Resim 12">
            <a:extLst>
              <a:ext uri="{FF2B5EF4-FFF2-40B4-BE49-F238E27FC236}">
                <a16:creationId xmlns:a16="http://schemas.microsoft.com/office/drawing/2014/main" id="{BB9CC351-1FD5-9D68-1ABB-AC3D6D989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262781"/>
            <a:ext cx="410030" cy="469052"/>
          </a:xfrm>
          <a:prstGeom prst="rect">
            <a:avLst/>
          </a:prstGeom>
        </p:spPr>
      </p:pic>
    </p:spTree>
    <p:extLst>
      <p:ext uri="{BB962C8B-B14F-4D97-AF65-F5344CB8AC3E}">
        <p14:creationId xmlns:p14="http://schemas.microsoft.com/office/powerpoint/2010/main" val="291357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7512" y="1234992"/>
            <a:ext cx="10238350" cy="5501472"/>
          </a:xfrm>
        </p:spPr>
        <p:txBody>
          <a:bodyPr>
            <a:normAutofit/>
          </a:bodyPr>
          <a:lstStyle/>
          <a:p>
            <a:pPr marL="0" indent="0">
              <a:buNone/>
            </a:pPr>
            <a:r>
              <a:rPr lang="tr-TR" sz="2200" b="1" dirty="0">
                <a:latin typeface="Tw Cen MT" panose="020B0602020104020603" pitchFamily="34" charset="0"/>
              </a:rPr>
              <a:t>Memuriyete başlayış tarihi:                      Giriş Tahsili :</a:t>
            </a:r>
          </a:p>
          <a:p>
            <a:pPr marL="0" indent="0">
              <a:buNone/>
            </a:pPr>
            <a:r>
              <a:rPr lang="tr-TR" sz="2200" b="1" dirty="0" err="1">
                <a:latin typeface="Tw Cen MT" panose="020B0602020104020603" pitchFamily="34" charset="0"/>
              </a:rPr>
              <a:t>Ünvanı</a:t>
            </a:r>
            <a:r>
              <a:rPr lang="tr-TR" sz="2200" b="1" dirty="0">
                <a:latin typeface="Tw Cen MT" panose="020B0602020104020603" pitchFamily="34" charset="0"/>
              </a:rPr>
              <a:t>: Memur                      Yeni Öğrenimi ve Süresi: </a:t>
            </a:r>
          </a:p>
          <a:p>
            <a:pPr marL="0" indent="0">
              <a:buNone/>
            </a:pPr>
            <a:r>
              <a:rPr lang="tr-TR" sz="2200" b="1" dirty="0">
                <a:latin typeface="Tw Cen MT" panose="020B0602020104020603" pitchFamily="34" charset="0"/>
              </a:rPr>
              <a:t> </a:t>
            </a:r>
            <a:r>
              <a:rPr lang="tr-TR" sz="2200" b="1" u="sng" dirty="0">
                <a:latin typeface="Tw Cen MT" panose="020B0602020104020603" pitchFamily="34" charset="0"/>
              </a:rPr>
              <a:t>EMSALİNİN HİZMETİ                                 KENDİ HİZMETİ</a:t>
            </a:r>
          </a:p>
          <a:p>
            <a:pPr marL="0" indent="0">
              <a:buNone/>
            </a:pPr>
            <a:endParaRPr lang="tr-TR" sz="2200" b="1" dirty="0">
              <a:latin typeface="Tw Cen MT" panose="020B0602020104020603" pitchFamily="34" charset="0"/>
            </a:endParaRPr>
          </a:p>
          <a:p>
            <a:pPr marL="0" indent="0">
              <a:buNone/>
            </a:pPr>
            <a:r>
              <a:rPr lang="tr-TR" sz="2200" b="1" dirty="0">
                <a:highlight>
                  <a:srgbClr val="AFCC6E"/>
                </a:highlight>
                <a:latin typeface="Tw Cen MT" panose="020B0602020104020603" pitchFamily="34" charset="0"/>
              </a:rPr>
              <a:t> </a:t>
            </a:r>
            <a:r>
              <a:rPr lang="tr-TR" sz="2200" b="1" dirty="0">
                <a:latin typeface="Tw Cen MT" panose="020B0602020104020603" pitchFamily="34" charset="0"/>
              </a:rPr>
              <a:t>                                          </a:t>
            </a:r>
          </a:p>
          <a:p>
            <a:pPr marL="0" indent="0">
              <a:buNone/>
            </a:pPr>
            <a:endParaRPr lang="tr-TR" sz="2200" b="1" dirty="0">
              <a:latin typeface="Tw Cen MT" panose="020B0602020104020603" pitchFamily="34" charset="0"/>
            </a:endParaRPr>
          </a:p>
          <a:p>
            <a:pPr marL="0" indent="0">
              <a:buNone/>
            </a:pPr>
            <a:r>
              <a:rPr lang="tr-TR" sz="2200" b="1" dirty="0">
                <a:latin typeface="Tw Cen MT" panose="020B0602020104020603" pitchFamily="34" charset="0"/>
              </a:rPr>
              <a:t>                                                                                                 </a:t>
            </a:r>
          </a:p>
          <a:p>
            <a:pPr marL="0" indent="0">
              <a:buNone/>
            </a:pPr>
            <a:r>
              <a:rPr lang="tr-TR" sz="2200" b="1" dirty="0">
                <a:latin typeface="Tw Cen MT" panose="020B0602020104020603" pitchFamily="34" charset="0"/>
              </a:rPr>
              <a:t>                              </a:t>
            </a:r>
          </a:p>
          <a:p>
            <a:pPr marL="0" indent="0">
              <a:buNone/>
            </a:pPr>
            <a:endParaRPr lang="tr-TR" sz="2200" b="1" dirty="0">
              <a:solidFill>
                <a:srgbClr val="005696"/>
              </a:solidFill>
              <a:latin typeface="Tw Cen MT" panose="020B0602020104020603" pitchFamily="34" charset="0"/>
            </a:endParaRPr>
          </a:p>
          <a:p>
            <a:pPr marL="0" indent="0">
              <a:buNone/>
            </a:pPr>
            <a:endParaRPr lang="tr-TR" sz="2200" b="1" dirty="0">
              <a:solidFill>
                <a:srgbClr val="005696"/>
              </a:solidFill>
              <a:latin typeface="Tw Cen MT" panose="020B0602020104020603" pitchFamily="34" charset="0"/>
            </a:endParaRPr>
          </a:p>
          <a:p>
            <a:pPr marL="0" indent="0">
              <a:buNone/>
            </a:pPr>
            <a:r>
              <a:rPr lang="tr-TR" sz="2200" b="1" dirty="0">
                <a:solidFill>
                  <a:srgbClr val="005696"/>
                </a:solidFill>
                <a:latin typeface="Tw Cen MT" panose="020B0602020104020603" pitchFamily="34" charset="0"/>
              </a:rPr>
              <a:t>Sonuç: </a:t>
            </a:r>
            <a:r>
              <a:rPr lang="tr-TR" sz="2200" b="1" dirty="0">
                <a:latin typeface="Tw Cen MT" panose="020B0602020104020603" pitchFamily="34" charset="0"/>
              </a:rPr>
              <a:t>15.02.2024 tarihi itibarıyla  1/3’ de artan 8 ay kıdemi ile müteakip terfi tarihi 15.06.2024 olacaktır.</a:t>
            </a:r>
          </a:p>
          <a:p>
            <a:pPr marL="0" indent="0">
              <a:buNone/>
            </a:pPr>
            <a:endParaRPr lang="tr-TR" b="1" dirty="0"/>
          </a:p>
          <a:p>
            <a:pPr marL="0" indent="0">
              <a:buNone/>
            </a:pPr>
            <a:endParaRPr lang="tr-TR" b="1" dirty="0"/>
          </a:p>
          <a:p>
            <a:endParaRPr lang="tr-TR" dirty="0"/>
          </a:p>
        </p:txBody>
      </p:sp>
      <p:sp>
        <p:nvSpPr>
          <p:cNvPr id="6" name="Dikdörtgen: Köşeleri Yuvarlatılmış 5">
            <a:extLst>
              <a:ext uri="{FF2B5EF4-FFF2-40B4-BE49-F238E27FC236}">
                <a16:creationId xmlns:a16="http://schemas.microsoft.com/office/drawing/2014/main" id="{0BB132EC-6849-DD59-486A-5694BF5BD8B7}"/>
              </a:ext>
            </a:extLst>
          </p:cNvPr>
          <p:cNvSpPr/>
          <p:nvPr/>
        </p:nvSpPr>
        <p:spPr>
          <a:xfrm>
            <a:off x="1636826" y="505226"/>
            <a:ext cx="8702928" cy="603648"/>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400" b="1" dirty="0">
                <a:solidFill>
                  <a:schemeClr val="bg1"/>
                </a:solidFill>
              </a:rPr>
              <a:t>İlk okul-Ortaokul-Lise ve en son Yüksek okul</a:t>
            </a:r>
            <a:endParaRPr lang="tr-TR" sz="2400" dirty="0">
              <a:ln w="0"/>
              <a:solidFill>
                <a:schemeClr val="bg1"/>
              </a:solidFill>
              <a:effectLst>
                <a:outerShdw blurRad="38100" dist="19050" dir="2700000" algn="tl" rotWithShape="0">
                  <a:schemeClr val="dk1">
                    <a:alpha val="40000"/>
                  </a:schemeClr>
                </a:outerShdw>
              </a:effectLst>
            </a:endParaRPr>
          </a:p>
        </p:txBody>
      </p:sp>
      <p:pic>
        <p:nvPicPr>
          <p:cNvPr id="4" name="Resim 3">
            <a:extLst>
              <a:ext uri="{FF2B5EF4-FFF2-40B4-BE49-F238E27FC236}">
                <a16:creationId xmlns:a16="http://schemas.microsoft.com/office/drawing/2014/main" id="{BEB9B3EA-7B9B-7452-3363-0B77B3D98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728" y="2332965"/>
            <a:ext cx="1126938" cy="1289157"/>
          </a:xfrm>
          <a:prstGeom prst="rect">
            <a:avLst/>
          </a:prstGeom>
        </p:spPr>
      </p:pic>
      <p:sp>
        <p:nvSpPr>
          <p:cNvPr id="2" name="Metin kutusu 1">
            <a:extLst>
              <a:ext uri="{FF2B5EF4-FFF2-40B4-BE49-F238E27FC236}">
                <a16:creationId xmlns:a16="http://schemas.microsoft.com/office/drawing/2014/main" id="{C81ED2D7-ED9B-7A04-A99C-CCFB4C0CBF46}"/>
              </a:ext>
            </a:extLst>
          </p:cNvPr>
          <p:cNvSpPr txBox="1"/>
          <p:nvPr/>
        </p:nvSpPr>
        <p:spPr>
          <a:xfrm>
            <a:off x="4849632" y="1251456"/>
            <a:ext cx="1511792" cy="400110"/>
          </a:xfrm>
          <a:prstGeom prst="rect">
            <a:avLst/>
          </a:prstGeom>
          <a:noFill/>
        </p:spPr>
        <p:txBody>
          <a:bodyPr wrap="square" rtlCol="0">
            <a:spAutoFit/>
          </a:bodyPr>
          <a:lstStyle/>
          <a:p>
            <a:pPr lvl="0"/>
            <a:r>
              <a:rPr lang="tr-TR" sz="2000" b="1" dirty="0"/>
              <a:t>15.10.1998 </a:t>
            </a:r>
          </a:p>
        </p:txBody>
      </p:sp>
      <p:sp>
        <p:nvSpPr>
          <p:cNvPr id="5" name="Metin kutusu 4">
            <a:extLst>
              <a:ext uri="{FF2B5EF4-FFF2-40B4-BE49-F238E27FC236}">
                <a16:creationId xmlns:a16="http://schemas.microsoft.com/office/drawing/2014/main" id="{42009711-DF56-DA03-4FC6-92FF18162E1C}"/>
              </a:ext>
            </a:extLst>
          </p:cNvPr>
          <p:cNvSpPr txBox="1"/>
          <p:nvPr/>
        </p:nvSpPr>
        <p:spPr>
          <a:xfrm>
            <a:off x="8087205" y="1251456"/>
            <a:ext cx="3126755" cy="400110"/>
          </a:xfrm>
          <a:prstGeom prst="rect">
            <a:avLst/>
          </a:prstGeom>
          <a:noFill/>
        </p:spPr>
        <p:txBody>
          <a:bodyPr wrap="square" rtlCol="0">
            <a:spAutoFit/>
          </a:bodyPr>
          <a:lstStyle/>
          <a:p>
            <a:pPr lvl="0"/>
            <a:r>
              <a:rPr lang="tr-TR" sz="2000" b="1" dirty="0"/>
              <a:t>İlk Okul-30.06.1980 5 yıl</a:t>
            </a:r>
          </a:p>
        </p:txBody>
      </p:sp>
      <p:sp>
        <p:nvSpPr>
          <p:cNvPr id="7" name="Metin kutusu 6">
            <a:extLst>
              <a:ext uri="{FF2B5EF4-FFF2-40B4-BE49-F238E27FC236}">
                <a16:creationId xmlns:a16="http://schemas.microsoft.com/office/drawing/2014/main" id="{4642C2B4-7209-919B-66E4-600D1D52F1AC}"/>
              </a:ext>
            </a:extLst>
          </p:cNvPr>
          <p:cNvSpPr txBox="1"/>
          <p:nvPr/>
        </p:nvSpPr>
        <p:spPr>
          <a:xfrm>
            <a:off x="8087205" y="1681046"/>
            <a:ext cx="2611937" cy="400110"/>
          </a:xfrm>
          <a:prstGeom prst="rect">
            <a:avLst/>
          </a:prstGeom>
          <a:noFill/>
        </p:spPr>
        <p:txBody>
          <a:bodyPr wrap="square" rtlCol="0">
            <a:spAutoFit/>
          </a:bodyPr>
          <a:lstStyle/>
          <a:p>
            <a:r>
              <a:rPr lang="tr-TR" sz="2000" b="1" dirty="0"/>
              <a:t>Yüksek Okul  2 yıl</a:t>
            </a:r>
          </a:p>
        </p:txBody>
      </p:sp>
      <p:sp>
        <p:nvSpPr>
          <p:cNvPr id="8" name="Metin kutusu 7">
            <a:extLst>
              <a:ext uri="{FF2B5EF4-FFF2-40B4-BE49-F238E27FC236}">
                <a16:creationId xmlns:a16="http://schemas.microsoft.com/office/drawing/2014/main" id="{936EBA94-D054-D552-DA17-1FBD8A55AFED}"/>
              </a:ext>
            </a:extLst>
          </p:cNvPr>
          <p:cNvSpPr txBox="1"/>
          <p:nvPr/>
        </p:nvSpPr>
        <p:spPr>
          <a:xfrm>
            <a:off x="1712499" y="2572290"/>
            <a:ext cx="3201324" cy="1323439"/>
          </a:xfrm>
          <a:prstGeom prst="rect">
            <a:avLst/>
          </a:prstGeom>
          <a:noFill/>
        </p:spPr>
        <p:txBody>
          <a:bodyPr wrap="square" rtlCol="0">
            <a:spAutoFit/>
          </a:bodyPr>
          <a:lstStyle/>
          <a:p>
            <a:pPr lvl="0"/>
            <a:r>
              <a:rPr lang="tr-TR" sz="2000" b="1" dirty="0"/>
              <a:t>31.07.1980 </a:t>
            </a:r>
          </a:p>
          <a:p>
            <a:pPr lvl="0"/>
            <a:r>
              <a:rPr lang="tr-TR" sz="2000" b="1" dirty="0"/>
              <a:t>                3 yıl Orta Ok.</a:t>
            </a:r>
          </a:p>
          <a:p>
            <a:pPr lvl="0"/>
            <a:r>
              <a:rPr lang="tr-TR" sz="2000" b="1" dirty="0"/>
              <a:t>                4 yıl Lise</a:t>
            </a:r>
          </a:p>
          <a:p>
            <a:pPr lvl="0"/>
            <a:r>
              <a:rPr lang="tr-TR" sz="2000" b="1" dirty="0"/>
              <a:t>                2 Yük. </a:t>
            </a:r>
            <a:r>
              <a:rPr lang="tr-TR" sz="2000" b="1" dirty="0" err="1"/>
              <a:t>Okl</a:t>
            </a:r>
            <a:r>
              <a:rPr lang="tr-TR" sz="2000" b="1" dirty="0"/>
              <a:t> </a:t>
            </a:r>
          </a:p>
        </p:txBody>
      </p:sp>
      <p:sp>
        <p:nvSpPr>
          <p:cNvPr id="9" name="Metin kutusu 8">
            <a:extLst>
              <a:ext uri="{FF2B5EF4-FFF2-40B4-BE49-F238E27FC236}">
                <a16:creationId xmlns:a16="http://schemas.microsoft.com/office/drawing/2014/main" id="{28617247-0AAC-87BD-4CFC-A3A32BB8DD49}"/>
              </a:ext>
            </a:extLst>
          </p:cNvPr>
          <p:cNvSpPr txBox="1"/>
          <p:nvPr/>
        </p:nvSpPr>
        <p:spPr>
          <a:xfrm>
            <a:off x="6471710" y="2721688"/>
            <a:ext cx="1511793" cy="400110"/>
          </a:xfrm>
          <a:prstGeom prst="rect">
            <a:avLst/>
          </a:prstGeom>
          <a:noFill/>
        </p:spPr>
        <p:txBody>
          <a:bodyPr wrap="square" rtlCol="0">
            <a:spAutoFit/>
          </a:bodyPr>
          <a:lstStyle/>
          <a:p>
            <a:r>
              <a:rPr lang="tr-TR" sz="2000" b="1" dirty="0">
                <a:highlight>
                  <a:srgbClr val="FFFF00"/>
                </a:highlight>
              </a:rPr>
              <a:t>15.02.2024</a:t>
            </a:r>
          </a:p>
        </p:txBody>
      </p:sp>
      <p:sp>
        <p:nvSpPr>
          <p:cNvPr id="10" name="Metin kutusu 9">
            <a:extLst>
              <a:ext uri="{FF2B5EF4-FFF2-40B4-BE49-F238E27FC236}">
                <a16:creationId xmlns:a16="http://schemas.microsoft.com/office/drawing/2014/main" id="{CB1410E2-35D3-3F04-4192-D8B93932C7C2}"/>
              </a:ext>
            </a:extLst>
          </p:cNvPr>
          <p:cNvSpPr txBox="1"/>
          <p:nvPr/>
        </p:nvSpPr>
        <p:spPr>
          <a:xfrm>
            <a:off x="1758595" y="3883294"/>
            <a:ext cx="1511793" cy="400110"/>
          </a:xfrm>
          <a:prstGeom prst="rect">
            <a:avLst/>
          </a:prstGeom>
          <a:noFill/>
        </p:spPr>
        <p:txBody>
          <a:bodyPr wrap="square" rtlCol="0">
            <a:spAutoFit/>
          </a:bodyPr>
          <a:lstStyle/>
          <a:p>
            <a:pPr lvl="0"/>
            <a:r>
              <a:rPr lang="tr-TR" sz="2000" b="1" dirty="0"/>
              <a:t>31.07.1989 </a:t>
            </a:r>
          </a:p>
        </p:txBody>
      </p:sp>
      <p:sp>
        <p:nvSpPr>
          <p:cNvPr id="11" name="Metin kutusu 10">
            <a:extLst>
              <a:ext uri="{FF2B5EF4-FFF2-40B4-BE49-F238E27FC236}">
                <a16:creationId xmlns:a16="http://schemas.microsoft.com/office/drawing/2014/main" id="{B33DB446-1256-FE7F-A77E-3EC9422A14E9}"/>
              </a:ext>
            </a:extLst>
          </p:cNvPr>
          <p:cNvSpPr txBox="1"/>
          <p:nvPr/>
        </p:nvSpPr>
        <p:spPr>
          <a:xfrm>
            <a:off x="6471711" y="3028869"/>
            <a:ext cx="1511793" cy="400110"/>
          </a:xfrm>
          <a:prstGeom prst="rect">
            <a:avLst/>
          </a:prstGeom>
          <a:noFill/>
        </p:spPr>
        <p:txBody>
          <a:bodyPr wrap="square" rtlCol="0">
            <a:spAutoFit/>
          </a:bodyPr>
          <a:lstStyle/>
          <a:p>
            <a:pPr lvl="0"/>
            <a:r>
              <a:rPr lang="tr-TR" sz="2000" b="1" dirty="0">
                <a:highlight>
                  <a:srgbClr val="FFFF00"/>
                </a:highlight>
              </a:rPr>
              <a:t>15.10.1998</a:t>
            </a:r>
          </a:p>
        </p:txBody>
      </p:sp>
      <p:sp>
        <p:nvSpPr>
          <p:cNvPr id="12" name="Metin kutusu 11">
            <a:extLst>
              <a:ext uri="{FF2B5EF4-FFF2-40B4-BE49-F238E27FC236}">
                <a16:creationId xmlns:a16="http://schemas.microsoft.com/office/drawing/2014/main" id="{0A08F6AE-6D6E-9F25-1EB6-43DF9C837051}"/>
              </a:ext>
            </a:extLst>
          </p:cNvPr>
          <p:cNvSpPr txBox="1"/>
          <p:nvPr/>
        </p:nvSpPr>
        <p:spPr>
          <a:xfrm>
            <a:off x="5752127" y="3424791"/>
            <a:ext cx="4610141" cy="1015663"/>
          </a:xfrm>
          <a:prstGeom prst="rect">
            <a:avLst/>
          </a:prstGeom>
          <a:noFill/>
        </p:spPr>
        <p:txBody>
          <a:bodyPr wrap="square" rtlCol="0">
            <a:spAutoFit/>
          </a:bodyPr>
          <a:lstStyle/>
          <a:p>
            <a:pPr lvl="0"/>
            <a:r>
              <a:rPr lang="tr-TR" sz="2000" b="1" dirty="0"/>
              <a:t>          - , 4 ay, 25 yıl</a:t>
            </a:r>
          </a:p>
          <a:p>
            <a:pPr lvl="0"/>
            <a:r>
              <a:rPr lang="tr-TR" sz="2000" b="1" dirty="0"/>
              <a:t>          - , 4 ay,   1  yıl Askerlik </a:t>
            </a:r>
            <a:r>
              <a:rPr lang="tr-TR" sz="2000" b="1" dirty="0" err="1"/>
              <a:t>Hiz</a:t>
            </a:r>
            <a:r>
              <a:rPr lang="tr-TR" sz="2000" b="1" dirty="0"/>
              <a:t>.</a:t>
            </a:r>
          </a:p>
          <a:p>
            <a:pPr lvl="0"/>
            <a:r>
              <a:rPr lang="tr-TR" sz="2000" b="1" dirty="0"/>
              <a:t>Toplam Değ. 8 ay. 26 yıl </a:t>
            </a:r>
          </a:p>
        </p:txBody>
      </p:sp>
      <p:cxnSp>
        <p:nvCxnSpPr>
          <p:cNvPr id="14" name="Düz Bağlayıcı 13">
            <a:extLst>
              <a:ext uri="{FF2B5EF4-FFF2-40B4-BE49-F238E27FC236}">
                <a16:creationId xmlns:a16="http://schemas.microsoft.com/office/drawing/2014/main" id="{E170598D-3208-68C2-773B-9F076B789C9A}"/>
              </a:ext>
            </a:extLst>
          </p:cNvPr>
          <p:cNvCxnSpPr>
            <a:cxnSpLocks/>
          </p:cNvCxnSpPr>
          <p:nvPr/>
        </p:nvCxnSpPr>
        <p:spPr>
          <a:xfrm>
            <a:off x="6018529" y="3424791"/>
            <a:ext cx="196497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125E9B36-38A4-3AD2-287E-BCF613CE3645}"/>
              </a:ext>
            </a:extLst>
          </p:cNvPr>
          <p:cNvSpPr txBox="1"/>
          <p:nvPr/>
        </p:nvSpPr>
        <p:spPr>
          <a:xfrm>
            <a:off x="1758595" y="4796915"/>
            <a:ext cx="1511793" cy="400110"/>
          </a:xfrm>
          <a:prstGeom prst="rect">
            <a:avLst/>
          </a:prstGeom>
          <a:noFill/>
        </p:spPr>
        <p:txBody>
          <a:bodyPr wrap="square" rtlCol="0">
            <a:spAutoFit/>
          </a:bodyPr>
          <a:lstStyle/>
          <a:p>
            <a:pPr lvl="0"/>
            <a:r>
              <a:rPr lang="tr-TR" sz="2000" b="1" dirty="0">
                <a:highlight>
                  <a:srgbClr val="00FF00"/>
                </a:highlight>
              </a:rPr>
              <a:t>31.07.1989</a:t>
            </a:r>
            <a:r>
              <a:rPr lang="tr-TR" sz="2000" b="1" dirty="0"/>
              <a:t> </a:t>
            </a:r>
          </a:p>
        </p:txBody>
      </p:sp>
      <p:sp>
        <p:nvSpPr>
          <p:cNvPr id="16" name="Metin kutusu 15">
            <a:extLst>
              <a:ext uri="{FF2B5EF4-FFF2-40B4-BE49-F238E27FC236}">
                <a16:creationId xmlns:a16="http://schemas.microsoft.com/office/drawing/2014/main" id="{F842D4F8-1C97-6233-DA55-9A480AD4C2CF}"/>
              </a:ext>
            </a:extLst>
          </p:cNvPr>
          <p:cNvSpPr txBox="1"/>
          <p:nvPr/>
        </p:nvSpPr>
        <p:spPr>
          <a:xfrm>
            <a:off x="1636827" y="5217508"/>
            <a:ext cx="4261556" cy="369332"/>
          </a:xfrm>
          <a:prstGeom prst="rect">
            <a:avLst/>
          </a:prstGeom>
          <a:noFill/>
        </p:spPr>
        <p:txBody>
          <a:bodyPr wrap="square" rtlCol="0">
            <a:spAutoFit/>
          </a:bodyPr>
          <a:lstStyle/>
          <a:p>
            <a:r>
              <a:rPr lang="tr-TR" b="1" dirty="0"/>
              <a:t>14 gün, 6 ay, 35 yıl </a:t>
            </a:r>
            <a:r>
              <a:rPr lang="tr-TR" b="1" dirty="0">
                <a:latin typeface="Tw Cen MT" panose="020B0602020104020603" pitchFamily="34" charset="0"/>
              </a:rPr>
              <a:t>(emsalinin hizmeti)</a:t>
            </a:r>
          </a:p>
        </p:txBody>
      </p:sp>
      <p:sp>
        <p:nvSpPr>
          <p:cNvPr id="17" name="Metin kutusu 16">
            <a:extLst>
              <a:ext uri="{FF2B5EF4-FFF2-40B4-BE49-F238E27FC236}">
                <a16:creationId xmlns:a16="http://schemas.microsoft.com/office/drawing/2014/main" id="{0F4D73BD-03A2-6430-EF8C-1A0D14CFABEB}"/>
              </a:ext>
            </a:extLst>
          </p:cNvPr>
          <p:cNvSpPr txBox="1"/>
          <p:nvPr/>
        </p:nvSpPr>
        <p:spPr>
          <a:xfrm>
            <a:off x="1758595" y="4470986"/>
            <a:ext cx="1511793" cy="400110"/>
          </a:xfrm>
          <a:prstGeom prst="rect">
            <a:avLst/>
          </a:prstGeom>
          <a:noFill/>
        </p:spPr>
        <p:txBody>
          <a:bodyPr wrap="square" rtlCol="0">
            <a:spAutoFit/>
          </a:bodyPr>
          <a:lstStyle/>
          <a:p>
            <a:r>
              <a:rPr lang="tr-TR" sz="2000" b="1" dirty="0">
                <a:highlight>
                  <a:srgbClr val="00FF00"/>
                </a:highlight>
              </a:rPr>
              <a:t>15.02.2024</a:t>
            </a:r>
          </a:p>
        </p:txBody>
      </p:sp>
      <p:cxnSp>
        <p:nvCxnSpPr>
          <p:cNvPr id="19" name="Düz Bağlayıcı 18">
            <a:extLst>
              <a:ext uri="{FF2B5EF4-FFF2-40B4-BE49-F238E27FC236}">
                <a16:creationId xmlns:a16="http://schemas.microsoft.com/office/drawing/2014/main" id="{EE440C09-EB01-9B2C-BEBE-A73F6832384D}"/>
              </a:ext>
            </a:extLst>
          </p:cNvPr>
          <p:cNvCxnSpPr/>
          <p:nvPr/>
        </p:nvCxnSpPr>
        <p:spPr>
          <a:xfrm>
            <a:off x="1758595" y="5204128"/>
            <a:ext cx="2471761"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Metin kutusu 19">
            <a:extLst>
              <a:ext uri="{FF2B5EF4-FFF2-40B4-BE49-F238E27FC236}">
                <a16:creationId xmlns:a16="http://schemas.microsoft.com/office/drawing/2014/main" id="{46A52CD3-2D9E-7EA2-FECB-B70046351F72}"/>
              </a:ext>
            </a:extLst>
          </p:cNvPr>
          <p:cNvSpPr txBox="1"/>
          <p:nvPr/>
        </p:nvSpPr>
        <p:spPr>
          <a:xfrm>
            <a:off x="6736687" y="4438290"/>
            <a:ext cx="5441055" cy="1477328"/>
          </a:xfrm>
          <a:prstGeom prst="rect">
            <a:avLst/>
          </a:prstGeom>
          <a:noFill/>
        </p:spPr>
        <p:txBody>
          <a:bodyPr wrap="square" rtlCol="0">
            <a:spAutoFit/>
          </a:bodyPr>
          <a:lstStyle/>
          <a:p>
            <a:r>
              <a:rPr lang="tr-TR" b="1" dirty="0">
                <a:solidFill>
                  <a:srgbClr val="C00000"/>
                </a:solidFill>
                <a:latin typeface="Tw Cen MT" panose="020B0602020104020603" pitchFamily="34" charset="0"/>
              </a:rPr>
              <a:t>                                       Başlangıç D/K    10/2 </a:t>
            </a:r>
          </a:p>
          <a:p>
            <a:r>
              <a:rPr lang="tr-TR" b="1" dirty="0">
                <a:solidFill>
                  <a:srgbClr val="C00000"/>
                </a:solidFill>
                <a:latin typeface="Tw Cen MT" panose="020B0602020104020603" pitchFamily="34" charset="0"/>
              </a:rPr>
              <a:t>                                                26  yıl         3/2</a:t>
            </a:r>
          </a:p>
          <a:p>
            <a:r>
              <a:rPr lang="tr-TR" b="1" dirty="0">
                <a:solidFill>
                  <a:srgbClr val="C00000"/>
                </a:solidFill>
                <a:latin typeface="Tw Cen MT" panose="020B0602020104020603" pitchFamily="34" charset="0"/>
              </a:rPr>
              <a:t>                                           5289 S.K          2/2 </a:t>
            </a:r>
          </a:p>
          <a:p>
            <a:r>
              <a:rPr lang="tr-TR" b="1" dirty="0">
                <a:solidFill>
                  <a:srgbClr val="C00000"/>
                </a:solidFill>
                <a:latin typeface="Tw Cen MT" panose="020B0602020104020603" pitchFamily="34" charset="0"/>
              </a:rPr>
              <a:t>     90 puan (2 </a:t>
            </a:r>
            <a:r>
              <a:rPr lang="tr-TR" b="1" dirty="0" err="1">
                <a:solidFill>
                  <a:srgbClr val="C00000"/>
                </a:solidFill>
                <a:latin typeface="Tw Cen MT" panose="020B0602020104020603" pitchFamily="34" charset="0"/>
              </a:rPr>
              <a:t>Kad</a:t>
            </a:r>
            <a:r>
              <a:rPr lang="tr-TR" b="1" dirty="0">
                <a:solidFill>
                  <a:srgbClr val="C00000"/>
                </a:solidFill>
                <a:latin typeface="Tw Cen MT" panose="020B0602020104020603" pitchFamily="34" charset="0"/>
              </a:rPr>
              <a:t>.), 8 yıl </a:t>
            </a:r>
            <a:r>
              <a:rPr lang="tr-TR" b="1" dirty="0" err="1">
                <a:solidFill>
                  <a:srgbClr val="C00000"/>
                </a:solidFill>
                <a:latin typeface="Tw Cen MT" panose="020B0602020104020603" pitchFamily="34" charset="0"/>
              </a:rPr>
              <a:t>terfisi</a:t>
            </a:r>
            <a:r>
              <a:rPr lang="tr-TR" b="1" dirty="0">
                <a:solidFill>
                  <a:srgbClr val="C00000"/>
                </a:solidFill>
                <a:latin typeface="Tw Cen MT" panose="020B0602020104020603" pitchFamily="34" charset="0"/>
              </a:rPr>
              <a:t> (2 </a:t>
            </a:r>
            <a:r>
              <a:rPr lang="tr-TR" b="1" dirty="0" err="1">
                <a:solidFill>
                  <a:srgbClr val="C00000"/>
                </a:solidFill>
                <a:latin typeface="Tw Cen MT" panose="020B0602020104020603" pitchFamily="34" charset="0"/>
              </a:rPr>
              <a:t>Kad</a:t>
            </a:r>
            <a:r>
              <a:rPr lang="tr-TR" b="1" dirty="0">
                <a:solidFill>
                  <a:srgbClr val="C00000"/>
                </a:solidFill>
                <a:latin typeface="Tw Cen MT" panose="020B0602020104020603" pitchFamily="34" charset="0"/>
              </a:rPr>
              <a:t>.)   1/3</a:t>
            </a:r>
          </a:p>
          <a:p>
            <a:r>
              <a:rPr lang="tr-TR" dirty="0">
                <a:solidFill>
                  <a:srgbClr val="C00000"/>
                </a:solidFill>
              </a:rPr>
              <a:t> </a:t>
            </a:r>
          </a:p>
        </p:txBody>
      </p:sp>
      <p:cxnSp>
        <p:nvCxnSpPr>
          <p:cNvPr id="13" name="Düz Bağlayıcı 12">
            <a:extLst>
              <a:ext uri="{FF2B5EF4-FFF2-40B4-BE49-F238E27FC236}">
                <a16:creationId xmlns:a16="http://schemas.microsoft.com/office/drawing/2014/main" id="{940216EA-55DF-333C-5F5B-71927AFDF104}"/>
              </a:ext>
            </a:extLst>
          </p:cNvPr>
          <p:cNvCxnSpPr/>
          <p:nvPr/>
        </p:nvCxnSpPr>
        <p:spPr>
          <a:xfrm>
            <a:off x="1712499" y="3883294"/>
            <a:ext cx="24717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26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4976" y="1384419"/>
            <a:ext cx="10238350" cy="5342952"/>
          </a:xfrm>
        </p:spPr>
        <p:txBody>
          <a:bodyPr>
            <a:normAutofit/>
          </a:bodyPr>
          <a:lstStyle/>
          <a:p>
            <a:pPr marL="0" indent="0">
              <a:buNone/>
            </a:pPr>
            <a:r>
              <a:rPr lang="tr-TR" sz="2200" b="1" dirty="0">
                <a:latin typeface="Tw Cen MT" panose="020B0602020104020603" pitchFamily="34" charset="0"/>
              </a:rPr>
              <a:t>Memuriyete başlayış tarihi:                      Giriş Tahsili :</a:t>
            </a:r>
          </a:p>
          <a:p>
            <a:pPr marL="0" indent="0">
              <a:buNone/>
            </a:pPr>
            <a:r>
              <a:rPr lang="tr-TR" sz="2200" b="1" dirty="0">
                <a:latin typeface="Tw Cen MT" panose="020B0602020104020603" pitchFamily="34" charset="0"/>
              </a:rPr>
              <a:t>Yeni Öğrenimi ve Süresi:</a:t>
            </a:r>
          </a:p>
          <a:p>
            <a:pPr marL="0" indent="0">
              <a:buNone/>
            </a:pPr>
            <a:r>
              <a:rPr lang="tr-TR" sz="2200" b="1" dirty="0">
                <a:latin typeface="Tw Cen MT" panose="020B0602020104020603" pitchFamily="34" charset="0"/>
              </a:rPr>
              <a:t> </a:t>
            </a:r>
            <a:r>
              <a:rPr lang="tr-TR" sz="2200" b="1" u="sng" dirty="0">
                <a:latin typeface="Tw Cen MT" panose="020B0602020104020603" pitchFamily="34" charset="0"/>
              </a:rPr>
              <a:t>EMSALİNİN HİZMETİ                                 KENDİ HİZMETİ</a:t>
            </a:r>
          </a:p>
          <a:p>
            <a:pPr marL="0" indent="0">
              <a:buNone/>
            </a:pPr>
            <a:endParaRPr lang="tr-TR" sz="2200" b="1" dirty="0">
              <a:latin typeface="Tw Cen MT" panose="020B0602020104020603" pitchFamily="34" charset="0"/>
            </a:endParaRPr>
          </a:p>
          <a:p>
            <a:pPr marL="0" indent="0">
              <a:buNone/>
            </a:pPr>
            <a:r>
              <a:rPr lang="tr-TR" sz="2200" b="1" dirty="0">
                <a:highlight>
                  <a:srgbClr val="AFCC6E"/>
                </a:highlight>
                <a:latin typeface="Tw Cen MT" panose="020B0602020104020603" pitchFamily="34" charset="0"/>
              </a:rPr>
              <a:t> </a:t>
            </a:r>
            <a:r>
              <a:rPr lang="tr-TR" sz="2200" b="1" dirty="0">
                <a:latin typeface="Tw Cen MT" panose="020B0602020104020603" pitchFamily="34" charset="0"/>
              </a:rPr>
              <a:t>                                          </a:t>
            </a:r>
          </a:p>
          <a:p>
            <a:pPr marL="0" indent="0">
              <a:buNone/>
            </a:pPr>
            <a:endParaRPr lang="tr-TR" sz="2200" b="1" dirty="0">
              <a:latin typeface="Tw Cen MT" panose="020B0602020104020603" pitchFamily="34" charset="0"/>
            </a:endParaRPr>
          </a:p>
          <a:p>
            <a:pPr marL="0" indent="0">
              <a:buNone/>
            </a:pPr>
            <a:r>
              <a:rPr lang="tr-TR" sz="2200" b="1" dirty="0">
                <a:latin typeface="Tw Cen MT" panose="020B0602020104020603" pitchFamily="34" charset="0"/>
              </a:rPr>
              <a:t>                              (emsalinin hizmeti)</a:t>
            </a:r>
          </a:p>
          <a:p>
            <a:pPr marL="0" indent="0">
              <a:buNone/>
            </a:pPr>
            <a:r>
              <a:rPr lang="tr-TR" sz="2200" b="1" dirty="0">
                <a:latin typeface="Tw Cen MT" panose="020B0602020104020603" pitchFamily="34" charset="0"/>
              </a:rPr>
              <a:t>                                                                   </a:t>
            </a:r>
          </a:p>
          <a:p>
            <a:pPr marL="0" indent="0">
              <a:buNone/>
            </a:pPr>
            <a:r>
              <a:rPr lang="tr-TR" sz="2200" b="1" dirty="0">
                <a:latin typeface="Tw Cen MT" panose="020B0602020104020603" pitchFamily="34" charset="0"/>
              </a:rPr>
              <a:t>                              </a:t>
            </a:r>
          </a:p>
          <a:p>
            <a:pPr marL="0" indent="0">
              <a:buNone/>
            </a:pPr>
            <a:r>
              <a:rPr lang="tr-TR" sz="2200" b="1" dirty="0">
                <a:solidFill>
                  <a:srgbClr val="005696"/>
                </a:solidFill>
                <a:latin typeface="Tw Cen MT" panose="020B0602020104020603" pitchFamily="34" charset="0"/>
              </a:rPr>
              <a:t>Sonuç: </a:t>
            </a:r>
            <a:r>
              <a:rPr lang="tr-TR" sz="2200" b="1" dirty="0">
                <a:latin typeface="Tw Cen MT" panose="020B0602020104020603" pitchFamily="34" charset="0"/>
              </a:rPr>
              <a:t>15.02.2024 tarihi itibarıyla  </a:t>
            </a:r>
            <a:r>
              <a:rPr lang="tr-TR" sz="2200" b="1" dirty="0">
                <a:solidFill>
                  <a:srgbClr val="FF0000"/>
                </a:solidFill>
                <a:latin typeface="Tw Cen MT" panose="020B0602020104020603" pitchFamily="34" charset="0"/>
              </a:rPr>
              <a:t>4/2</a:t>
            </a:r>
            <a:r>
              <a:rPr lang="tr-TR" sz="2200" b="1" dirty="0">
                <a:latin typeface="Tw Cen MT" panose="020B0602020104020603" pitchFamily="34" charset="0"/>
              </a:rPr>
              <a:t>’de artan 7 ay 15 gün kıdemi ile müteakip terfi tarihi 01.08.2024 olacaktır.</a:t>
            </a:r>
          </a:p>
          <a:p>
            <a:pPr marL="0" indent="0">
              <a:buNone/>
            </a:pPr>
            <a:endParaRPr lang="tr-TR" b="1" dirty="0"/>
          </a:p>
          <a:p>
            <a:pPr marL="0" indent="0">
              <a:buNone/>
            </a:pPr>
            <a:endParaRPr lang="tr-TR" b="1" dirty="0"/>
          </a:p>
          <a:p>
            <a:endParaRPr lang="tr-TR" dirty="0"/>
          </a:p>
        </p:txBody>
      </p:sp>
      <p:sp>
        <p:nvSpPr>
          <p:cNvPr id="6" name="Dikdörtgen: Köşeleri Yuvarlatılmış 5">
            <a:extLst>
              <a:ext uri="{FF2B5EF4-FFF2-40B4-BE49-F238E27FC236}">
                <a16:creationId xmlns:a16="http://schemas.microsoft.com/office/drawing/2014/main" id="{0BB132EC-6849-DD59-486A-5694BF5BD8B7}"/>
              </a:ext>
            </a:extLst>
          </p:cNvPr>
          <p:cNvSpPr/>
          <p:nvPr/>
        </p:nvSpPr>
        <p:spPr>
          <a:xfrm>
            <a:off x="1604513" y="627797"/>
            <a:ext cx="6710812" cy="671086"/>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400" b="1" dirty="0"/>
              <a:t>Ortaokul Üzerine Lise Öğrenimine İntibak</a:t>
            </a:r>
            <a:endParaRPr lang="tr-TR" sz="2400" dirty="0">
              <a:ln w="0"/>
              <a:solidFill>
                <a:schemeClr val="tx1"/>
              </a:solidFill>
              <a:effectLst>
                <a:outerShdw blurRad="38100" dist="19050" dir="2700000" algn="tl" rotWithShape="0">
                  <a:schemeClr val="dk1">
                    <a:alpha val="40000"/>
                  </a:schemeClr>
                </a:outerShdw>
              </a:effectLst>
            </a:endParaRPr>
          </a:p>
        </p:txBody>
      </p:sp>
      <p:pic>
        <p:nvPicPr>
          <p:cNvPr id="4" name="Resim 3">
            <a:extLst>
              <a:ext uri="{FF2B5EF4-FFF2-40B4-BE49-F238E27FC236}">
                <a16:creationId xmlns:a16="http://schemas.microsoft.com/office/drawing/2014/main" id="{BEB9B3EA-7B9B-7452-3363-0B77B3D98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2497" y="2962610"/>
            <a:ext cx="1126938" cy="1289157"/>
          </a:xfrm>
          <a:prstGeom prst="rect">
            <a:avLst/>
          </a:prstGeom>
        </p:spPr>
      </p:pic>
      <p:sp>
        <p:nvSpPr>
          <p:cNvPr id="2" name="Metin kutusu 1">
            <a:extLst>
              <a:ext uri="{FF2B5EF4-FFF2-40B4-BE49-F238E27FC236}">
                <a16:creationId xmlns:a16="http://schemas.microsoft.com/office/drawing/2014/main" id="{C81ED2D7-ED9B-7A04-A99C-CCFB4C0CBF46}"/>
              </a:ext>
            </a:extLst>
          </p:cNvPr>
          <p:cNvSpPr txBox="1"/>
          <p:nvPr/>
        </p:nvSpPr>
        <p:spPr>
          <a:xfrm>
            <a:off x="4959919" y="1413402"/>
            <a:ext cx="1511792" cy="400110"/>
          </a:xfrm>
          <a:prstGeom prst="rect">
            <a:avLst/>
          </a:prstGeom>
          <a:noFill/>
        </p:spPr>
        <p:txBody>
          <a:bodyPr wrap="square" rtlCol="0">
            <a:spAutoFit/>
          </a:bodyPr>
          <a:lstStyle/>
          <a:p>
            <a:pPr lvl="0"/>
            <a:r>
              <a:rPr lang="tr-TR" sz="2000" b="1" dirty="0"/>
              <a:t>15.01.2000 </a:t>
            </a:r>
          </a:p>
        </p:txBody>
      </p:sp>
      <p:sp>
        <p:nvSpPr>
          <p:cNvPr id="5" name="Metin kutusu 4">
            <a:extLst>
              <a:ext uri="{FF2B5EF4-FFF2-40B4-BE49-F238E27FC236}">
                <a16:creationId xmlns:a16="http://schemas.microsoft.com/office/drawing/2014/main" id="{42009711-DF56-DA03-4FC6-92FF18162E1C}"/>
              </a:ext>
            </a:extLst>
          </p:cNvPr>
          <p:cNvSpPr txBox="1"/>
          <p:nvPr/>
        </p:nvSpPr>
        <p:spPr>
          <a:xfrm>
            <a:off x="8067109" y="1384419"/>
            <a:ext cx="2797360" cy="400110"/>
          </a:xfrm>
          <a:prstGeom prst="rect">
            <a:avLst/>
          </a:prstGeom>
          <a:noFill/>
        </p:spPr>
        <p:txBody>
          <a:bodyPr wrap="square" rtlCol="0">
            <a:spAutoFit/>
          </a:bodyPr>
          <a:lstStyle/>
          <a:p>
            <a:pPr lvl="0"/>
            <a:r>
              <a:rPr lang="tr-TR" sz="2000" b="1" dirty="0"/>
              <a:t>Ortaokul-30.06.1998</a:t>
            </a:r>
          </a:p>
        </p:txBody>
      </p:sp>
      <p:sp>
        <p:nvSpPr>
          <p:cNvPr id="7" name="Metin kutusu 6">
            <a:extLst>
              <a:ext uri="{FF2B5EF4-FFF2-40B4-BE49-F238E27FC236}">
                <a16:creationId xmlns:a16="http://schemas.microsoft.com/office/drawing/2014/main" id="{4642C2B4-7209-919B-66E4-600D1D52F1AC}"/>
              </a:ext>
            </a:extLst>
          </p:cNvPr>
          <p:cNvSpPr txBox="1"/>
          <p:nvPr/>
        </p:nvSpPr>
        <p:spPr>
          <a:xfrm>
            <a:off x="4749435" y="1813512"/>
            <a:ext cx="2268817" cy="400110"/>
          </a:xfrm>
          <a:prstGeom prst="rect">
            <a:avLst/>
          </a:prstGeom>
          <a:noFill/>
        </p:spPr>
        <p:txBody>
          <a:bodyPr wrap="square" rtlCol="0">
            <a:spAutoFit/>
          </a:bodyPr>
          <a:lstStyle/>
          <a:p>
            <a:r>
              <a:rPr lang="tr-TR" sz="2000" b="1" dirty="0">
                <a:solidFill>
                  <a:schemeClr val="accent1"/>
                </a:solidFill>
              </a:rPr>
              <a:t>Normal Lise</a:t>
            </a:r>
            <a:r>
              <a:rPr lang="tr-TR" sz="2000" b="1" dirty="0"/>
              <a:t>- 4 yıl</a:t>
            </a:r>
          </a:p>
        </p:txBody>
      </p:sp>
      <p:sp>
        <p:nvSpPr>
          <p:cNvPr id="8" name="Metin kutusu 7">
            <a:extLst>
              <a:ext uri="{FF2B5EF4-FFF2-40B4-BE49-F238E27FC236}">
                <a16:creationId xmlns:a16="http://schemas.microsoft.com/office/drawing/2014/main" id="{936EBA94-D054-D552-DA17-1FBD8A55AFED}"/>
              </a:ext>
            </a:extLst>
          </p:cNvPr>
          <p:cNvSpPr txBox="1"/>
          <p:nvPr/>
        </p:nvSpPr>
        <p:spPr>
          <a:xfrm>
            <a:off x="1758595" y="2877896"/>
            <a:ext cx="1848763" cy="400110"/>
          </a:xfrm>
          <a:prstGeom prst="rect">
            <a:avLst/>
          </a:prstGeom>
          <a:noFill/>
        </p:spPr>
        <p:txBody>
          <a:bodyPr wrap="square" rtlCol="0">
            <a:spAutoFit/>
          </a:bodyPr>
          <a:lstStyle/>
          <a:p>
            <a:pPr lvl="0"/>
            <a:r>
              <a:rPr lang="tr-TR" sz="2000" b="1" dirty="0"/>
              <a:t>30.06.1998+4 </a:t>
            </a:r>
          </a:p>
        </p:txBody>
      </p:sp>
      <p:sp>
        <p:nvSpPr>
          <p:cNvPr id="9" name="Metin kutusu 8">
            <a:extLst>
              <a:ext uri="{FF2B5EF4-FFF2-40B4-BE49-F238E27FC236}">
                <a16:creationId xmlns:a16="http://schemas.microsoft.com/office/drawing/2014/main" id="{28617247-0AAC-87BD-4CFC-A3A32BB8DD49}"/>
              </a:ext>
            </a:extLst>
          </p:cNvPr>
          <p:cNvSpPr txBox="1"/>
          <p:nvPr/>
        </p:nvSpPr>
        <p:spPr>
          <a:xfrm>
            <a:off x="6471710" y="2721688"/>
            <a:ext cx="1511793" cy="400110"/>
          </a:xfrm>
          <a:prstGeom prst="rect">
            <a:avLst/>
          </a:prstGeom>
          <a:noFill/>
        </p:spPr>
        <p:txBody>
          <a:bodyPr wrap="square" rtlCol="0">
            <a:spAutoFit/>
          </a:bodyPr>
          <a:lstStyle/>
          <a:p>
            <a:r>
              <a:rPr lang="tr-TR" sz="2000" b="1" dirty="0">
                <a:highlight>
                  <a:srgbClr val="FFFF00"/>
                </a:highlight>
              </a:rPr>
              <a:t>15.02.2024</a:t>
            </a:r>
          </a:p>
        </p:txBody>
      </p:sp>
      <p:sp>
        <p:nvSpPr>
          <p:cNvPr id="10" name="Metin kutusu 9">
            <a:extLst>
              <a:ext uri="{FF2B5EF4-FFF2-40B4-BE49-F238E27FC236}">
                <a16:creationId xmlns:a16="http://schemas.microsoft.com/office/drawing/2014/main" id="{CB1410E2-35D3-3F04-4192-D8B93932C7C2}"/>
              </a:ext>
            </a:extLst>
          </p:cNvPr>
          <p:cNvSpPr txBox="1"/>
          <p:nvPr/>
        </p:nvSpPr>
        <p:spPr>
          <a:xfrm>
            <a:off x="1773734" y="3120166"/>
            <a:ext cx="1511793" cy="400110"/>
          </a:xfrm>
          <a:prstGeom prst="rect">
            <a:avLst/>
          </a:prstGeom>
          <a:noFill/>
        </p:spPr>
        <p:txBody>
          <a:bodyPr wrap="square" rtlCol="0">
            <a:spAutoFit/>
          </a:bodyPr>
          <a:lstStyle/>
          <a:p>
            <a:pPr lvl="0"/>
            <a:r>
              <a:rPr lang="tr-TR" sz="2000" b="1" dirty="0"/>
              <a:t>30.06.2002 </a:t>
            </a:r>
          </a:p>
        </p:txBody>
      </p:sp>
      <p:sp>
        <p:nvSpPr>
          <p:cNvPr id="11" name="Metin kutusu 10">
            <a:extLst>
              <a:ext uri="{FF2B5EF4-FFF2-40B4-BE49-F238E27FC236}">
                <a16:creationId xmlns:a16="http://schemas.microsoft.com/office/drawing/2014/main" id="{B33DB446-1256-FE7F-A77E-3EC9422A14E9}"/>
              </a:ext>
            </a:extLst>
          </p:cNvPr>
          <p:cNvSpPr txBox="1"/>
          <p:nvPr/>
        </p:nvSpPr>
        <p:spPr>
          <a:xfrm>
            <a:off x="6471711" y="3028869"/>
            <a:ext cx="1511793" cy="400110"/>
          </a:xfrm>
          <a:prstGeom prst="rect">
            <a:avLst/>
          </a:prstGeom>
          <a:noFill/>
        </p:spPr>
        <p:txBody>
          <a:bodyPr wrap="square" rtlCol="0">
            <a:spAutoFit/>
          </a:bodyPr>
          <a:lstStyle/>
          <a:p>
            <a:pPr lvl="0"/>
            <a:r>
              <a:rPr lang="tr-TR" sz="2000" b="1" dirty="0">
                <a:highlight>
                  <a:srgbClr val="FFFF00"/>
                </a:highlight>
              </a:rPr>
              <a:t>15.01.2000</a:t>
            </a:r>
          </a:p>
        </p:txBody>
      </p:sp>
      <p:sp>
        <p:nvSpPr>
          <p:cNvPr id="12" name="Metin kutusu 11">
            <a:extLst>
              <a:ext uri="{FF2B5EF4-FFF2-40B4-BE49-F238E27FC236}">
                <a16:creationId xmlns:a16="http://schemas.microsoft.com/office/drawing/2014/main" id="{0A08F6AE-6D6E-9F25-1EB6-43DF9C837051}"/>
              </a:ext>
            </a:extLst>
          </p:cNvPr>
          <p:cNvSpPr txBox="1"/>
          <p:nvPr/>
        </p:nvSpPr>
        <p:spPr>
          <a:xfrm>
            <a:off x="6280854" y="3424791"/>
            <a:ext cx="2611937" cy="707886"/>
          </a:xfrm>
          <a:prstGeom prst="rect">
            <a:avLst/>
          </a:prstGeom>
          <a:noFill/>
        </p:spPr>
        <p:txBody>
          <a:bodyPr wrap="square" rtlCol="0">
            <a:spAutoFit/>
          </a:bodyPr>
          <a:lstStyle/>
          <a:p>
            <a:pPr marL="342900" lvl="0" indent="-342900">
              <a:buFontTx/>
              <a:buChar char="-"/>
            </a:pPr>
            <a:r>
              <a:rPr lang="tr-TR" sz="2000" b="1" dirty="0"/>
              <a:t>1 ay, 24 yıl</a:t>
            </a:r>
          </a:p>
          <a:p>
            <a:pPr marL="342900" lvl="0" indent="-342900">
              <a:buFontTx/>
              <a:buChar char="-"/>
            </a:pPr>
            <a:r>
              <a:rPr lang="tr-TR" sz="2000" b="1" dirty="0"/>
              <a:t>-      ,   1 yıl Ask. </a:t>
            </a:r>
          </a:p>
        </p:txBody>
      </p:sp>
      <p:cxnSp>
        <p:nvCxnSpPr>
          <p:cNvPr id="14" name="Düz Bağlayıcı 13">
            <a:extLst>
              <a:ext uri="{FF2B5EF4-FFF2-40B4-BE49-F238E27FC236}">
                <a16:creationId xmlns:a16="http://schemas.microsoft.com/office/drawing/2014/main" id="{E170598D-3208-68C2-773B-9F076B789C9A}"/>
              </a:ext>
            </a:extLst>
          </p:cNvPr>
          <p:cNvCxnSpPr>
            <a:cxnSpLocks/>
          </p:cNvCxnSpPr>
          <p:nvPr/>
        </p:nvCxnSpPr>
        <p:spPr>
          <a:xfrm>
            <a:off x="6018529" y="3424791"/>
            <a:ext cx="196497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125E9B36-38A4-3AD2-287E-BCF613CE3645}"/>
              </a:ext>
            </a:extLst>
          </p:cNvPr>
          <p:cNvSpPr txBox="1"/>
          <p:nvPr/>
        </p:nvSpPr>
        <p:spPr>
          <a:xfrm>
            <a:off x="1777572" y="3851657"/>
            <a:ext cx="1511793" cy="400110"/>
          </a:xfrm>
          <a:prstGeom prst="rect">
            <a:avLst/>
          </a:prstGeom>
          <a:noFill/>
        </p:spPr>
        <p:txBody>
          <a:bodyPr wrap="square" rtlCol="0">
            <a:spAutoFit/>
          </a:bodyPr>
          <a:lstStyle/>
          <a:p>
            <a:pPr lvl="0"/>
            <a:r>
              <a:rPr lang="tr-TR" sz="2000" b="1" dirty="0">
                <a:highlight>
                  <a:srgbClr val="00FF00"/>
                </a:highlight>
              </a:rPr>
              <a:t>30.06.2002</a:t>
            </a:r>
            <a:r>
              <a:rPr lang="tr-TR" sz="2000" b="1" dirty="0"/>
              <a:t> </a:t>
            </a:r>
          </a:p>
        </p:txBody>
      </p:sp>
      <p:sp>
        <p:nvSpPr>
          <p:cNvPr id="16" name="Metin kutusu 15">
            <a:extLst>
              <a:ext uri="{FF2B5EF4-FFF2-40B4-BE49-F238E27FC236}">
                <a16:creationId xmlns:a16="http://schemas.microsoft.com/office/drawing/2014/main" id="{F842D4F8-1C97-6233-DA55-9A480AD4C2CF}"/>
              </a:ext>
            </a:extLst>
          </p:cNvPr>
          <p:cNvSpPr txBox="1"/>
          <p:nvPr/>
        </p:nvSpPr>
        <p:spPr>
          <a:xfrm>
            <a:off x="1636826" y="4192680"/>
            <a:ext cx="2363606" cy="338554"/>
          </a:xfrm>
          <a:prstGeom prst="rect">
            <a:avLst/>
          </a:prstGeom>
          <a:noFill/>
        </p:spPr>
        <p:txBody>
          <a:bodyPr wrap="square" rtlCol="0">
            <a:spAutoFit/>
          </a:bodyPr>
          <a:lstStyle/>
          <a:p>
            <a:pPr lvl="0"/>
            <a:r>
              <a:rPr lang="tr-TR" sz="1600" b="1" dirty="0"/>
              <a:t>15 gün, 7 ay, 21 gün </a:t>
            </a:r>
          </a:p>
        </p:txBody>
      </p:sp>
      <p:sp>
        <p:nvSpPr>
          <p:cNvPr id="17" name="Metin kutusu 16">
            <a:extLst>
              <a:ext uri="{FF2B5EF4-FFF2-40B4-BE49-F238E27FC236}">
                <a16:creationId xmlns:a16="http://schemas.microsoft.com/office/drawing/2014/main" id="{0F4D73BD-03A2-6430-EF8C-1A0D14CFABEB}"/>
              </a:ext>
            </a:extLst>
          </p:cNvPr>
          <p:cNvSpPr txBox="1"/>
          <p:nvPr/>
        </p:nvSpPr>
        <p:spPr>
          <a:xfrm>
            <a:off x="1758595" y="3572190"/>
            <a:ext cx="1511793" cy="400110"/>
          </a:xfrm>
          <a:prstGeom prst="rect">
            <a:avLst/>
          </a:prstGeom>
          <a:noFill/>
        </p:spPr>
        <p:txBody>
          <a:bodyPr wrap="square" rtlCol="0">
            <a:spAutoFit/>
          </a:bodyPr>
          <a:lstStyle/>
          <a:p>
            <a:r>
              <a:rPr lang="tr-TR" sz="2000" b="1" dirty="0">
                <a:highlight>
                  <a:srgbClr val="00FF00"/>
                </a:highlight>
              </a:rPr>
              <a:t>15.02.2024</a:t>
            </a:r>
          </a:p>
        </p:txBody>
      </p:sp>
      <p:cxnSp>
        <p:nvCxnSpPr>
          <p:cNvPr id="19" name="Düz Bağlayıcı 18">
            <a:extLst>
              <a:ext uri="{FF2B5EF4-FFF2-40B4-BE49-F238E27FC236}">
                <a16:creationId xmlns:a16="http://schemas.microsoft.com/office/drawing/2014/main" id="{EE440C09-EB01-9B2C-BEBE-A73F6832384D}"/>
              </a:ext>
            </a:extLst>
          </p:cNvPr>
          <p:cNvCxnSpPr/>
          <p:nvPr/>
        </p:nvCxnSpPr>
        <p:spPr>
          <a:xfrm>
            <a:off x="1758595" y="4251767"/>
            <a:ext cx="2471761"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Metin kutusu 19">
            <a:extLst>
              <a:ext uri="{FF2B5EF4-FFF2-40B4-BE49-F238E27FC236}">
                <a16:creationId xmlns:a16="http://schemas.microsoft.com/office/drawing/2014/main" id="{46A52CD3-2D9E-7EA2-FECB-B70046351F72}"/>
              </a:ext>
            </a:extLst>
          </p:cNvPr>
          <p:cNvSpPr txBox="1"/>
          <p:nvPr/>
        </p:nvSpPr>
        <p:spPr>
          <a:xfrm>
            <a:off x="6696956" y="4051712"/>
            <a:ext cx="5054320" cy="1477328"/>
          </a:xfrm>
          <a:prstGeom prst="rect">
            <a:avLst/>
          </a:prstGeom>
          <a:noFill/>
        </p:spPr>
        <p:txBody>
          <a:bodyPr wrap="square" rtlCol="0">
            <a:spAutoFit/>
          </a:bodyPr>
          <a:lstStyle/>
          <a:p>
            <a:r>
              <a:rPr lang="tr-TR" b="1" dirty="0">
                <a:solidFill>
                  <a:srgbClr val="C00000"/>
                </a:solidFill>
                <a:latin typeface="Tw Cen MT" panose="020B0602020104020603" pitchFamily="34" charset="0"/>
              </a:rPr>
              <a:t>                          Başlangıç D/K  13/3 (Düz lise ise) </a:t>
            </a:r>
          </a:p>
          <a:p>
            <a:r>
              <a:rPr lang="tr-TR" b="1" dirty="0">
                <a:solidFill>
                  <a:srgbClr val="C00000"/>
                </a:solidFill>
                <a:latin typeface="Tw Cen MT" panose="020B0602020104020603" pitchFamily="34" charset="0"/>
              </a:rPr>
              <a:t>                                   21 yıl        6/3</a:t>
            </a:r>
          </a:p>
          <a:p>
            <a:r>
              <a:rPr lang="tr-TR" b="1" dirty="0">
                <a:solidFill>
                  <a:srgbClr val="C00000"/>
                </a:solidFill>
                <a:latin typeface="Tw Cen MT" panose="020B0602020104020603" pitchFamily="34" charset="0"/>
              </a:rPr>
              <a:t>                              5289 S.K        5/3 </a:t>
            </a:r>
          </a:p>
          <a:p>
            <a:r>
              <a:rPr lang="tr-TR" b="1" dirty="0">
                <a:solidFill>
                  <a:srgbClr val="C00000"/>
                </a:solidFill>
                <a:latin typeface="Tw Cen MT" panose="020B0602020104020603" pitchFamily="34" charset="0"/>
              </a:rPr>
              <a:t>90 Puan ve 8 yıl </a:t>
            </a:r>
            <a:r>
              <a:rPr lang="tr-TR" b="1" dirty="0" err="1">
                <a:solidFill>
                  <a:srgbClr val="C00000"/>
                </a:solidFill>
                <a:latin typeface="Tw Cen MT" panose="020B0602020104020603" pitchFamily="34" charset="0"/>
              </a:rPr>
              <a:t>terfisi</a:t>
            </a:r>
            <a:r>
              <a:rPr lang="tr-TR" b="1" dirty="0">
                <a:solidFill>
                  <a:srgbClr val="C00000"/>
                </a:solidFill>
                <a:latin typeface="Tw Cen MT" panose="020B0602020104020603" pitchFamily="34" charset="0"/>
              </a:rPr>
              <a:t> (2 </a:t>
            </a:r>
            <a:r>
              <a:rPr lang="tr-TR" b="1" dirty="0" err="1">
                <a:solidFill>
                  <a:srgbClr val="C00000"/>
                </a:solidFill>
                <a:latin typeface="Tw Cen MT" panose="020B0602020104020603" pitchFamily="34" charset="0"/>
              </a:rPr>
              <a:t>Kad</a:t>
            </a:r>
            <a:r>
              <a:rPr lang="tr-TR" b="1" dirty="0">
                <a:solidFill>
                  <a:srgbClr val="C00000"/>
                </a:solidFill>
                <a:latin typeface="Tw Cen MT" panose="020B0602020104020603" pitchFamily="34" charset="0"/>
              </a:rPr>
              <a:t>.)   4/2</a:t>
            </a:r>
          </a:p>
          <a:p>
            <a:r>
              <a:rPr lang="tr-TR" dirty="0">
                <a:solidFill>
                  <a:srgbClr val="C00000"/>
                </a:solidFill>
              </a:rPr>
              <a:t> </a:t>
            </a:r>
          </a:p>
        </p:txBody>
      </p:sp>
    </p:spTree>
    <p:extLst>
      <p:ext uri="{BB962C8B-B14F-4D97-AF65-F5344CB8AC3E}">
        <p14:creationId xmlns:p14="http://schemas.microsoft.com/office/powerpoint/2010/main" val="1970262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4976" y="1384419"/>
            <a:ext cx="10238350" cy="5342952"/>
          </a:xfrm>
        </p:spPr>
        <p:txBody>
          <a:bodyPr>
            <a:normAutofit/>
          </a:bodyPr>
          <a:lstStyle/>
          <a:p>
            <a:pPr marL="0" indent="0">
              <a:buNone/>
            </a:pPr>
            <a:r>
              <a:rPr lang="tr-TR" sz="2200" b="1" dirty="0">
                <a:latin typeface="Tw Cen MT" panose="020B0602020104020603" pitchFamily="34" charset="0"/>
              </a:rPr>
              <a:t>Memuriyete başlayış tarihi:                      Giriş Tahsili :</a:t>
            </a:r>
          </a:p>
          <a:p>
            <a:pPr marL="0" indent="0">
              <a:buNone/>
            </a:pPr>
            <a:r>
              <a:rPr lang="tr-TR" sz="2200" b="1" dirty="0" err="1">
                <a:latin typeface="Tw Cen MT" panose="020B0602020104020603" pitchFamily="34" charset="0"/>
              </a:rPr>
              <a:t>Ünvanı</a:t>
            </a:r>
            <a:r>
              <a:rPr lang="tr-TR" sz="2200" b="1" dirty="0">
                <a:latin typeface="Tw Cen MT" panose="020B0602020104020603" pitchFamily="34" charset="0"/>
              </a:rPr>
              <a:t>: Teknisyen                  Yeni Öğrenimi ve Süresi: </a:t>
            </a:r>
          </a:p>
          <a:p>
            <a:pPr marL="0" indent="0">
              <a:buNone/>
            </a:pPr>
            <a:r>
              <a:rPr lang="tr-TR" sz="2200" b="1" dirty="0">
                <a:latin typeface="Tw Cen MT" panose="020B0602020104020603" pitchFamily="34" charset="0"/>
              </a:rPr>
              <a:t> </a:t>
            </a:r>
            <a:r>
              <a:rPr lang="tr-TR" sz="2200" b="1" u="sng" dirty="0">
                <a:latin typeface="Tw Cen MT" panose="020B0602020104020603" pitchFamily="34" charset="0"/>
              </a:rPr>
              <a:t>EMSALİNİN HİZMETİ                                 KENDİ HİZMETİ</a:t>
            </a:r>
          </a:p>
          <a:p>
            <a:pPr marL="0" indent="0">
              <a:buNone/>
            </a:pPr>
            <a:endParaRPr lang="tr-TR" sz="2200" b="1" dirty="0">
              <a:latin typeface="Tw Cen MT" panose="020B0602020104020603" pitchFamily="34" charset="0"/>
            </a:endParaRPr>
          </a:p>
          <a:p>
            <a:pPr marL="0" indent="0">
              <a:buNone/>
            </a:pPr>
            <a:r>
              <a:rPr lang="tr-TR" sz="2200" b="1" dirty="0">
                <a:highlight>
                  <a:srgbClr val="AFCC6E"/>
                </a:highlight>
                <a:latin typeface="Tw Cen MT" panose="020B0602020104020603" pitchFamily="34" charset="0"/>
              </a:rPr>
              <a:t> </a:t>
            </a:r>
            <a:r>
              <a:rPr lang="tr-TR" sz="2200" b="1" dirty="0">
                <a:latin typeface="Tw Cen MT" panose="020B0602020104020603" pitchFamily="34" charset="0"/>
              </a:rPr>
              <a:t>                                          </a:t>
            </a:r>
          </a:p>
          <a:p>
            <a:pPr marL="0" indent="0">
              <a:buNone/>
            </a:pPr>
            <a:endParaRPr lang="tr-TR" sz="2200" b="1" dirty="0">
              <a:latin typeface="Tw Cen MT" panose="020B0602020104020603" pitchFamily="34" charset="0"/>
            </a:endParaRPr>
          </a:p>
          <a:p>
            <a:pPr marL="0" indent="0">
              <a:buNone/>
            </a:pPr>
            <a:r>
              <a:rPr lang="tr-TR" sz="2200" b="1" dirty="0">
                <a:latin typeface="Tw Cen MT" panose="020B0602020104020603" pitchFamily="34" charset="0"/>
              </a:rPr>
              <a:t>                                                                                                 </a:t>
            </a:r>
          </a:p>
          <a:p>
            <a:pPr marL="0" indent="0">
              <a:buNone/>
            </a:pPr>
            <a:r>
              <a:rPr lang="tr-TR" sz="2200" b="1" dirty="0">
                <a:latin typeface="Tw Cen MT" panose="020B0602020104020603" pitchFamily="34" charset="0"/>
              </a:rPr>
              <a:t>                              </a:t>
            </a:r>
          </a:p>
          <a:p>
            <a:pPr marL="0" indent="0">
              <a:buNone/>
            </a:pPr>
            <a:endParaRPr lang="tr-TR" sz="2200" b="1" dirty="0">
              <a:solidFill>
                <a:srgbClr val="005696"/>
              </a:solidFill>
              <a:latin typeface="Tw Cen MT" panose="020B0602020104020603" pitchFamily="34" charset="0"/>
            </a:endParaRPr>
          </a:p>
          <a:p>
            <a:pPr marL="0" indent="0">
              <a:buNone/>
            </a:pPr>
            <a:r>
              <a:rPr lang="tr-TR" sz="2200" b="1" dirty="0">
                <a:solidFill>
                  <a:srgbClr val="005696"/>
                </a:solidFill>
                <a:latin typeface="Tw Cen MT" panose="020B0602020104020603" pitchFamily="34" charset="0"/>
              </a:rPr>
              <a:t>Sonuç: </a:t>
            </a:r>
            <a:r>
              <a:rPr lang="tr-TR" sz="2200" b="1" dirty="0">
                <a:latin typeface="Tw Cen MT" panose="020B0602020104020603" pitchFamily="34" charset="0"/>
              </a:rPr>
              <a:t>15.02.2024 tarihi itibarıyla  2/2’ de artan 6 ay 14 gün kıdemi ile müteakip terfi tarihi 01.08.2024 olacaktır.</a:t>
            </a:r>
          </a:p>
          <a:p>
            <a:pPr marL="0" indent="0">
              <a:buNone/>
            </a:pPr>
            <a:endParaRPr lang="tr-TR" b="1" dirty="0"/>
          </a:p>
          <a:p>
            <a:pPr marL="0" indent="0">
              <a:buNone/>
            </a:pPr>
            <a:endParaRPr lang="tr-TR" b="1" dirty="0"/>
          </a:p>
          <a:p>
            <a:endParaRPr lang="tr-TR" dirty="0"/>
          </a:p>
        </p:txBody>
      </p:sp>
      <p:sp>
        <p:nvSpPr>
          <p:cNvPr id="6" name="Dikdörtgen: Köşeleri Yuvarlatılmış 5">
            <a:extLst>
              <a:ext uri="{FF2B5EF4-FFF2-40B4-BE49-F238E27FC236}">
                <a16:creationId xmlns:a16="http://schemas.microsoft.com/office/drawing/2014/main" id="{0BB132EC-6849-DD59-486A-5694BF5BD8B7}"/>
              </a:ext>
            </a:extLst>
          </p:cNvPr>
          <p:cNvSpPr/>
          <p:nvPr/>
        </p:nvSpPr>
        <p:spPr>
          <a:xfrm>
            <a:off x="1636826" y="505226"/>
            <a:ext cx="7418907" cy="671086"/>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400" b="1" dirty="0">
                <a:ln w="0"/>
                <a:solidFill>
                  <a:schemeClr val="bg1"/>
                </a:solidFill>
                <a:effectLst>
                  <a:outerShdw blurRad="38100" dist="19050" dir="2700000" algn="tl" rotWithShape="0">
                    <a:schemeClr val="dk1">
                      <a:alpha val="40000"/>
                    </a:schemeClr>
                  </a:outerShdw>
                </a:effectLst>
              </a:rPr>
              <a:t>Lise Üzerine Mühendislik Fak Öğrenim İntibakı </a:t>
            </a:r>
          </a:p>
        </p:txBody>
      </p:sp>
      <p:pic>
        <p:nvPicPr>
          <p:cNvPr id="4" name="Resim 3">
            <a:extLst>
              <a:ext uri="{FF2B5EF4-FFF2-40B4-BE49-F238E27FC236}">
                <a16:creationId xmlns:a16="http://schemas.microsoft.com/office/drawing/2014/main" id="{BEB9B3EA-7B9B-7452-3363-0B77B3D98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163" y="3381884"/>
            <a:ext cx="1126938" cy="1289157"/>
          </a:xfrm>
          <a:prstGeom prst="rect">
            <a:avLst/>
          </a:prstGeom>
        </p:spPr>
      </p:pic>
      <p:sp>
        <p:nvSpPr>
          <p:cNvPr id="2" name="Metin kutusu 1">
            <a:extLst>
              <a:ext uri="{FF2B5EF4-FFF2-40B4-BE49-F238E27FC236}">
                <a16:creationId xmlns:a16="http://schemas.microsoft.com/office/drawing/2014/main" id="{C81ED2D7-ED9B-7A04-A99C-CCFB4C0CBF46}"/>
              </a:ext>
            </a:extLst>
          </p:cNvPr>
          <p:cNvSpPr txBox="1"/>
          <p:nvPr/>
        </p:nvSpPr>
        <p:spPr>
          <a:xfrm>
            <a:off x="4959919" y="1413402"/>
            <a:ext cx="1511792" cy="400110"/>
          </a:xfrm>
          <a:prstGeom prst="rect">
            <a:avLst/>
          </a:prstGeom>
          <a:noFill/>
        </p:spPr>
        <p:txBody>
          <a:bodyPr wrap="square" rtlCol="0">
            <a:spAutoFit/>
          </a:bodyPr>
          <a:lstStyle/>
          <a:p>
            <a:pPr lvl="0"/>
            <a:r>
              <a:rPr lang="tr-TR" sz="2000" b="1" dirty="0"/>
              <a:t>30.06.2004 </a:t>
            </a:r>
          </a:p>
        </p:txBody>
      </p:sp>
      <p:sp>
        <p:nvSpPr>
          <p:cNvPr id="5" name="Metin kutusu 4">
            <a:extLst>
              <a:ext uri="{FF2B5EF4-FFF2-40B4-BE49-F238E27FC236}">
                <a16:creationId xmlns:a16="http://schemas.microsoft.com/office/drawing/2014/main" id="{42009711-DF56-DA03-4FC6-92FF18162E1C}"/>
              </a:ext>
            </a:extLst>
          </p:cNvPr>
          <p:cNvSpPr txBox="1"/>
          <p:nvPr/>
        </p:nvSpPr>
        <p:spPr>
          <a:xfrm>
            <a:off x="8117350" y="1415466"/>
            <a:ext cx="3126755" cy="400110"/>
          </a:xfrm>
          <a:prstGeom prst="rect">
            <a:avLst/>
          </a:prstGeom>
          <a:noFill/>
        </p:spPr>
        <p:txBody>
          <a:bodyPr wrap="square" rtlCol="0">
            <a:spAutoFit/>
          </a:bodyPr>
          <a:lstStyle/>
          <a:p>
            <a:pPr lvl="0"/>
            <a:r>
              <a:rPr lang="tr-TR" sz="2000" b="1" dirty="0"/>
              <a:t>Orta Okul-30.06.2002</a:t>
            </a:r>
          </a:p>
        </p:txBody>
      </p:sp>
      <p:sp>
        <p:nvSpPr>
          <p:cNvPr id="7" name="Metin kutusu 6">
            <a:extLst>
              <a:ext uri="{FF2B5EF4-FFF2-40B4-BE49-F238E27FC236}">
                <a16:creationId xmlns:a16="http://schemas.microsoft.com/office/drawing/2014/main" id="{4642C2B4-7209-919B-66E4-600D1D52F1AC}"/>
              </a:ext>
            </a:extLst>
          </p:cNvPr>
          <p:cNvSpPr txBox="1"/>
          <p:nvPr/>
        </p:nvSpPr>
        <p:spPr>
          <a:xfrm>
            <a:off x="8194625" y="1859384"/>
            <a:ext cx="2611937" cy="400110"/>
          </a:xfrm>
          <a:prstGeom prst="rect">
            <a:avLst/>
          </a:prstGeom>
          <a:noFill/>
        </p:spPr>
        <p:txBody>
          <a:bodyPr wrap="square" rtlCol="0">
            <a:spAutoFit/>
          </a:bodyPr>
          <a:lstStyle/>
          <a:p>
            <a:r>
              <a:rPr lang="tr-TR" sz="2000" b="1" dirty="0"/>
              <a:t>Ziraat Fak. 4 yıl</a:t>
            </a:r>
          </a:p>
        </p:txBody>
      </p:sp>
      <p:sp>
        <p:nvSpPr>
          <p:cNvPr id="8" name="Metin kutusu 7">
            <a:extLst>
              <a:ext uri="{FF2B5EF4-FFF2-40B4-BE49-F238E27FC236}">
                <a16:creationId xmlns:a16="http://schemas.microsoft.com/office/drawing/2014/main" id="{936EBA94-D054-D552-DA17-1FBD8A55AFED}"/>
              </a:ext>
            </a:extLst>
          </p:cNvPr>
          <p:cNvSpPr txBox="1"/>
          <p:nvPr/>
        </p:nvSpPr>
        <p:spPr>
          <a:xfrm>
            <a:off x="1758595" y="2733748"/>
            <a:ext cx="3201324" cy="1015663"/>
          </a:xfrm>
          <a:prstGeom prst="rect">
            <a:avLst/>
          </a:prstGeom>
          <a:noFill/>
        </p:spPr>
        <p:txBody>
          <a:bodyPr wrap="square" rtlCol="0">
            <a:spAutoFit/>
          </a:bodyPr>
          <a:lstStyle/>
          <a:p>
            <a:pPr lvl="0"/>
            <a:r>
              <a:rPr lang="tr-TR" sz="2000" b="1" dirty="0"/>
              <a:t>31.07.2002 </a:t>
            </a:r>
          </a:p>
          <a:p>
            <a:pPr lvl="0"/>
            <a:r>
              <a:rPr lang="tr-TR" sz="2000" b="1" dirty="0"/>
              <a:t>                3 yıl Lise</a:t>
            </a:r>
          </a:p>
          <a:p>
            <a:pPr lvl="0"/>
            <a:r>
              <a:rPr lang="tr-TR" sz="2000" b="1" dirty="0"/>
              <a:t>                4 yıl Fak. </a:t>
            </a:r>
          </a:p>
        </p:txBody>
      </p:sp>
      <p:sp>
        <p:nvSpPr>
          <p:cNvPr id="9" name="Metin kutusu 8">
            <a:extLst>
              <a:ext uri="{FF2B5EF4-FFF2-40B4-BE49-F238E27FC236}">
                <a16:creationId xmlns:a16="http://schemas.microsoft.com/office/drawing/2014/main" id="{28617247-0AAC-87BD-4CFC-A3A32BB8DD49}"/>
              </a:ext>
            </a:extLst>
          </p:cNvPr>
          <p:cNvSpPr txBox="1"/>
          <p:nvPr/>
        </p:nvSpPr>
        <p:spPr>
          <a:xfrm>
            <a:off x="6471710" y="2721688"/>
            <a:ext cx="1511793" cy="400110"/>
          </a:xfrm>
          <a:prstGeom prst="rect">
            <a:avLst/>
          </a:prstGeom>
          <a:noFill/>
        </p:spPr>
        <p:txBody>
          <a:bodyPr wrap="square" rtlCol="0">
            <a:spAutoFit/>
          </a:bodyPr>
          <a:lstStyle/>
          <a:p>
            <a:r>
              <a:rPr lang="tr-TR" sz="2000" b="1" dirty="0">
                <a:highlight>
                  <a:srgbClr val="FFFF00"/>
                </a:highlight>
              </a:rPr>
              <a:t>15.02.2024</a:t>
            </a:r>
          </a:p>
        </p:txBody>
      </p:sp>
      <p:sp>
        <p:nvSpPr>
          <p:cNvPr id="10" name="Metin kutusu 9">
            <a:extLst>
              <a:ext uri="{FF2B5EF4-FFF2-40B4-BE49-F238E27FC236}">
                <a16:creationId xmlns:a16="http://schemas.microsoft.com/office/drawing/2014/main" id="{CB1410E2-35D3-3F04-4192-D8B93932C7C2}"/>
              </a:ext>
            </a:extLst>
          </p:cNvPr>
          <p:cNvSpPr txBox="1"/>
          <p:nvPr/>
        </p:nvSpPr>
        <p:spPr>
          <a:xfrm>
            <a:off x="1773734" y="3624846"/>
            <a:ext cx="1511793" cy="400110"/>
          </a:xfrm>
          <a:prstGeom prst="rect">
            <a:avLst/>
          </a:prstGeom>
          <a:noFill/>
        </p:spPr>
        <p:txBody>
          <a:bodyPr wrap="square" rtlCol="0">
            <a:spAutoFit/>
          </a:bodyPr>
          <a:lstStyle/>
          <a:p>
            <a:pPr lvl="0"/>
            <a:r>
              <a:rPr lang="tr-TR" sz="2000" b="1" dirty="0"/>
              <a:t>31.07.2009 </a:t>
            </a:r>
          </a:p>
        </p:txBody>
      </p:sp>
      <p:sp>
        <p:nvSpPr>
          <p:cNvPr id="11" name="Metin kutusu 10">
            <a:extLst>
              <a:ext uri="{FF2B5EF4-FFF2-40B4-BE49-F238E27FC236}">
                <a16:creationId xmlns:a16="http://schemas.microsoft.com/office/drawing/2014/main" id="{B33DB446-1256-FE7F-A77E-3EC9422A14E9}"/>
              </a:ext>
            </a:extLst>
          </p:cNvPr>
          <p:cNvSpPr txBox="1"/>
          <p:nvPr/>
        </p:nvSpPr>
        <p:spPr>
          <a:xfrm>
            <a:off x="6471711" y="3028869"/>
            <a:ext cx="1511793" cy="400110"/>
          </a:xfrm>
          <a:prstGeom prst="rect">
            <a:avLst/>
          </a:prstGeom>
          <a:noFill/>
        </p:spPr>
        <p:txBody>
          <a:bodyPr wrap="square" rtlCol="0">
            <a:spAutoFit/>
          </a:bodyPr>
          <a:lstStyle/>
          <a:p>
            <a:pPr lvl="0"/>
            <a:r>
              <a:rPr lang="tr-TR" sz="2000" b="1" dirty="0">
                <a:highlight>
                  <a:srgbClr val="FFFF00"/>
                </a:highlight>
              </a:rPr>
              <a:t>30.06.2004</a:t>
            </a:r>
          </a:p>
        </p:txBody>
      </p:sp>
      <p:sp>
        <p:nvSpPr>
          <p:cNvPr id="12" name="Metin kutusu 11">
            <a:extLst>
              <a:ext uri="{FF2B5EF4-FFF2-40B4-BE49-F238E27FC236}">
                <a16:creationId xmlns:a16="http://schemas.microsoft.com/office/drawing/2014/main" id="{0A08F6AE-6D6E-9F25-1EB6-43DF9C837051}"/>
              </a:ext>
            </a:extLst>
          </p:cNvPr>
          <p:cNvSpPr txBox="1"/>
          <p:nvPr/>
        </p:nvSpPr>
        <p:spPr>
          <a:xfrm>
            <a:off x="5752127" y="3424791"/>
            <a:ext cx="3823951" cy="400110"/>
          </a:xfrm>
          <a:prstGeom prst="rect">
            <a:avLst/>
          </a:prstGeom>
          <a:noFill/>
        </p:spPr>
        <p:txBody>
          <a:bodyPr wrap="square" rtlCol="0">
            <a:spAutoFit/>
          </a:bodyPr>
          <a:lstStyle/>
          <a:p>
            <a:pPr marL="342900" lvl="0" indent="-342900">
              <a:buFontTx/>
              <a:buChar char="-"/>
            </a:pPr>
            <a:r>
              <a:rPr lang="tr-TR" sz="2000" b="1" dirty="0"/>
              <a:t>15 gün, 7 ay, 19 yıl</a:t>
            </a:r>
          </a:p>
        </p:txBody>
      </p:sp>
      <p:cxnSp>
        <p:nvCxnSpPr>
          <p:cNvPr id="14" name="Düz Bağlayıcı 13">
            <a:extLst>
              <a:ext uri="{FF2B5EF4-FFF2-40B4-BE49-F238E27FC236}">
                <a16:creationId xmlns:a16="http://schemas.microsoft.com/office/drawing/2014/main" id="{E170598D-3208-68C2-773B-9F076B789C9A}"/>
              </a:ext>
            </a:extLst>
          </p:cNvPr>
          <p:cNvCxnSpPr>
            <a:cxnSpLocks/>
          </p:cNvCxnSpPr>
          <p:nvPr/>
        </p:nvCxnSpPr>
        <p:spPr>
          <a:xfrm>
            <a:off x="6018529" y="3424791"/>
            <a:ext cx="196497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125E9B36-38A4-3AD2-287E-BCF613CE3645}"/>
              </a:ext>
            </a:extLst>
          </p:cNvPr>
          <p:cNvSpPr txBox="1"/>
          <p:nvPr/>
        </p:nvSpPr>
        <p:spPr>
          <a:xfrm>
            <a:off x="1773734" y="4434686"/>
            <a:ext cx="1511793" cy="400110"/>
          </a:xfrm>
          <a:prstGeom prst="rect">
            <a:avLst/>
          </a:prstGeom>
          <a:noFill/>
        </p:spPr>
        <p:txBody>
          <a:bodyPr wrap="square" rtlCol="0">
            <a:spAutoFit/>
          </a:bodyPr>
          <a:lstStyle/>
          <a:p>
            <a:pPr lvl="0"/>
            <a:r>
              <a:rPr lang="tr-TR" sz="2000" b="1" dirty="0">
                <a:highlight>
                  <a:srgbClr val="00FF00"/>
                </a:highlight>
              </a:rPr>
              <a:t>31.07.2009</a:t>
            </a:r>
            <a:r>
              <a:rPr lang="tr-TR" sz="2000" b="1" dirty="0"/>
              <a:t> </a:t>
            </a:r>
          </a:p>
        </p:txBody>
      </p:sp>
      <p:sp>
        <p:nvSpPr>
          <p:cNvPr id="16" name="Metin kutusu 15">
            <a:extLst>
              <a:ext uri="{FF2B5EF4-FFF2-40B4-BE49-F238E27FC236}">
                <a16:creationId xmlns:a16="http://schemas.microsoft.com/office/drawing/2014/main" id="{F842D4F8-1C97-6233-DA55-9A480AD4C2CF}"/>
              </a:ext>
            </a:extLst>
          </p:cNvPr>
          <p:cNvSpPr txBox="1"/>
          <p:nvPr/>
        </p:nvSpPr>
        <p:spPr>
          <a:xfrm>
            <a:off x="1674976" y="4834796"/>
            <a:ext cx="5883191" cy="369332"/>
          </a:xfrm>
          <a:prstGeom prst="rect">
            <a:avLst/>
          </a:prstGeom>
          <a:noFill/>
        </p:spPr>
        <p:txBody>
          <a:bodyPr wrap="square" rtlCol="0">
            <a:spAutoFit/>
          </a:bodyPr>
          <a:lstStyle/>
          <a:p>
            <a:r>
              <a:rPr lang="tr-TR" b="1" dirty="0"/>
              <a:t>14 gün, 6 ay, 14 yıl </a:t>
            </a:r>
            <a:r>
              <a:rPr lang="tr-TR" b="1" dirty="0">
                <a:latin typeface="Tw Cen MT" panose="020B0602020104020603" pitchFamily="34" charset="0"/>
              </a:rPr>
              <a:t>(emsalinin hizmeti)</a:t>
            </a:r>
          </a:p>
        </p:txBody>
      </p:sp>
      <p:sp>
        <p:nvSpPr>
          <p:cNvPr id="17" name="Metin kutusu 16">
            <a:extLst>
              <a:ext uri="{FF2B5EF4-FFF2-40B4-BE49-F238E27FC236}">
                <a16:creationId xmlns:a16="http://schemas.microsoft.com/office/drawing/2014/main" id="{0F4D73BD-03A2-6430-EF8C-1A0D14CFABEB}"/>
              </a:ext>
            </a:extLst>
          </p:cNvPr>
          <p:cNvSpPr txBox="1"/>
          <p:nvPr/>
        </p:nvSpPr>
        <p:spPr>
          <a:xfrm>
            <a:off x="1773734" y="4079799"/>
            <a:ext cx="1511793" cy="400110"/>
          </a:xfrm>
          <a:prstGeom prst="rect">
            <a:avLst/>
          </a:prstGeom>
          <a:noFill/>
        </p:spPr>
        <p:txBody>
          <a:bodyPr wrap="square" rtlCol="0">
            <a:spAutoFit/>
          </a:bodyPr>
          <a:lstStyle/>
          <a:p>
            <a:r>
              <a:rPr lang="tr-TR" sz="2000" b="1" dirty="0">
                <a:highlight>
                  <a:srgbClr val="00FF00"/>
                </a:highlight>
              </a:rPr>
              <a:t>15.02.2024</a:t>
            </a:r>
          </a:p>
        </p:txBody>
      </p:sp>
      <p:cxnSp>
        <p:nvCxnSpPr>
          <p:cNvPr id="19" name="Düz Bağlayıcı 18">
            <a:extLst>
              <a:ext uri="{FF2B5EF4-FFF2-40B4-BE49-F238E27FC236}">
                <a16:creationId xmlns:a16="http://schemas.microsoft.com/office/drawing/2014/main" id="{EE440C09-EB01-9B2C-BEBE-A73F6832384D}"/>
              </a:ext>
            </a:extLst>
          </p:cNvPr>
          <p:cNvCxnSpPr/>
          <p:nvPr/>
        </p:nvCxnSpPr>
        <p:spPr>
          <a:xfrm>
            <a:off x="1758595" y="4876303"/>
            <a:ext cx="2471761"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Metin kutusu 19">
            <a:extLst>
              <a:ext uri="{FF2B5EF4-FFF2-40B4-BE49-F238E27FC236}">
                <a16:creationId xmlns:a16="http://schemas.microsoft.com/office/drawing/2014/main" id="{46A52CD3-2D9E-7EA2-FECB-B70046351F72}"/>
              </a:ext>
            </a:extLst>
          </p:cNvPr>
          <p:cNvSpPr txBox="1"/>
          <p:nvPr/>
        </p:nvSpPr>
        <p:spPr>
          <a:xfrm>
            <a:off x="6696956" y="4051712"/>
            <a:ext cx="5054320" cy="1477328"/>
          </a:xfrm>
          <a:prstGeom prst="rect">
            <a:avLst/>
          </a:prstGeom>
          <a:noFill/>
        </p:spPr>
        <p:txBody>
          <a:bodyPr wrap="square" rtlCol="0">
            <a:spAutoFit/>
          </a:bodyPr>
          <a:lstStyle/>
          <a:p>
            <a:r>
              <a:rPr lang="tr-TR" b="1" dirty="0">
                <a:solidFill>
                  <a:srgbClr val="C00000"/>
                </a:solidFill>
                <a:latin typeface="Tw Cen MT" panose="020B0602020104020603" pitchFamily="34" charset="0"/>
              </a:rPr>
              <a:t>                          Başlangıç D/K    8/1 </a:t>
            </a:r>
          </a:p>
          <a:p>
            <a:r>
              <a:rPr lang="tr-TR" b="1" dirty="0">
                <a:solidFill>
                  <a:srgbClr val="C00000"/>
                </a:solidFill>
                <a:latin typeface="Tw Cen MT" panose="020B0602020104020603" pitchFamily="34" charset="0"/>
              </a:rPr>
              <a:t>                                   14 yıl        4/3</a:t>
            </a:r>
          </a:p>
          <a:p>
            <a:r>
              <a:rPr lang="tr-TR" b="1" dirty="0">
                <a:solidFill>
                  <a:srgbClr val="C00000"/>
                </a:solidFill>
                <a:latin typeface="Tw Cen MT" panose="020B0602020104020603" pitchFamily="34" charset="0"/>
              </a:rPr>
              <a:t>                              5289 S.K        3/3 </a:t>
            </a:r>
          </a:p>
          <a:p>
            <a:r>
              <a:rPr lang="tr-TR" b="1" dirty="0">
                <a:solidFill>
                  <a:srgbClr val="C00000"/>
                </a:solidFill>
                <a:latin typeface="Tw Cen MT" panose="020B0602020104020603" pitchFamily="34" charset="0"/>
              </a:rPr>
              <a:t>  90 puan ve 8 yıl </a:t>
            </a:r>
            <a:r>
              <a:rPr lang="tr-TR" b="1" dirty="0" err="1">
                <a:solidFill>
                  <a:srgbClr val="C00000"/>
                </a:solidFill>
                <a:latin typeface="Tw Cen MT" panose="020B0602020104020603" pitchFamily="34" charset="0"/>
              </a:rPr>
              <a:t>terfisi</a:t>
            </a:r>
            <a:r>
              <a:rPr lang="tr-TR" b="1" dirty="0">
                <a:solidFill>
                  <a:srgbClr val="C00000"/>
                </a:solidFill>
                <a:latin typeface="Tw Cen MT" panose="020B0602020104020603" pitchFamily="34" charset="0"/>
              </a:rPr>
              <a:t> (2 </a:t>
            </a:r>
            <a:r>
              <a:rPr lang="tr-TR" b="1" dirty="0" err="1">
                <a:solidFill>
                  <a:srgbClr val="C00000"/>
                </a:solidFill>
                <a:latin typeface="Tw Cen MT" panose="020B0602020104020603" pitchFamily="34" charset="0"/>
              </a:rPr>
              <a:t>Kad</a:t>
            </a:r>
            <a:r>
              <a:rPr lang="tr-TR" b="1" dirty="0">
                <a:solidFill>
                  <a:srgbClr val="C00000"/>
                </a:solidFill>
                <a:latin typeface="Tw Cen MT" panose="020B0602020104020603" pitchFamily="34" charset="0"/>
              </a:rPr>
              <a:t>.)   2/2</a:t>
            </a:r>
          </a:p>
          <a:p>
            <a:r>
              <a:rPr lang="tr-TR" dirty="0">
                <a:solidFill>
                  <a:srgbClr val="C00000"/>
                </a:solidFill>
              </a:rPr>
              <a:t> </a:t>
            </a:r>
          </a:p>
        </p:txBody>
      </p:sp>
    </p:spTree>
    <p:extLst>
      <p:ext uri="{BB962C8B-B14F-4D97-AF65-F5344CB8AC3E}">
        <p14:creationId xmlns:p14="http://schemas.microsoft.com/office/powerpoint/2010/main" val="3807981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4976" y="1384419"/>
            <a:ext cx="10238350" cy="5342952"/>
          </a:xfrm>
        </p:spPr>
        <p:txBody>
          <a:bodyPr>
            <a:normAutofit/>
          </a:bodyPr>
          <a:lstStyle/>
          <a:p>
            <a:pPr marL="0" indent="0">
              <a:buNone/>
            </a:pPr>
            <a:r>
              <a:rPr lang="tr-TR" sz="2200" b="1" dirty="0">
                <a:latin typeface="Tw Cen MT" panose="020B0602020104020603" pitchFamily="34" charset="0"/>
              </a:rPr>
              <a:t>Memuriyete başlayış tarihi:                      Giriş Tahsili :</a:t>
            </a:r>
          </a:p>
          <a:p>
            <a:pPr marL="0" indent="0">
              <a:buNone/>
            </a:pPr>
            <a:r>
              <a:rPr lang="tr-TR" sz="2200" b="1" dirty="0" err="1">
                <a:latin typeface="Tw Cen MT" panose="020B0602020104020603" pitchFamily="34" charset="0"/>
              </a:rPr>
              <a:t>Ünvanı</a:t>
            </a:r>
            <a:r>
              <a:rPr lang="tr-TR" sz="2200" b="1" dirty="0">
                <a:latin typeface="Tw Cen MT" panose="020B0602020104020603" pitchFamily="34" charset="0"/>
              </a:rPr>
              <a:t>: Bilgisayar İşletmeni       Yeni Öğrenimi ve Süresi: </a:t>
            </a:r>
          </a:p>
          <a:p>
            <a:pPr marL="0" indent="0">
              <a:buNone/>
            </a:pPr>
            <a:r>
              <a:rPr lang="tr-TR" sz="2200" b="1" dirty="0">
                <a:latin typeface="Tw Cen MT" panose="020B0602020104020603" pitchFamily="34" charset="0"/>
              </a:rPr>
              <a:t> </a:t>
            </a:r>
            <a:r>
              <a:rPr lang="tr-TR" sz="2200" b="1" u="sng" dirty="0">
                <a:latin typeface="Tw Cen MT" panose="020B0602020104020603" pitchFamily="34" charset="0"/>
              </a:rPr>
              <a:t>EMSALİNİN HİZMETİ                                 KENDİ HİZMETİ</a:t>
            </a:r>
          </a:p>
          <a:p>
            <a:pPr marL="0" indent="0">
              <a:buNone/>
            </a:pPr>
            <a:endParaRPr lang="tr-TR" sz="2200" b="1" dirty="0">
              <a:latin typeface="Tw Cen MT" panose="020B0602020104020603" pitchFamily="34" charset="0"/>
            </a:endParaRPr>
          </a:p>
          <a:p>
            <a:pPr marL="0" indent="0">
              <a:buNone/>
            </a:pPr>
            <a:r>
              <a:rPr lang="tr-TR" sz="2200" b="1" dirty="0">
                <a:highlight>
                  <a:srgbClr val="AFCC6E"/>
                </a:highlight>
                <a:latin typeface="Tw Cen MT" panose="020B0602020104020603" pitchFamily="34" charset="0"/>
              </a:rPr>
              <a:t> </a:t>
            </a:r>
            <a:r>
              <a:rPr lang="tr-TR" sz="2200" b="1" dirty="0">
                <a:latin typeface="Tw Cen MT" panose="020B0602020104020603" pitchFamily="34" charset="0"/>
              </a:rPr>
              <a:t>                                          </a:t>
            </a:r>
          </a:p>
          <a:p>
            <a:pPr marL="0" indent="0">
              <a:buNone/>
            </a:pPr>
            <a:endParaRPr lang="tr-TR" sz="2200" b="1" dirty="0">
              <a:latin typeface="Tw Cen MT" panose="020B0602020104020603" pitchFamily="34" charset="0"/>
            </a:endParaRPr>
          </a:p>
          <a:p>
            <a:pPr marL="0" indent="0">
              <a:buNone/>
            </a:pPr>
            <a:r>
              <a:rPr lang="tr-TR" sz="2200" b="1" dirty="0">
                <a:latin typeface="Tw Cen MT" panose="020B0602020104020603" pitchFamily="34" charset="0"/>
              </a:rPr>
              <a:t>                              (emsalinin hizmeti)</a:t>
            </a:r>
          </a:p>
          <a:p>
            <a:pPr marL="0" indent="0">
              <a:buNone/>
            </a:pPr>
            <a:r>
              <a:rPr lang="tr-TR" sz="2200" b="1" dirty="0">
                <a:latin typeface="Tw Cen MT" panose="020B0602020104020603" pitchFamily="34" charset="0"/>
              </a:rPr>
              <a:t>                                                                   </a:t>
            </a:r>
          </a:p>
          <a:p>
            <a:pPr marL="0" indent="0">
              <a:buNone/>
            </a:pPr>
            <a:r>
              <a:rPr lang="tr-TR" sz="2200" b="1" dirty="0">
                <a:latin typeface="Tw Cen MT" panose="020B0602020104020603" pitchFamily="34" charset="0"/>
              </a:rPr>
              <a:t>                              </a:t>
            </a:r>
          </a:p>
          <a:p>
            <a:pPr marL="0" indent="0">
              <a:buNone/>
            </a:pPr>
            <a:r>
              <a:rPr lang="tr-TR" sz="2200" b="1" dirty="0">
                <a:solidFill>
                  <a:srgbClr val="005696"/>
                </a:solidFill>
                <a:latin typeface="Tw Cen MT" panose="020B0602020104020603" pitchFamily="34" charset="0"/>
              </a:rPr>
              <a:t>Sonuç: </a:t>
            </a:r>
            <a:r>
              <a:rPr lang="tr-TR" sz="2200" b="1" dirty="0">
                <a:latin typeface="Tw Cen MT" panose="020B0602020104020603" pitchFamily="34" charset="0"/>
              </a:rPr>
              <a:t>15.02.2024 tarihi itibarıyla  </a:t>
            </a:r>
            <a:r>
              <a:rPr lang="tr-TR" sz="2200" b="1" dirty="0">
                <a:solidFill>
                  <a:srgbClr val="FF0000"/>
                </a:solidFill>
                <a:latin typeface="Tw Cen MT" panose="020B0602020104020603" pitchFamily="34" charset="0"/>
              </a:rPr>
              <a:t>4/1</a:t>
            </a:r>
            <a:r>
              <a:rPr lang="tr-TR" sz="2200" b="1" dirty="0">
                <a:latin typeface="Tw Cen MT" panose="020B0602020104020603" pitchFamily="34" charset="0"/>
              </a:rPr>
              <a:t>’de artan 3 ay 23 gün kıdemi ile müteakip terfi tarihi 22.10.2024 olacaktır.</a:t>
            </a:r>
          </a:p>
          <a:p>
            <a:pPr marL="0" indent="0">
              <a:buNone/>
            </a:pPr>
            <a:endParaRPr lang="tr-TR" b="1" dirty="0"/>
          </a:p>
          <a:p>
            <a:pPr marL="0" indent="0">
              <a:buNone/>
            </a:pPr>
            <a:endParaRPr lang="tr-TR" b="1" dirty="0"/>
          </a:p>
          <a:p>
            <a:endParaRPr lang="tr-TR" dirty="0"/>
          </a:p>
        </p:txBody>
      </p:sp>
      <p:sp>
        <p:nvSpPr>
          <p:cNvPr id="6" name="Dikdörtgen: Köşeleri Yuvarlatılmış 5">
            <a:extLst>
              <a:ext uri="{FF2B5EF4-FFF2-40B4-BE49-F238E27FC236}">
                <a16:creationId xmlns:a16="http://schemas.microsoft.com/office/drawing/2014/main" id="{0BB132EC-6849-DD59-486A-5694BF5BD8B7}"/>
              </a:ext>
            </a:extLst>
          </p:cNvPr>
          <p:cNvSpPr/>
          <p:nvPr/>
        </p:nvSpPr>
        <p:spPr>
          <a:xfrm>
            <a:off x="1604513" y="627797"/>
            <a:ext cx="6710812" cy="671086"/>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400" dirty="0">
                <a:solidFill>
                  <a:schemeClr val="bg1"/>
                </a:solidFill>
              </a:rPr>
              <a:t>Ön Lisans üzerine Lisans Öğrenimi</a:t>
            </a:r>
            <a:endParaRPr lang="tr-TR" sz="2400" dirty="0">
              <a:ln w="0"/>
              <a:solidFill>
                <a:schemeClr val="tx1"/>
              </a:solidFill>
              <a:effectLst>
                <a:outerShdw blurRad="38100" dist="19050" dir="2700000" algn="tl" rotWithShape="0">
                  <a:schemeClr val="dk1">
                    <a:alpha val="40000"/>
                  </a:schemeClr>
                </a:outerShdw>
              </a:effectLst>
            </a:endParaRPr>
          </a:p>
        </p:txBody>
      </p:sp>
      <p:pic>
        <p:nvPicPr>
          <p:cNvPr id="4" name="Resim 3">
            <a:extLst>
              <a:ext uri="{FF2B5EF4-FFF2-40B4-BE49-F238E27FC236}">
                <a16:creationId xmlns:a16="http://schemas.microsoft.com/office/drawing/2014/main" id="{BEB9B3EA-7B9B-7452-3363-0B77B3D98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4945" y="2611045"/>
            <a:ext cx="1126938" cy="1289157"/>
          </a:xfrm>
          <a:prstGeom prst="rect">
            <a:avLst/>
          </a:prstGeom>
        </p:spPr>
      </p:pic>
      <p:sp>
        <p:nvSpPr>
          <p:cNvPr id="2" name="Metin kutusu 1">
            <a:extLst>
              <a:ext uri="{FF2B5EF4-FFF2-40B4-BE49-F238E27FC236}">
                <a16:creationId xmlns:a16="http://schemas.microsoft.com/office/drawing/2014/main" id="{C81ED2D7-ED9B-7A04-A99C-CCFB4C0CBF46}"/>
              </a:ext>
            </a:extLst>
          </p:cNvPr>
          <p:cNvSpPr txBox="1"/>
          <p:nvPr/>
        </p:nvSpPr>
        <p:spPr>
          <a:xfrm>
            <a:off x="4959919" y="1413402"/>
            <a:ext cx="1511792" cy="400110"/>
          </a:xfrm>
          <a:prstGeom prst="rect">
            <a:avLst/>
          </a:prstGeom>
          <a:noFill/>
        </p:spPr>
        <p:txBody>
          <a:bodyPr wrap="square" rtlCol="0">
            <a:spAutoFit/>
          </a:bodyPr>
          <a:lstStyle/>
          <a:p>
            <a:pPr lvl="0"/>
            <a:r>
              <a:rPr lang="tr-TR" sz="2000" b="1" dirty="0"/>
              <a:t>22.10.2012 </a:t>
            </a:r>
          </a:p>
        </p:txBody>
      </p:sp>
      <p:sp>
        <p:nvSpPr>
          <p:cNvPr id="5" name="Metin kutusu 4">
            <a:extLst>
              <a:ext uri="{FF2B5EF4-FFF2-40B4-BE49-F238E27FC236}">
                <a16:creationId xmlns:a16="http://schemas.microsoft.com/office/drawing/2014/main" id="{42009711-DF56-DA03-4FC6-92FF18162E1C}"/>
              </a:ext>
            </a:extLst>
          </p:cNvPr>
          <p:cNvSpPr txBox="1"/>
          <p:nvPr/>
        </p:nvSpPr>
        <p:spPr>
          <a:xfrm>
            <a:off x="8067108" y="1384419"/>
            <a:ext cx="3126755" cy="400110"/>
          </a:xfrm>
          <a:prstGeom prst="rect">
            <a:avLst/>
          </a:prstGeom>
          <a:noFill/>
        </p:spPr>
        <p:txBody>
          <a:bodyPr wrap="square" rtlCol="0">
            <a:spAutoFit/>
          </a:bodyPr>
          <a:lstStyle/>
          <a:p>
            <a:pPr lvl="0"/>
            <a:r>
              <a:rPr lang="tr-TR" sz="2000" b="1" dirty="0"/>
              <a:t>Yüksek Okul-15.01.2008</a:t>
            </a:r>
          </a:p>
        </p:txBody>
      </p:sp>
      <p:sp>
        <p:nvSpPr>
          <p:cNvPr id="7" name="Metin kutusu 6">
            <a:extLst>
              <a:ext uri="{FF2B5EF4-FFF2-40B4-BE49-F238E27FC236}">
                <a16:creationId xmlns:a16="http://schemas.microsoft.com/office/drawing/2014/main" id="{4642C2B4-7209-919B-66E4-600D1D52F1AC}"/>
              </a:ext>
            </a:extLst>
          </p:cNvPr>
          <p:cNvSpPr txBox="1"/>
          <p:nvPr/>
        </p:nvSpPr>
        <p:spPr>
          <a:xfrm>
            <a:off x="8496076" y="1834680"/>
            <a:ext cx="2611937" cy="400110"/>
          </a:xfrm>
          <a:prstGeom prst="rect">
            <a:avLst/>
          </a:prstGeom>
          <a:noFill/>
        </p:spPr>
        <p:txBody>
          <a:bodyPr wrap="square" rtlCol="0">
            <a:spAutoFit/>
          </a:bodyPr>
          <a:lstStyle/>
          <a:p>
            <a:r>
              <a:rPr lang="tr-TR" sz="2000" b="1" dirty="0"/>
              <a:t>İşletme Fak. 4 yıl</a:t>
            </a:r>
          </a:p>
        </p:txBody>
      </p:sp>
      <p:sp>
        <p:nvSpPr>
          <p:cNvPr id="8" name="Metin kutusu 7">
            <a:extLst>
              <a:ext uri="{FF2B5EF4-FFF2-40B4-BE49-F238E27FC236}">
                <a16:creationId xmlns:a16="http://schemas.microsoft.com/office/drawing/2014/main" id="{936EBA94-D054-D552-DA17-1FBD8A55AFED}"/>
              </a:ext>
            </a:extLst>
          </p:cNvPr>
          <p:cNvSpPr txBox="1"/>
          <p:nvPr/>
        </p:nvSpPr>
        <p:spPr>
          <a:xfrm>
            <a:off x="1758595" y="2877896"/>
            <a:ext cx="2363606" cy="400110"/>
          </a:xfrm>
          <a:prstGeom prst="rect">
            <a:avLst/>
          </a:prstGeom>
          <a:noFill/>
        </p:spPr>
        <p:txBody>
          <a:bodyPr wrap="square" rtlCol="0">
            <a:spAutoFit/>
          </a:bodyPr>
          <a:lstStyle/>
          <a:p>
            <a:pPr lvl="0"/>
            <a:r>
              <a:rPr lang="tr-TR" sz="2000" b="1" dirty="0"/>
              <a:t>31.07.2008+2 </a:t>
            </a:r>
          </a:p>
        </p:txBody>
      </p:sp>
      <p:sp>
        <p:nvSpPr>
          <p:cNvPr id="9" name="Metin kutusu 8">
            <a:extLst>
              <a:ext uri="{FF2B5EF4-FFF2-40B4-BE49-F238E27FC236}">
                <a16:creationId xmlns:a16="http://schemas.microsoft.com/office/drawing/2014/main" id="{28617247-0AAC-87BD-4CFC-A3A32BB8DD49}"/>
              </a:ext>
            </a:extLst>
          </p:cNvPr>
          <p:cNvSpPr txBox="1"/>
          <p:nvPr/>
        </p:nvSpPr>
        <p:spPr>
          <a:xfrm>
            <a:off x="6471710" y="2721688"/>
            <a:ext cx="1511793" cy="400110"/>
          </a:xfrm>
          <a:prstGeom prst="rect">
            <a:avLst/>
          </a:prstGeom>
          <a:noFill/>
        </p:spPr>
        <p:txBody>
          <a:bodyPr wrap="square" rtlCol="0">
            <a:spAutoFit/>
          </a:bodyPr>
          <a:lstStyle/>
          <a:p>
            <a:r>
              <a:rPr lang="tr-TR" sz="2000" b="1" dirty="0">
                <a:highlight>
                  <a:srgbClr val="FFFF00"/>
                </a:highlight>
              </a:rPr>
              <a:t>15.02.2024</a:t>
            </a:r>
          </a:p>
        </p:txBody>
      </p:sp>
      <p:sp>
        <p:nvSpPr>
          <p:cNvPr id="10" name="Metin kutusu 9">
            <a:extLst>
              <a:ext uri="{FF2B5EF4-FFF2-40B4-BE49-F238E27FC236}">
                <a16:creationId xmlns:a16="http://schemas.microsoft.com/office/drawing/2014/main" id="{CB1410E2-35D3-3F04-4192-D8B93932C7C2}"/>
              </a:ext>
            </a:extLst>
          </p:cNvPr>
          <p:cNvSpPr txBox="1"/>
          <p:nvPr/>
        </p:nvSpPr>
        <p:spPr>
          <a:xfrm>
            <a:off x="1773734" y="3120166"/>
            <a:ext cx="1511793" cy="400110"/>
          </a:xfrm>
          <a:prstGeom prst="rect">
            <a:avLst/>
          </a:prstGeom>
          <a:noFill/>
        </p:spPr>
        <p:txBody>
          <a:bodyPr wrap="square" rtlCol="0">
            <a:spAutoFit/>
          </a:bodyPr>
          <a:lstStyle/>
          <a:p>
            <a:pPr lvl="0"/>
            <a:r>
              <a:rPr lang="tr-TR" sz="2000" b="1" dirty="0"/>
              <a:t>31.07.2010 </a:t>
            </a:r>
          </a:p>
        </p:txBody>
      </p:sp>
      <p:sp>
        <p:nvSpPr>
          <p:cNvPr id="11" name="Metin kutusu 10">
            <a:extLst>
              <a:ext uri="{FF2B5EF4-FFF2-40B4-BE49-F238E27FC236}">
                <a16:creationId xmlns:a16="http://schemas.microsoft.com/office/drawing/2014/main" id="{B33DB446-1256-FE7F-A77E-3EC9422A14E9}"/>
              </a:ext>
            </a:extLst>
          </p:cNvPr>
          <p:cNvSpPr txBox="1"/>
          <p:nvPr/>
        </p:nvSpPr>
        <p:spPr>
          <a:xfrm>
            <a:off x="6471711" y="3028869"/>
            <a:ext cx="1511793" cy="400110"/>
          </a:xfrm>
          <a:prstGeom prst="rect">
            <a:avLst/>
          </a:prstGeom>
          <a:noFill/>
        </p:spPr>
        <p:txBody>
          <a:bodyPr wrap="square" rtlCol="0">
            <a:spAutoFit/>
          </a:bodyPr>
          <a:lstStyle/>
          <a:p>
            <a:pPr lvl="0"/>
            <a:r>
              <a:rPr lang="tr-TR" sz="2000" b="1" dirty="0">
                <a:highlight>
                  <a:srgbClr val="FFFF00"/>
                </a:highlight>
              </a:rPr>
              <a:t>22.10.2012</a:t>
            </a:r>
          </a:p>
        </p:txBody>
      </p:sp>
      <p:sp>
        <p:nvSpPr>
          <p:cNvPr id="12" name="Metin kutusu 11">
            <a:extLst>
              <a:ext uri="{FF2B5EF4-FFF2-40B4-BE49-F238E27FC236}">
                <a16:creationId xmlns:a16="http://schemas.microsoft.com/office/drawing/2014/main" id="{0A08F6AE-6D6E-9F25-1EB6-43DF9C837051}"/>
              </a:ext>
            </a:extLst>
          </p:cNvPr>
          <p:cNvSpPr txBox="1"/>
          <p:nvPr/>
        </p:nvSpPr>
        <p:spPr>
          <a:xfrm>
            <a:off x="5752127" y="3424791"/>
            <a:ext cx="3823951" cy="400110"/>
          </a:xfrm>
          <a:prstGeom prst="rect">
            <a:avLst/>
          </a:prstGeom>
          <a:noFill/>
        </p:spPr>
        <p:txBody>
          <a:bodyPr wrap="square" rtlCol="0">
            <a:spAutoFit/>
          </a:bodyPr>
          <a:lstStyle/>
          <a:p>
            <a:pPr marL="342900" lvl="0" indent="-342900">
              <a:buFontTx/>
              <a:buChar char="-"/>
            </a:pPr>
            <a:r>
              <a:rPr lang="tr-TR" sz="2000" b="1" dirty="0"/>
              <a:t>23 gün, 3 ay, 11 yıl</a:t>
            </a:r>
          </a:p>
        </p:txBody>
      </p:sp>
      <p:cxnSp>
        <p:nvCxnSpPr>
          <p:cNvPr id="14" name="Düz Bağlayıcı 13">
            <a:extLst>
              <a:ext uri="{FF2B5EF4-FFF2-40B4-BE49-F238E27FC236}">
                <a16:creationId xmlns:a16="http://schemas.microsoft.com/office/drawing/2014/main" id="{E170598D-3208-68C2-773B-9F076B789C9A}"/>
              </a:ext>
            </a:extLst>
          </p:cNvPr>
          <p:cNvCxnSpPr>
            <a:cxnSpLocks/>
          </p:cNvCxnSpPr>
          <p:nvPr/>
        </p:nvCxnSpPr>
        <p:spPr>
          <a:xfrm>
            <a:off x="6018529" y="3424791"/>
            <a:ext cx="196497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125E9B36-38A4-3AD2-287E-BCF613CE3645}"/>
              </a:ext>
            </a:extLst>
          </p:cNvPr>
          <p:cNvSpPr txBox="1"/>
          <p:nvPr/>
        </p:nvSpPr>
        <p:spPr>
          <a:xfrm>
            <a:off x="1777572" y="3851657"/>
            <a:ext cx="1511793" cy="400110"/>
          </a:xfrm>
          <a:prstGeom prst="rect">
            <a:avLst/>
          </a:prstGeom>
          <a:noFill/>
        </p:spPr>
        <p:txBody>
          <a:bodyPr wrap="square" rtlCol="0">
            <a:spAutoFit/>
          </a:bodyPr>
          <a:lstStyle/>
          <a:p>
            <a:pPr lvl="0"/>
            <a:r>
              <a:rPr lang="tr-TR" sz="2000" b="1" dirty="0">
                <a:highlight>
                  <a:srgbClr val="00FF00"/>
                </a:highlight>
              </a:rPr>
              <a:t>31.07.2010</a:t>
            </a:r>
            <a:r>
              <a:rPr lang="tr-TR" sz="2000" b="1" dirty="0"/>
              <a:t> </a:t>
            </a:r>
          </a:p>
        </p:txBody>
      </p:sp>
      <p:sp>
        <p:nvSpPr>
          <p:cNvPr id="16" name="Metin kutusu 15">
            <a:extLst>
              <a:ext uri="{FF2B5EF4-FFF2-40B4-BE49-F238E27FC236}">
                <a16:creationId xmlns:a16="http://schemas.microsoft.com/office/drawing/2014/main" id="{F842D4F8-1C97-6233-DA55-9A480AD4C2CF}"/>
              </a:ext>
            </a:extLst>
          </p:cNvPr>
          <p:cNvSpPr txBox="1"/>
          <p:nvPr/>
        </p:nvSpPr>
        <p:spPr>
          <a:xfrm>
            <a:off x="1636826" y="4192680"/>
            <a:ext cx="2363606" cy="369332"/>
          </a:xfrm>
          <a:prstGeom prst="rect">
            <a:avLst/>
          </a:prstGeom>
          <a:noFill/>
        </p:spPr>
        <p:txBody>
          <a:bodyPr wrap="square" rtlCol="0">
            <a:spAutoFit/>
          </a:bodyPr>
          <a:lstStyle/>
          <a:p>
            <a:pPr lvl="0"/>
            <a:r>
              <a:rPr lang="tr-TR" b="1" dirty="0"/>
              <a:t>16 gün, 5 ay, 13 yıl </a:t>
            </a:r>
          </a:p>
        </p:txBody>
      </p:sp>
      <p:sp>
        <p:nvSpPr>
          <p:cNvPr id="17" name="Metin kutusu 16">
            <a:extLst>
              <a:ext uri="{FF2B5EF4-FFF2-40B4-BE49-F238E27FC236}">
                <a16:creationId xmlns:a16="http://schemas.microsoft.com/office/drawing/2014/main" id="{0F4D73BD-03A2-6430-EF8C-1A0D14CFABEB}"/>
              </a:ext>
            </a:extLst>
          </p:cNvPr>
          <p:cNvSpPr txBox="1"/>
          <p:nvPr/>
        </p:nvSpPr>
        <p:spPr>
          <a:xfrm>
            <a:off x="1758595" y="3572190"/>
            <a:ext cx="1511793" cy="400110"/>
          </a:xfrm>
          <a:prstGeom prst="rect">
            <a:avLst/>
          </a:prstGeom>
          <a:noFill/>
        </p:spPr>
        <p:txBody>
          <a:bodyPr wrap="square" rtlCol="0">
            <a:spAutoFit/>
          </a:bodyPr>
          <a:lstStyle/>
          <a:p>
            <a:r>
              <a:rPr lang="tr-TR" sz="2000" b="1" dirty="0">
                <a:highlight>
                  <a:srgbClr val="00FF00"/>
                </a:highlight>
              </a:rPr>
              <a:t>15.02.2024</a:t>
            </a:r>
          </a:p>
        </p:txBody>
      </p:sp>
      <p:cxnSp>
        <p:nvCxnSpPr>
          <p:cNvPr id="19" name="Düz Bağlayıcı 18">
            <a:extLst>
              <a:ext uri="{FF2B5EF4-FFF2-40B4-BE49-F238E27FC236}">
                <a16:creationId xmlns:a16="http://schemas.microsoft.com/office/drawing/2014/main" id="{EE440C09-EB01-9B2C-BEBE-A73F6832384D}"/>
              </a:ext>
            </a:extLst>
          </p:cNvPr>
          <p:cNvCxnSpPr/>
          <p:nvPr/>
        </p:nvCxnSpPr>
        <p:spPr>
          <a:xfrm>
            <a:off x="1758595" y="4251767"/>
            <a:ext cx="2471761"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Metin kutusu 19">
            <a:extLst>
              <a:ext uri="{FF2B5EF4-FFF2-40B4-BE49-F238E27FC236}">
                <a16:creationId xmlns:a16="http://schemas.microsoft.com/office/drawing/2014/main" id="{46A52CD3-2D9E-7EA2-FECB-B70046351F72}"/>
              </a:ext>
            </a:extLst>
          </p:cNvPr>
          <p:cNvSpPr txBox="1"/>
          <p:nvPr/>
        </p:nvSpPr>
        <p:spPr>
          <a:xfrm>
            <a:off x="6696956" y="4051712"/>
            <a:ext cx="5054320" cy="1477328"/>
          </a:xfrm>
          <a:prstGeom prst="rect">
            <a:avLst/>
          </a:prstGeom>
          <a:noFill/>
        </p:spPr>
        <p:txBody>
          <a:bodyPr wrap="square" rtlCol="0">
            <a:spAutoFit/>
          </a:bodyPr>
          <a:lstStyle/>
          <a:p>
            <a:r>
              <a:rPr lang="tr-TR" b="1" dirty="0">
                <a:solidFill>
                  <a:srgbClr val="C00000"/>
                </a:solidFill>
                <a:latin typeface="Tw Cen MT" panose="020B0602020104020603" pitchFamily="34" charset="0"/>
              </a:rPr>
              <a:t>                          Başlangıç D/K    9/1 </a:t>
            </a:r>
          </a:p>
          <a:p>
            <a:r>
              <a:rPr lang="tr-TR" b="1" dirty="0">
                <a:solidFill>
                  <a:srgbClr val="C00000"/>
                </a:solidFill>
                <a:latin typeface="Tw Cen MT" panose="020B0602020104020603" pitchFamily="34" charset="0"/>
              </a:rPr>
              <a:t>                                   11 yıl        6/3</a:t>
            </a:r>
          </a:p>
          <a:p>
            <a:r>
              <a:rPr lang="tr-TR" b="1" dirty="0">
                <a:solidFill>
                  <a:srgbClr val="C00000"/>
                </a:solidFill>
                <a:latin typeface="Tw Cen MT" panose="020B0602020104020603" pitchFamily="34" charset="0"/>
              </a:rPr>
              <a:t>                              5289 S.K        5/3 </a:t>
            </a:r>
          </a:p>
          <a:p>
            <a:r>
              <a:rPr lang="tr-TR" b="1" dirty="0">
                <a:solidFill>
                  <a:srgbClr val="C00000"/>
                </a:solidFill>
                <a:latin typeface="Tw Cen MT" panose="020B0602020104020603" pitchFamily="34" charset="0"/>
              </a:rPr>
              <a:t>                   8 yıl </a:t>
            </a:r>
            <a:r>
              <a:rPr lang="tr-TR" b="1" dirty="0" err="1">
                <a:solidFill>
                  <a:srgbClr val="C00000"/>
                </a:solidFill>
                <a:latin typeface="Tw Cen MT" panose="020B0602020104020603" pitchFamily="34" charset="0"/>
              </a:rPr>
              <a:t>terfisi</a:t>
            </a:r>
            <a:r>
              <a:rPr lang="tr-TR" b="1" dirty="0">
                <a:solidFill>
                  <a:srgbClr val="C00000"/>
                </a:solidFill>
                <a:latin typeface="Tw Cen MT" panose="020B0602020104020603" pitchFamily="34" charset="0"/>
              </a:rPr>
              <a:t> (1 </a:t>
            </a:r>
            <a:r>
              <a:rPr lang="tr-TR" b="1" dirty="0" err="1">
                <a:solidFill>
                  <a:srgbClr val="C00000"/>
                </a:solidFill>
                <a:latin typeface="Tw Cen MT" panose="020B0602020104020603" pitchFamily="34" charset="0"/>
              </a:rPr>
              <a:t>Kad</a:t>
            </a:r>
            <a:r>
              <a:rPr lang="tr-TR" b="1" dirty="0">
                <a:solidFill>
                  <a:srgbClr val="C00000"/>
                </a:solidFill>
                <a:latin typeface="Tw Cen MT" panose="020B0602020104020603" pitchFamily="34" charset="0"/>
              </a:rPr>
              <a:t>.)   4/1</a:t>
            </a:r>
          </a:p>
          <a:p>
            <a:r>
              <a:rPr lang="tr-TR" dirty="0">
                <a:solidFill>
                  <a:srgbClr val="C00000"/>
                </a:solidFill>
              </a:rPr>
              <a:t> </a:t>
            </a:r>
          </a:p>
        </p:txBody>
      </p:sp>
    </p:spTree>
    <p:extLst>
      <p:ext uri="{BB962C8B-B14F-4D97-AF65-F5344CB8AC3E}">
        <p14:creationId xmlns:p14="http://schemas.microsoft.com/office/powerpoint/2010/main" val="3386739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0383" y="824947"/>
            <a:ext cx="10364442" cy="5775877"/>
          </a:xfrm>
        </p:spPr>
        <p:txBody>
          <a:bodyPr>
            <a:normAutofit fontScale="77500" lnSpcReduction="20000"/>
          </a:bodyPr>
          <a:lstStyle/>
          <a:p>
            <a:pPr algn="just">
              <a:buFont typeface="Wingdings" panose="05000000000000000000" pitchFamily="2" charset="2"/>
              <a:buChar char="ü"/>
            </a:pPr>
            <a:r>
              <a:rPr lang="tr-TR" sz="2400" dirty="0">
                <a:latin typeface="Tw Cen MT" panose="020B0602020104020603" pitchFamily="34" charset="0"/>
                <a:cs typeface="Times New Roman" panose="02020603050405020304" pitchFamily="18" charset="0"/>
              </a:rPr>
              <a:t>Bir alt öğrenimli (</a:t>
            </a:r>
            <a:r>
              <a:rPr lang="tr-TR" sz="2400" b="1" dirty="0">
                <a:latin typeface="Tw Cen MT" panose="020B0602020104020603" pitchFamily="34" charset="0"/>
                <a:cs typeface="Times New Roman" panose="02020603050405020304" pitchFamily="18" charset="0"/>
              </a:rPr>
              <a:t>örneğin: </a:t>
            </a:r>
            <a:r>
              <a:rPr lang="tr-TR" sz="2400" dirty="0">
                <a:latin typeface="Tw Cen MT" panose="020B0602020104020603" pitchFamily="34" charset="0"/>
                <a:cs typeface="Times New Roman" panose="02020603050405020304" pitchFamily="18" charset="0"/>
              </a:rPr>
              <a:t>Yüksek okul mezunu iken Lise düzeyinde) KPSS’ye giren ve kazandığı sınav sonucu veya kurumların kendi iç mevzuatlarına göre atananların, bitirdiği bir üst öğrenimden dolayı intibakının yapılabilmesi için üst öğrenimi memuriyette iken veya memuriyetten ayrılarak bitirmesi gerekmekte olup, memuriyete girmeden önce bitirilmiş olan üst öğrenim sebebiyle intibak yapılamamaktadır. (DPB, 02/05/2008-7910 ) </a:t>
            </a:r>
          </a:p>
          <a:p>
            <a:pPr algn="just">
              <a:buFont typeface="Wingdings" panose="05000000000000000000" pitchFamily="2" charset="2"/>
              <a:buChar char="ü"/>
            </a:pPr>
            <a:r>
              <a:rPr lang="tr-TR" sz="2400" dirty="0">
                <a:latin typeface="Tw Cen MT" panose="020B0602020104020603" pitchFamily="34" charset="0"/>
                <a:cs typeface="Times New Roman" panose="02020603050405020304" pitchFamily="18" charset="0"/>
              </a:rPr>
              <a:t>1 inci kademe seviye tespit sınavına katılıp okur yazarlık belgesi alanlar, ilkokul mezunu </a:t>
            </a:r>
            <a:r>
              <a:rPr lang="tr-TR" sz="2400" b="1" dirty="0">
                <a:solidFill>
                  <a:schemeClr val="tx1"/>
                </a:solidFill>
                <a:latin typeface="Tw Cen MT" panose="020B0602020104020603" pitchFamily="34" charset="0"/>
                <a:cs typeface="Times New Roman" panose="02020603050405020304" pitchFamily="18" charset="0"/>
              </a:rPr>
              <a:t>sayılmadıklarında</a:t>
            </a:r>
            <a:r>
              <a:rPr lang="tr-TR" sz="2400" b="1" dirty="0">
                <a:latin typeface="Tw Cen MT" panose="020B0602020104020603" pitchFamily="34" charset="0"/>
                <a:cs typeface="Times New Roman" panose="02020603050405020304" pitchFamily="18" charset="0"/>
              </a:rPr>
              <a:t>n, </a:t>
            </a:r>
            <a:r>
              <a:rPr lang="tr-TR" sz="2400" dirty="0">
                <a:latin typeface="Tw Cen MT" panose="020B0602020104020603" pitchFamily="34" charset="0"/>
                <a:cs typeface="Times New Roman" panose="02020603050405020304" pitchFamily="18" charset="0"/>
              </a:rPr>
              <a:t>bunlar hakkında memuriyete alınma veya </a:t>
            </a:r>
            <a:r>
              <a:rPr lang="tr-TR" sz="2400" b="1" dirty="0">
                <a:latin typeface="Tw Cen MT" panose="020B0602020104020603" pitchFamily="34" charset="0"/>
                <a:cs typeface="Times New Roman" panose="02020603050405020304" pitchFamily="18" charset="0"/>
              </a:rPr>
              <a:t>üst öğrenim intibakı yapılmamaktadır.</a:t>
            </a:r>
          </a:p>
          <a:p>
            <a:pPr algn="just">
              <a:buFont typeface="Wingdings" panose="05000000000000000000" pitchFamily="2" charset="2"/>
              <a:buChar char="ü"/>
            </a:pPr>
            <a:r>
              <a:rPr lang="tr-TR" sz="2400" dirty="0">
                <a:latin typeface="Tw Cen MT" panose="020B0602020104020603" pitchFamily="34" charset="0"/>
                <a:cs typeface="Times New Roman" panose="02020603050405020304" pitchFamily="18" charset="0"/>
              </a:rPr>
              <a:t>Milli Eğitim Bakanlığınca düzenlenen Yetişkinler 2 </a:t>
            </a:r>
            <a:r>
              <a:rPr lang="tr-TR" sz="2400" dirty="0" err="1">
                <a:latin typeface="Tw Cen MT" panose="020B0602020104020603" pitchFamily="34" charset="0"/>
                <a:cs typeface="Times New Roman" panose="02020603050405020304" pitchFamily="18" charset="0"/>
              </a:rPr>
              <a:t>nci</a:t>
            </a:r>
            <a:r>
              <a:rPr lang="tr-TR" sz="2400" dirty="0">
                <a:latin typeface="Tw Cen MT" panose="020B0602020104020603" pitchFamily="34" charset="0"/>
                <a:cs typeface="Times New Roman" panose="02020603050405020304" pitchFamily="18" charset="0"/>
              </a:rPr>
              <a:t> kademe okuma yazma eğitimine katıldıktan sonra 2 </a:t>
            </a:r>
            <a:r>
              <a:rPr lang="tr-TR" sz="2400" dirty="0" err="1">
                <a:latin typeface="Tw Cen MT" panose="020B0602020104020603" pitchFamily="34" charset="0"/>
                <a:cs typeface="Times New Roman" panose="02020603050405020304" pitchFamily="18" charset="0"/>
              </a:rPr>
              <a:t>nci</a:t>
            </a:r>
            <a:r>
              <a:rPr lang="tr-TR" sz="2400" dirty="0">
                <a:latin typeface="Tw Cen MT" panose="020B0602020104020603" pitchFamily="34" charset="0"/>
                <a:cs typeface="Times New Roman" panose="02020603050405020304" pitchFamily="18" charset="0"/>
              </a:rPr>
              <a:t> kademe eğitim başarı belgesi verilenlerin bu eğitimleri ilkokul eğitimine denk sayılmakta olup, memuriyetleri sırasında ortaokuldan mezun olmaları halinde üst öğrenimleri 657 sayılı Kanunun 36 </a:t>
            </a:r>
            <a:r>
              <a:rPr lang="tr-TR" sz="2400" dirty="0" err="1">
                <a:latin typeface="Tw Cen MT" panose="020B0602020104020603" pitchFamily="34" charset="0"/>
                <a:cs typeface="Times New Roman" panose="02020603050405020304" pitchFamily="18" charset="0"/>
              </a:rPr>
              <a:t>ncı</a:t>
            </a:r>
            <a:r>
              <a:rPr lang="tr-TR" sz="2400" dirty="0">
                <a:latin typeface="Tw Cen MT" panose="020B0602020104020603" pitchFamily="34" charset="0"/>
                <a:cs typeface="Times New Roman" panose="02020603050405020304" pitchFamily="18" charset="0"/>
              </a:rPr>
              <a:t> maddesinin 12/d fıkrası hükmüne göre yapılacaktır.</a:t>
            </a:r>
          </a:p>
          <a:p>
            <a:pPr algn="just">
              <a:buFont typeface="Wingdings" panose="05000000000000000000" pitchFamily="2" charset="2"/>
              <a:buChar char="ü"/>
            </a:pPr>
            <a:r>
              <a:rPr lang="tr-TR" sz="2400" dirty="0">
                <a:latin typeface="Tw Cen MT" panose="020B0602020104020603" pitchFamily="34" charset="0"/>
                <a:cs typeface="Times New Roman" panose="02020603050405020304" pitchFamily="18" charset="0"/>
              </a:rPr>
              <a:t>Milli Eğitim Bakanlığı Mesleki Açık öğretim Lisesi yönetmeliği uyarınca Mesleki Açık Öğretim Lisesinden mezun olanlara normal meslek lisesi gibi işlem yapılacak ve intibakları da aynı usule göre yapılacaktır. </a:t>
            </a:r>
          </a:p>
          <a:p>
            <a:pPr algn="just">
              <a:buFont typeface="Wingdings" panose="05000000000000000000" pitchFamily="2" charset="2"/>
              <a:buChar char="ü"/>
            </a:pPr>
            <a:r>
              <a:rPr lang="tr-TR" sz="2400" dirty="0">
                <a:latin typeface="Tw Cen MT" panose="020B0602020104020603" pitchFamily="34" charset="0"/>
                <a:cs typeface="Times New Roman" panose="02020603050405020304" pitchFamily="18" charset="0"/>
              </a:rPr>
              <a:t>Dört Yıllık Yüksek Öğrenimi Okuyanlardan 3 üncü Sınıfa Geçenlerin Yüksek Öğrenim Kurumlarından Almış Oldukları Belgelere intibak yapılmaz.</a:t>
            </a:r>
          </a:p>
          <a:p>
            <a:pPr algn="just">
              <a:buFont typeface="Wingdings" panose="05000000000000000000" pitchFamily="2" charset="2"/>
              <a:buChar char="ü"/>
            </a:pPr>
            <a:r>
              <a:rPr lang="tr-TR" sz="2400" dirty="0">
                <a:latin typeface="Tw Cen MT" panose="020B0602020104020603" pitchFamily="34" charset="0"/>
                <a:cs typeface="Times New Roman" panose="02020603050405020304" pitchFamily="18" charset="0"/>
              </a:rPr>
              <a:t>Ancak 2 yıllık mezuniyet belgesi veya diploma ile müracaatı halinde intibakı yapılabilir.</a:t>
            </a:r>
          </a:p>
          <a:p>
            <a:pPr marL="0" indent="0" algn="just">
              <a:buNone/>
            </a:pPr>
            <a:endParaRPr lang="tr-TR" sz="2000" dirty="0"/>
          </a:p>
          <a:p>
            <a:pPr algn="just">
              <a:buFont typeface="Wingdings" panose="05000000000000000000" pitchFamily="2" charset="2"/>
              <a:buChar char="ü"/>
            </a:pPr>
            <a:r>
              <a:rPr lang="tr-TR" sz="1800" b="1" i="1" dirty="0">
                <a:solidFill>
                  <a:srgbClr val="005696"/>
                </a:solidFill>
              </a:rPr>
              <a:t>Üst öğrenim intibakıyla ilgili olarak 142 seri </a:t>
            </a:r>
            <a:r>
              <a:rPr lang="tr-TR" sz="1800" b="1" i="1" dirty="0" err="1">
                <a:solidFill>
                  <a:srgbClr val="005696"/>
                </a:solidFill>
              </a:rPr>
              <a:t>no’lu</a:t>
            </a:r>
            <a:r>
              <a:rPr lang="tr-TR" sz="1800" b="1" i="1" dirty="0">
                <a:solidFill>
                  <a:srgbClr val="005696"/>
                </a:solidFill>
              </a:rPr>
              <a:t> devlet memurları kanunu genel tebliğinde ayrıntılı açıklama yapılmıştır.</a:t>
            </a:r>
          </a:p>
          <a:p>
            <a:pPr algn="just">
              <a:buFont typeface="Wingdings" panose="05000000000000000000" pitchFamily="2" charset="2"/>
              <a:buChar char="ü"/>
            </a:pPr>
            <a:endParaRPr lang="tr-TR" i="1" dirty="0"/>
          </a:p>
        </p:txBody>
      </p:sp>
      <p:sp>
        <p:nvSpPr>
          <p:cNvPr id="5" name="Başlık 4">
            <a:extLst>
              <a:ext uri="{FF2B5EF4-FFF2-40B4-BE49-F238E27FC236}">
                <a16:creationId xmlns:a16="http://schemas.microsoft.com/office/drawing/2014/main" id="{1E6A44D3-AF03-D2EB-92E4-3453DE6F09D6}"/>
              </a:ext>
            </a:extLst>
          </p:cNvPr>
          <p:cNvSpPr>
            <a:spLocks noGrp="1"/>
          </p:cNvSpPr>
          <p:nvPr>
            <p:ph type="title"/>
          </p:nvPr>
        </p:nvSpPr>
        <p:spPr>
          <a:xfrm>
            <a:off x="1941031" y="257176"/>
            <a:ext cx="3126269" cy="424896"/>
          </a:xfrm>
        </p:spPr>
        <p:txBody>
          <a:bodyPr>
            <a:normAutofit fontScale="90000"/>
          </a:bodyPr>
          <a:lstStyle/>
          <a:p>
            <a:r>
              <a:rPr lang="tr-TR" sz="2800" b="1" dirty="0"/>
              <a:t>Önemli Kısa Notlar:</a:t>
            </a:r>
          </a:p>
        </p:txBody>
      </p:sp>
      <p:pic>
        <p:nvPicPr>
          <p:cNvPr id="8" name="Resim 7">
            <a:extLst>
              <a:ext uri="{FF2B5EF4-FFF2-40B4-BE49-F238E27FC236}">
                <a16:creationId xmlns:a16="http://schemas.microsoft.com/office/drawing/2014/main" id="{61CD3D48-6E51-9187-F1A4-0A9D8FA4DA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06" y="4813424"/>
            <a:ext cx="1606425" cy="1606425"/>
          </a:xfrm>
          <a:prstGeom prst="rect">
            <a:avLst/>
          </a:prstGeom>
        </p:spPr>
      </p:pic>
    </p:spTree>
    <p:extLst>
      <p:ext uri="{BB962C8B-B14F-4D97-AF65-F5344CB8AC3E}">
        <p14:creationId xmlns:p14="http://schemas.microsoft.com/office/powerpoint/2010/main" val="25596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87BEF4-726F-93A3-F7B9-BE728F0B321D}"/>
              </a:ext>
            </a:extLst>
          </p:cNvPr>
          <p:cNvSpPr>
            <a:spLocks noGrp="1"/>
          </p:cNvSpPr>
          <p:nvPr>
            <p:ph type="title"/>
          </p:nvPr>
        </p:nvSpPr>
        <p:spPr>
          <a:xfrm>
            <a:off x="1937982" y="464023"/>
            <a:ext cx="9416955" cy="5336275"/>
          </a:xfrm>
          <a:noFill/>
          <a:ln>
            <a:noFill/>
          </a:ln>
        </p:spPr>
        <p:style>
          <a:lnRef idx="0">
            <a:scrgbClr r="0" g="0" b="0"/>
          </a:lnRef>
          <a:fillRef idx="0">
            <a:scrgbClr r="0" g="0" b="0"/>
          </a:fillRef>
          <a:effectRef idx="0">
            <a:scrgbClr r="0" g="0" b="0"/>
          </a:effectRef>
          <a:fontRef idx="minor">
            <a:schemeClr val="dk1"/>
          </a:fontRef>
        </p:style>
        <p:txBody>
          <a:bodyPr anchor="ctr">
            <a:normAutofit/>
            <a:scene3d>
              <a:camera prst="orthographicFront"/>
              <a:lightRig rig="soft" dir="t">
                <a:rot lat="0" lon="0" rev="15600000"/>
              </a:lightRig>
            </a:scene3d>
            <a:sp3d extrusionH="57150" prstMaterial="softEdge">
              <a:bevelT w="25400" h="38100"/>
            </a:sp3d>
          </a:bodyPr>
          <a:lstStyle/>
          <a:p>
            <a:pPr algn="ctr"/>
            <a:r>
              <a:rPr lang="tr-TR"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Hizmet</a:t>
            </a:r>
            <a:r>
              <a:rPr lang="tr-TR"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Birleştirme</a:t>
            </a:r>
            <a:b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tr-TR" dirty="0"/>
              <a:t>657 sayılı Devlet Memurları Kanunu’nun değişik 36 </a:t>
            </a:r>
            <a:r>
              <a:rPr lang="tr-TR" dirty="0" err="1"/>
              <a:t>ncı</a:t>
            </a:r>
            <a:r>
              <a:rPr lang="tr-TR" dirty="0"/>
              <a:t> maddesinin (C) fıkrası, </a:t>
            </a:r>
            <a:r>
              <a:rPr lang="tr-TR" b="1" dirty="0">
                <a:ln/>
                <a:solidFill>
                  <a:schemeClr val="accent4"/>
                </a:solidFill>
              </a:rPr>
              <a:t/>
            </a:r>
            <a:br>
              <a:rPr lang="tr-TR" b="1" dirty="0">
                <a:ln/>
                <a:solidFill>
                  <a:schemeClr val="accent4"/>
                </a:solidFill>
              </a:rPr>
            </a:br>
            <a:endParaRPr lang="tr-TR" b="1" dirty="0">
              <a:ln/>
              <a:solidFill>
                <a:schemeClr val="accent4"/>
              </a:solidFill>
            </a:endParaRPr>
          </a:p>
        </p:txBody>
      </p:sp>
    </p:spTree>
    <p:extLst>
      <p:ext uri="{BB962C8B-B14F-4D97-AF65-F5344CB8AC3E}">
        <p14:creationId xmlns:p14="http://schemas.microsoft.com/office/powerpoint/2010/main" val="2844072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98708799-78CE-B265-D104-94076E247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27" y="5425483"/>
            <a:ext cx="11653936" cy="1203918"/>
          </a:xfrm>
          <a:prstGeom prst="rect">
            <a:avLst/>
          </a:prstGeom>
        </p:spPr>
      </p:pic>
      <p:sp>
        <p:nvSpPr>
          <p:cNvPr id="6" name="Unvan 1"/>
          <p:cNvSpPr>
            <a:spLocks noGrp="1"/>
          </p:cNvSpPr>
          <p:nvPr>
            <p:ph type="title"/>
          </p:nvPr>
        </p:nvSpPr>
        <p:spPr>
          <a:xfrm>
            <a:off x="676276" y="3765887"/>
            <a:ext cx="11413238" cy="1177588"/>
          </a:xfrm>
        </p:spPr>
        <p:txBody>
          <a:bodyPr>
            <a:normAutofit fontScale="90000"/>
          </a:bodyPr>
          <a:lstStyle/>
          <a:p>
            <a:r>
              <a:rPr lang="tr-TR" sz="2000" b="1" dirty="0"/>
              <a:t>ÖRNEK-1)</a:t>
            </a:r>
            <a:r>
              <a:rPr lang="tr-TR" sz="2000" dirty="0"/>
              <a:t> Müdür (68/B mad ile Atatan)    </a:t>
            </a:r>
            <a:r>
              <a:rPr lang="tr-TR" sz="2000" b="1" dirty="0" err="1"/>
              <a:t>Kad</a:t>
            </a:r>
            <a:r>
              <a:rPr lang="tr-TR" sz="2000" b="1" dirty="0"/>
              <a:t>: </a:t>
            </a:r>
            <a:r>
              <a:rPr lang="tr-TR" sz="2000" b="1" dirty="0">
                <a:solidFill>
                  <a:srgbClr val="FF0000"/>
                </a:solidFill>
              </a:rPr>
              <a:t>1 </a:t>
            </a:r>
            <a:r>
              <a:rPr lang="tr-TR" sz="2000" b="1" dirty="0"/>
              <a:t> </a:t>
            </a:r>
            <a:r>
              <a:rPr lang="tr-TR" sz="2000" b="1" dirty="0" smtClean="0"/>
              <a:t> </a:t>
            </a:r>
            <a:r>
              <a:rPr lang="tr-TR" sz="2000" b="1" dirty="0"/>
              <a:t>Gör. A. </a:t>
            </a:r>
            <a:r>
              <a:rPr lang="tr-TR" sz="2000" b="1" dirty="0" smtClean="0">
                <a:solidFill>
                  <a:srgbClr val="FF0000"/>
                </a:solidFill>
              </a:rPr>
              <a:t>1/1+3600</a:t>
            </a:r>
            <a:r>
              <a:rPr lang="tr-TR" sz="2000" b="1" dirty="0" smtClean="0"/>
              <a:t>    </a:t>
            </a:r>
            <a:r>
              <a:rPr lang="tr-TR" sz="2000" b="1" dirty="0"/>
              <a:t>KHA: </a:t>
            </a:r>
            <a:r>
              <a:rPr lang="tr-TR" sz="2000" b="1" dirty="0">
                <a:solidFill>
                  <a:srgbClr val="FF0000"/>
                </a:solidFill>
              </a:rPr>
              <a:t>3/3 </a:t>
            </a:r>
            <a:r>
              <a:rPr lang="tr-TR" sz="2000" b="1" dirty="0" smtClean="0">
                <a:solidFill>
                  <a:srgbClr val="FF0000"/>
                </a:solidFill>
              </a:rPr>
              <a:t>+3600 </a:t>
            </a:r>
            <a:r>
              <a:rPr lang="tr-TR" sz="2000" b="1" dirty="0" smtClean="0"/>
              <a:t>EKEA</a:t>
            </a:r>
            <a:r>
              <a:rPr lang="tr-TR" sz="2000" b="1" dirty="0"/>
              <a:t>: </a:t>
            </a:r>
            <a:r>
              <a:rPr lang="tr-TR" sz="2000" b="1" dirty="0" smtClean="0">
                <a:solidFill>
                  <a:srgbClr val="FF0000"/>
                </a:solidFill>
              </a:rPr>
              <a:t>3/3+3600</a:t>
            </a:r>
            <a:r>
              <a:rPr lang="tr-TR" sz="2000" b="1" dirty="0">
                <a:solidFill>
                  <a:srgbClr val="FF0000"/>
                </a:solidFill>
              </a:rPr>
              <a:t/>
            </a:r>
            <a:br>
              <a:rPr lang="tr-TR" sz="2000" b="1" dirty="0">
                <a:solidFill>
                  <a:srgbClr val="FF0000"/>
                </a:solidFill>
              </a:rPr>
            </a:br>
            <a:r>
              <a:rPr lang="tr-TR" sz="2000" b="1" dirty="0" smtClean="0"/>
              <a:t>ÖRNEK-2) </a:t>
            </a:r>
            <a:r>
              <a:rPr lang="tr-TR" sz="2000" dirty="0"/>
              <a:t>Müdür (68/B mad ile Atatan) </a:t>
            </a:r>
            <a:r>
              <a:rPr lang="tr-TR" sz="1800" dirty="0"/>
              <a:t>ve 5434 S.K. 18. mad. Göre </a:t>
            </a:r>
            <a:r>
              <a:rPr lang="tr-TR" sz="1800" dirty="0" err="1"/>
              <a:t>hiz</a:t>
            </a:r>
            <a:r>
              <a:rPr lang="tr-TR" sz="1800" dirty="0"/>
              <a:t>. Birleş.   </a:t>
            </a:r>
            <a:r>
              <a:rPr lang="tr-TR" sz="2000" dirty="0"/>
              <a:t/>
            </a:r>
            <a:br>
              <a:rPr lang="tr-TR" sz="2000" dirty="0"/>
            </a:br>
            <a:r>
              <a:rPr lang="tr-TR" sz="2000" b="1" dirty="0"/>
              <a:t>                                                                       </a:t>
            </a:r>
            <a:r>
              <a:rPr lang="tr-TR" sz="2000" b="1" dirty="0" err="1"/>
              <a:t>Kad</a:t>
            </a:r>
            <a:r>
              <a:rPr lang="tr-TR" sz="2000" b="1" dirty="0"/>
              <a:t>: </a:t>
            </a:r>
            <a:r>
              <a:rPr lang="tr-TR" sz="2000" b="1" dirty="0" smtClean="0">
                <a:solidFill>
                  <a:srgbClr val="FF0000"/>
                </a:solidFill>
              </a:rPr>
              <a:t>1</a:t>
            </a:r>
            <a:r>
              <a:rPr lang="tr-TR" sz="2000" b="1" dirty="0" smtClean="0"/>
              <a:t>    </a:t>
            </a:r>
            <a:r>
              <a:rPr lang="tr-TR" sz="2000" b="1" u="sng" dirty="0"/>
              <a:t>Gör. A. </a:t>
            </a:r>
            <a:r>
              <a:rPr lang="tr-TR" sz="2000" b="1" u="sng" dirty="0" smtClean="0">
                <a:solidFill>
                  <a:srgbClr val="FF0000"/>
                </a:solidFill>
              </a:rPr>
              <a:t>1/1+3600</a:t>
            </a:r>
            <a:r>
              <a:rPr lang="tr-TR" sz="2000" b="1" dirty="0" smtClean="0"/>
              <a:t>    </a:t>
            </a:r>
            <a:r>
              <a:rPr lang="tr-TR" sz="2000" b="1" u="sng" dirty="0"/>
              <a:t>KHA: </a:t>
            </a:r>
            <a:r>
              <a:rPr lang="tr-TR" sz="2000" b="1" u="sng" dirty="0" smtClean="0">
                <a:solidFill>
                  <a:srgbClr val="FF0000"/>
                </a:solidFill>
              </a:rPr>
              <a:t>3/3+3600</a:t>
            </a:r>
            <a:r>
              <a:rPr lang="tr-TR" sz="2000" b="1" dirty="0" smtClean="0"/>
              <a:t>  </a:t>
            </a:r>
            <a:r>
              <a:rPr lang="tr-TR" sz="2000" b="1" u="sng" dirty="0"/>
              <a:t>EKEA: </a:t>
            </a:r>
            <a:r>
              <a:rPr lang="tr-TR" sz="2000" b="1" u="sng" dirty="0" smtClean="0">
                <a:solidFill>
                  <a:srgbClr val="FF0000"/>
                </a:solidFill>
              </a:rPr>
              <a:t>2/2+3600</a:t>
            </a:r>
            <a:r>
              <a:rPr lang="tr-TR" sz="2000" dirty="0" smtClean="0"/>
              <a:t> </a:t>
            </a:r>
            <a:br>
              <a:rPr lang="tr-TR" sz="2000" dirty="0" smtClean="0"/>
            </a:br>
            <a:r>
              <a:rPr lang="tr-TR" sz="2000" dirty="0" smtClean="0"/>
              <a:t> </a:t>
            </a:r>
            <a:r>
              <a:rPr lang="tr-TR" sz="2000" b="1" dirty="0" smtClean="0"/>
              <a:t>ÖRNEK-3)</a:t>
            </a:r>
            <a:r>
              <a:rPr lang="tr-TR" sz="2000" dirty="0" smtClean="0"/>
              <a:t> </a:t>
            </a:r>
            <a:r>
              <a:rPr lang="tr-TR" sz="2000" dirty="0"/>
              <a:t>Müdür </a:t>
            </a:r>
            <a:r>
              <a:rPr lang="tr-TR" sz="2000" dirty="0" smtClean="0"/>
              <a:t>(Kariyeri </a:t>
            </a:r>
            <a:r>
              <a:rPr lang="tr-TR" sz="2000" dirty="0"/>
              <a:t>V</a:t>
            </a:r>
            <a:r>
              <a:rPr lang="tr-TR" sz="2000" dirty="0" smtClean="0"/>
              <a:t>et. Hek.)        </a:t>
            </a:r>
            <a:r>
              <a:rPr lang="tr-TR" sz="2000" b="1" dirty="0" err="1"/>
              <a:t>Kad</a:t>
            </a:r>
            <a:r>
              <a:rPr lang="tr-TR" sz="2000" b="1" dirty="0"/>
              <a:t>: </a:t>
            </a:r>
            <a:r>
              <a:rPr lang="tr-TR" sz="2000" b="1" dirty="0">
                <a:solidFill>
                  <a:srgbClr val="FF0000"/>
                </a:solidFill>
              </a:rPr>
              <a:t>1 </a:t>
            </a:r>
            <a:r>
              <a:rPr lang="tr-TR" sz="2000" b="1" dirty="0"/>
              <a:t>  </a:t>
            </a:r>
            <a:r>
              <a:rPr lang="tr-TR" sz="2000" b="1" dirty="0" smtClean="0"/>
              <a:t> Gör</a:t>
            </a:r>
            <a:r>
              <a:rPr lang="tr-TR" sz="2000" b="1" dirty="0"/>
              <a:t>. A. </a:t>
            </a:r>
            <a:r>
              <a:rPr lang="tr-TR" sz="2000" b="1" dirty="0" smtClean="0">
                <a:solidFill>
                  <a:srgbClr val="FF0000"/>
                </a:solidFill>
              </a:rPr>
              <a:t>1/1+4200</a:t>
            </a:r>
            <a:r>
              <a:rPr lang="tr-TR" sz="2000" b="1" dirty="0" smtClean="0"/>
              <a:t>    </a:t>
            </a:r>
            <a:r>
              <a:rPr lang="tr-TR" sz="2000" b="1" dirty="0"/>
              <a:t>KHA: </a:t>
            </a:r>
            <a:r>
              <a:rPr lang="tr-TR" sz="2000" b="1" dirty="0" smtClean="0"/>
              <a:t>1/1</a:t>
            </a:r>
            <a:r>
              <a:rPr lang="tr-TR" sz="2000" b="1" dirty="0" smtClean="0">
                <a:solidFill>
                  <a:srgbClr val="FF0000"/>
                </a:solidFill>
              </a:rPr>
              <a:t>+4200  </a:t>
            </a:r>
            <a:r>
              <a:rPr lang="tr-TR" sz="2000" b="1" dirty="0" smtClean="0"/>
              <a:t>EKEA</a:t>
            </a:r>
            <a:r>
              <a:rPr lang="tr-TR" sz="2000" b="1" dirty="0"/>
              <a:t>: </a:t>
            </a:r>
            <a:r>
              <a:rPr lang="tr-TR" sz="2000" b="1" dirty="0" smtClean="0">
                <a:solidFill>
                  <a:srgbClr val="FF0000"/>
                </a:solidFill>
              </a:rPr>
              <a:t>1/1+4200</a:t>
            </a:r>
            <a:r>
              <a:rPr lang="tr-TR" sz="2000" dirty="0" smtClean="0"/>
              <a:t/>
            </a:r>
            <a:br>
              <a:rPr lang="tr-TR" sz="2000" dirty="0" smtClean="0"/>
            </a:br>
            <a:r>
              <a:rPr lang="tr-TR" sz="1300" dirty="0" smtClean="0"/>
              <a:t> </a:t>
            </a:r>
            <a:r>
              <a:rPr lang="tr-TR" sz="1600" dirty="0" smtClean="0"/>
              <a:t>Ek Gösterge bu gibi durumlarda Emekli keseneğine esas derece ve kademenin ek göstergesi Kazanılmış hak aylığı veya ödemeye esas derece ve kademe için belirlenen ek göstergeden yararlandırılır. </a:t>
            </a:r>
            <a:r>
              <a:rPr lang="tr-TR" sz="2000" dirty="0" smtClean="0"/>
              <a:t/>
            </a:r>
            <a:br>
              <a:rPr lang="tr-TR" sz="2000" dirty="0" smtClean="0"/>
            </a:br>
            <a:r>
              <a:rPr lang="tr-TR" sz="2000" dirty="0"/>
              <a:t/>
            </a:r>
            <a:br>
              <a:rPr lang="tr-TR" sz="2000" dirty="0"/>
            </a:br>
            <a:r>
              <a:rPr lang="tr-TR" sz="2200" dirty="0">
                <a:ea typeface="Segoe UI Historic" panose="020B0502040204020203" pitchFamily="34" charset="0"/>
                <a:cs typeface="Segoe UI Historic" panose="020B0502040204020203" pitchFamily="34" charset="0"/>
              </a:rPr>
              <a:t/>
            </a:r>
            <a:br>
              <a:rPr lang="tr-TR" sz="2200" dirty="0">
                <a:ea typeface="Segoe UI Historic" panose="020B0502040204020203" pitchFamily="34" charset="0"/>
                <a:cs typeface="Segoe UI Historic" panose="020B0502040204020203" pitchFamily="34" charset="0"/>
              </a:rPr>
            </a:br>
            <a:endParaRPr lang="tr-TR" sz="2800" b="1" dirty="0"/>
          </a:p>
        </p:txBody>
      </p:sp>
      <p:sp>
        <p:nvSpPr>
          <p:cNvPr id="8" name="Metin kutusu 7">
            <a:extLst>
              <a:ext uri="{FF2B5EF4-FFF2-40B4-BE49-F238E27FC236}">
                <a16:creationId xmlns:a16="http://schemas.microsoft.com/office/drawing/2014/main" id="{BF1F1568-543C-4979-4C48-23E1B5882CD4}"/>
              </a:ext>
            </a:extLst>
          </p:cNvPr>
          <p:cNvSpPr txBox="1"/>
          <p:nvPr/>
        </p:nvSpPr>
        <p:spPr>
          <a:xfrm>
            <a:off x="1533525" y="676268"/>
            <a:ext cx="10487025" cy="3139321"/>
          </a:xfrm>
          <a:prstGeom prst="rect">
            <a:avLst/>
          </a:prstGeom>
          <a:noFill/>
        </p:spPr>
        <p:txBody>
          <a:bodyPr wrap="square">
            <a:spAutoFit/>
          </a:bodyPr>
          <a:lstStyle/>
          <a:p>
            <a:r>
              <a:rPr lang="tr-TR" b="1" dirty="0" smtClean="0">
                <a:solidFill>
                  <a:srgbClr val="FF0000"/>
                </a:solidFill>
              </a:rPr>
              <a:t>MEMURİYETTE DERECE VE KADEMELER:</a:t>
            </a:r>
          </a:p>
          <a:p>
            <a:pPr marL="342900" indent="-342900">
              <a:buFont typeface="+mj-lt"/>
              <a:buAutoNum type="alphaLcPeriod"/>
            </a:pPr>
            <a:r>
              <a:rPr lang="tr-TR" sz="1600" b="1" dirty="0" smtClean="0"/>
              <a:t>Görev </a:t>
            </a:r>
            <a:r>
              <a:rPr lang="tr-TR" sz="1600" b="1" dirty="0"/>
              <a:t>aylığı (ödemeye esas) derece ve kademesi:  </a:t>
            </a:r>
            <a:r>
              <a:rPr lang="tr-TR" sz="1600" dirty="0"/>
              <a:t>Memurun aldığı maaşa esas olan, yani atandığı unvanın derece </a:t>
            </a:r>
            <a:r>
              <a:rPr lang="tr-TR" sz="1600" dirty="0" smtClean="0"/>
              <a:t>kademesidir.</a:t>
            </a:r>
          </a:p>
          <a:p>
            <a:pPr marL="342900" indent="-342900">
              <a:buFont typeface="+mj-lt"/>
              <a:buAutoNum type="alphaLcPeriod"/>
            </a:pPr>
            <a:r>
              <a:rPr lang="tr-TR" sz="1600" b="1" dirty="0" smtClean="0"/>
              <a:t>Kazanılmış </a:t>
            </a:r>
            <a:r>
              <a:rPr lang="tr-TR" sz="1600" b="1" dirty="0"/>
              <a:t>hak aylığı derece ve kademesi:  </a:t>
            </a:r>
            <a:r>
              <a:rPr lang="tr-TR" sz="1600" dirty="0"/>
              <a:t>Devlet memurunun 657 sayılı Devlet Memurları Kanunu’nda yer alan memuriyete giriş derece ve kademesine, yine bu Kanunda yer alan ilavelerin yapılması suretiyle bulunacak derece ve kademesidir. Başka bir ifadeyle </a:t>
            </a:r>
            <a:r>
              <a:rPr lang="tr-TR" sz="1600" i="1" dirty="0"/>
              <a:t>Devlet memurluğu statüsünde geçen veya geçmiş sayılan hizmetlerin </a:t>
            </a:r>
            <a:r>
              <a:rPr lang="tr-TR" sz="1600" dirty="0"/>
              <a:t>her yılına bir kademe ve her üç yılına bir derece hesabıyla bulunacak derece ve kademesidir. </a:t>
            </a:r>
            <a:endParaRPr lang="tr-TR" sz="1600" dirty="0" smtClean="0"/>
          </a:p>
          <a:p>
            <a:pPr marL="342900" indent="-342900">
              <a:buFont typeface="+mj-lt"/>
              <a:buAutoNum type="alphaLcPeriod"/>
            </a:pPr>
            <a:r>
              <a:rPr lang="tr-TR" sz="1600" b="1" dirty="0" smtClean="0"/>
              <a:t>Emekli </a:t>
            </a:r>
            <a:r>
              <a:rPr lang="tr-TR" sz="1600" b="1" dirty="0"/>
              <a:t>keseneğine esas derece ve kademesi:  </a:t>
            </a:r>
            <a:r>
              <a:rPr lang="tr-TR" sz="1600" dirty="0"/>
              <a:t>5434 sayılı Emekli Sandığı Kanunu’na tâbi olan memurun Sigortalı veya Bağ-</a:t>
            </a:r>
            <a:r>
              <a:rPr lang="tr-TR" sz="1600" dirty="0" err="1"/>
              <a:t>Kur’lu</a:t>
            </a:r>
            <a:r>
              <a:rPr lang="tr-TR" sz="1600" dirty="0"/>
              <a:t> olarak geçen hizmetlerinin Emekli Sandığı hizmetleri ile birleştirilmesi sonucu bulunan emekli keseneğine esas derece ve kademesidir</a:t>
            </a:r>
            <a:r>
              <a:rPr lang="tr-TR" sz="1600" dirty="0" smtClean="0"/>
              <a:t>. (</a:t>
            </a:r>
            <a:r>
              <a:rPr lang="tr-TR" dirty="0"/>
              <a:t>1 Ekim 2008 </a:t>
            </a:r>
            <a:r>
              <a:rPr lang="tr-TR" dirty="0" smtClean="0"/>
              <a:t>tarihinden önce memuriyete başlayanları kapsar)</a:t>
            </a:r>
            <a:r>
              <a:rPr lang="tr-TR" sz="1600" dirty="0" smtClean="0"/>
              <a:t> </a:t>
            </a:r>
            <a:endParaRPr lang="tr-TR" sz="1600" dirty="0"/>
          </a:p>
        </p:txBody>
      </p:sp>
    </p:spTree>
    <p:extLst>
      <p:ext uri="{BB962C8B-B14F-4D97-AF65-F5344CB8AC3E}">
        <p14:creationId xmlns:p14="http://schemas.microsoft.com/office/powerpoint/2010/main" val="425006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30720-B1FB-19F1-5B56-D15B55CE754C}"/>
              </a:ext>
            </a:extLst>
          </p:cNvPr>
          <p:cNvSpPr>
            <a:spLocks noGrp="1"/>
          </p:cNvSpPr>
          <p:nvPr>
            <p:ph idx="1"/>
          </p:nvPr>
        </p:nvSpPr>
        <p:spPr>
          <a:xfrm>
            <a:off x="1714499" y="496957"/>
            <a:ext cx="10067925" cy="6361043"/>
          </a:xfrm>
        </p:spPr>
        <p:txBody>
          <a:bodyPr>
            <a:normAutofit/>
          </a:bodyPr>
          <a:lstStyle/>
          <a:p>
            <a:pPr marL="0" indent="0">
              <a:buNone/>
            </a:pPr>
            <a:r>
              <a:rPr lang="tr-TR"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Hizmet birleştirme Nedir? </a:t>
            </a:r>
          </a:p>
          <a:p>
            <a:r>
              <a:rPr lang="tr-TR"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Hizmet birleştirme kısaca, kişilerin çalışma hayatlarındaki farklı statülerde geçen tüm çalışmaların bütünleştirilip tek bir statü üzerinden aylık bağlanması işlemidir. </a:t>
            </a:r>
          </a:p>
          <a:p>
            <a:r>
              <a:rPr lang="tr-TR" dirty="0">
                <a:latin typeface="Tahoma" panose="020B0604030504040204" pitchFamily="34" charset="0"/>
                <a:ea typeface="Tahoma" panose="020B0604030504040204" pitchFamily="34" charset="0"/>
                <a:cs typeface="Tahoma" panose="020B0604030504040204" pitchFamily="34" charset="0"/>
              </a:rPr>
              <a:t>01.10.2008 tarihinden önce memuriyete başlayanlar (Yedek Subaylık dahil, Vekil Öğretmenlik, Vekil İmamlık dahil) </a:t>
            </a:r>
            <a:r>
              <a:rPr lang="tr-TR"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5434 </a:t>
            </a:r>
            <a:r>
              <a:rPr lang="tr-TR" dirty="0">
                <a:solidFill>
                  <a:srgbClr val="202124"/>
                </a:solidFill>
                <a:latin typeface="Tahoma" panose="020B0604030504040204" pitchFamily="34" charset="0"/>
                <a:ea typeface="Tahoma" panose="020B0604030504040204" pitchFamily="34" charset="0"/>
                <a:cs typeface="Tahoma" panose="020B0604030504040204" pitchFamily="34" charset="0"/>
              </a:rPr>
              <a:t>sayılı </a:t>
            </a:r>
            <a:r>
              <a:rPr lang="tr-TR" dirty="0" smtClean="0">
                <a:solidFill>
                  <a:srgbClr val="202124"/>
                </a:solidFill>
                <a:latin typeface="Tahoma" panose="020B0604030504040204" pitchFamily="34" charset="0"/>
                <a:ea typeface="Tahoma" panose="020B0604030504040204" pitchFamily="34" charset="0"/>
                <a:cs typeface="Tahoma" panose="020B0604030504040204" pitchFamily="34" charset="0"/>
              </a:rPr>
              <a:t>Kanun’a tabi,</a:t>
            </a:r>
            <a:endParaRPr lang="tr-TR" i="0" dirty="0">
              <a:solidFill>
                <a:srgbClr val="202124"/>
              </a:solidFill>
              <a:effectLst/>
              <a:latin typeface="Tahoma" panose="020B0604030504040204" pitchFamily="34" charset="0"/>
              <a:ea typeface="Tahoma" panose="020B0604030504040204" pitchFamily="34" charset="0"/>
              <a:cs typeface="Tahoma" panose="020B0604030504040204" pitchFamily="34" charset="0"/>
            </a:endParaRPr>
          </a:p>
          <a:p>
            <a:r>
              <a:rPr lang="tr-TR" dirty="0">
                <a:solidFill>
                  <a:srgbClr val="202124"/>
                </a:solidFill>
                <a:latin typeface="Tahoma" panose="020B0604030504040204" pitchFamily="34" charset="0"/>
                <a:ea typeface="Tahoma" panose="020B0604030504040204" pitchFamily="34" charset="0"/>
                <a:cs typeface="Tahoma" panose="020B0604030504040204" pitchFamily="34" charset="0"/>
              </a:rPr>
              <a:t>B</a:t>
            </a:r>
            <a:r>
              <a:rPr lang="tr-TR"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u tarihten sonra memuriyete başlayanlar 5510 S.K.’ (4/c) a tabidir.</a:t>
            </a:r>
          </a:p>
          <a:p>
            <a:pPr marL="0" indent="0">
              <a:buNone/>
            </a:pPr>
            <a:r>
              <a:rPr lang="tr-TR" b="1" dirty="0">
                <a:solidFill>
                  <a:srgbClr val="FF0000"/>
                </a:solidFill>
              </a:rPr>
              <a:t>        36/C ye göre Mesleki Faaliyet Nedir?</a:t>
            </a:r>
          </a:p>
          <a:p>
            <a:pPr algn="just">
              <a:buFont typeface="Wingdings" panose="05000000000000000000" pitchFamily="2" charset="2"/>
              <a:buChar char="ü"/>
            </a:pPr>
            <a:r>
              <a:rPr lang="tr-TR" dirty="0"/>
              <a:t>Memuriyete girmeden önce öğrenimine göre ve memuriyette iken kadrosunun bulunduğu hizmet sınıfına göre özel sektör veya kamu kurumlarında sigortalı olarak çalışmak suretiyle geçirilen süreye mesleki faaliyet denilmektedir.</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ü"/>
              <a:tabLst/>
              <a:defRPr/>
            </a:pPr>
            <a:r>
              <a:rPr kumimoji="0" lang="tr-TR" b="0" i="0" u="none" strike="noStrike" kern="1200" cap="none" spc="0" normalizeH="0" baseline="0" noProof="0" dirty="0">
                <a:ln>
                  <a:noFill/>
                </a:ln>
                <a:solidFill>
                  <a:prstClr val="black">
                    <a:lumMod val="75000"/>
                    <a:lumOff val="25000"/>
                  </a:prstClr>
                </a:solidFill>
                <a:effectLst/>
                <a:uLnTx/>
                <a:uFillTx/>
                <a:latin typeface="Century Gothic" panose="020B0502020202020204"/>
              </a:rPr>
              <a:t>Memuriyete başladıktan sonra bu sürelerden kamu kurumlarında geçen sürelerin tamamı, özel sektörde geçen sürelerin 3/4‘ü kazanılmış hak aylıklarında değerlendirilmektedir. (657 S.K. 36/C-1/2/3 maddeleri)</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ü"/>
              <a:tabLst/>
              <a:defRPr/>
            </a:pPr>
            <a:endParaRPr lang="tr-TR" dirty="0">
              <a:solidFill>
                <a:prstClr val="black">
                  <a:lumMod val="75000"/>
                  <a:lumOff val="25000"/>
                </a:prstClr>
              </a:solidFill>
              <a:latin typeface="Century Gothic" panose="020B0502020202020204"/>
            </a:endParaRP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ü"/>
              <a:tabLst/>
              <a:defRPr/>
            </a:pPr>
            <a:endParaRPr kumimoji="0" lang="tr-TR" b="0" i="0" u="none" strike="noStrike" kern="1200" cap="none" spc="0" normalizeH="0" baseline="0" noProof="0" dirty="0">
              <a:ln>
                <a:noFill/>
              </a:ln>
              <a:solidFill>
                <a:prstClr val="black">
                  <a:lumMod val="75000"/>
                  <a:lumOff val="25000"/>
                </a:prstClr>
              </a:solidFill>
              <a:effectLst/>
              <a:uLnTx/>
              <a:uFillTx/>
              <a:latin typeface="Century Gothic" panose="020B0502020202020204"/>
            </a:endParaRPr>
          </a:p>
          <a:p>
            <a:pPr marL="0" marR="0" lvl="0" indent="0" algn="just" defTabSz="457200" rtl="0" eaLnBrk="1" fontAlgn="auto" latinLnBrk="0" hangingPunct="1">
              <a:lnSpc>
                <a:spcPct val="100000"/>
              </a:lnSpc>
              <a:spcBef>
                <a:spcPts val="1000"/>
              </a:spcBef>
              <a:spcAft>
                <a:spcPts val="0"/>
              </a:spcAft>
              <a:buClr>
                <a:srgbClr val="A53010"/>
              </a:buClr>
              <a:buSzTx/>
              <a:buNone/>
              <a:tabLst/>
              <a:defRPr/>
            </a:pPr>
            <a:r>
              <a:rPr lang="tr-TR" i="1" dirty="0">
                <a:solidFill>
                  <a:prstClr val="black">
                    <a:lumMod val="75000"/>
                    <a:lumOff val="25000"/>
                  </a:prstClr>
                </a:solidFill>
                <a:latin typeface="Times New Roman" panose="02020603050405020304" pitchFamily="18" charset="0"/>
                <a:cs typeface="Times New Roman" panose="02020603050405020304" pitchFamily="18" charset="0"/>
              </a:rPr>
              <a:t>                                                                                                36/C Maddesini fıkralarını sırayla inceleyelim;</a:t>
            </a:r>
            <a:endParaRPr kumimoji="0" lang="tr-TR" b="0" i="1"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61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B8297-A703-9A32-855B-D5407676EC0F}"/>
              </a:ext>
            </a:extLst>
          </p:cNvPr>
          <p:cNvSpPr>
            <a:spLocks noGrp="1"/>
          </p:cNvSpPr>
          <p:nvPr>
            <p:ph idx="1"/>
          </p:nvPr>
        </p:nvSpPr>
        <p:spPr>
          <a:xfrm>
            <a:off x="1560443" y="1321904"/>
            <a:ext cx="10167731" cy="5347251"/>
          </a:xfrm>
        </p:spPr>
        <p:txBody>
          <a:bodyPr>
            <a:normAutofit/>
          </a:bodyPr>
          <a:lstStyle/>
          <a:p>
            <a:r>
              <a:rPr lang="tr-TR" b="1" i="1" dirty="0"/>
              <a:t>Teknik hizmetler sınıfına </a:t>
            </a:r>
            <a:r>
              <a:rPr lang="tr-TR" i="1" dirty="0"/>
              <a:t>girenlerden memurluğa girmeden önce yurt içinde veya yurt dışında mesleklerini serbest olarak veya resmi veya özel müesseselerde ifa edenlerle memuriyetten ayrıldıktan sonra bu işlerde çalışarak yeniden memuriyete girmek isteyenlerin teknik hizmetlerde geçen süresinden bu kanun ve bu kanunun 87 </a:t>
            </a:r>
            <a:r>
              <a:rPr lang="tr-TR" i="1" dirty="0" err="1"/>
              <a:t>nci</a:t>
            </a:r>
            <a:r>
              <a:rPr lang="tr-TR" i="1" dirty="0"/>
              <a:t> maddesinde sözü edilen kurumlarda geçen sürenin tamamı ve geri kalan sürenin 3/4 ü toplamı memuriyette geçmiş sayılarak bu süreler her yılı bir kademe ilerlemesi ve her üç yıl için bir derece yükselmesi verilmek suretiyle değerlendirilir.</a:t>
            </a:r>
            <a:endParaRPr lang="tr-TR" b="1" i="1" dirty="0">
              <a:solidFill>
                <a:srgbClr val="0070C0"/>
              </a:solidFill>
            </a:endParaRPr>
          </a:p>
          <a:p>
            <a:endParaRPr lang="tr-TR" dirty="0"/>
          </a:p>
        </p:txBody>
      </p:sp>
      <p:graphicFrame>
        <p:nvGraphicFramePr>
          <p:cNvPr id="2" name="Tablo 3">
            <a:extLst>
              <a:ext uri="{FF2B5EF4-FFF2-40B4-BE49-F238E27FC236}">
                <a16:creationId xmlns:a16="http://schemas.microsoft.com/office/drawing/2014/main" id="{9AEF2336-B675-7D61-8982-21A14C70028E}"/>
              </a:ext>
            </a:extLst>
          </p:cNvPr>
          <p:cNvGraphicFramePr>
            <a:graphicFrameLocks noGrp="1"/>
          </p:cNvGraphicFramePr>
          <p:nvPr>
            <p:extLst>
              <p:ext uri="{D42A27DB-BD31-4B8C-83A1-F6EECF244321}">
                <p14:modId xmlns:p14="http://schemas.microsoft.com/office/powerpoint/2010/main" val="405678826"/>
              </p:ext>
            </p:extLst>
          </p:nvPr>
        </p:nvGraphicFramePr>
        <p:xfrm>
          <a:off x="2032000" y="719665"/>
          <a:ext cx="1397000" cy="522725"/>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946844035"/>
                    </a:ext>
                  </a:extLst>
                </a:gridCol>
              </a:tblGrid>
              <a:tr h="522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2400" b="1" i="1" dirty="0"/>
                        <a:t>36/C-1</a:t>
                      </a:r>
                    </a:p>
                  </a:txBody>
                  <a:tcPr>
                    <a:solidFill>
                      <a:schemeClr val="bg1">
                        <a:lumMod val="65000"/>
                      </a:schemeClr>
                    </a:solidFill>
                  </a:tcPr>
                </a:tc>
                <a:extLst>
                  <a:ext uri="{0D108BD9-81ED-4DB2-BD59-A6C34878D82A}">
                    <a16:rowId xmlns:a16="http://schemas.microsoft.com/office/drawing/2014/main" val="1810671056"/>
                  </a:ext>
                </a:extLst>
              </a:tr>
            </a:tbl>
          </a:graphicData>
        </a:graphic>
      </p:graphicFrame>
    </p:spTree>
    <p:extLst>
      <p:ext uri="{BB962C8B-B14F-4D97-AF65-F5344CB8AC3E}">
        <p14:creationId xmlns:p14="http://schemas.microsoft.com/office/powerpoint/2010/main" val="25441816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B8297-A703-9A32-855B-D5407676EC0F}"/>
              </a:ext>
            </a:extLst>
          </p:cNvPr>
          <p:cNvSpPr>
            <a:spLocks noGrp="1"/>
          </p:cNvSpPr>
          <p:nvPr>
            <p:ph idx="1"/>
          </p:nvPr>
        </p:nvSpPr>
        <p:spPr>
          <a:xfrm>
            <a:off x="1570383" y="1560443"/>
            <a:ext cx="10167731" cy="5168347"/>
          </a:xfrm>
        </p:spPr>
        <p:txBody>
          <a:bodyPr>
            <a:normAutofit/>
          </a:bodyPr>
          <a:lstStyle/>
          <a:p>
            <a:r>
              <a:rPr lang="tr-TR" b="1" i="1" dirty="0"/>
              <a:t>Sağlık hizmetleri ve yardımcı sağlık hizmetleri sınıfına girenlerden </a:t>
            </a:r>
            <a:r>
              <a:rPr lang="tr-TR" i="1" dirty="0"/>
              <a:t>memurluğa girmeden önce yurt içinde veya yurt dışında mesleklerini serbest olarak veya resmi veya özel kurumlarda yapanlarla, memurluktan ayrıldıktan sonra bu işlerde çalışarak yeniden memurluğa girmek isteyenlerin sağlık hizmetlerinde geçen süresinden, bu kanun ve bu kanunun 87 </a:t>
            </a:r>
            <a:r>
              <a:rPr lang="tr-TR" i="1" dirty="0" err="1"/>
              <a:t>nci</a:t>
            </a:r>
            <a:r>
              <a:rPr lang="tr-TR" i="1" dirty="0"/>
              <a:t> maddesinde sözü edilen kurumlarda geçen süreleri ile 196 </a:t>
            </a:r>
            <a:r>
              <a:rPr lang="tr-TR" i="1" dirty="0" err="1"/>
              <a:t>ncı</a:t>
            </a:r>
            <a:r>
              <a:rPr lang="tr-TR" i="1" dirty="0"/>
              <a:t> maddede belirtilen şekilde tespit edilecek mahrumiyet bölgelerinde en az 3 yıl çalışanların veya çalışacak olanların sürelerinin tamamı ve geri kalan sürelerinin 3/4 ü toplamı memurlukta geçmiş sayılarak bu sürelerin her yılı için bir kademe ilerlemesi ve her üç yılı için bir derece yükselmesi verilmek suretiyle değerlendirilir.</a:t>
            </a:r>
          </a:p>
          <a:p>
            <a:endParaRPr lang="tr-TR" dirty="0"/>
          </a:p>
        </p:txBody>
      </p:sp>
      <p:graphicFrame>
        <p:nvGraphicFramePr>
          <p:cNvPr id="2" name="Tablo 3">
            <a:extLst>
              <a:ext uri="{FF2B5EF4-FFF2-40B4-BE49-F238E27FC236}">
                <a16:creationId xmlns:a16="http://schemas.microsoft.com/office/drawing/2014/main" id="{9AEF2336-B675-7D61-8982-21A14C70028E}"/>
              </a:ext>
            </a:extLst>
          </p:cNvPr>
          <p:cNvGraphicFramePr>
            <a:graphicFrameLocks noGrp="1"/>
          </p:cNvGraphicFramePr>
          <p:nvPr>
            <p:extLst>
              <p:ext uri="{D42A27DB-BD31-4B8C-83A1-F6EECF244321}">
                <p14:modId xmlns:p14="http://schemas.microsoft.com/office/powerpoint/2010/main" val="2652784007"/>
              </p:ext>
            </p:extLst>
          </p:nvPr>
        </p:nvGraphicFramePr>
        <p:xfrm>
          <a:off x="2032000" y="719665"/>
          <a:ext cx="1397000" cy="522725"/>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946844035"/>
                    </a:ext>
                  </a:extLst>
                </a:gridCol>
              </a:tblGrid>
              <a:tr h="522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2400" b="1" i="1" dirty="0"/>
                        <a:t>36/C-2</a:t>
                      </a:r>
                    </a:p>
                  </a:txBody>
                  <a:tcPr>
                    <a:solidFill>
                      <a:schemeClr val="bg1">
                        <a:lumMod val="65000"/>
                      </a:schemeClr>
                    </a:solidFill>
                  </a:tcPr>
                </a:tc>
                <a:extLst>
                  <a:ext uri="{0D108BD9-81ED-4DB2-BD59-A6C34878D82A}">
                    <a16:rowId xmlns:a16="http://schemas.microsoft.com/office/drawing/2014/main" val="1810671056"/>
                  </a:ext>
                </a:extLst>
              </a:tr>
            </a:tbl>
          </a:graphicData>
        </a:graphic>
      </p:graphicFrame>
    </p:spTree>
    <p:extLst>
      <p:ext uri="{BB962C8B-B14F-4D97-AF65-F5344CB8AC3E}">
        <p14:creationId xmlns:p14="http://schemas.microsoft.com/office/powerpoint/2010/main" val="2236747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B8297-A703-9A32-855B-D5407676EC0F}"/>
              </a:ext>
            </a:extLst>
          </p:cNvPr>
          <p:cNvSpPr>
            <a:spLocks noGrp="1"/>
          </p:cNvSpPr>
          <p:nvPr>
            <p:ph idx="1"/>
          </p:nvPr>
        </p:nvSpPr>
        <p:spPr>
          <a:xfrm>
            <a:off x="1023730" y="1560443"/>
            <a:ext cx="10853531" cy="2491409"/>
          </a:xfrm>
        </p:spPr>
        <p:txBody>
          <a:bodyPr>
            <a:normAutofit/>
          </a:bodyPr>
          <a:lstStyle/>
          <a:p>
            <a:r>
              <a:rPr lang="tr-TR" sz="2000" dirty="0"/>
              <a:t>Avukatlık hizmetleri sınıfına girenlerin memuriyete girmeden önce veya memurluktan ayrılarak (…)(1) avukatlıkla geçirdikleri sürelerin 3/4 ü memuriyette geçmiş sayılarak, bu sürelerin her yılı bir kademe ilerlemesine ve her üç yılı bir derece yükselmesine esas olacak şekilde değerlendirilir.</a:t>
            </a:r>
          </a:p>
          <a:p>
            <a:r>
              <a:rPr lang="tr-TR" sz="2000" dirty="0"/>
              <a:t>(1)Avukatlık Stajını tamamlayarak Avukatlık ruhsatını aldığı tarihten sonraki hizmetleri değerlendirilir. </a:t>
            </a:r>
          </a:p>
          <a:p>
            <a:endParaRPr lang="tr-TR" sz="2000" dirty="0"/>
          </a:p>
          <a:p>
            <a:endParaRPr lang="tr-TR" dirty="0"/>
          </a:p>
        </p:txBody>
      </p:sp>
      <p:graphicFrame>
        <p:nvGraphicFramePr>
          <p:cNvPr id="2" name="Tablo 3">
            <a:extLst>
              <a:ext uri="{FF2B5EF4-FFF2-40B4-BE49-F238E27FC236}">
                <a16:creationId xmlns:a16="http://schemas.microsoft.com/office/drawing/2014/main" id="{9AEF2336-B675-7D61-8982-21A14C70028E}"/>
              </a:ext>
            </a:extLst>
          </p:cNvPr>
          <p:cNvGraphicFramePr>
            <a:graphicFrameLocks noGrp="1"/>
          </p:cNvGraphicFramePr>
          <p:nvPr>
            <p:extLst>
              <p:ext uri="{D42A27DB-BD31-4B8C-83A1-F6EECF244321}">
                <p14:modId xmlns:p14="http://schemas.microsoft.com/office/powerpoint/2010/main" val="1004822403"/>
              </p:ext>
            </p:extLst>
          </p:nvPr>
        </p:nvGraphicFramePr>
        <p:xfrm>
          <a:off x="2032000" y="719665"/>
          <a:ext cx="1397000" cy="522725"/>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946844035"/>
                    </a:ext>
                  </a:extLst>
                </a:gridCol>
              </a:tblGrid>
              <a:tr h="522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2400" b="1" i="1" dirty="0"/>
                        <a:t>36/C-3</a:t>
                      </a:r>
                    </a:p>
                  </a:txBody>
                  <a:tcPr>
                    <a:solidFill>
                      <a:schemeClr val="bg1">
                        <a:lumMod val="65000"/>
                      </a:schemeClr>
                    </a:solidFill>
                  </a:tcPr>
                </a:tc>
                <a:extLst>
                  <a:ext uri="{0D108BD9-81ED-4DB2-BD59-A6C34878D82A}">
                    <a16:rowId xmlns:a16="http://schemas.microsoft.com/office/drawing/2014/main" val="1810671056"/>
                  </a:ext>
                </a:extLst>
              </a:tr>
            </a:tbl>
          </a:graphicData>
        </a:graphic>
      </p:graphicFrame>
      <p:pic>
        <p:nvPicPr>
          <p:cNvPr id="5" name="Resim 4">
            <a:extLst>
              <a:ext uri="{FF2B5EF4-FFF2-40B4-BE49-F238E27FC236}">
                <a16:creationId xmlns:a16="http://schemas.microsoft.com/office/drawing/2014/main" id="{39C4E8B5-5AD7-F917-2551-6F6E65F8C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31" y="4304195"/>
            <a:ext cx="2265570" cy="2265570"/>
          </a:xfrm>
          <a:prstGeom prst="rect">
            <a:avLst/>
          </a:prstGeom>
        </p:spPr>
      </p:pic>
      <p:sp>
        <p:nvSpPr>
          <p:cNvPr id="6" name="İçerik Yer Tutucusu 2">
            <a:extLst>
              <a:ext uri="{FF2B5EF4-FFF2-40B4-BE49-F238E27FC236}">
                <a16:creationId xmlns:a16="http://schemas.microsoft.com/office/drawing/2014/main" id="{51AFA2A4-6F26-E4D2-F6D4-5D547ACE164C}"/>
              </a:ext>
            </a:extLst>
          </p:cNvPr>
          <p:cNvSpPr txBox="1">
            <a:spLocks/>
          </p:cNvSpPr>
          <p:nvPr/>
        </p:nvSpPr>
        <p:spPr>
          <a:xfrm>
            <a:off x="3173896" y="4366591"/>
            <a:ext cx="8812697" cy="24914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dirty="0"/>
              <a:t>(Bu bent hükmüne göre daha önceden sadece “serbest avukatlıkta” geçen hizmet süreleri değerlendirmeye alınmaktayken, Anayasa Mahkemesi’nin </a:t>
            </a:r>
            <a:r>
              <a:rPr lang="tr-TR" b="1" dirty="0"/>
              <a:t>27.3.2014 tarihli ve E: 2013/101, K: 2014/63 sayılı Kararı</a:t>
            </a:r>
            <a:r>
              <a:rPr lang="tr-TR" dirty="0"/>
              <a:t> ile bu bentte yer alan “serbest” ibaresi iptal edilmiş ve artık statü farkı gözetilmeksizin (serbest avukat, bir işverene bağlı olarak çalışmakta olan avukat, sözleşmeli avukat ve avukatlık ortaklığı vb.) avukatlık hizmeti olarak geçen sürelerin tamamı dikkate alınmaya başlamıştır.)</a:t>
            </a:r>
          </a:p>
          <a:p>
            <a:endParaRPr lang="tr-TR" dirty="0"/>
          </a:p>
        </p:txBody>
      </p:sp>
    </p:spTree>
    <p:extLst>
      <p:ext uri="{BB962C8B-B14F-4D97-AF65-F5344CB8AC3E}">
        <p14:creationId xmlns:p14="http://schemas.microsoft.com/office/powerpoint/2010/main" val="2943413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B8297-A703-9A32-855B-D5407676EC0F}"/>
              </a:ext>
            </a:extLst>
          </p:cNvPr>
          <p:cNvSpPr>
            <a:spLocks noGrp="1"/>
          </p:cNvSpPr>
          <p:nvPr>
            <p:ph idx="1"/>
          </p:nvPr>
        </p:nvSpPr>
        <p:spPr>
          <a:xfrm>
            <a:off x="1600528" y="1180461"/>
            <a:ext cx="10267121" cy="5337313"/>
          </a:xfrm>
        </p:spPr>
        <p:txBody>
          <a:bodyPr>
            <a:noAutofit/>
          </a:bodyPr>
          <a:lstStyle/>
          <a:p>
            <a:pPr>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 ‘</a:t>
            </a:r>
            <a:r>
              <a:rPr lang="tr-TR" sz="2000" i="1" dirty="0">
                <a:latin typeface="Times New Roman" panose="02020603050405020304" pitchFamily="18" charset="0"/>
                <a:cs typeface="Times New Roman" panose="02020603050405020304" pitchFamily="18" charset="0"/>
              </a:rPr>
              <a:t>Bu kanunun 4 üncü ve 237 </a:t>
            </a:r>
            <a:r>
              <a:rPr lang="tr-TR" sz="2000" i="1" dirty="0" err="1">
                <a:latin typeface="Times New Roman" panose="02020603050405020304" pitchFamily="18" charset="0"/>
                <a:cs typeface="Times New Roman" panose="02020603050405020304" pitchFamily="18" charset="0"/>
              </a:rPr>
              <a:t>nci</a:t>
            </a:r>
            <a:r>
              <a:rPr lang="tr-TR" sz="2000" i="1" dirty="0">
                <a:latin typeface="Times New Roman" panose="02020603050405020304" pitchFamily="18" charset="0"/>
                <a:cs typeface="Times New Roman" panose="02020603050405020304" pitchFamily="18" charset="0"/>
              </a:rPr>
              <a:t> maddesinin (e) fıkrasına göre sözleşme ile istihdam edilenlerin, memuriyete geçirilmeleri halinde, sözleşmeli olarak geçirdikleri hizmet süreleri, her yıl için bir kademe ilerlemesi ve her üç yıl için bir derece yükselmesi verilmek suretiyle değerlendirilir.’ </a:t>
            </a:r>
          </a:p>
          <a:p>
            <a:pPr>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M</a:t>
            </a:r>
            <a:r>
              <a:rPr lang="tr-TR" sz="2000" dirty="0">
                <a:latin typeface="+mj-lt"/>
              </a:rPr>
              <a:t>adde hükmünde idareye takdir yetkisi verilmediğinden 657 sayılı Kanun’un 4. ve 237. maddesinin (e) fıkrasına göre sözleşmeli olarak geçen süreleri memuriyette değerlendirilir.</a:t>
            </a:r>
          </a:p>
          <a:p>
            <a:pPr>
              <a:buFont typeface="Wingdings" panose="05000000000000000000" pitchFamily="2" charset="2"/>
              <a:buChar char="Ø"/>
            </a:pPr>
            <a:r>
              <a:rPr lang="tr-TR" sz="2000" dirty="0"/>
              <a:t>Kişi </a:t>
            </a:r>
            <a:r>
              <a:rPr lang="tr-TR" sz="2000" dirty="0" err="1"/>
              <a:t>GİH'te</a:t>
            </a:r>
            <a:r>
              <a:rPr lang="tr-TR" sz="2000" dirty="0"/>
              <a:t> çalışıyor olsa da, memurluk öncesindeki tüm sözleşmeli sürelerinin tamamı kadroya atandığı tarih itibariyle her yıla bir kademe her üç yıla bir derece verilmek üzere dikkate alınır.</a:t>
            </a:r>
          </a:p>
          <a:p>
            <a:pPr>
              <a:buFont typeface="Wingdings" panose="05000000000000000000" pitchFamily="2" charset="2"/>
              <a:buChar char="ü"/>
            </a:pPr>
            <a:r>
              <a:rPr lang="tr-TR" sz="2000" dirty="0"/>
              <a:t>Bu değerlendirmeler sonucunda, 657 sayılı Kanun’un 36. maddesi ile belirlenen öğrenim durumu itibariyle yükselebileceği dereceyi geçmemesi gerekmektedir. </a:t>
            </a:r>
          </a:p>
          <a:p>
            <a:pPr>
              <a:buFont typeface="Wingdings" panose="05000000000000000000" pitchFamily="2" charset="2"/>
              <a:buChar char="ü"/>
            </a:pPr>
            <a:r>
              <a:rPr lang="tr-TR" sz="2000" dirty="0"/>
              <a:t>Bu Kanun maddesine istinaden Kazanılmış hak aylığı yönünden hizmet değerlendirme yapılabilmesi için; söz konusu süreler için Sigorta priminin yatırılmış olması ve bu sürelerin 4/B statüsünde sözleşmeli olarak geçtiğini belgelendirilebilmesi gerekmektedir. </a:t>
            </a:r>
            <a:endParaRPr lang="tr-TR" sz="2000" dirty="0">
              <a:latin typeface="+mj-lt"/>
            </a:endParaRPr>
          </a:p>
          <a:p>
            <a:pPr>
              <a:buFont typeface="Wingdings" panose="05000000000000000000" pitchFamily="2" charset="2"/>
              <a:buChar char="q"/>
            </a:pPr>
            <a:endParaRPr lang="tr-TR" sz="2000" dirty="0">
              <a:latin typeface="+mj-lt"/>
            </a:endParaRPr>
          </a:p>
        </p:txBody>
      </p:sp>
      <p:graphicFrame>
        <p:nvGraphicFramePr>
          <p:cNvPr id="2" name="Tablo 3">
            <a:extLst>
              <a:ext uri="{FF2B5EF4-FFF2-40B4-BE49-F238E27FC236}">
                <a16:creationId xmlns:a16="http://schemas.microsoft.com/office/drawing/2014/main" id="{9AEF2336-B675-7D61-8982-21A14C70028E}"/>
              </a:ext>
            </a:extLst>
          </p:cNvPr>
          <p:cNvGraphicFramePr>
            <a:graphicFrameLocks noGrp="1"/>
          </p:cNvGraphicFramePr>
          <p:nvPr>
            <p:extLst>
              <p:ext uri="{D42A27DB-BD31-4B8C-83A1-F6EECF244321}">
                <p14:modId xmlns:p14="http://schemas.microsoft.com/office/powerpoint/2010/main" val="3899547985"/>
              </p:ext>
            </p:extLst>
          </p:nvPr>
        </p:nvGraphicFramePr>
        <p:xfrm>
          <a:off x="2001854" y="478505"/>
          <a:ext cx="7684757" cy="522725"/>
        </p:xfrm>
        <a:graphic>
          <a:graphicData uri="http://schemas.openxmlformats.org/drawingml/2006/table">
            <a:tbl>
              <a:tblPr firstRow="1" bandRow="1">
                <a:tableStyleId>{5C22544A-7EE6-4342-B048-85BDC9FD1C3A}</a:tableStyleId>
              </a:tblPr>
              <a:tblGrid>
                <a:gridCol w="7684757">
                  <a:extLst>
                    <a:ext uri="{9D8B030D-6E8A-4147-A177-3AD203B41FA5}">
                      <a16:colId xmlns:a16="http://schemas.microsoft.com/office/drawing/2014/main" val="946844035"/>
                    </a:ext>
                  </a:extLst>
                </a:gridCol>
              </a:tblGrid>
              <a:tr h="522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2400" b="1" i="1" dirty="0"/>
                        <a:t>36. Maddesinin C-6 fıkrası </a:t>
                      </a:r>
                    </a:p>
                  </a:txBody>
                  <a:tcPr>
                    <a:solidFill>
                      <a:schemeClr val="bg1">
                        <a:lumMod val="65000"/>
                      </a:schemeClr>
                    </a:solidFill>
                  </a:tcPr>
                </a:tc>
                <a:extLst>
                  <a:ext uri="{0D108BD9-81ED-4DB2-BD59-A6C34878D82A}">
                    <a16:rowId xmlns:a16="http://schemas.microsoft.com/office/drawing/2014/main" val="1810671056"/>
                  </a:ext>
                </a:extLst>
              </a:tr>
            </a:tbl>
          </a:graphicData>
        </a:graphic>
      </p:graphicFrame>
    </p:spTree>
    <p:extLst>
      <p:ext uri="{BB962C8B-B14F-4D97-AF65-F5344CB8AC3E}">
        <p14:creationId xmlns:p14="http://schemas.microsoft.com/office/powerpoint/2010/main" val="3005939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EB9A67-73BD-EDAE-DB72-206369698018}"/>
              </a:ext>
            </a:extLst>
          </p:cNvPr>
          <p:cNvSpPr>
            <a:spLocks noGrp="1"/>
          </p:cNvSpPr>
          <p:nvPr>
            <p:ph idx="1"/>
          </p:nvPr>
        </p:nvSpPr>
        <p:spPr>
          <a:xfrm>
            <a:off x="1560443" y="934278"/>
            <a:ext cx="10406270" cy="5536096"/>
          </a:xfrm>
        </p:spPr>
        <p:txBody>
          <a:bodyPr>
            <a:normAutofit/>
          </a:bodyPr>
          <a:lstStyle/>
          <a:p>
            <a:pPr marL="0" indent="0">
              <a:buNone/>
            </a:pPr>
            <a:r>
              <a:rPr lang="tr-TR" sz="2000" b="1" dirty="0"/>
              <a:t>Önemli Not:</a:t>
            </a:r>
          </a:p>
          <a:p>
            <a:r>
              <a:rPr lang="tr-TR" sz="2400" dirty="0">
                <a:latin typeface="Tw Cen MT" panose="020B0602020104020603" pitchFamily="34" charset="0"/>
              </a:rPr>
              <a:t>4/B statüsünde sözleşmeli olarak geçen süreler 8 yıl (64/4. mad.,) terfi sürelerinde (</a:t>
            </a:r>
            <a:r>
              <a:rPr lang="tr-TR" sz="2400" i="1" dirty="0">
                <a:latin typeface="Tw Cen MT" panose="020B0602020104020603" pitchFamily="34" charset="0"/>
              </a:rPr>
              <a:t>disiplin cezası hükümlerine tabi olmadıklarından)</a:t>
            </a:r>
            <a:r>
              <a:rPr lang="tr-TR" sz="2400" dirty="0">
                <a:latin typeface="Tw Cen MT" panose="020B0602020104020603" pitchFamily="34" charset="0"/>
              </a:rPr>
              <a:t>  ve Kalkınma öncelikli yöre(64/3. mad.) terfilerin sürelerinde (zorunlu atamaya tabi olmadıklarından ve sözleşme imzalayarak göreve başladıklarından</a:t>
            </a:r>
            <a:r>
              <a:rPr lang="tr-TR" sz="2400" dirty="0" smtClean="0">
                <a:latin typeface="Tw Cen MT" panose="020B0602020104020603" pitchFamily="34" charset="0"/>
              </a:rPr>
              <a:t>) ve Toplu Sözleşmenin 28. maddesi gereğince ilave 1 derece yükselmesinden  </a:t>
            </a:r>
            <a:r>
              <a:rPr lang="tr-TR" sz="2400" dirty="0">
                <a:latin typeface="Tw Cen MT" panose="020B0602020104020603" pitchFamily="34" charset="0"/>
              </a:rPr>
              <a:t>yasal bir düzenleme olmadıkça dikkate alınmayacaktır. </a:t>
            </a:r>
            <a:r>
              <a:rPr lang="tr-TR" sz="2400" dirty="0" smtClean="0">
                <a:latin typeface="Tw Cen MT" panose="020B0602020104020603" pitchFamily="34" charset="0"/>
              </a:rPr>
              <a:t> </a:t>
            </a:r>
            <a:endParaRPr lang="tr-TR" dirty="0"/>
          </a:p>
          <a:p>
            <a:r>
              <a:rPr lang="tr-TR" sz="1600" i="1" dirty="0" smtClean="0"/>
              <a:t> Cumhurbaşkanlığı İdari İşler Başkanlığı Personel Ve Prensipler Genel Müdürlüğü 7433 </a:t>
            </a:r>
            <a:r>
              <a:rPr lang="tr-TR" sz="1600" i="1" dirty="0"/>
              <a:t>sayılı Kanun ile 657 sayılı </a:t>
            </a:r>
            <a:r>
              <a:rPr lang="tr-TR" sz="1600" i="1" dirty="0" smtClean="0"/>
              <a:t>Kanuna </a:t>
            </a:r>
            <a:r>
              <a:rPr lang="tr-TR" sz="1600" i="1" dirty="0"/>
              <a:t>eklenen geçici 48 inci maddenin </a:t>
            </a:r>
            <a:r>
              <a:rPr lang="tr-TR" sz="1600" i="1" dirty="0" smtClean="0"/>
              <a:t>uygulanması hakkındaki yazıya göre işlem yapılmaktadır.</a:t>
            </a:r>
            <a:endParaRPr lang="tr-TR" sz="2000" i="1" dirty="0">
              <a:latin typeface="Tw Cen MT" panose="020B0602020104020603" pitchFamily="34" charset="0"/>
            </a:endParaRPr>
          </a:p>
        </p:txBody>
      </p:sp>
    </p:spTree>
    <p:extLst>
      <p:ext uri="{BB962C8B-B14F-4D97-AF65-F5344CB8AC3E}">
        <p14:creationId xmlns:p14="http://schemas.microsoft.com/office/powerpoint/2010/main" val="1143046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B8297-A703-9A32-855B-D5407676EC0F}"/>
              </a:ext>
            </a:extLst>
          </p:cNvPr>
          <p:cNvSpPr>
            <a:spLocks noGrp="1"/>
          </p:cNvSpPr>
          <p:nvPr>
            <p:ph idx="1"/>
          </p:nvPr>
        </p:nvSpPr>
        <p:spPr>
          <a:xfrm>
            <a:off x="1570383" y="1242391"/>
            <a:ext cx="10167731" cy="5486400"/>
          </a:xfrm>
        </p:spPr>
        <p:txBody>
          <a:bodyPr>
            <a:noAutofit/>
          </a:bodyPr>
          <a:lstStyle/>
          <a:p>
            <a:pPr>
              <a:buFont typeface="Wingdings" panose="05000000000000000000" pitchFamily="2" charset="2"/>
              <a:buChar char="q"/>
            </a:pPr>
            <a:r>
              <a:rPr lang="tr-TR" sz="2000" dirty="0"/>
              <a:t> ‘…108 inci maddenin (B) fıkrası uyarınca kullanılan aylıksız izin süreleri, her yıl için bir kademe ilerlemesi ve her üç yıl için bir derece yükselmesi verilmek suretiyle değerlendirilir. </a:t>
            </a:r>
          </a:p>
          <a:p>
            <a:pPr>
              <a:buFont typeface="Wingdings" panose="05000000000000000000" pitchFamily="2" charset="2"/>
              <a:buChar char="Ø"/>
            </a:pPr>
            <a:r>
              <a:rPr lang="tr-TR" dirty="0">
                <a:solidFill>
                  <a:schemeClr val="tx1"/>
                </a:solidFill>
                <a:latin typeface="+mj-lt"/>
              </a:rPr>
              <a:t>6663 sayılı Kanun’un 5. maddesi ile 36. maddenin “Ortak Hükümler” bölümünün (C) fıkrasının (8) numaralı bendine eklenen hüküm ile getirilen düzenleme yürürlüğe girdiği </a:t>
            </a:r>
            <a:r>
              <a:rPr lang="tr-TR" b="1" dirty="0">
                <a:solidFill>
                  <a:schemeClr val="tx1"/>
                </a:solidFill>
                <a:latin typeface="+mj-lt"/>
              </a:rPr>
              <a:t>10.2.2016</a:t>
            </a:r>
            <a:r>
              <a:rPr lang="tr-TR" dirty="0">
                <a:solidFill>
                  <a:schemeClr val="tx1"/>
                </a:solidFill>
                <a:latin typeface="+mj-lt"/>
              </a:rPr>
              <a:t> tarihinden sonra 108. maddenin (B) fıkrası kapsamında aylıksız izne ayrılanlar hakkında uygulanacaktır. </a:t>
            </a:r>
          </a:p>
          <a:p>
            <a:pPr>
              <a:buFont typeface="Wingdings" panose="05000000000000000000" pitchFamily="2" charset="2"/>
              <a:buChar char="Ø"/>
            </a:pPr>
            <a:r>
              <a:rPr lang="tr-TR" dirty="0">
                <a:solidFill>
                  <a:schemeClr val="tx1"/>
                </a:solidFill>
                <a:latin typeface="+mj-lt"/>
              </a:rPr>
              <a:t>Bu durum 657 sayılı Kanun’un Geçici 42. maddesinde “36 </a:t>
            </a:r>
            <a:r>
              <a:rPr lang="tr-TR" dirty="0" err="1">
                <a:solidFill>
                  <a:schemeClr val="tx1"/>
                </a:solidFill>
                <a:latin typeface="+mj-lt"/>
              </a:rPr>
              <a:t>ncı</a:t>
            </a:r>
            <a:r>
              <a:rPr lang="tr-TR" dirty="0">
                <a:solidFill>
                  <a:schemeClr val="tx1"/>
                </a:solidFill>
                <a:latin typeface="+mj-lt"/>
              </a:rPr>
              <a:t> maddenin “Ortak Hükümler” bölümünün (C) fıkrasının (8) numaralı bendi hükmü, bu maddenin yürürlüğe girdiği tarihten sonra 108 inci maddenin (B) fıkrası kapsamında aylıksız izne ayrılanlar hakkında uygulanır. </a:t>
            </a:r>
          </a:p>
          <a:p>
            <a:pPr>
              <a:buFont typeface="Wingdings" panose="05000000000000000000" pitchFamily="2" charset="2"/>
              <a:buChar char="Ø"/>
            </a:pPr>
            <a:r>
              <a:rPr lang="tr-TR" dirty="0">
                <a:solidFill>
                  <a:schemeClr val="tx1"/>
                </a:solidFill>
                <a:latin typeface="+mj-lt"/>
              </a:rPr>
              <a:t>Anılan tarihte bu şekilde aylıksız izin kullananlar ise kalan izin süreleri bakımından söz konusu bent hükmünden yararlandırılır.” şeklinde ifade edilmiştir. </a:t>
            </a:r>
          </a:p>
          <a:p>
            <a:pPr indent="0" algn="just">
              <a:buNone/>
              <a:defRPr/>
            </a:pPr>
            <a:r>
              <a:rPr lang="tr-TR" sz="2000" dirty="0">
                <a:solidFill>
                  <a:schemeClr val="tx1"/>
                </a:solidFill>
                <a:latin typeface="+mj-lt"/>
              </a:rPr>
              <a:t>    İşte bu şekilde kullanılacak ücretsiz izinde geçen her yıl için bir kademe ilerlemesi ve her üç yıl için bir derece yükselmesi verilmek suretiyle değerlendirilmesi öngörülmektedir.</a:t>
            </a:r>
          </a:p>
          <a:p>
            <a:pPr marL="0" indent="0">
              <a:buNone/>
            </a:pPr>
            <a:endParaRPr lang="tr-TR" sz="2000" dirty="0"/>
          </a:p>
          <a:p>
            <a:endParaRPr lang="tr-TR" sz="1600" dirty="0"/>
          </a:p>
        </p:txBody>
      </p:sp>
      <p:graphicFrame>
        <p:nvGraphicFramePr>
          <p:cNvPr id="2" name="Tablo 3">
            <a:extLst>
              <a:ext uri="{FF2B5EF4-FFF2-40B4-BE49-F238E27FC236}">
                <a16:creationId xmlns:a16="http://schemas.microsoft.com/office/drawing/2014/main" id="{9AEF2336-B675-7D61-8982-21A14C70028E}"/>
              </a:ext>
            </a:extLst>
          </p:cNvPr>
          <p:cNvGraphicFramePr>
            <a:graphicFrameLocks noGrp="1"/>
          </p:cNvGraphicFramePr>
          <p:nvPr>
            <p:extLst>
              <p:ext uri="{D42A27DB-BD31-4B8C-83A1-F6EECF244321}">
                <p14:modId xmlns:p14="http://schemas.microsoft.com/office/powerpoint/2010/main" val="763794403"/>
              </p:ext>
            </p:extLst>
          </p:nvPr>
        </p:nvGraphicFramePr>
        <p:xfrm>
          <a:off x="2031999" y="719665"/>
          <a:ext cx="7131879" cy="522725"/>
        </p:xfrm>
        <a:graphic>
          <a:graphicData uri="http://schemas.openxmlformats.org/drawingml/2006/table">
            <a:tbl>
              <a:tblPr firstRow="1" bandRow="1">
                <a:tableStyleId>{5C22544A-7EE6-4342-B048-85BDC9FD1C3A}</a:tableStyleId>
              </a:tblPr>
              <a:tblGrid>
                <a:gridCol w="7131879">
                  <a:extLst>
                    <a:ext uri="{9D8B030D-6E8A-4147-A177-3AD203B41FA5}">
                      <a16:colId xmlns:a16="http://schemas.microsoft.com/office/drawing/2014/main" val="946844035"/>
                    </a:ext>
                  </a:extLst>
                </a:gridCol>
              </a:tblGrid>
              <a:tr h="522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2400" b="1" i="1" dirty="0"/>
                        <a:t>36. Maddesinin C-8 fıkrası  (Analık-Babalık)</a:t>
                      </a:r>
                    </a:p>
                  </a:txBody>
                  <a:tcPr>
                    <a:solidFill>
                      <a:schemeClr val="bg1">
                        <a:lumMod val="65000"/>
                      </a:schemeClr>
                    </a:solidFill>
                  </a:tcPr>
                </a:tc>
                <a:extLst>
                  <a:ext uri="{0D108BD9-81ED-4DB2-BD59-A6C34878D82A}">
                    <a16:rowId xmlns:a16="http://schemas.microsoft.com/office/drawing/2014/main" val="1810671056"/>
                  </a:ext>
                </a:extLst>
              </a:tr>
            </a:tbl>
          </a:graphicData>
        </a:graphic>
      </p:graphicFrame>
    </p:spTree>
    <p:extLst>
      <p:ext uri="{BB962C8B-B14F-4D97-AF65-F5344CB8AC3E}">
        <p14:creationId xmlns:p14="http://schemas.microsoft.com/office/powerpoint/2010/main" val="29587931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1FEF5-E026-5BC3-9978-DCFA131A5799}"/>
              </a:ext>
            </a:extLst>
          </p:cNvPr>
          <p:cNvSpPr>
            <a:spLocks noGrp="1"/>
          </p:cNvSpPr>
          <p:nvPr>
            <p:ph idx="1"/>
          </p:nvPr>
        </p:nvSpPr>
        <p:spPr>
          <a:xfrm>
            <a:off x="1150053" y="1302027"/>
            <a:ext cx="10935929" cy="5394048"/>
          </a:xfrm>
        </p:spPr>
        <p:txBody>
          <a:bodyPr>
            <a:normAutofit lnSpcReduction="10000"/>
          </a:bodyPr>
          <a:lstStyle/>
          <a:p>
            <a:pPr marL="0" indent="0">
              <a:buNone/>
            </a:pPr>
            <a:r>
              <a:rPr lang="tr-TR" sz="2000" b="1" dirty="0">
                <a:solidFill>
                  <a:srgbClr val="0070C0"/>
                </a:solidFill>
              </a:rPr>
              <a:t>      36. maddenin C/1, C/2 ve C/3 fıkralarının uygulamasında önemli hususlar:</a:t>
            </a:r>
          </a:p>
          <a:p>
            <a:r>
              <a:rPr lang="tr-TR" sz="2400" dirty="0"/>
              <a:t> </a:t>
            </a:r>
            <a:r>
              <a:rPr lang="tr-TR" dirty="0"/>
              <a:t>Memuriyetten önce geçen (</a:t>
            </a:r>
            <a:r>
              <a:rPr lang="tr-TR" b="1" dirty="0"/>
              <a:t>özel)</a:t>
            </a:r>
            <a:r>
              <a:rPr lang="tr-TR" dirty="0"/>
              <a:t> Sigortalı sürelerin  Kazanılmış H.A yönünden değerlendirilebilmesi için, ilgililerin mutlaka mesleği ile </a:t>
            </a:r>
            <a:r>
              <a:rPr lang="tr-TR" b="1" dirty="0"/>
              <a:t>ilgili hizmet sınıfı </a:t>
            </a:r>
            <a:r>
              <a:rPr lang="tr-TR" i="1" dirty="0"/>
              <a:t>(Teknik, Sağlık, Avukatlık gibi) </a:t>
            </a:r>
            <a:r>
              <a:rPr lang="tr-TR" b="1" dirty="0"/>
              <a:t>kadrolarına atanmış </a:t>
            </a:r>
            <a:r>
              <a:rPr lang="tr-TR" dirty="0"/>
              <a:t>olması gerekmektedir. </a:t>
            </a:r>
          </a:p>
          <a:p>
            <a:r>
              <a:rPr lang="tr-TR" dirty="0"/>
              <a:t>Değerlendirmeye alınacak tarihler arasında ilgilinin </a:t>
            </a:r>
            <a:r>
              <a:rPr lang="tr-TR" b="1" dirty="0"/>
              <a:t>mesleğini icra etmiş olması </a:t>
            </a:r>
            <a:r>
              <a:rPr lang="tr-TR" dirty="0"/>
              <a:t>ve bunu belgelendirilebilmesi gerekiyor, </a:t>
            </a:r>
          </a:p>
          <a:p>
            <a:r>
              <a:rPr lang="tr-TR" dirty="0"/>
              <a:t>Sigortalı olarak geçen hizmeti; öğrenim, askerlik ve diğer hizmetlerinin tarihlerine bakılarak  çakışma olup olmadığına bakılacak, varsa çakışan süreler düşülecektir.</a:t>
            </a:r>
          </a:p>
          <a:p>
            <a:r>
              <a:rPr lang="tr-TR" b="1" dirty="0"/>
              <a:t>İstenebilecek Belgeler:</a:t>
            </a:r>
          </a:p>
          <a:p>
            <a:pPr marL="457200" indent="-457200">
              <a:buFont typeface="+mj-lt"/>
              <a:buAutoNum type="arabicPeriod"/>
            </a:pPr>
            <a:r>
              <a:rPr lang="tr-TR" dirty="0"/>
              <a:t>2012 den önce geçen sigortalı hizmetler için, çalıştığı Kurum veya Kuruluştan alınacak mesleki çalışma belgesi,</a:t>
            </a:r>
          </a:p>
          <a:p>
            <a:pPr marL="457200" indent="-457200">
              <a:buFont typeface="+mj-lt"/>
              <a:buAutoNum type="arabicPeriod"/>
            </a:pPr>
            <a:r>
              <a:rPr lang="tr-TR" dirty="0"/>
              <a:t>2012 den sonraki hizmetler için e-Devlet üzerinden alınacak barkodlu sigortalı hizmet dökümünde meslek kodlarının yazılı belgeler.</a:t>
            </a:r>
          </a:p>
          <a:p>
            <a:pPr marL="457200" indent="-457200">
              <a:buFont typeface="+mj-lt"/>
              <a:buAutoNum type="arabicPeriod"/>
            </a:pPr>
            <a:r>
              <a:rPr lang="tr-TR" b="1" dirty="0" err="1">
                <a:solidFill>
                  <a:srgbClr val="C00000"/>
                </a:solidFill>
              </a:rPr>
              <a:t>Bağ-Kur</a:t>
            </a:r>
            <a:r>
              <a:rPr lang="tr-TR" dirty="0" err="1"/>
              <a:t>’a</a:t>
            </a:r>
            <a:r>
              <a:rPr lang="tr-TR" dirty="0"/>
              <a:t> tabi geçen hizmetler için ise yine </a:t>
            </a:r>
            <a:r>
              <a:rPr lang="tr-TR" b="1" dirty="0"/>
              <a:t>barkodlu sigortalı hizmet dökümü</a:t>
            </a:r>
            <a:r>
              <a:rPr lang="tr-TR" dirty="0"/>
              <a:t>nde geçen meslek kodu ve 2012 den önce geçen hizmetler için ise bağlı bulunduğu vergi dairesinden alınacak ve hangi unvanda çalıştığını gösterir belgeler dikkate alınır</a:t>
            </a:r>
          </a:p>
          <a:p>
            <a:pPr marL="0" indent="0">
              <a:buNone/>
            </a:pPr>
            <a:endParaRPr lang="tr-TR" sz="1600" dirty="0"/>
          </a:p>
        </p:txBody>
      </p:sp>
      <p:sp>
        <p:nvSpPr>
          <p:cNvPr id="6" name="Dikdörtgen: Köşeleri Yuvarlatılmış 5">
            <a:extLst>
              <a:ext uri="{FF2B5EF4-FFF2-40B4-BE49-F238E27FC236}">
                <a16:creationId xmlns:a16="http://schemas.microsoft.com/office/drawing/2014/main" id="{2E552090-4839-58DF-64C0-184E5BC4A247}"/>
              </a:ext>
            </a:extLst>
          </p:cNvPr>
          <p:cNvSpPr/>
          <p:nvPr/>
        </p:nvSpPr>
        <p:spPr>
          <a:xfrm>
            <a:off x="1693963" y="632577"/>
            <a:ext cx="9507437" cy="599875"/>
          </a:xfrm>
          <a:prstGeom prst="roundRect">
            <a:avLst/>
          </a:prstGeom>
          <a:solidFill>
            <a:schemeClr val="tx1">
              <a:lumMod val="65000"/>
              <a:lumOff val="3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0" lang="tr-TR" sz="2000" b="1" i="0" u="none" strike="noStrike" kern="1200" cap="none" spc="0" normalizeH="0" baseline="0" noProof="0" dirty="0">
                <a:ln>
                  <a:noFill/>
                </a:ln>
                <a:solidFill>
                  <a:schemeClr val="bg1"/>
                </a:solidFill>
                <a:effectLst/>
                <a:uLnTx/>
                <a:uFillTx/>
                <a:latin typeface="Century Gothic" panose="020B0502020202020204"/>
                <a:ea typeface="+mj-ea"/>
                <a:cs typeface="+mj-cs"/>
              </a:rPr>
              <a:t>KAZANILMIŞ H.A.</a:t>
            </a:r>
            <a:r>
              <a:rPr kumimoji="0" lang="tr-TR" sz="2000" b="1" i="0" u="none" strike="noStrike" kern="1200" cap="none" spc="0" normalizeH="0" noProof="0" dirty="0">
                <a:ln>
                  <a:noFill/>
                </a:ln>
                <a:solidFill>
                  <a:schemeClr val="bg1"/>
                </a:solidFill>
                <a:effectLst/>
                <a:uLnTx/>
                <a:uFillTx/>
                <a:latin typeface="Century Gothic" panose="020B0502020202020204"/>
                <a:ea typeface="+mj-ea"/>
                <a:cs typeface="+mj-cs"/>
              </a:rPr>
              <a:t> YÖNÜNDEN </a:t>
            </a:r>
            <a:r>
              <a:rPr kumimoji="0" lang="tr-TR" sz="2000" b="1" i="0" u="none" strike="noStrike" kern="1200" cap="none" spc="0" normalizeH="0" baseline="0" noProof="0" dirty="0">
                <a:ln>
                  <a:noFill/>
                </a:ln>
                <a:solidFill>
                  <a:schemeClr val="bg1"/>
                </a:solidFill>
                <a:effectLst/>
                <a:uLnTx/>
                <a:uFillTx/>
                <a:latin typeface="Century Gothic" panose="020B0502020202020204"/>
                <a:ea typeface="+mj-ea"/>
                <a:cs typeface="+mj-cs"/>
              </a:rPr>
              <a:t>HİZMET BİRLEŞTİRME UYGULAMASI 1</a:t>
            </a:r>
            <a:endParaRPr lang="tr-TR" sz="14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52160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1FEF5-E026-5BC3-9978-DCFA131A5799}"/>
              </a:ext>
            </a:extLst>
          </p:cNvPr>
          <p:cNvSpPr>
            <a:spLocks noGrp="1"/>
          </p:cNvSpPr>
          <p:nvPr>
            <p:ph idx="1"/>
          </p:nvPr>
        </p:nvSpPr>
        <p:spPr>
          <a:xfrm>
            <a:off x="1150054" y="1510748"/>
            <a:ext cx="10856416" cy="5118652"/>
          </a:xfrm>
        </p:spPr>
        <p:txBody>
          <a:bodyPr>
            <a:normAutofit/>
          </a:bodyPr>
          <a:lstStyle/>
          <a:p>
            <a:pPr marL="0" indent="0">
              <a:buNone/>
            </a:pPr>
            <a:r>
              <a:rPr lang="tr-TR" sz="2000" b="1" dirty="0"/>
              <a:t>Ör: </a:t>
            </a:r>
            <a:r>
              <a:rPr lang="tr-TR" sz="2000" dirty="0"/>
              <a:t>Memuriyetten önce SSK ya tabi sigortalı Tekniker olarak çalıştığını bildiren memurun, söz konusu tarihlerdeki Öğrenimine uygun çalışıp çalışmadığına ve değerlendirme başvurusu tarihinde Teknik Hizmetler Sınıfında olup olmadığına dikkat edilir.. </a:t>
            </a:r>
          </a:p>
          <a:p>
            <a:r>
              <a:rPr lang="tr-TR" sz="2000" dirty="0"/>
              <a:t>Sigortalı olarak çalıştığı durumlarda tahsil değişikliği yapanların sigortalı hizmetleri 657 sayılı Kanunun 36. maddesinin (A) bendinin 12/d fıkrası uyarınca emsal işlemine tabi tutulur. </a:t>
            </a:r>
          </a:p>
          <a:p>
            <a:r>
              <a:rPr lang="tr-TR" sz="2000" dirty="0"/>
              <a:t>18 yaşın altında geçen süreler değerlendirmeye alınmaz.</a:t>
            </a:r>
          </a:p>
          <a:p>
            <a:r>
              <a:rPr lang="tr-TR" sz="2000" dirty="0"/>
              <a:t>Kazanılmış Hak aylığında derece kademeye esas alınacak hizmet süresinin ¾’ü olan kısmı 12 yılı geçemez. </a:t>
            </a:r>
          </a:p>
          <a:p>
            <a:endParaRPr lang="tr-TR" sz="2000" dirty="0"/>
          </a:p>
        </p:txBody>
      </p:sp>
    </p:spTree>
    <p:extLst>
      <p:ext uri="{BB962C8B-B14F-4D97-AF65-F5344CB8AC3E}">
        <p14:creationId xmlns:p14="http://schemas.microsoft.com/office/powerpoint/2010/main" val="374240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5964" y="663634"/>
            <a:ext cx="4003799" cy="564023"/>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tr-TR" sz="3200" b="1" dirty="0"/>
              <a:t>ÖRNEK Hesaplama</a:t>
            </a:r>
          </a:p>
        </p:txBody>
      </p:sp>
      <p:sp>
        <p:nvSpPr>
          <p:cNvPr id="3" name="İçerik Yer Tutucusu 2"/>
          <p:cNvSpPr>
            <a:spLocks noGrp="1"/>
          </p:cNvSpPr>
          <p:nvPr>
            <p:ph idx="1"/>
          </p:nvPr>
        </p:nvSpPr>
        <p:spPr>
          <a:xfrm>
            <a:off x="1938130" y="1401417"/>
            <a:ext cx="9749045" cy="5299829"/>
          </a:xfrm>
        </p:spPr>
        <p:txBody>
          <a:bodyPr>
            <a:normAutofit fontScale="92500" lnSpcReduction="20000"/>
          </a:bodyPr>
          <a:lstStyle/>
          <a:p>
            <a:r>
              <a:rPr lang="tr-TR" sz="2400" dirty="0"/>
              <a:t>Unvanı                                      : Veteriner Hekim</a:t>
            </a:r>
          </a:p>
          <a:p>
            <a:r>
              <a:rPr lang="tr-TR" sz="2400" dirty="0"/>
              <a:t>Tahsili ve tarihi                         : Vet. Hek.- 31.07.2011</a:t>
            </a:r>
          </a:p>
          <a:p>
            <a:r>
              <a:rPr lang="tr-TR" sz="2400" dirty="0"/>
              <a:t>Memuriyete başlama tarihi    : 22.10.2016</a:t>
            </a:r>
          </a:p>
          <a:p>
            <a:r>
              <a:rPr lang="tr-TR" sz="2400" dirty="0"/>
              <a:t>Son Terfi tarihi                           : 22.10.2023</a:t>
            </a:r>
          </a:p>
          <a:p>
            <a:r>
              <a:rPr lang="tr-TR" sz="2400" dirty="0"/>
              <a:t>Son derece ve kademesi        : 6/3</a:t>
            </a:r>
          </a:p>
          <a:p>
            <a:r>
              <a:rPr lang="tr-TR" sz="1900" b="1" dirty="0"/>
              <a:t>Sigortalılık Süresi </a:t>
            </a:r>
            <a:r>
              <a:rPr lang="tr-TR" sz="1900" i="1" dirty="0"/>
              <a:t>(Mesleki faaliyet olarak geçen):</a:t>
            </a:r>
            <a:r>
              <a:rPr lang="tr-TR" sz="1900" b="1" dirty="0"/>
              <a:t>1080 gün (3 yıl</a:t>
            </a:r>
            <a:r>
              <a:rPr lang="tr-TR" sz="1900" b="1" dirty="0">
                <a:solidFill>
                  <a:schemeClr val="tx1"/>
                </a:solidFill>
              </a:rPr>
              <a:t>),</a:t>
            </a:r>
          </a:p>
          <a:p>
            <a:r>
              <a:rPr lang="tr-TR" sz="2200" b="1" dirty="0">
                <a:solidFill>
                  <a:schemeClr val="tx1"/>
                </a:solidFill>
              </a:rPr>
              <a:t>Hizmetinin 3/4 Oranı: </a:t>
            </a:r>
            <a:r>
              <a:rPr lang="tr-TR" sz="2200" b="1" dirty="0">
                <a:solidFill>
                  <a:schemeClr val="accent1">
                    <a:lumMod val="60000"/>
                    <a:lumOff val="40000"/>
                  </a:schemeClr>
                </a:solidFill>
              </a:rPr>
              <a:t>2 yıl, 3 ay</a:t>
            </a:r>
          </a:p>
          <a:p>
            <a:endParaRPr lang="tr-TR" sz="2400" dirty="0"/>
          </a:p>
          <a:p>
            <a:pPr marL="0" indent="0">
              <a:buNone/>
            </a:pPr>
            <a:r>
              <a:rPr lang="tr-TR" sz="2400" dirty="0">
                <a:highlight>
                  <a:srgbClr val="FFFF00"/>
                </a:highlight>
              </a:rPr>
              <a:t>20.02.2024</a:t>
            </a:r>
            <a:r>
              <a:rPr lang="tr-TR" sz="2400" dirty="0"/>
              <a:t> (Hesaplama tarihi)                                          </a:t>
            </a:r>
            <a:r>
              <a:rPr lang="tr-TR" sz="2400" u="sng" dirty="0"/>
              <a:t>GÜN</a:t>
            </a:r>
            <a:r>
              <a:rPr lang="tr-TR" sz="2400" dirty="0"/>
              <a:t>  </a:t>
            </a:r>
            <a:r>
              <a:rPr lang="tr-TR" sz="2400" u="sng" dirty="0"/>
              <a:t>AY </a:t>
            </a:r>
            <a:r>
              <a:rPr lang="tr-TR" sz="2400" dirty="0"/>
              <a:t>  </a:t>
            </a:r>
            <a:r>
              <a:rPr lang="tr-TR" sz="2400" u="sng" dirty="0"/>
              <a:t>YIL</a:t>
            </a:r>
          </a:p>
          <a:p>
            <a:pPr marL="0" indent="0">
              <a:buNone/>
            </a:pPr>
            <a:r>
              <a:rPr lang="tr-TR" sz="2400" u="sng" dirty="0"/>
              <a:t> </a:t>
            </a:r>
            <a:r>
              <a:rPr lang="tr-TR" sz="2400" u="sng" dirty="0">
                <a:highlight>
                  <a:srgbClr val="FFFF00"/>
                </a:highlight>
              </a:rPr>
              <a:t>22.10.2023</a:t>
            </a:r>
            <a:r>
              <a:rPr lang="tr-TR" sz="2400" u="sng" dirty="0"/>
              <a:t> </a:t>
            </a:r>
            <a:r>
              <a:rPr lang="tr-TR" sz="2400" dirty="0"/>
              <a:t>                                                                               -     3     2</a:t>
            </a:r>
          </a:p>
          <a:p>
            <a:pPr marL="0" indent="0">
              <a:buNone/>
            </a:pPr>
            <a:r>
              <a:rPr lang="tr-TR" sz="2400" dirty="0"/>
              <a:t>28 gün, 3 ay       -                                                                  + </a:t>
            </a:r>
            <a:r>
              <a:rPr lang="tr-TR" sz="2400" u="sng" dirty="0"/>
              <a:t>28   3     -   </a:t>
            </a:r>
          </a:p>
          <a:p>
            <a:pPr marL="0" indent="0">
              <a:buNone/>
            </a:pPr>
            <a:r>
              <a:rPr lang="tr-TR" b="1" dirty="0">
                <a:solidFill>
                  <a:schemeClr val="tx1"/>
                </a:solidFill>
              </a:rPr>
              <a:t>                                                                        değerlenecek toplam süre   28 gün, 6 ay, 2 yıl</a:t>
            </a:r>
          </a:p>
          <a:p>
            <a:pPr marL="0" indent="0">
              <a:buNone/>
            </a:pPr>
            <a:r>
              <a:rPr lang="tr-TR" sz="2100" b="1" dirty="0">
                <a:solidFill>
                  <a:schemeClr val="accent1">
                    <a:lumMod val="75000"/>
                  </a:schemeClr>
                </a:solidFill>
              </a:rPr>
              <a:t>Sonuç: </a:t>
            </a:r>
            <a:r>
              <a:rPr lang="tr-TR" sz="2100" dirty="0"/>
              <a:t>20.02.2024 tarihi itibariyle  5. derecenin 2. kademesinde 6 ay, 28 gün kıdemli, müteakip tarihi  22.07.2024 olacaktır.</a:t>
            </a:r>
          </a:p>
        </p:txBody>
      </p:sp>
    </p:spTree>
    <p:extLst>
      <p:ext uri="{BB962C8B-B14F-4D97-AF65-F5344CB8AC3E}">
        <p14:creationId xmlns:p14="http://schemas.microsoft.com/office/powerpoint/2010/main" val="51059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0" y="1035189"/>
            <a:ext cx="4572000" cy="5601874"/>
          </a:xfrm>
        </p:spPr>
        <p:txBody>
          <a:bodyPr>
            <a:normAutofit fontScale="90000"/>
          </a:bodyPr>
          <a:lstStyle/>
          <a:p>
            <a:pPr algn="ctr"/>
            <a:r>
              <a:rPr lang="tr-TR" sz="2000" dirty="0"/>
              <a:t>    </a:t>
            </a:r>
            <a:br>
              <a:rPr lang="tr-TR" sz="2000" dirty="0"/>
            </a:br>
            <a:r>
              <a:rPr lang="tr-TR" sz="2200" dirty="0">
                <a:ea typeface="Segoe UI Historic" panose="020B0502040204020203" pitchFamily="34" charset="0"/>
                <a:cs typeface="Segoe UI Historic" panose="020B0502040204020203" pitchFamily="34" charset="0"/>
              </a:rPr>
              <a:t>657 Sayılı Kanun; </a:t>
            </a:r>
            <a:br>
              <a:rPr lang="tr-TR" sz="2200" dirty="0">
                <a:ea typeface="Segoe UI Historic" panose="020B0502040204020203" pitchFamily="34" charset="0"/>
                <a:cs typeface="Segoe UI Historic" panose="020B0502040204020203" pitchFamily="34" charset="0"/>
              </a:rPr>
            </a:br>
            <a:r>
              <a:rPr lang="tr-TR" sz="2200" dirty="0">
                <a:solidFill>
                  <a:schemeClr val="tx1"/>
                </a:solidFill>
                <a:ea typeface="Segoe UI Historic" panose="020B0502040204020203" pitchFamily="34" charset="0"/>
                <a:cs typeface="Segoe UI Historic" panose="020B0502040204020203" pitchFamily="34" charset="0"/>
              </a:rPr>
              <a:t>Devlet memurlarının hizmet şartlarını, niteliklerini, atanma ve yetiştirilmelerini, ilerleme ve yükselmelerini, ödev, hak, yüküm ve sorumluluklarını, </a:t>
            </a:r>
            <a:r>
              <a:rPr lang="tr-TR" sz="2200" b="1" dirty="0">
                <a:solidFill>
                  <a:schemeClr val="tx1"/>
                </a:solidFill>
                <a:ea typeface="Segoe UI Historic" panose="020B0502040204020203" pitchFamily="34" charset="0"/>
                <a:cs typeface="Segoe UI Historic" panose="020B0502040204020203" pitchFamily="34" charset="0"/>
              </a:rPr>
              <a:t>aylıklarını ve ödeneklerini ve diğer özlük işlerini </a:t>
            </a:r>
            <a:r>
              <a:rPr lang="tr-TR" sz="2200" dirty="0">
                <a:solidFill>
                  <a:schemeClr val="tx1"/>
                </a:solidFill>
                <a:ea typeface="Segoe UI Historic" panose="020B0502040204020203" pitchFamily="34" charset="0"/>
                <a:cs typeface="Segoe UI Historic" panose="020B0502040204020203" pitchFamily="34" charset="0"/>
              </a:rPr>
              <a:t>düzenler.</a:t>
            </a:r>
            <a:br>
              <a:rPr lang="tr-TR" sz="2200" dirty="0">
                <a:solidFill>
                  <a:schemeClr val="tx1"/>
                </a:solidFill>
                <a:ea typeface="Segoe UI Historic" panose="020B0502040204020203" pitchFamily="34" charset="0"/>
                <a:cs typeface="Segoe UI Historic" panose="020B0502040204020203" pitchFamily="34" charset="0"/>
              </a:rPr>
            </a:br>
            <a:r>
              <a:rPr lang="tr-TR" sz="2200" dirty="0">
                <a:solidFill>
                  <a:schemeClr val="tx1"/>
                </a:solidFill>
                <a:ea typeface="Segoe UI Historic" panose="020B0502040204020203" pitchFamily="34" charset="0"/>
                <a:cs typeface="Segoe UI Historic" panose="020B0502040204020203" pitchFamily="34" charset="0"/>
              </a:rPr>
              <a:t/>
            </a:r>
            <a:br>
              <a:rPr lang="tr-TR" sz="2200" dirty="0">
                <a:solidFill>
                  <a:schemeClr val="tx1"/>
                </a:solidFill>
                <a:ea typeface="Segoe UI Historic" panose="020B0502040204020203" pitchFamily="34" charset="0"/>
                <a:cs typeface="Segoe UI Historic" panose="020B0502040204020203" pitchFamily="34" charset="0"/>
              </a:rPr>
            </a:br>
            <a:r>
              <a:rPr lang="tr-TR" sz="2200" dirty="0">
                <a:solidFill>
                  <a:schemeClr val="tx1"/>
                </a:solidFill>
                <a:ea typeface="Segoe UI Historic" panose="020B0502040204020203" pitchFamily="34" charset="0"/>
                <a:cs typeface="Segoe UI Historic" panose="020B0502040204020203" pitchFamily="34" charset="0"/>
              </a:rPr>
              <a:t/>
            </a:r>
            <a:br>
              <a:rPr lang="tr-TR" sz="2200" dirty="0">
                <a:solidFill>
                  <a:schemeClr val="tx1"/>
                </a:solidFill>
                <a:ea typeface="Segoe UI Historic" panose="020B0502040204020203" pitchFamily="34" charset="0"/>
                <a:cs typeface="Segoe UI Historic" panose="020B0502040204020203" pitchFamily="34" charset="0"/>
              </a:rPr>
            </a:br>
            <a:r>
              <a:rPr lang="tr-TR" sz="22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a:r>
            <a:br>
              <a:rPr lang="tr-TR" sz="22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br>
            <a:r>
              <a:rPr lang="tr-TR" sz="22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a:r>
            <a:br>
              <a:rPr lang="tr-TR" sz="22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br>
            <a:r>
              <a:rPr lang="tr-TR" sz="1600" dirty="0">
                <a:solidFill>
                  <a:schemeClr val="tx1"/>
                </a:solidFill>
                <a:latin typeface="Lucida Calligraphy" panose="03010101010101010101" pitchFamily="66" charset="0"/>
                <a:ea typeface="Segoe UI Historic" panose="020B0502040204020203" pitchFamily="34" charset="0"/>
                <a:cs typeface="Segoe UI Historic" panose="020B0502040204020203" pitchFamily="34" charset="0"/>
              </a:rPr>
              <a:t>Bu Kanun, Anayasal hüküm uyarınca 23.07.1965 tarihinde yürürlüğe girmiştir.</a:t>
            </a:r>
            <a:r>
              <a:rPr lang="tr-TR" sz="2200" dirty="0">
                <a:solidFill>
                  <a:schemeClr val="tx1"/>
                </a:solidFill>
                <a:latin typeface="Monotype Corsiva" panose="03010101010201010101" pitchFamily="66" charset="0"/>
                <a:ea typeface="Segoe UI Historic" panose="020B0502040204020203" pitchFamily="34" charset="0"/>
                <a:cs typeface="Segoe UI Historic" panose="020B0502040204020203" pitchFamily="34" charset="0"/>
              </a:rPr>
              <a:t/>
            </a:r>
            <a:br>
              <a:rPr lang="tr-TR" sz="2200" dirty="0">
                <a:solidFill>
                  <a:schemeClr val="tx1"/>
                </a:solidFill>
                <a:latin typeface="Monotype Corsiva" panose="03010101010201010101" pitchFamily="66" charset="0"/>
                <a:ea typeface="Segoe UI Historic" panose="020B0502040204020203" pitchFamily="34" charset="0"/>
                <a:cs typeface="Segoe UI Historic" panose="020B0502040204020203" pitchFamily="34" charset="0"/>
              </a:rPr>
            </a:br>
            <a:r>
              <a:rPr lang="tr-TR" sz="22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a:r>
            <a:br>
              <a:rPr lang="tr-TR" sz="22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br>
            <a:r>
              <a:rPr lang="tr-TR" sz="2800" b="1" dirty="0"/>
              <a:t/>
            </a:r>
            <a:br>
              <a:rPr lang="tr-TR" sz="2800" b="1" dirty="0"/>
            </a:br>
            <a:endParaRPr lang="tr-TR" sz="2800" b="1" dirty="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Alt Başlık 2"/>
          <p:cNvSpPr>
            <a:spLocks noGrp="1"/>
          </p:cNvSpPr>
          <p:nvPr>
            <p:ph idx="1"/>
          </p:nvPr>
        </p:nvSpPr>
        <p:spPr>
          <a:xfrm>
            <a:off x="4654296" y="1663269"/>
            <a:ext cx="7399159" cy="5060804"/>
          </a:xfrm>
        </p:spPr>
        <p:txBody>
          <a:bodyPr>
            <a:normAutofit/>
          </a:bodyPr>
          <a:lstStyle/>
          <a:p>
            <a:pPr marL="0" indent="0">
              <a:lnSpc>
                <a:spcPct val="90000"/>
              </a:lnSpc>
              <a:buNone/>
            </a:pPr>
            <a:r>
              <a:rPr lang="tr-TR" sz="2000" b="1" dirty="0">
                <a:solidFill>
                  <a:srgbClr val="FF0000"/>
                </a:solidFill>
              </a:rPr>
              <a:t>I-  Genel İdare Hizmetleri Sınıfı</a:t>
            </a:r>
          </a:p>
          <a:p>
            <a:pPr marL="0" indent="0">
              <a:lnSpc>
                <a:spcPct val="90000"/>
              </a:lnSpc>
              <a:buNone/>
            </a:pPr>
            <a:r>
              <a:rPr lang="tr-TR" sz="2000" b="1" dirty="0">
                <a:solidFill>
                  <a:srgbClr val="FF0000"/>
                </a:solidFill>
              </a:rPr>
              <a:t>II- Teknik Hizmetler Sınıfı</a:t>
            </a:r>
          </a:p>
          <a:p>
            <a:pPr marL="0" indent="0">
              <a:lnSpc>
                <a:spcPct val="90000"/>
              </a:lnSpc>
              <a:buNone/>
            </a:pPr>
            <a:r>
              <a:rPr lang="tr-TR" sz="2000" b="1" dirty="0">
                <a:solidFill>
                  <a:srgbClr val="FF0000"/>
                </a:solidFill>
              </a:rPr>
              <a:t>III-Sağlık Hizmetleri ve Yardımcı Sağlık Hizmetleri Sınıfı</a:t>
            </a:r>
          </a:p>
          <a:p>
            <a:pPr marL="0" indent="0">
              <a:lnSpc>
                <a:spcPct val="90000"/>
              </a:lnSpc>
              <a:buNone/>
            </a:pPr>
            <a:r>
              <a:rPr lang="tr-TR" sz="2000" b="1" dirty="0">
                <a:solidFill>
                  <a:srgbClr val="FF0000"/>
                </a:solidFill>
              </a:rPr>
              <a:t>IV-Avukatlık Hizmetleri Sınıfı</a:t>
            </a:r>
          </a:p>
          <a:p>
            <a:pPr marL="0" indent="0">
              <a:lnSpc>
                <a:spcPct val="90000"/>
              </a:lnSpc>
              <a:buNone/>
            </a:pPr>
            <a:r>
              <a:rPr lang="tr-TR" sz="2000" b="1" dirty="0">
                <a:solidFill>
                  <a:schemeClr val="tx1"/>
                </a:solidFill>
              </a:rPr>
              <a:t>V-Eğitim ve Öğretim Hizmetleri Sınıfı</a:t>
            </a:r>
          </a:p>
          <a:p>
            <a:pPr marL="0" indent="0">
              <a:lnSpc>
                <a:spcPct val="90000"/>
              </a:lnSpc>
              <a:buNone/>
            </a:pPr>
            <a:r>
              <a:rPr lang="tr-TR" sz="2000" b="1" dirty="0">
                <a:solidFill>
                  <a:schemeClr val="tx1"/>
                </a:solidFill>
              </a:rPr>
              <a:t>VI-Din Hizmetleri Sınıfı</a:t>
            </a:r>
          </a:p>
          <a:p>
            <a:pPr marL="0" indent="0">
              <a:lnSpc>
                <a:spcPct val="90000"/>
              </a:lnSpc>
              <a:buNone/>
            </a:pPr>
            <a:r>
              <a:rPr lang="tr-TR" sz="2000" b="1" dirty="0">
                <a:solidFill>
                  <a:schemeClr val="tx1"/>
                </a:solidFill>
              </a:rPr>
              <a:t>VII-Emniyet Hizmetleri Sınıfı</a:t>
            </a:r>
          </a:p>
          <a:p>
            <a:pPr marL="0" indent="0">
              <a:lnSpc>
                <a:spcPct val="90000"/>
              </a:lnSpc>
              <a:buNone/>
            </a:pPr>
            <a:r>
              <a:rPr lang="tr-TR" sz="2000" b="1" dirty="0">
                <a:solidFill>
                  <a:schemeClr val="tx1"/>
                </a:solidFill>
              </a:rPr>
              <a:t>VIII-Jandarma Hizmetleri Sınıfı</a:t>
            </a:r>
          </a:p>
          <a:p>
            <a:pPr marL="0" indent="0">
              <a:lnSpc>
                <a:spcPct val="90000"/>
              </a:lnSpc>
              <a:buNone/>
            </a:pPr>
            <a:r>
              <a:rPr lang="tr-TR" sz="2000" b="1" dirty="0">
                <a:solidFill>
                  <a:schemeClr val="tx1"/>
                </a:solidFill>
              </a:rPr>
              <a:t>IV-  Sahil Güvenlik Hizmetleri Sınıfı</a:t>
            </a:r>
          </a:p>
          <a:p>
            <a:pPr marL="0" indent="0">
              <a:lnSpc>
                <a:spcPct val="90000"/>
              </a:lnSpc>
              <a:buNone/>
            </a:pPr>
            <a:r>
              <a:rPr lang="tr-TR" sz="2000" b="1" dirty="0">
                <a:solidFill>
                  <a:schemeClr val="tx1"/>
                </a:solidFill>
              </a:rPr>
              <a:t> </a:t>
            </a:r>
            <a:r>
              <a:rPr lang="tr-TR" sz="2000" b="1" dirty="0">
                <a:solidFill>
                  <a:srgbClr val="FF0000"/>
                </a:solidFill>
              </a:rPr>
              <a:t>X-  Yardımcı Hizmetler Sınıfı</a:t>
            </a:r>
          </a:p>
          <a:p>
            <a:pPr marL="0" indent="0">
              <a:lnSpc>
                <a:spcPct val="90000"/>
              </a:lnSpc>
              <a:buNone/>
            </a:pPr>
            <a:r>
              <a:rPr lang="tr-TR" sz="2000" b="1" dirty="0">
                <a:solidFill>
                  <a:schemeClr val="tx1"/>
                </a:solidFill>
              </a:rPr>
              <a:t>XI-  Mülki İdare Amirliği Hizmetleri Sınıfı</a:t>
            </a:r>
          </a:p>
          <a:p>
            <a:pPr marL="0" indent="0">
              <a:lnSpc>
                <a:spcPct val="90000"/>
              </a:lnSpc>
              <a:buNone/>
            </a:pPr>
            <a:r>
              <a:rPr lang="tr-TR" sz="2000" b="1" dirty="0">
                <a:solidFill>
                  <a:schemeClr val="tx1"/>
                </a:solidFill>
              </a:rPr>
              <a:t>XII- Milli İstihbarat Hizmetleri Sınıfı</a:t>
            </a:r>
            <a:endParaRPr lang="tr-TR" sz="1500" dirty="0"/>
          </a:p>
          <a:p>
            <a:pPr>
              <a:lnSpc>
                <a:spcPct val="90000"/>
              </a:lnSpc>
            </a:pPr>
            <a:endParaRPr lang="tr-TR" sz="1500" dirty="0"/>
          </a:p>
        </p:txBody>
      </p:sp>
      <p:pic>
        <p:nvPicPr>
          <p:cNvPr id="11" name="Resim 10">
            <a:extLst>
              <a:ext uri="{FF2B5EF4-FFF2-40B4-BE49-F238E27FC236}">
                <a16:creationId xmlns:a16="http://schemas.microsoft.com/office/drawing/2014/main" id="{527AE93A-B946-362C-B144-4A131C21E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818" y="3491771"/>
            <a:ext cx="1872387" cy="1872387"/>
          </a:xfrm>
          <a:prstGeom prst="rect">
            <a:avLst/>
          </a:prstGeom>
        </p:spPr>
      </p:pic>
      <p:sp>
        <p:nvSpPr>
          <p:cNvPr id="5" name="Metin kutusu 4">
            <a:extLst>
              <a:ext uri="{FF2B5EF4-FFF2-40B4-BE49-F238E27FC236}">
                <a16:creationId xmlns:a16="http://schemas.microsoft.com/office/drawing/2014/main" id="{FB15F15B-1E56-137D-381C-21F2AAB94FAB}"/>
              </a:ext>
            </a:extLst>
          </p:cNvPr>
          <p:cNvSpPr txBox="1"/>
          <p:nvPr/>
        </p:nvSpPr>
        <p:spPr>
          <a:xfrm>
            <a:off x="4783504" y="388857"/>
            <a:ext cx="7269951" cy="923330"/>
          </a:xfrm>
          <a:prstGeom prst="rect">
            <a:avLst/>
          </a:prstGeom>
          <a:noFill/>
        </p:spPr>
        <p:txBody>
          <a:bodyPr wrap="square">
            <a:spAutoFit/>
          </a:bodyPr>
          <a:lstStyle/>
          <a:p>
            <a:pPr>
              <a:lnSpc>
                <a:spcPct val="90000"/>
              </a:lnSpc>
            </a:pPr>
            <a:r>
              <a:rPr lang="tr-TR" sz="2000" i="1" dirty="0">
                <a:latin typeface="Segoe UI Historic" panose="020B0502040204020203" pitchFamily="34" charset="0"/>
                <a:ea typeface="Segoe UI Historic" panose="020B0502040204020203" pitchFamily="34" charset="0"/>
                <a:cs typeface="Segoe UI Historic" panose="020B0502040204020203" pitchFamily="34" charset="0"/>
              </a:rPr>
              <a:t>Kanun’un 36. Maddesinde </a:t>
            </a:r>
            <a:r>
              <a:rPr lang="tr-TR" sz="2000" i="1" dirty="0">
                <a:latin typeface="Times New Roman" panose="02020603050405020304" pitchFamily="18" charset="0"/>
                <a:cs typeface="Times New Roman" panose="02020603050405020304" pitchFamily="18" charset="0"/>
              </a:rPr>
              <a:t>Devlet memurları, görevlerin gerektirdiği niteliklere ve mesleklere göre sınıflara ayrılmıştır</a:t>
            </a:r>
            <a:r>
              <a:rPr lang="tr-TR" sz="2000" i="1" dirty="0" smtClean="0">
                <a:latin typeface="Times New Roman" panose="02020603050405020304" pitchFamily="18" charset="0"/>
                <a:cs typeface="Times New Roman" panose="02020603050405020304" pitchFamily="18" charset="0"/>
              </a:rPr>
              <a:t>.</a:t>
            </a:r>
          </a:p>
          <a:p>
            <a:pPr>
              <a:lnSpc>
                <a:spcPct val="90000"/>
              </a:lnSpc>
            </a:pPr>
            <a:r>
              <a:rPr lang="tr-TR" sz="2000" i="1" dirty="0" smtClean="0">
                <a:solidFill>
                  <a:schemeClr val="tx1"/>
                </a:solidFill>
                <a:latin typeface="Times New Roman" panose="02020603050405020304" pitchFamily="18" charset="0"/>
                <a:cs typeface="Times New Roman" panose="02020603050405020304" pitchFamily="18" charset="0"/>
              </a:rPr>
              <a:t>(En son 1897 sayılı Kanun)</a:t>
            </a:r>
            <a:endParaRPr lang="tr-TR" sz="2400" i="1" dirty="0">
              <a:solidFill>
                <a:schemeClr val="tx1"/>
              </a:solidFill>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C635E328-D701-7252-0B74-3B163A6A1359}"/>
              </a:ext>
            </a:extLst>
          </p:cNvPr>
          <p:cNvSpPr txBox="1"/>
          <p:nvPr/>
        </p:nvSpPr>
        <p:spPr>
          <a:xfrm>
            <a:off x="4949687" y="1312187"/>
            <a:ext cx="6430618" cy="341632"/>
          </a:xfrm>
          <a:prstGeom prst="rect">
            <a:avLst/>
          </a:prstGeom>
          <a:noFill/>
        </p:spPr>
        <p:txBody>
          <a:bodyPr wrap="square">
            <a:spAutoFit/>
          </a:bodyPr>
          <a:lstStyle/>
          <a:p>
            <a:pPr marL="0" indent="0" algn="ctr">
              <a:lnSpc>
                <a:spcPct val="90000"/>
              </a:lnSpc>
              <a:buNone/>
            </a:pPr>
            <a:r>
              <a:rPr lang="tr-TR" sz="1800" b="1" dirty="0">
                <a:solidFill>
                  <a:schemeClr val="tx1"/>
                </a:solidFill>
              </a:rPr>
              <a:t>HİZMET SINIFLARI:</a:t>
            </a:r>
          </a:p>
        </p:txBody>
      </p:sp>
    </p:spTree>
    <p:extLst>
      <p:ext uri="{BB962C8B-B14F-4D97-AF65-F5344CB8AC3E}">
        <p14:creationId xmlns:p14="http://schemas.microsoft.com/office/powerpoint/2010/main" val="31064105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F6814-5C9C-A2D3-6324-3CBDF3FE9CF5}"/>
              </a:ext>
            </a:extLst>
          </p:cNvPr>
          <p:cNvSpPr>
            <a:spLocks noGrp="1"/>
          </p:cNvSpPr>
          <p:nvPr>
            <p:ph idx="1"/>
          </p:nvPr>
        </p:nvSpPr>
        <p:spPr>
          <a:xfrm>
            <a:off x="1419367" y="1569493"/>
            <a:ext cx="10085245" cy="3777759"/>
          </a:xfrm>
        </p:spPr>
        <p:txBody>
          <a:bodyPr>
            <a:normAutofit/>
          </a:bodyPr>
          <a:lstStyle/>
          <a:p>
            <a:pPr>
              <a:buFont typeface="Wingdings" panose="05000000000000000000" pitchFamily="2" charset="2"/>
              <a:buChar char="q"/>
            </a:pPr>
            <a:r>
              <a:rPr lang="tr-TR" b="1" dirty="0">
                <a:latin typeface="Arial" panose="020B0604020202020204" pitchFamily="34" charset="0"/>
                <a:cs typeface="Arial" panose="020B0604020202020204" pitchFamily="34" charset="0"/>
              </a:rPr>
              <a:t>5510 sayılı Kanun’a tabi </a:t>
            </a:r>
            <a:r>
              <a:rPr lang="tr-TR" i="1" dirty="0">
                <a:latin typeface="Arial" panose="020B0604020202020204" pitchFamily="34" charset="0"/>
                <a:cs typeface="Arial" panose="020B0604020202020204" pitchFamily="34" charset="0"/>
              </a:rPr>
              <a:t>(SSK, BAĞ-KUR ve Emekli Sandığının birleştirildiği kanun) </a:t>
            </a:r>
            <a:r>
              <a:rPr lang="tr-TR" b="1" dirty="0">
                <a:latin typeface="Arial" panose="020B0604020202020204" pitchFamily="34" charset="0"/>
                <a:cs typeface="Arial" panose="020B0604020202020204" pitchFamily="34" charset="0"/>
              </a:rPr>
              <a:t>memur olarak çalışan personelin, memuriyetten önce sigortalı sürelerinin Emekliye Esas aylığında sayılabilmesi için</a:t>
            </a:r>
            <a:r>
              <a:rPr lang="tr-TR" dirty="0">
                <a:latin typeface="Arial" panose="020B0604020202020204" pitchFamily="34" charset="0"/>
                <a:cs typeface="Arial" panose="020B0604020202020204" pitchFamily="34" charset="0"/>
              </a:rPr>
              <a:t> 01.10.2008 tarihinden önce </a:t>
            </a:r>
            <a:endParaRPr lang="tr-TR" b="1" dirty="0">
              <a:latin typeface="Arial" panose="020B0604020202020204" pitchFamily="34" charset="0"/>
              <a:cs typeface="Arial" panose="020B0604020202020204" pitchFamily="34" charset="0"/>
            </a:endParaRPr>
          </a:p>
          <a:p>
            <a:pPr marL="0" indent="0">
              <a:buNone/>
            </a:pPr>
            <a:r>
              <a:rPr lang="tr-TR" b="1" dirty="0">
                <a:latin typeface="Arial" panose="020B0604020202020204" pitchFamily="34" charset="0"/>
                <a:cs typeface="Arial" panose="020B0604020202020204" pitchFamily="34" charset="0"/>
              </a:rPr>
              <a:t>a) Askerliğini yedek subay olarak yapması, </a:t>
            </a:r>
          </a:p>
          <a:p>
            <a:pPr marL="0" indent="0">
              <a:buNone/>
            </a:pPr>
            <a:r>
              <a:rPr lang="tr-TR" b="1" dirty="0">
                <a:latin typeface="Arial" panose="020B0604020202020204" pitchFamily="34" charset="0"/>
                <a:cs typeface="Arial" panose="020B0604020202020204" pitchFamily="34" charset="0"/>
              </a:rPr>
              <a:t>b) Vekil öğretmen, vekil ebe, vekil hemşire, vekil imam hizmetlerinin bulunması, </a:t>
            </a:r>
          </a:p>
          <a:p>
            <a:pPr marL="0" indent="0">
              <a:buNone/>
            </a:pPr>
            <a:r>
              <a:rPr lang="tr-TR" b="1" dirty="0">
                <a:latin typeface="Arial" panose="020B0604020202020204" pitchFamily="34" charset="0"/>
                <a:cs typeface="Arial" panose="020B0604020202020204" pitchFamily="34" charset="0"/>
              </a:rPr>
              <a:t>c) 4924 sayılı kanuna tabi sözleşmeli hizmetinin bulunması, </a:t>
            </a:r>
          </a:p>
          <a:p>
            <a:pPr marL="0" indent="0">
              <a:buNone/>
            </a:pPr>
            <a:r>
              <a:rPr lang="tr-TR" b="1" dirty="0">
                <a:latin typeface="Arial" panose="020B0604020202020204" pitchFamily="34" charset="0"/>
                <a:cs typeface="Arial" panose="020B0604020202020204" pitchFamily="34" charset="0"/>
              </a:rPr>
              <a:t>d) Daha önce devlet memurluğu yapmış olması</a:t>
            </a:r>
          </a:p>
          <a:p>
            <a:pPr marL="0" indent="0">
              <a:buNone/>
            </a:pPr>
            <a:r>
              <a:rPr lang="tr-TR" dirty="0">
                <a:latin typeface="Arial" panose="020B0604020202020204" pitchFamily="34" charset="0"/>
                <a:cs typeface="Arial" panose="020B0604020202020204" pitchFamily="34" charset="0"/>
              </a:rPr>
              <a:t>Bu tarihten önce memur iken istifa eden veya başka sebeple memuriyetten ayrılan kişiler daha sonra yeniden memur olanlar (başladığı gün istifa etmiş olsa bile keseneğinin ödenip ödenmediğine bakılmaksızın) Mülga 5434 sayılı kanunun ek geçici 18. maddesine tabidirler.</a:t>
            </a:r>
          </a:p>
          <a:p>
            <a:pPr marL="0" indent="0">
              <a:buNone/>
            </a:pPr>
            <a:endParaRPr lang="tr-TR" dirty="0"/>
          </a:p>
        </p:txBody>
      </p:sp>
      <p:sp>
        <p:nvSpPr>
          <p:cNvPr id="6" name="Dikdörtgen: Köşeleri Yuvarlatılmış 5">
            <a:extLst>
              <a:ext uri="{FF2B5EF4-FFF2-40B4-BE49-F238E27FC236}">
                <a16:creationId xmlns:a16="http://schemas.microsoft.com/office/drawing/2014/main" id="{0E5D8C83-481B-0A82-45EE-67D109657B61}"/>
              </a:ext>
            </a:extLst>
          </p:cNvPr>
          <p:cNvSpPr/>
          <p:nvPr/>
        </p:nvSpPr>
        <p:spPr>
          <a:xfrm>
            <a:off x="1604513" y="627797"/>
            <a:ext cx="9795670" cy="709684"/>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0" lang="tr-TR" sz="2800" b="1" i="0" u="none" strike="noStrike" kern="1200" cap="none" spc="0" normalizeH="0" baseline="0" noProof="0" dirty="0">
                <a:ln>
                  <a:noFill/>
                </a:ln>
                <a:solidFill>
                  <a:schemeClr val="bg1">
                    <a:lumMod val="95000"/>
                  </a:schemeClr>
                </a:solidFill>
                <a:effectLst/>
                <a:uLnTx/>
                <a:uFillTx/>
                <a:latin typeface="Century Gothic" panose="020B0502020202020204"/>
                <a:ea typeface="+mj-ea"/>
                <a:cs typeface="+mj-cs"/>
              </a:rPr>
              <a:t>EMEKLİ KESENEĞİNE ESAS AYLIĞINDA HİZMET DEĞ.:</a:t>
            </a:r>
            <a:endParaRPr lang="tr-TR" dirty="0">
              <a:ln w="0"/>
              <a:solidFill>
                <a:schemeClr val="bg1">
                  <a:lumMod val="95000"/>
                </a:schemeClr>
              </a:solidFill>
              <a:effectLst>
                <a:outerShdw blurRad="38100" dist="19050" dir="2700000" algn="tl" rotWithShape="0">
                  <a:schemeClr val="dk1">
                    <a:alpha val="40000"/>
                  </a:schemeClr>
                </a:outerShdw>
              </a:effectLst>
            </a:endParaRPr>
          </a:p>
        </p:txBody>
      </p:sp>
      <p:pic>
        <p:nvPicPr>
          <p:cNvPr id="4" name="Resim 3">
            <a:extLst>
              <a:ext uri="{FF2B5EF4-FFF2-40B4-BE49-F238E27FC236}">
                <a16:creationId xmlns:a16="http://schemas.microsoft.com/office/drawing/2014/main" id="{61CD3D48-6E51-9187-F1A4-0A9D8FA4DA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0628" y="5330786"/>
            <a:ext cx="1298312" cy="1298312"/>
          </a:xfrm>
          <a:prstGeom prst="rect">
            <a:avLst/>
          </a:prstGeom>
        </p:spPr>
      </p:pic>
      <p:sp>
        <p:nvSpPr>
          <p:cNvPr id="2" name="Content Placeholder 2">
            <a:extLst>
              <a:ext uri="{FF2B5EF4-FFF2-40B4-BE49-F238E27FC236}">
                <a16:creationId xmlns:a16="http://schemas.microsoft.com/office/drawing/2014/main" id="{DDDA6610-260C-3ABE-5891-9CB786B31268}"/>
              </a:ext>
            </a:extLst>
          </p:cNvPr>
          <p:cNvSpPr txBox="1">
            <a:spLocks/>
          </p:cNvSpPr>
          <p:nvPr/>
        </p:nvSpPr>
        <p:spPr>
          <a:xfrm>
            <a:off x="3200400" y="5330786"/>
            <a:ext cx="8557591" cy="12787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tr-TR" dirty="0">
                <a:latin typeface="Arial" panose="020B0604020202020204" pitchFamily="34" charset="0"/>
                <a:cs typeface="Arial" panose="020B0604020202020204" pitchFamily="34" charset="0"/>
              </a:rPr>
              <a:t>  Söz konusu tarihten sonra memuriyete başlayanlar ve yukarıdaki kriterlerden hiç birine sahip değilse memuriyetten önceki sigortalı hizmetleri  emekli olurken dikkate almak üzere Personel Bilgi ve Yönetim Sistemindeki ‘Diğer Hizmetler’ bölümüne işlenip bırakılır.</a:t>
            </a:r>
          </a:p>
        </p:txBody>
      </p:sp>
    </p:spTree>
    <p:extLst>
      <p:ext uri="{BB962C8B-B14F-4D97-AF65-F5344CB8AC3E}">
        <p14:creationId xmlns:p14="http://schemas.microsoft.com/office/powerpoint/2010/main" val="2253110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9775" y="526774"/>
            <a:ext cx="10321928" cy="6069969"/>
          </a:xfrm>
        </p:spPr>
        <p:txBody>
          <a:bodyPr>
            <a:normAutofit fontScale="92500" lnSpcReduction="10000"/>
          </a:bodyPr>
          <a:lstStyle/>
          <a:p>
            <a:r>
              <a:rPr lang="tr-TR" dirty="0"/>
              <a:t>Göreve başlama tarihi        : 30.07.2017</a:t>
            </a:r>
          </a:p>
          <a:p>
            <a:r>
              <a:rPr lang="tr-TR" dirty="0"/>
              <a:t>Mezuniyet Tarihi                    : 15.06.2006</a:t>
            </a:r>
          </a:p>
          <a:p>
            <a:r>
              <a:rPr lang="tr-TR" dirty="0"/>
              <a:t>Askerlik Yedek Subay           : 31.07.2002 (5434 s Kanuna tabi)</a:t>
            </a:r>
          </a:p>
          <a:p>
            <a:r>
              <a:rPr lang="tr-TR" dirty="0"/>
              <a:t>Unvanı  ve Başlama Derece Kademesi : </a:t>
            </a:r>
            <a:r>
              <a:rPr lang="tr-TR" b="1" dirty="0">
                <a:solidFill>
                  <a:schemeClr val="accent1"/>
                </a:solidFill>
              </a:rPr>
              <a:t>Veteriner Hekim 8. </a:t>
            </a:r>
            <a:r>
              <a:rPr lang="tr-TR" b="1" dirty="0" err="1">
                <a:solidFill>
                  <a:schemeClr val="accent1"/>
                </a:solidFill>
              </a:rPr>
              <a:t>Drc</a:t>
            </a:r>
            <a:r>
              <a:rPr lang="tr-TR" b="1" dirty="0">
                <a:solidFill>
                  <a:schemeClr val="accent1"/>
                </a:solidFill>
              </a:rPr>
              <a:t>., 2. </a:t>
            </a:r>
            <a:r>
              <a:rPr lang="tr-TR" b="1" dirty="0" err="1">
                <a:solidFill>
                  <a:schemeClr val="accent1"/>
                </a:solidFill>
              </a:rPr>
              <a:t>Kadm</a:t>
            </a:r>
            <a:r>
              <a:rPr lang="tr-TR" b="1" dirty="0">
                <a:solidFill>
                  <a:schemeClr val="accent1"/>
                </a:solidFill>
              </a:rPr>
              <a:t>.</a:t>
            </a:r>
          </a:p>
          <a:p>
            <a:r>
              <a:rPr lang="tr-TR" dirty="0"/>
              <a:t>En son EKA 30.07.2023 tarihinde 5. derece kadroda 6. derecenin 2. kademesinde</a:t>
            </a:r>
          </a:p>
          <a:p>
            <a:r>
              <a:rPr lang="tr-TR" dirty="0"/>
              <a:t>Memuriyetten önce geçen Sigortalı Süre : </a:t>
            </a:r>
            <a:r>
              <a:rPr lang="tr-TR" b="1" dirty="0"/>
              <a:t>5 yıl, 3 ay</a:t>
            </a:r>
          </a:p>
          <a:p>
            <a:pPr marL="0" indent="0">
              <a:buNone/>
            </a:pPr>
            <a:r>
              <a:rPr lang="tr-TR" dirty="0">
                <a:highlight>
                  <a:srgbClr val="AFCC6E"/>
                </a:highlight>
              </a:rPr>
              <a:t>Sigortalı Sürenin Tamamı: </a:t>
            </a:r>
            <a:r>
              <a:rPr lang="tr-TR" b="1" dirty="0">
                <a:highlight>
                  <a:srgbClr val="AFCC6E"/>
                </a:highlight>
              </a:rPr>
              <a:t>5 yıl, 3 ay </a:t>
            </a:r>
          </a:p>
          <a:p>
            <a:pPr marL="0" indent="0">
              <a:buNone/>
            </a:pPr>
            <a:r>
              <a:rPr lang="tr-TR" u="sng" dirty="0">
                <a:highlight>
                  <a:srgbClr val="AFCC6E"/>
                </a:highlight>
              </a:rPr>
              <a:t>Askerlik Hizmeti                : </a:t>
            </a:r>
            <a:r>
              <a:rPr lang="tr-TR" b="1" u="sng" dirty="0">
                <a:highlight>
                  <a:srgbClr val="AFCC6E"/>
                </a:highlight>
              </a:rPr>
              <a:t>1 yıl </a:t>
            </a:r>
          </a:p>
          <a:p>
            <a:pPr marL="0" indent="0">
              <a:buNone/>
            </a:pPr>
            <a:r>
              <a:rPr lang="tr-TR" dirty="0">
                <a:highlight>
                  <a:srgbClr val="AFCC6E"/>
                </a:highlight>
              </a:rPr>
              <a:t>                           </a:t>
            </a:r>
            <a:r>
              <a:rPr lang="tr-TR" b="1" dirty="0">
                <a:highlight>
                  <a:srgbClr val="AFCC6E"/>
                </a:highlight>
              </a:rPr>
              <a:t>Toplam  :  6 yıl, 3 ay  </a:t>
            </a:r>
          </a:p>
          <a:p>
            <a:pPr marL="0" indent="0">
              <a:buNone/>
            </a:pPr>
            <a:r>
              <a:rPr lang="tr-TR" dirty="0"/>
              <a:t>Memuriyete başladığı tarih (30.07.2017) den geçerli her yıla bir kademe ve her üç yıla bir derece hesabıyla Emekli Keseneğine Esas aylığında değerlendirilir.</a:t>
            </a:r>
          </a:p>
          <a:p>
            <a:pPr marL="0" indent="0">
              <a:buNone/>
            </a:pPr>
            <a:endParaRPr lang="tr-TR" dirty="0"/>
          </a:p>
          <a:p>
            <a:pPr marL="0" indent="0">
              <a:buNone/>
            </a:pPr>
            <a:r>
              <a:rPr lang="tr-TR" dirty="0"/>
              <a:t>  </a:t>
            </a:r>
            <a:r>
              <a:rPr lang="tr-TR" b="1" dirty="0"/>
              <a:t>5     6/2                  30.07.2017   5434 S.K. Geçici 18. mad. 84. mad. (3 ay kıdemli)</a:t>
            </a:r>
          </a:p>
          <a:p>
            <a:pPr marL="0" indent="0">
              <a:buNone/>
            </a:pPr>
            <a:r>
              <a:rPr lang="tr-TR" b="1" dirty="0"/>
              <a:t>  5     6/3                  30.04.2018</a:t>
            </a:r>
          </a:p>
          <a:p>
            <a:pPr marL="0" indent="0">
              <a:buNone/>
            </a:pPr>
            <a:r>
              <a:rPr lang="tr-TR" b="1" dirty="0"/>
              <a:t>   ,,      ,,                           ,,</a:t>
            </a:r>
          </a:p>
          <a:p>
            <a:pPr marL="0" indent="0">
              <a:buNone/>
            </a:pPr>
            <a:r>
              <a:rPr lang="tr-TR" b="1" dirty="0"/>
              <a:t>  5     4/2                  30.04.2023 </a:t>
            </a:r>
          </a:p>
          <a:p>
            <a:pPr marL="0" indent="0">
              <a:buNone/>
            </a:pPr>
            <a:r>
              <a:rPr lang="tr-TR" b="1" dirty="0"/>
              <a:t>  </a:t>
            </a:r>
          </a:p>
        </p:txBody>
      </p:sp>
      <p:cxnSp>
        <p:nvCxnSpPr>
          <p:cNvPr id="7" name="Düz Bağlayıcı 6">
            <a:extLst>
              <a:ext uri="{FF2B5EF4-FFF2-40B4-BE49-F238E27FC236}">
                <a16:creationId xmlns:a16="http://schemas.microsoft.com/office/drawing/2014/main" id="{3B5A06EA-8A43-7957-785C-52B0AC401AE8}"/>
              </a:ext>
            </a:extLst>
          </p:cNvPr>
          <p:cNvCxnSpPr/>
          <p:nvPr/>
        </p:nvCxnSpPr>
        <p:spPr>
          <a:xfrm>
            <a:off x="1828800" y="4611757"/>
            <a:ext cx="928314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Resim 8">
            <a:extLst>
              <a:ext uri="{FF2B5EF4-FFF2-40B4-BE49-F238E27FC236}">
                <a16:creationId xmlns:a16="http://schemas.microsoft.com/office/drawing/2014/main" id="{01B98828-4499-058E-3F44-3302CBD6B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6344" y="864057"/>
            <a:ext cx="519361" cy="686448"/>
          </a:xfrm>
          <a:prstGeom prst="rect">
            <a:avLst/>
          </a:prstGeom>
        </p:spPr>
      </p:pic>
    </p:spTree>
    <p:extLst>
      <p:ext uri="{BB962C8B-B14F-4D97-AF65-F5344CB8AC3E}">
        <p14:creationId xmlns:p14="http://schemas.microsoft.com/office/powerpoint/2010/main" val="12049930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51" y="704021"/>
            <a:ext cx="9889435" cy="466725"/>
          </a:xfrm>
        </p:spPr>
        <p:style>
          <a:lnRef idx="0">
            <a:scrgbClr r="0" g="0" b="0"/>
          </a:lnRef>
          <a:fillRef idx="1003">
            <a:schemeClr val="dk1"/>
          </a:fillRef>
          <a:effectRef idx="0">
            <a:scrgbClr r="0" g="0" b="0"/>
          </a:effectRef>
          <a:fontRef idx="major"/>
        </p:style>
        <p:txBody>
          <a:bodyPr>
            <a:normAutofit fontScale="90000"/>
          </a:bodyPr>
          <a:lstStyle/>
          <a:p>
            <a:pPr algn="ctr"/>
            <a:r>
              <a:rPr lang="tr-TR" sz="2800" b="1" dirty="0">
                <a:solidFill>
                  <a:schemeClr val="bg1"/>
                </a:solidFill>
                <a:latin typeface="Calibri" panose="020F0502020204030204" pitchFamily="34" charset="0"/>
                <a:cs typeface="Calibri" panose="020F0502020204030204" pitchFamily="34" charset="0"/>
              </a:rPr>
              <a:t>657 Sayılı Devlet Memurları Kanunu’nun 37 </a:t>
            </a:r>
            <a:r>
              <a:rPr lang="tr-TR" sz="2800" b="1" dirty="0" err="1">
                <a:solidFill>
                  <a:schemeClr val="bg1"/>
                </a:solidFill>
                <a:latin typeface="Calibri" panose="020F0502020204030204" pitchFamily="34" charset="0"/>
                <a:cs typeface="Calibri" panose="020F0502020204030204" pitchFamily="34" charset="0"/>
              </a:rPr>
              <a:t>nci</a:t>
            </a:r>
            <a:r>
              <a:rPr lang="tr-TR" sz="2800" b="1" dirty="0">
                <a:solidFill>
                  <a:schemeClr val="bg1"/>
                </a:solidFill>
                <a:latin typeface="Calibri" panose="020F0502020204030204" pitchFamily="34" charset="0"/>
                <a:cs typeface="Calibri" panose="020F0502020204030204" pitchFamily="34" charset="0"/>
              </a:rPr>
              <a:t> Maddesi:</a:t>
            </a:r>
            <a:br>
              <a:rPr lang="tr-TR" sz="2800" b="1" dirty="0">
                <a:solidFill>
                  <a:schemeClr val="bg1"/>
                </a:solidFill>
                <a:latin typeface="Calibri" panose="020F0502020204030204" pitchFamily="34" charset="0"/>
                <a:cs typeface="Calibri" panose="020F0502020204030204" pitchFamily="34" charset="0"/>
              </a:rPr>
            </a:br>
            <a:r>
              <a:rPr lang="tr-TR" sz="2800" dirty="0">
                <a:solidFill>
                  <a:schemeClr val="bg1"/>
                </a:solidFill>
                <a:latin typeface="Calibri" panose="020F0502020204030204" pitchFamily="34" charset="0"/>
                <a:cs typeface="Calibri" panose="020F0502020204030204" pitchFamily="34" charset="0"/>
              </a:rPr>
              <a:t/>
            </a:r>
            <a:br>
              <a:rPr lang="tr-TR" sz="2800" dirty="0">
                <a:solidFill>
                  <a:schemeClr val="bg1"/>
                </a:solidFill>
                <a:latin typeface="Calibri" panose="020F0502020204030204" pitchFamily="34" charset="0"/>
                <a:cs typeface="Calibri" panose="020F0502020204030204" pitchFamily="34" charset="0"/>
              </a:rPr>
            </a:br>
            <a:endParaRPr lang="tr-TR" sz="2800" b="1" dirty="0">
              <a:solidFill>
                <a:schemeClr val="bg1"/>
              </a:solidFill>
            </a:endParaRPr>
          </a:p>
        </p:txBody>
      </p:sp>
      <p:sp>
        <p:nvSpPr>
          <p:cNvPr id="3" name="İçerik Yer Tutucusu 2"/>
          <p:cNvSpPr>
            <a:spLocks noGrp="1"/>
          </p:cNvSpPr>
          <p:nvPr>
            <p:ph idx="1"/>
          </p:nvPr>
        </p:nvSpPr>
        <p:spPr>
          <a:xfrm>
            <a:off x="1689651" y="1361660"/>
            <a:ext cx="10046719" cy="5130249"/>
          </a:xfrm>
        </p:spPr>
        <p:txBody>
          <a:bodyPr>
            <a:normAutofit/>
          </a:bodyPr>
          <a:lstStyle/>
          <a:p>
            <a:pPr marL="0" indent="0" algn="just">
              <a:buNone/>
            </a:pPr>
            <a:r>
              <a:rPr lang="tr-TR" sz="2400" b="1" dirty="0">
                <a:solidFill>
                  <a:schemeClr val="accent1"/>
                </a:solidFill>
                <a:latin typeface="Calibri" panose="020F0502020204030204" pitchFamily="34" charset="0"/>
                <a:cs typeface="Calibri" panose="020F0502020204030204" pitchFamily="34" charset="0"/>
              </a:rPr>
              <a:t>Tahsil İtibariyle Yükselebileceği Derecenin Üstünde Bir Dereceye Yükselme </a:t>
            </a:r>
          </a:p>
          <a:p>
            <a:pPr marL="0" indent="0" algn="just">
              <a:buNone/>
            </a:pPr>
            <a:r>
              <a:rPr lang="tr-TR" sz="2000" dirty="0">
                <a:latin typeface="Calibri" panose="020F0502020204030204" pitchFamily="34" charset="0"/>
                <a:cs typeface="Calibri" panose="020F0502020204030204" pitchFamily="34" charset="0"/>
              </a:rPr>
              <a:t>Kadro şartına bağlı olmadan Devlet memurlarının aylıklarının bir üst dereceye yükseltilmesine imkân veren bu hüküm;</a:t>
            </a:r>
          </a:p>
          <a:p>
            <a:pPr marL="0" indent="0" algn="just">
              <a:buNone/>
            </a:pPr>
            <a:r>
              <a:rPr lang="tr-TR" sz="2000" dirty="0">
                <a:latin typeface="Calibri" panose="020F0502020204030204" pitchFamily="34" charset="0"/>
                <a:cs typeface="Calibri" panose="020F0502020204030204" pitchFamily="34" charset="0"/>
              </a:rPr>
              <a:t>   </a:t>
            </a:r>
            <a:r>
              <a:rPr lang="tr-TR" sz="2000" i="1" dirty="0">
                <a:latin typeface="Times New Roman" panose="02020603050405020304" pitchFamily="18" charset="0"/>
                <a:cs typeface="Times New Roman" panose="02020603050405020304" pitchFamily="18" charset="0"/>
              </a:rPr>
              <a:t>Bu kanun hükümlerine göre öğrenim durumları, hizmet sınıfları ve görev unvanları itibariyle azami yükselebilecekleri derecelerin dördüncü kademesinden aylık almaya hak kazanan ve son sekiz yıllık süre içinde herhangi bir disiplin cezası almayanların kazanılmış hak aylıkları kadro şartı aranmaksızın bir üst dereceye yükseltilir. </a:t>
            </a:r>
          </a:p>
          <a:p>
            <a:pPr marL="0" indent="0" algn="just">
              <a:buNone/>
            </a:pPr>
            <a:r>
              <a:rPr lang="tr-TR" sz="2000" dirty="0">
                <a:latin typeface="Calibri" panose="020F0502020204030204" pitchFamily="34" charset="0"/>
                <a:cs typeface="Calibri" panose="020F0502020204030204" pitchFamily="34" charset="0"/>
              </a:rPr>
              <a:t>   (6111 sayılı Kanunun 116 </a:t>
            </a:r>
            <a:r>
              <a:rPr lang="tr-TR" sz="2000" dirty="0" err="1">
                <a:latin typeface="Calibri" panose="020F0502020204030204" pitchFamily="34" charset="0"/>
                <a:cs typeface="Calibri" panose="020F0502020204030204" pitchFamily="34" charset="0"/>
              </a:rPr>
              <a:t>ncı</a:t>
            </a:r>
            <a:r>
              <a:rPr lang="tr-TR" sz="2000" dirty="0">
                <a:latin typeface="Calibri" panose="020F0502020204030204" pitchFamily="34" charset="0"/>
                <a:cs typeface="Calibri" panose="020F0502020204030204" pitchFamily="34" charset="0"/>
              </a:rPr>
              <a:t> maddesinin (B) fıkrası ile "</a:t>
            </a:r>
            <a:r>
              <a:rPr lang="tr-TR" sz="2000" dirty="0" err="1">
                <a:latin typeface="Calibri" panose="020F0502020204030204" pitchFamily="34" charset="0"/>
                <a:cs typeface="Calibri" panose="020F0502020204030204" pitchFamily="34" charset="0"/>
              </a:rPr>
              <a:t>Yükselinebilecek</a:t>
            </a:r>
            <a:r>
              <a:rPr lang="tr-TR" sz="2000" dirty="0">
                <a:latin typeface="Calibri" panose="020F0502020204030204" pitchFamily="34" charset="0"/>
                <a:cs typeface="Calibri" panose="020F0502020204030204" pitchFamily="34" charset="0"/>
              </a:rPr>
              <a:t> Derecenin Üstünde Bir Dereceye Yükselme" başlığı altında düzenlenen 657 sayılı Devlet Memurları Kanunu’nun yeniden düzenlenen 37 </a:t>
            </a:r>
            <a:r>
              <a:rPr lang="tr-TR" sz="2000" dirty="0" err="1">
                <a:latin typeface="Calibri" panose="020F0502020204030204" pitchFamily="34" charset="0"/>
                <a:cs typeface="Calibri" panose="020F0502020204030204" pitchFamily="34" charset="0"/>
              </a:rPr>
              <a:t>nci</a:t>
            </a:r>
            <a:r>
              <a:rPr lang="tr-TR" sz="2000" dirty="0">
                <a:latin typeface="Calibri" panose="020F0502020204030204" pitchFamily="34" charset="0"/>
                <a:cs typeface="Calibri" panose="020F0502020204030204" pitchFamily="34" charset="0"/>
              </a:rPr>
              <a:t> maddesidir.)</a:t>
            </a:r>
          </a:p>
          <a:p>
            <a:pPr marL="0" indent="0" algn="just">
              <a:buNone/>
            </a:pPr>
            <a:r>
              <a:rPr lang="tr-TR" sz="2000" b="1" dirty="0">
                <a:latin typeface="Segoe UI" panose="020B0502040204020203" pitchFamily="34" charset="0"/>
                <a:cs typeface="Segoe UI" panose="020B0502040204020203" pitchFamily="34" charset="0"/>
              </a:rPr>
              <a:t>    İlkokul, Ortaokul ve Lise mezunu memurlar, bu kanunda belirtilen şartları taşıması halinde azami yükselebileceği derecenin bir üst derecesine bir defaya mahsus yükseltilir. </a:t>
            </a:r>
          </a:p>
          <a:p>
            <a:pPr marL="0" indent="0" algn="just">
              <a:buNone/>
            </a:pPr>
            <a:endParaRPr lang="tr-TR" dirty="0"/>
          </a:p>
        </p:txBody>
      </p:sp>
    </p:spTree>
    <p:extLst>
      <p:ext uri="{BB962C8B-B14F-4D97-AF65-F5344CB8AC3E}">
        <p14:creationId xmlns:p14="http://schemas.microsoft.com/office/powerpoint/2010/main" val="718696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31E7BCEC-1B26-334B-400A-42AE8900D49C}"/>
              </a:ext>
            </a:extLst>
          </p:cNvPr>
          <p:cNvSpPr txBox="1"/>
          <p:nvPr/>
        </p:nvSpPr>
        <p:spPr>
          <a:xfrm>
            <a:off x="1292087" y="729737"/>
            <a:ext cx="10714383" cy="4308872"/>
          </a:xfrm>
          <a:prstGeom prst="rect">
            <a:avLst/>
          </a:prstGeom>
          <a:noFill/>
        </p:spPr>
        <p:txBody>
          <a:bodyPr wrap="square">
            <a:spAutoFit/>
          </a:bodyPr>
          <a:lstStyle/>
          <a:p>
            <a:pPr marL="0" indent="0" algn="just">
              <a:buNone/>
            </a:pPr>
            <a:r>
              <a:rPr lang="tr-TR" b="1" u="sng" dirty="0">
                <a:solidFill>
                  <a:schemeClr val="accent1"/>
                </a:solidFill>
                <a:latin typeface="Segoe UI" panose="020B0502040204020203" pitchFamily="34" charset="0"/>
                <a:cs typeface="Segoe UI" panose="020B0502040204020203" pitchFamily="34" charset="0"/>
              </a:rPr>
              <a:t>          ÖRNEK: </a:t>
            </a:r>
            <a:r>
              <a:rPr lang="tr-TR" b="1" u="sng" dirty="0">
                <a:latin typeface="Segoe UI" panose="020B0502040204020203" pitchFamily="34" charset="0"/>
                <a:cs typeface="Segoe UI" panose="020B0502040204020203" pitchFamily="34" charset="0"/>
              </a:rPr>
              <a:t>Terfi Tarihinde 8 yıl tamamlanmış ise;</a:t>
            </a:r>
          </a:p>
          <a:p>
            <a:pPr marL="0" indent="0" algn="just">
              <a:buNone/>
            </a:pPr>
            <a:r>
              <a:rPr lang="tr-TR" b="1" u="sng" dirty="0">
                <a:solidFill>
                  <a:schemeClr val="accent1"/>
                </a:solidFill>
                <a:latin typeface="Segoe UI" panose="020B0502040204020203" pitchFamily="34" charset="0"/>
                <a:cs typeface="Segoe UI" panose="020B0502040204020203" pitchFamily="34" charset="0"/>
              </a:rPr>
              <a:t>              </a:t>
            </a:r>
          </a:p>
          <a:p>
            <a:pPr fontAlgn="t"/>
            <a:r>
              <a:rPr lang="tr-TR" b="1" dirty="0"/>
              <a:t>İlkokul                 7/3 (bu kademede bir yıl hizmetini tamamladığı tarih İt.)   - 6/1</a:t>
            </a:r>
            <a:endParaRPr lang="tr-TR" dirty="0"/>
          </a:p>
          <a:p>
            <a:pPr fontAlgn="t"/>
            <a:r>
              <a:rPr lang="tr-TR" b="1" dirty="0"/>
              <a:t>Ortaokul             5/3 (                                 ,,                                                     )   - 4/1+ ek gösterge</a:t>
            </a:r>
            <a:endParaRPr lang="tr-TR" dirty="0"/>
          </a:p>
          <a:p>
            <a:pPr fontAlgn="t"/>
            <a:r>
              <a:rPr lang="tr-TR" b="1" dirty="0"/>
              <a:t>Lise (normal)      3/3 (                                 ,,                                                     )   - 2/1</a:t>
            </a:r>
            <a:endParaRPr lang="tr-TR" dirty="0"/>
          </a:p>
          <a:p>
            <a:pPr marL="0" indent="0" algn="just">
              <a:buNone/>
            </a:pPr>
            <a:r>
              <a:rPr lang="tr-TR" sz="2000" i="1" dirty="0">
                <a:latin typeface="Times New Roman" panose="02020603050405020304" pitchFamily="18" charset="0"/>
                <a:cs typeface="Times New Roman" panose="02020603050405020304" pitchFamily="18" charset="0"/>
              </a:rPr>
              <a:t>Not: En son yükselebileceği derecenin 4 üncü ve üzeri bir kademede aylık almaya hak kazanması gerekiyor.</a:t>
            </a:r>
          </a:p>
          <a:p>
            <a:pPr marL="0" indent="0" algn="just">
              <a:buNone/>
            </a:pPr>
            <a:endParaRPr lang="tr-TR" b="1" dirty="0"/>
          </a:p>
          <a:p>
            <a:pPr marL="0" indent="0" algn="just">
              <a:buNone/>
            </a:pPr>
            <a:endParaRPr lang="tr-TR" i="1" dirty="0"/>
          </a:p>
          <a:p>
            <a:pPr marL="0" indent="0" algn="just">
              <a:buNone/>
            </a:pPr>
            <a:endParaRPr lang="tr-TR" i="1" dirty="0"/>
          </a:p>
          <a:p>
            <a:pPr marL="0" indent="0" algn="just">
              <a:buNone/>
            </a:pPr>
            <a:r>
              <a:rPr lang="tr-TR" i="1" dirty="0"/>
              <a:t>Eski Durum:</a:t>
            </a:r>
          </a:p>
          <a:p>
            <a:pPr marL="0" indent="0" algn="just">
              <a:buNone/>
            </a:pPr>
            <a:r>
              <a:rPr lang="tr-TR" i="1" dirty="0"/>
              <a:t>(</a:t>
            </a:r>
            <a:r>
              <a:rPr lang="tr-TR" i="1" dirty="0">
                <a:solidFill>
                  <a:srgbClr val="FF0000"/>
                </a:solidFill>
                <a:latin typeface="Times New Roman" panose="02020603050405020304" pitchFamily="18" charset="0"/>
                <a:cs typeface="Times New Roman" panose="02020603050405020304" pitchFamily="18" charset="0"/>
              </a:rPr>
              <a:t>Uygulama şartı; bu tarihten önce </a:t>
            </a:r>
            <a:r>
              <a:rPr lang="tr-TR" b="1" i="1" dirty="0">
                <a:solidFill>
                  <a:srgbClr val="FF0000"/>
                </a:solidFill>
                <a:latin typeface="Times New Roman" panose="02020603050405020304" pitchFamily="18" charset="0"/>
                <a:cs typeface="Times New Roman" panose="02020603050405020304" pitchFamily="18" charset="0"/>
              </a:rPr>
              <a:t>son 8 yıl </a:t>
            </a:r>
            <a:r>
              <a:rPr lang="tr-TR" i="1" dirty="0">
                <a:solidFill>
                  <a:srgbClr val="FF0000"/>
                </a:solidFill>
                <a:latin typeface="Times New Roman" panose="02020603050405020304" pitchFamily="18" charset="0"/>
                <a:cs typeface="Times New Roman" panose="02020603050405020304" pitchFamily="18" charset="0"/>
              </a:rPr>
              <a:t>içinde herhangi bir disiplin cezasının alıp almadığına bakılır.)</a:t>
            </a:r>
          </a:p>
          <a:p>
            <a:pPr marL="0" indent="0" algn="just">
              <a:buNone/>
            </a:pPr>
            <a:endParaRPr lang="tr-TR" i="1" dirty="0"/>
          </a:p>
          <a:p>
            <a:pPr marL="0" indent="0" algn="just">
              <a:buNone/>
            </a:pPr>
            <a:r>
              <a:rPr lang="tr-TR" i="1" dirty="0"/>
              <a:t>Not: Memuriyet hayatında  37. maddeden ikinci defa </a:t>
            </a:r>
            <a:r>
              <a:rPr lang="tr-TR" i="1" dirty="0" err="1"/>
              <a:t>yarlandırılma</a:t>
            </a:r>
            <a:r>
              <a:rPr lang="tr-TR" i="1" dirty="0"/>
              <a:t>, kanunen imkân bulunmamaktadır</a:t>
            </a:r>
          </a:p>
        </p:txBody>
      </p:sp>
    </p:spTree>
    <p:extLst>
      <p:ext uri="{BB962C8B-B14F-4D97-AF65-F5344CB8AC3E}">
        <p14:creationId xmlns:p14="http://schemas.microsoft.com/office/powerpoint/2010/main" val="11848338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FBD8B0-CB6D-5F4B-75A6-966A3F41C79B}"/>
              </a:ext>
            </a:extLst>
          </p:cNvPr>
          <p:cNvSpPr>
            <a:spLocks noGrp="1"/>
          </p:cNvSpPr>
          <p:nvPr>
            <p:ph idx="1"/>
          </p:nvPr>
        </p:nvSpPr>
        <p:spPr>
          <a:xfrm>
            <a:off x="1580321" y="357809"/>
            <a:ext cx="10525539" cy="6311348"/>
          </a:xfrm>
        </p:spPr>
        <p:txBody>
          <a:bodyPr>
            <a:normAutofit fontScale="92500"/>
          </a:bodyPr>
          <a:lstStyle/>
          <a:p>
            <a:pPr marL="0" indent="0" algn="just">
              <a:buNone/>
            </a:pPr>
            <a:r>
              <a:rPr lang="tr-TR" sz="2100" b="1" dirty="0">
                <a:solidFill>
                  <a:schemeClr val="accent1"/>
                </a:solidFill>
              </a:rPr>
              <a:t>ÖRNEK: </a:t>
            </a:r>
            <a:r>
              <a:rPr lang="tr-TR" sz="2100" b="1" dirty="0"/>
              <a:t>Terfi Tarihinde henüz 8 yıl tamamlanmamış ise;</a:t>
            </a:r>
          </a:p>
          <a:p>
            <a:pPr marL="0" indent="0" algn="just">
              <a:buNone/>
            </a:pPr>
            <a:r>
              <a:rPr lang="tr-TR" sz="2100" b="1" dirty="0"/>
              <a:t>Tahsili       </a:t>
            </a:r>
            <a:r>
              <a:rPr lang="tr-TR" sz="2100" dirty="0"/>
              <a:t>                                                        : Lise</a:t>
            </a:r>
          </a:p>
          <a:p>
            <a:pPr marL="0" indent="0" algn="just">
              <a:buNone/>
            </a:pPr>
            <a:r>
              <a:rPr lang="tr-TR" sz="2100" b="1" dirty="0"/>
              <a:t>En son sekiz yıldan verilen kademe tarihi   </a:t>
            </a:r>
            <a:r>
              <a:rPr lang="tr-TR" sz="2100" dirty="0"/>
              <a:t>: 25.02.2018  (</a:t>
            </a:r>
            <a:r>
              <a:rPr lang="tr-TR" sz="2100" b="1" dirty="0"/>
              <a:t>Sonraki Tarih</a:t>
            </a:r>
            <a:r>
              <a:rPr lang="tr-TR" sz="2100" dirty="0"/>
              <a:t>: 25.02.2026)</a:t>
            </a:r>
          </a:p>
          <a:p>
            <a:pPr marL="0" indent="0" algn="just">
              <a:buNone/>
            </a:pPr>
            <a:r>
              <a:rPr lang="tr-TR" sz="2100" b="1" dirty="0"/>
              <a:t>Terfi Tarihi İt.  İlerleyeceği D/K </a:t>
            </a:r>
            <a:r>
              <a:rPr lang="tr-TR" sz="2100" dirty="0"/>
              <a:t>: 20.02.2024 (3/4)</a:t>
            </a:r>
          </a:p>
          <a:p>
            <a:pPr marL="0" indent="0" algn="just">
              <a:buNone/>
            </a:pPr>
            <a:endParaRPr lang="tr-TR" sz="2100" i="1" dirty="0"/>
          </a:p>
          <a:p>
            <a:pPr algn="just"/>
            <a:r>
              <a:rPr lang="tr-TR" sz="2100" dirty="0"/>
              <a:t>37.Maddenin uygulanabileceği tarih : 25.02.2026 olabileceğinden;</a:t>
            </a:r>
          </a:p>
          <a:p>
            <a:pPr algn="just"/>
            <a:r>
              <a:rPr lang="tr-TR" sz="2100" dirty="0"/>
              <a:t>20.02.2026 tarihinde kişi artık 3/6 kademesindedir.</a:t>
            </a:r>
          </a:p>
          <a:p>
            <a:pPr marL="0" indent="0" algn="just">
              <a:buNone/>
            </a:pPr>
            <a:r>
              <a:rPr lang="tr-TR" sz="2100" dirty="0"/>
              <a:t>     64/4. fıkrası gereği: 3 derecenin 7. kademesine yükseltildikten sonra veya 25.02.2026 tarihinden geçerli  37. Madde 2/4 kademesine yükseltilebilir.</a:t>
            </a:r>
            <a:endParaRPr lang="tr-TR" sz="2100" i="1" dirty="0"/>
          </a:p>
          <a:p>
            <a:pPr marL="0" indent="0" algn="just">
              <a:buNone/>
            </a:pPr>
            <a:r>
              <a:rPr lang="tr-TR" sz="2100" b="1" i="1" dirty="0">
                <a:solidFill>
                  <a:srgbClr val="C00000"/>
                </a:solidFill>
              </a:rPr>
              <a:t>HESAPLAMA ŞEKLİ:</a:t>
            </a:r>
          </a:p>
          <a:p>
            <a:pPr marL="0" indent="0" algn="just">
              <a:buNone/>
            </a:pPr>
            <a:r>
              <a:rPr lang="tr-TR" sz="2100" i="1" dirty="0"/>
              <a:t>2023- 3/3</a:t>
            </a:r>
          </a:p>
          <a:p>
            <a:pPr marL="0" indent="0" algn="just">
              <a:buNone/>
            </a:pPr>
            <a:r>
              <a:rPr lang="tr-TR" sz="2100" i="1" dirty="0"/>
              <a:t>2024- 2/1</a:t>
            </a:r>
          </a:p>
          <a:p>
            <a:pPr marL="0" indent="0" algn="just">
              <a:buNone/>
            </a:pPr>
            <a:r>
              <a:rPr lang="tr-TR" sz="2100" i="1" dirty="0"/>
              <a:t>2025- 2/2</a:t>
            </a:r>
          </a:p>
          <a:p>
            <a:pPr marL="0" indent="0" algn="just">
              <a:buNone/>
            </a:pPr>
            <a:r>
              <a:rPr lang="tr-TR" sz="2100" i="1" dirty="0"/>
              <a:t>2026- 2/3</a:t>
            </a:r>
          </a:p>
          <a:p>
            <a:pPr marL="0" indent="0" algn="just">
              <a:buNone/>
            </a:pPr>
            <a:r>
              <a:rPr lang="tr-TR" sz="2100" i="1" dirty="0"/>
              <a:t>2026- 2/4 64/4 mad. Ger.</a:t>
            </a:r>
          </a:p>
          <a:p>
            <a:endParaRPr lang="tr-TR" dirty="0"/>
          </a:p>
        </p:txBody>
      </p:sp>
    </p:spTree>
    <p:extLst>
      <p:ext uri="{BB962C8B-B14F-4D97-AF65-F5344CB8AC3E}">
        <p14:creationId xmlns:p14="http://schemas.microsoft.com/office/powerpoint/2010/main" val="32079566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56B960-D774-E049-BE57-017765B4D616}"/>
              </a:ext>
            </a:extLst>
          </p:cNvPr>
          <p:cNvSpPr>
            <a:spLocks noGrp="1"/>
          </p:cNvSpPr>
          <p:nvPr>
            <p:ph type="title"/>
          </p:nvPr>
        </p:nvSpPr>
        <p:spPr>
          <a:xfrm>
            <a:off x="1013792" y="109330"/>
            <a:ext cx="10952922" cy="477078"/>
          </a:xfrm>
          <a:ln/>
        </p:spPr>
        <p:style>
          <a:lnRef idx="0">
            <a:schemeClr val="dk1"/>
          </a:lnRef>
          <a:fillRef idx="3">
            <a:schemeClr val="dk1"/>
          </a:fillRef>
          <a:effectRef idx="3">
            <a:schemeClr val="dk1"/>
          </a:effectRef>
          <a:fontRef idx="minor">
            <a:schemeClr val="lt1"/>
          </a:fontRef>
        </p:style>
        <p:txBody>
          <a:bodyPr>
            <a:noAutofit/>
          </a:bodyPr>
          <a:lstStyle/>
          <a:p>
            <a:pPr algn="ctr"/>
            <a:r>
              <a:rPr lang="tr-TR" sz="2400" b="1" dirty="0">
                <a:solidFill>
                  <a:schemeClr val="bg1"/>
                </a:solidFill>
                <a:latin typeface="+mj-lt"/>
                <a:cs typeface="Times New Roman" panose="02020603050405020304" pitchFamily="18" charset="0"/>
              </a:rPr>
              <a:t>Kalkınmada 1. derece Öncelikli Yöre </a:t>
            </a:r>
            <a:r>
              <a:rPr lang="tr-TR" sz="2400" b="1" dirty="0" err="1">
                <a:solidFill>
                  <a:schemeClr val="bg1"/>
                </a:solidFill>
                <a:latin typeface="+mj-lt"/>
                <a:cs typeface="Times New Roman" panose="02020603050405020304" pitchFamily="18" charset="0"/>
              </a:rPr>
              <a:t>Terfisi</a:t>
            </a:r>
            <a:r>
              <a:rPr lang="tr-TR" sz="2400" b="1" dirty="0">
                <a:solidFill>
                  <a:schemeClr val="bg1"/>
                </a:solidFill>
                <a:latin typeface="+mj-lt"/>
                <a:cs typeface="Times New Roman" panose="02020603050405020304" pitchFamily="18" charset="0"/>
              </a:rPr>
              <a:t> Uygulaması (64/3. mad.)</a:t>
            </a:r>
          </a:p>
        </p:txBody>
      </p:sp>
      <p:sp>
        <p:nvSpPr>
          <p:cNvPr id="3" name="İçerik Yer Tutucusu 2">
            <a:extLst>
              <a:ext uri="{FF2B5EF4-FFF2-40B4-BE49-F238E27FC236}">
                <a16:creationId xmlns:a16="http://schemas.microsoft.com/office/drawing/2014/main" id="{08536999-07E2-48D5-F3CA-A6DE5E7AA5B0}"/>
              </a:ext>
            </a:extLst>
          </p:cNvPr>
          <p:cNvSpPr>
            <a:spLocks noGrp="1"/>
          </p:cNvSpPr>
          <p:nvPr>
            <p:ph idx="1"/>
          </p:nvPr>
        </p:nvSpPr>
        <p:spPr>
          <a:xfrm>
            <a:off x="1671476" y="910359"/>
            <a:ext cx="9853232" cy="5466522"/>
          </a:xfrm>
        </p:spPr>
        <p:txBody>
          <a:bodyPr>
            <a:normAutofit lnSpcReduction="10000"/>
          </a:bodyPr>
          <a:lstStyle/>
          <a:p>
            <a:pPr algn="just">
              <a:buFont typeface="Wingdings" panose="05000000000000000000" pitchFamily="2" charset="2"/>
              <a:buChar char="q"/>
            </a:pPr>
            <a:r>
              <a:rPr lang="tr-TR" sz="2000" i="1" dirty="0">
                <a:latin typeface="Times New Roman" panose="02020603050405020304" pitchFamily="18" charset="0"/>
                <a:cs typeface="Times New Roman" panose="02020603050405020304" pitchFamily="18" charset="0"/>
              </a:rPr>
              <a:t>«72 </a:t>
            </a:r>
            <a:r>
              <a:rPr lang="tr-TR" sz="2000" i="1" dirty="0" err="1">
                <a:latin typeface="Times New Roman" panose="02020603050405020304" pitchFamily="18" charset="0"/>
                <a:cs typeface="Times New Roman" panose="02020603050405020304" pitchFamily="18" charset="0"/>
              </a:rPr>
              <a:t>nci</a:t>
            </a:r>
            <a:r>
              <a:rPr lang="tr-TR" sz="2000" i="1" dirty="0">
                <a:latin typeface="Times New Roman" panose="02020603050405020304" pitchFamily="18" charset="0"/>
                <a:cs typeface="Times New Roman" panose="02020603050405020304" pitchFamily="18" charset="0"/>
              </a:rPr>
              <a:t> madde gereğince belirli bir süre görev yapmak üzere, mecburî olarak sürekli görevle atanan memurlardan kalkınmada birinci derecede öncelikli yörelerde bulunanlara, bu yörelerde </a:t>
            </a:r>
            <a:r>
              <a:rPr lang="tr-TR" sz="2000" b="1" i="1" dirty="0">
                <a:solidFill>
                  <a:schemeClr val="accent1">
                    <a:lumMod val="75000"/>
                  </a:schemeClr>
                </a:solidFill>
                <a:latin typeface="Times New Roman" panose="02020603050405020304" pitchFamily="18" charset="0"/>
                <a:cs typeface="Times New Roman" panose="02020603050405020304" pitchFamily="18" charset="0"/>
              </a:rPr>
              <a:t>fiilen çalışmak suretiyle geçirilen her iki yıl için bir kademe </a:t>
            </a:r>
            <a:r>
              <a:rPr lang="tr-TR" sz="2000" i="1" dirty="0">
                <a:latin typeface="Times New Roman" panose="02020603050405020304" pitchFamily="18" charset="0"/>
                <a:cs typeface="Times New Roman" panose="02020603050405020304" pitchFamily="18" charset="0"/>
              </a:rPr>
              <a:t>ilerlemesi daha verilir. Yıllık izinde geçirilen süreler fiilen çalışılmış sayılır. İki yıldan az süreler dikkate alınmaz.» </a:t>
            </a:r>
            <a:r>
              <a:rPr lang="tr-TR" sz="2000" dirty="0">
                <a:latin typeface="Times New Roman" panose="02020603050405020304" pitchFamily="18" charset="0"/>
                <a:cs typeface="Times New Roman" panose="02020603050405020304" pitchFamily="18" charset="0"/>
              </a:rPr>
              <a:t>Hükmü amirdir.</a:t>
            </a:r>
          </a:p>
          <a:p>
            <a:pPr algn="just"/>
            <a:r>
              <a:rPr lang="tr-TR" sz="1800" dirty="0"/>
              <a:t>Devlet memuru olarak kalkınmada birinci derece öncelikli yörelere zorunlu olarak atananlar (Bakanlığımız atama ve yer değiştirme yönetmeliğine tabi olanlar) asaletlerinin tasdikinden itibaren iki yıllık hizmet sürelerini tamamlamaları halinde 150 Seri </a:t>
            </a:r>
            <a:r>
              <a:rPr lang="tr-TR" sz="1800" dirty="0" err="1"/>
              <a:t>No’lu</a:t>
            </a:r>
            <a:r>
              <a:rPr lang="tr-TR" sz="1800" dirty="0"/>
              <a:t> Devlet Memurları Kanunu Genel Tebliği ile  657 sayılı devlet memurları kanununun 64.maddesinin 3. fıkrası gereğince bir kademe ilerlemesinden yararlandırılır.</a:t>
            </a:r>
          </a:p>
          <a:p>
            <a:pPr algn="just"/>
            <a:r>
              <a:rPr lang="tr-TR" b="1" dirty="0"/>
              <a:t>‘</a:t>
            </a:r>
            <a:r>
              <a:rPr lang="tr-TR" b="1" i="1" dirty="0">
                <a:solidFill>
                  <a:schemeClr val="accent1">
                    <a:lumMod val="75000"/>
                  </a:schemeClr>
                </a:solidFill>
              </a:rPr>
              <a:t>’Bu Yönetmelik, Veteriner Hekim, Ziraat Müh., Gıda Müh., Kimya Müh., Su Ürünleri Müh., Balıkçılık Teknolojisi Müh., Kimyager., Biyolog., Ziraat Teknikeri., Vet. Sağ. Teknikeri., Ziraat Teknisyeni., Vet. Sağ. Teknisyeni ve Laborant kadrolarında görev yapan personeli kapsar.’’    </a:t>
            </a:r>
            <a:r>
              <a:rPr lang="tr-TR" dirty="0"/>
              <a:t>hükmü bulunmaktadır. </a:t>
            </a:r>
            <a:endParaRPr lang="tr-TR" sz="1800" dirty="0"/>
          </a:p>
          <a:p>
            <a:pPr marL="0" indent="0" algn="just">
              <a:buNone/>
            </a:pPr>
            <a:r>
              <a:rPr lang="tr-TR" dirty="0"/>
              <a:t>  </a:t>
            </a:r>
            <a:r>
              <a:rPr lang="tr-TR" sz="1800" b="1" dirty="0">
                <a:solidFill>
                  <a:srgbClr val="0070C0"/>
                </a:solidFill>
              </a:rPr>
              <a:t>İki yıllık hesabında düşülecek süreler</a:t>
            </a:r>
          </a:p>
          <a:p>
            <a:pPr algn="just">
              <a:buFont typeface="+mj-lt"/>
              <a:buAutoNum type="alphaLcParenR"/>
            </a:pPr>
            <a:r>
              <a:rPr lang="tr-TR" sz="1800" dirty="0"/>
              <a:t>Ücretsiz izinli olarak geçen süreler (Askerlik süresi dahil)</a:t>
            </a:r>
          </a:p>
          <a:p>
            <a:pPr algn="just">
              <a:buFont typeface="+mj-lt"/>
              <a:buAutoNum type="alphaLcParenR"/>
            </a:pPr>
            <a:r>
              <a:rPr lang="tr-TR" sz="1800" dirty="0"/>
              <a:t>Vekalet</a:t>
            </a:r>
            <a:r>
              <a:rPr lang="tr-TR" dirty="0"/>
              <a:t> ve </a:t>
            </a:r>
            <a:r>
              <a:rPr lang="tr-TR" sz="1800" dirty="0"/>
              <a:t>R</a:t>
            </a:r>
            <a:r>
              <a:rPr lang="tr-TR" dirty="0"/>
              <a:t>aporlu olarak geçen süreler </a:t>
            </a:r>
            <a:r>
              <a:rPr lang="tr-TR" sz="1800" dirty="0"/>
              <a:t>iki yılın hesabında dikkate alınmaz</a:t>
            </a:r>
            <a:endParaRPr lang="tr-TR" dirty="0"/>
          </a:p>
        </p:txBody>
      </p:sp>
    </p:spTree>
    <p:extLst>
      <p:ext uri="{BB962C8B-B14F-4D97-AF65-F5344CB8AC3E}">
        <p14:creationId xmlns:p14="http://schemas.microsoft.com/office/powerpoint/2010/main" val="39542161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6">
            <a:extLst>
              <a:ext uri="{FF2B5EF4-FFF2-40B4-BE49-F238E27FC236}">
                <a16:creationId xmlns:a16="http://schemas.microsoft.com/office/drawing/2014/main" id="{E6173AD0-C60A-8972-3966-A9F57EAE0BA9}"/>
              </a:ext>
            </a:extLst>
          </p:cNvPr>
          <p:cNvGraphicFramePr>
            <a:graphicFrameLocks noGrp="1"/>
          </p:cNvGraphicFramePr>
          <p:nvPr>
            <p:ph idx="1"/>
            <p:extLst>
              <p:ext uri="{D42A27DB-BD31-4B8C-83A1-F6EECF244321}">
                <p14:modId xmlns:p14="http://schemas.microsoft.com/office/powerpoint/2010/main" val="3208858936"/>
              </p:ext>
            </p:extLst>
          </p:nvPr>
        </p:nvGraphicFramePr>
        <p:xfrm>
          <a:off x="2146852" y="490101"/>
          <a:ext cx="9809921" cy="5433617"/>
        </p:xfrm>
        <a:graphic>
          <a:graphicData uri="http://schemas.openxmlformats.org/drawingml/2006/table">
            <a:tbl>
              <a:tblPr firstRow="1" bandRow="1">
                <a:tableStyleId>{2D5ABB26-0587-4C30-8999-92F81FD0307C}</a:tableStyleId>
              </a:tblPr>
              <a:tblGrid>
                <a:gridCol w="1753837">
                  <a:extLst>
                    <a:ext uri="{9D8B030D-6E8A-4147-A177-3AD203B41FA5}">
                      <a16:colId xmlns:a16="http://schemas.microsoft.com/office/drawing/2014/main" val="1629920160"/>
                    </a:ext>
                  </a:extLst>
                </a:gridCol>
                <a:gridCol w="2170132">
                  <a:extLst>
                    <a:ext uri="{9D8B030D-6E8A-4147-A177-3AD203B41FA5}">
                      <a16:colId xmlns:a16="http://schemas.microsoft.com/office/drawing/2014/main" val="2619236511"/>
                    </a:ext>
                  </a:extLst>
                </a:gridCol>
                <a:gridCol w="1961984">
                  <a:extLst>
                    <a:ext uri="{9D8B030D-6E8A-4147-A177-3AD203B41FA5}">
                      <a16:colId xmlns:a16="http://schemas.microsoft.com/office/drawing/2014/main" val="1388004645"/>
                    </a:ext>
                  </a:extLst>
                </a:gridCol>
                <a:gridCol w="1961984">
                  <a:extLst>
                    <a:ext uri="{9D8B030D-6E8A-4147-A177-3AD203B41FA5}">
                      <a16:colId xmlns:a16="http://schemas.microsoft.com/office/drawing/2014/main" val="3645175989"/>
                    </a:ext>
                  </a:extLst>
                </a:gridCol>
                <a:gridCol w="1961984">
                  <a:extLst>
                    <a:ext uri="{9D8B030D-6E8A-4147-A177-3AD203B41FA5}">
                      <a16:colId xmlns:a16="http://schemas.microsoft.com/office/drawing/2014/main" val="717714369"/>
                    </a:ext>
                  </a:extLst>
                </a:gridCol>
              </a:tblGrid>
              <a:tr h="460476">
                <a:tc gridSpan="5">
                  <a:txBody>
                    <a:bodyPr/>
                    <a:lstStyle/>
                    <a:p>
                      <a:pPr algn="ctr"/>
                      <a:r>
                        <a:rPr lang="tr-TR" sz="2400" b="1" dirty="0">
                          <a:solidFill>
                            <a:schemeClr val="accent1">
                              <a:lumMod val="75000"/>
                            </a:schemeClr>
                          </a:solidFill>
                        </a:rPr>
                        <a:t>Kalkınmada Birinci Derece Öncelikli Yöreye dahil İller.</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844656109"/>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Adıyaman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Bitlis</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Hakkari</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Malatya</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Sinop</a:t>
                      </a:r>
                      <a:endParaRPr lang="tr-TR" sz="2400" b="1" i="1" dirty="0">
                        <a:latin typeface="Tw Cen MT" panose="020B0602020104020603" pitchFamily="34" charset="0"/>
                      </a:endParaRPr>
                    </a:p>
                  </a:txBody>
                  <a:tcPr/>
                </a:tc>
                <a:extLst>
                  <a:ext uri="{0D108BD9-81ED-4DB2-BD59-A6C34878D82A}">
                    <a16:rowId xmlns:a16="http://schemas.microsoft.com/office/drawing/2014/main" val="22032150"/>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Ağrı</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Çanakkale**</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Iğdır</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Mardin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Sivas</a:t>
                      </a:r>
                      <a:endParaRPr lang="tr-TR" sz="2400" b="1" i="1" dirty="0">
                        <a:latin typeface="Tw Cen MT" panose="020B0602020104020603" pitchFamily="34" charset="0"/>
                      </a:endParaRPr>
                    </a:p>
                  </a:txBody>
                  <a:tcPr/>
                </a:tc>
                <a:extLst>
                  <a:ext uri="{0D108BD9-81ED-4DB2-BD59-A6C34878D82A}">
                    <a16:rowId xmlns:a16="http://schemas.microsoft.com/office/drawing/2014/main" val="1781258645"/>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Aksaray</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Çankırı</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err="1">
                          <a:latin typeface="Tw Cen MT" panose="020B0602020104020603" pitchFamily="34" charset="0"/>
                        </a:rPr>
                        <a:t>K.Maraş</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Muş</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Şanlıurfa</a:t>
                      </a:r>
                      <a:endParaRPr lang="tr-TR" sz="2400" b="1" i="1" dirty="0">
                        <a:latin typeface="Tw Cen MT" panose="020B0602020104020603" pitchFamily="34" charset="0"/>
                      </a:endParaRPr>
                    </a:p>
                  </a:txBody>
                  <a:tcPr/>
                </a:tc>
                <a:extLst>
                  <a:ext uri="{0D108BD9-81ED-4DB2-BD59-A6C34878D82A}">
                    <a16:rowId xmlns:a16="http://schemas.microsoft.com/office/drawing/2014/main" val="2802635086"/>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Amasya</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Çorum</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Karabük</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Nevşehir</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Şırnak</a:t>
                      </a:r>
                      <a:endParaRPr lang="tr-TR" sz="2400" b="1" i="1" dirty="0">
                        <a:latin typeface="Tw Cen MT" panose="020B0602020104020603" pitchFamily="34" charset="0"/>
                      </a:endParaRPr>
                    </a:p>
                  </a:txBody>
                  <a:tcPr/>
                </a:tc>
                <a:extLst>
                  <a:ext uri="{0D108BD9-81ED-4DB2-BD59-A6C34878D82A}">
                    <a16:rowId xmlns:a16="http://schemas.microsoft.com/office/drawing/2014/main" val="3113056987"/>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Ardahan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Diyarbakır</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Karaman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Niğde</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Tokat</a:t>
                      </a:r>
                      <a:endParaRPr lang="tr-TR" sz="2400" b="1" i="1" dirty="0">
                        <a:latin typeface="Tw Cen MT" panose="020B0602020104020603" pitchFamily="34" charset="0"/>
                      </a:endParaRPr>
                    </a:p>
                  </a:txBody>
                  <a:tcPr/>
                </a:tc>
                <a:extLst>
                  <a:ext uri="{0D108BD9-81ED-4DB2-BD59-A6C34878D82A}">
                    <a16:rowId xmlns:a16="http://schemas.microsoft.com/office/drawing/2014/main" val="697021622"/>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Artvin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Elazığ</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Kars</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Ordu</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Trabzon</a:t>
                      </a:r>
                      <a:endParaRPr lang="tr-TR" sz="2400" b="1" i="1" dirty="0">
                        <a:latin typeface="Tw Cen MT" panose="020B0602020104020603" pitchFamily="34" charset="0"/>
                      </a:endParaRPr>
                    </a:p>
                  </a:txBody>
                  <a:tcPr/>
                </a:tc>
                <a:extLst>
                  <a:ext uri="{0D108BD9-81ED-4DB2-BD59-A6C34878D82A}">
                    <a16:rowId xmlns:a16="http://schemas.microsoft.com/office/drawing/2014/main" val="1992972689"/>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Bartın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Erzincan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Kastamonu</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Osmaniye</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Tunceli</a:t>
                      </a:r>
                      <a:endParaRPr lang="tr-TR" sz="2400" b="1" i="1" dirty="0">
                        <a:latin typeface="Tw Cen MT" panose="020B0602020104020603" pitchFamily="34" charset="0"/>
                      </a:endParaRPr>
                    </a:p>
                  </a:txBody>
                  <a:tcPr/>
                </a:tc>
                <a:extLst>
                  <a:ext uri="{0D108BD9-81ED-4DB2-BD59-A6C34878D82A}">
                    <a16:rowId xmlns:a16="http://schemas.microsoft.com/office/drawing/2014/main" val="3140314976"/>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Batman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Erzurum</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Kırıkkale</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Rize</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Van</a:t>
                      </a:r>
                      <a:endParaRPr lang="tr-TR" sz="2400" b="1" i="1" dirty="0">
                        <a:latin typeface="Tw Cen MT" panose="020B0602020104020603" pitchFamily="34" charset="0"/>
                      </a:endParaRPr>
                    </a:p>
                  </a:txBody>
                  <a:tcPr/>
                </a:tc>
                <a:extLst>
                  <a:ext uri="{0D108BD9-81ED-4DB2-BD59-A6C34878D82A}">
                    <a16:rowId xmlns:a16="http://schemas.microsoft.com/office/drawing/2014/main" val="1085721228"/>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Bayburt</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Giresun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Kırşehir</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Samsun</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Yozgat</a:t>
                      </a:r>
                      <a:endParaRPr lang="tr-TR" sz="2400" b="1" i="1" dirty="0">
                        <a:latin typeface="Tw Cen MT" panose="020B0602020104020603" pitchFamily="34" charset="0"/>
                      </a:endParaRPr>
                    </a:p>
                  </a:txBody>
                  <a:tcPr/>
                </a:tc>
                <a:extLst>
                  <a:ext uri="{0D108BD9-81ED-4DB2-BD59-A6C34878D82A}">
                    <a16:rowId xmlns:a16="http://schemas.microsoft.com/office/drawing/2014/main" val="3552518984"/>
                  </a:ext>
                </a:extLst>
              </a:tr>
              <a:tr h="460476">
                <a:tc>
                  <a:txBody>
                    <a:bodyPr/>
                    <a:lstStyle/>
                    <a:p>
                      <a:pPr marL="342900" indent="-342900">
                        <a:buFont typeface="Wingdings" panose="05000000000000000000" pitchFamily="2" charset="2"/>
                        <a:buChar char="ü"/>
                      </a:pPr>
                      <a:r>
                        <a:rPr lang="tr-TR" sz="2400" i="1" dirty="0">
                          <a:latin typeface="Tw Cen MT" panose="020B0602020104020603" pitchFamily="34" charset="0"/>
                        </a:rPr>
                        <a:t>Bingöl</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Gümüşhane</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Kilis</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Siirt</a:t>
                      </a:r>
                      <a:endParaRPr lang="tr-TR" sz="2400" b="1" i="1" dirty="0">
                        <a:latin typeface="Tw Cen MT" panose="020B0602020104020603" pitchFamily="34" charset="0"/>
                      </a:endParaRPr>
                    </a:p>
                  </a:txBody>
                  <a:tcPr/>
                </a:tc>
                <a:tc>
                  <a:txBody>
                    <a:bodyPr/>
                    <a:lstStyle/>
                    <a:p>
                      <a:pPr marL="342900" indent="-342900">
                        <a:buFont typeface="Wingdings" panose="05000000000000000000" pitchFamily="2" charset="2"/>
                        <a:buChar char="ü"/>
                      </a:pPr>
                      <a:r>
                        <a:rPr lang="tr-TR" sz="2400" i="1" dirty="0">
                          <a:latin typeface="Tw Cen MT" panose="020B0602020104020603" pitchFamily="34" charset="0"/>
                        </a:rPr>
                        <a:t>Zonguldak</a:t>
                      </a:r>
                      <a:endParaRPr lang="tr-TR" sz="2400" b="1" i="1" dirty="0">
                        <a:latin typeface="Tw Cen MT" panose="020B0602020104020603" pitchFamily="34" charset="0"/>
                      </a:endParaRPr>
                    </a:p>
                  </a:txBody>
                  <a:tcPr/>
                </a:tc>
                <a:extLst>
                  <a:ext uri="{0D108BD9-81ED-4DB2-BD59-A6C34878D82A}">
                    <a16:rowId xmlns:a16="http://schemas.microsoft.com/office/drawing/2014/main" val="1519419376"/>
                  </a:ext>
                </a:extLst>
              </a:tr>
              <a:tr h="368381">
                <a:tc gridSpan="5">
                  <a:txBody>
                    <a:bodyPr/>
                    <a:lstStyle/>
                    <a:p>
                      <a:r>
                        <a:rPr lang="tr-TR" sz="1800" dirty="0"/>
                        <a:t>**Çanakkale İlinde sadece Gökçeada ve Bozcaada ilçeleri bu kapsamdadır.</a:t>
                      </a:r>
                      <a:endParaRPr lang="tr-TR" sz="1800" b="1" dirty="0"/>
                    </a:p>
                  </a:txBody>
                  <a:tcPr/>
                </a:tc>
                <a:tc hMerge="1">
                  <a:txBody>
                    <a:bodyPr/>
                    <a:lstStyle/>
                    <a:p>
                      <a:endParaRPr lang="tr-TR" sz="2400" b="1" dirty="0"/>
                    </a:p>
                  </a:txBody>
                  <a:tcPr/>
                </a:tc>
                <a:tc hMerge="1">
                  <a:txBody>
                    <a:bodyPr/>
                    <a:lstStyle/>
                    <a:p>
                      <a:endParaRPr lang="tr-TR" sz="2400" b="1" dirty="0"/>
                    </a:p>
                  </a:txBody>
                  <a:tcPr/>
                </a:tc>
                <a:tc hMerge="1">
                  <a:txBody>
                    <a:bodyPr/>
                    <a:lstStyle/>
                    <a:p>
                      <a:endParaRPr lang="tr-TR" sz="2400" b="1" dirty="0"/>
                    </a:p>
                  </a:txBody>
                  <a:tcPr/>
                </a:tc>
                <a:tc hMerge="1">
                  <a:txBody>
                    <a:bodyPr/>
                    <a:lstStyle/>
                    <a:p>
                      <a:endParaRPr lang="tr-TR" sz="2400" b="1" dirty="0"/>
                    </a:p>
                  </a:txBody>
                  <a:tcPr/>
                </a:tc>
                <a:extLst>
                  <a:ext uri="{0D108BD9-81ED-4DB2-BD59-A6C34878D82A}">
                    <a16:rowId xmlns:a16="http://schemas.microsoft.com/office/drawing/2014/main" val="575900785"/>
                  </a:ext>
                </a:extLst>
              </a:tr>
            </a:tbl>
          </a:graphicData>
        </a:graphic>
      </p:graphicFrame>
    </p:spTree>
    <p:extLst>
      <p:ext uri="{BB962C8B-B14F-4D97-AF65-F5344CB8AC3E}">
        <p14:creationId xmlns:p14="http://schemas.microsoft.com/office/powerpoint/2010/main" val="114286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3AE42F-DE54-64F1-0818-A528DBF7D5BE}"/>
              </a:ext>
            </a:extLst>
          </p:cNvPr>
          <p:cNvSpPr>
            <a:spLocks noGrp="1"/>
          </p:cNvSpPr>
          <p:nvPr>
            <p:ph type="title"/>
          </p:nvPr>
        </p:nvSpPr>
        <p:spPr>
          <a:xfrm>
            <a:off x="1887247" y="257176"/>
            <a:ext cx="8628353" cy="716859"/>
          </a:xfrm>
        </p:spPr>
        <p:txBody>
          <a:bodyPr>
            <a:normAutofit/>
          </a:bodyPr>
          <a:lstStyle/>
          <a:p>
            <a:r>
              <a:rPr lang="tr-TR" dirty="0"/>
              <a:t>64/3 Uygulama Örnekleri</a:t>
            </a:r>
          </a:p>
        </p:txBody>
      </p:sp>
      <p:sp>
        <p:nvSpPr>
          <p:cNvPr id="3" name="İçerik Yer Tutucusu 2">
            <a:extLst>
              <a:ext uri="{FF2B5EF4-FFF2-40B4-BE49-F238E27FC236}">
                <a16:creationId xmlns:a16="http://schemas.microsoft.com/office/drawing/2014/main" id="{34DA94EB-872E-7B51-C208-D98EEDA758A9}"/>
              </a:ext>
            </a:extLst>
          </p:cNvPr>
          <p:cNvSpPr>
            <a:spLocks noGrp="1"/>
          </p:cNvSpPr>
          <p:nvPr>
            <p:ph idx="1"/>
          </p:nvPr>
        </p:nvSpPr>
        <p:spPr>
          <a:xfrm>
            <a:off x="1610138" y="1071573"/>
            <a:ext cx="10202587" cy="5592418"/>
          </a:xfrm>
        </p:spPr>
        <p:txBody>
          <a:bodyPr>
            <a:normAutofit fontScale="92500" lnSpcReduction="20000"/>
          </a:bodyPr>
          <a:lstStyle/>
          <a:p>
            <a:pPr>
              <a:buFont typeface="Wingdings" panose="05000000000000000000" pitchFamily="2" charset="2"/>
              <a:buChar char="q"/>
            </a:pPr>
            <a:r>
              <a:rPr lang="tr-TR" sz="2600" b="1" u="sng" dirty="0"/>
              <a:t>ÖRNEK: 1</a:t>
            </a:r>
          </a:p>
          <a:p>
            <a:pPr>
              <a:buFont typeface="Wingdings" panose="05000000000000000000" pitchFamily="2" charset="2"/>
              <a:buChar char="Ø"/>
            </a:pPr>
            <a:r>
              <a:rPr lang="tr-TR" sz="1800" dirty="0"/>
              <a:t>Asil memurluğa atanma tarihi      :</a:t>
            </a:r>
          </a:p>
          <a:p>
            <a:pPr>
              <a:buFont typeface="Wingdings" panose="05000000000000000000" pitchFamily="2" charset="2"/>
              <a:buChar char="Ø"/>
            </a:pPr>
            <a:r>
              <a:rPr lang="tr-TR" sz="1800" dirty="0"/>
              <a:t>İKİ YILLIK SÜRENİN BAŞLANGICI      :   </a:t>
            </a:r>
          </a:p>
          <a:p>
            <a:pPr>
              <a:buFont typeface="Wingdings" panose="05000000000000000000" pitchFamily="2" charset="2"/>
              <a:buChar char="Ø"/>
            </a:pPr>
            <a:r>
              <a:rPr lang="tr-TR" sz="1800" dirty="0"/>
              <a:t>Rapor                                               : -                     </a:t>
            </a:r>
          </a:p>
          <a:p>
            <a:pPr>
              <a:buFont typeface="Wingdings" panose="05000000000000000000" pitchFamily="2" charset="2"/>
              <a:buChar char="Ø"/>
            </a:pPr>
            <a:r>
              <a:rPr lang="tr-TR" sz="1800" dirty="0"/>
              <a:t>Ücretsiz İzin                                       : </a:t>
            </a:r>
          </a:p>
          <a:p>
            <a:pPr>
              <a:buFont typeface="Wingdings" panose="05000000000000000000" pitchFamily="2" charset="2"/>
              <a:buChar char="Ø"/>
            </a:pPr>
            <a:r>
              <a:rPr lang="tr-TR" sz="1800" dirty="0"/>
              <a:t>Vekalet                                             : </a:t>
            </a:r>
          </a:p>
          <a:p>
            <a:pPr>
              <a:buFont typeface="Wingdings" panose="05000000000000000000" pitchFamily="2" charset="2"/>
              <a:buChar char="Ø"/>
            </a:pPr>
            <a:r>
              <a:rPr lang="tr-TR" sz="1800" b="1" dirty="0"/>
              <a:t>Kademe ilerlemesine müstahak Tarih:</a:t>
            </a:r>
            <a:endParaRPr lang="tr-TR" b="1" dirty="0">
              <a:solidFill>
                <a:schemeClr val="accent1"/>
              </a:solidFill>
            </a:endParaRPr>
          </a:p>
          <a:p>
            <a:pPr marL="0" indent="0">
              <a:buNone/>
            </a:pPr>
            <a:endParaRPr lang="tr-TR" sz="1800" b="1" dirty="0">
              <a:solidFill>
                <a:schemeClr val="accent1"/>
              </a:solidFill>
            </a:endParaRPr>
          </a:p>
          <a:p>
            <a:pPr>
              <a:buFont typeface="Wingdings" panose="05000000000000000000" pitchFamily="2" charset="2"/>
              <a:buChar char="q"/>
            </a:pPr>
            <a:r>
              <a:rPr lang="tr-TR" sz="2600" b="1" u="sng" dirty="0"/>
              <a:t>ÖRNEK: 2</a:t>
            </a:r>
          </a:p>
          <a:p>
            <a:pPr>
              <a:buFont typeface="Wingdings" panose="05000000000000000000" pitchFamily="2" charset="2"/>
              <a:buChar char="Ø"/>
            </a:pPr>
            <a:r>
              <a:rPr lang="tr-TR" sz="1800" dirty="0"/>
              <a:t>Asil memurluğa atanma tarihi      :    </a:t>
            </a:r>
          </a:p>
          <a:p>
            <a:pPr>
              <a:buFont typeface="Wingdings" panose="05000000000000000000" pitchFamily="2" charset="2"/>
              <a:buChar char="Ø"/>
            </a:pPr>
            <a:r>
              <a:rPr lang="tr-TR" sz="1800" dirty="0"/>
              <a:t>İKİ YILLIK SÜRENİN BAŞLANGICI      :  </a:t>
            </a:r>
          </a:p>
          <a:p>
            <a:pPr>
              <a:buFont typeface="Wingdings" panose="05000000000000000000" pitchFamily="2" charset="2"/>
              <a:buChar char="Ø"/>
            </a:pPr>
            <a:r>
              <a:rPr lang="tr-TR" sz="1800" dirty="0"/>
              <a:t>Rapor                                               :</a:t>
            </a:r>
          </a:p>
          <a:p>
            <a:pPr>
              <a:buFont typeface="Wingdings" panose="05000000000000000000" pitchFamily="2" charset="2"/>
              <a:buChar char="Ø"/>
            </a:pPr>
            <a:r>
              <a:rPr lang="tr-TR" sz="1800" dirty="0"/>
              <a:t>Ücretsiz İzin                                       :</a:t>
            </a:r>
          </a:p>
          <a:p>
            <a:pPr>
              <a:buFont typeface="Wingdings" panose="05000000000000000000" pitchFamily="2" charset="2"/>
              <a:buChar char="Ø"/>
            </a:pPr>
            <a:r>
              <a:rPr lang="tr-TR" sz="1800" dirty="0"/>
              <a:t>Vekalet                                             : </a:t>
            </a:r>
          </a:p>
          <a:p>
            <a:pPr>
              <a:buFont typeface="Wingdings" panose="05000000000000000000" pitchFamily="2" charset="2"/>
              <a:buChar char="Ø"/>
            </a:pPr>
            <a:r>
              <a:rPr lang="tr-TR" dirty="0"/>
              <a:t>2 yıl süresine ilave toplam süre       :   </a:t>
            </a:r>
            <a:r>
              <a:rPr lang="tr-TR" b="1" dirty="0"/>
              <a:t>7 ay</a:t>
            </a:r>
            <a:endParaRPr lang="tr-TR" sz="1800" b="1" dirty="0"/>
          </a:p>
          <a:p>
            <a:pPr>
              <a:buFont typeface="Wingdings" panose="05000000000000000000" pitchFamily="2" charset="2"/>
              <a:buChar char="Ø"/>
            </a:pPr>
            <a:r>
              <a:rPr lang="tr-TR" sz="1800" b="1" dirty="0"/>
              <a:t>Kademe ilerlemesine müstahak Tarih:</a:t>
            </a:r>
            <a:endParaRPr lang="tr-TR" b="1" dirty="0">
              <a:solidFill>
                <a:schemeClr val="accent1"/>
              </a:solidFill>
            </a:endParaRPr>
          </a:p>
          <a:p>
            <a:pPr marL="0" indent="0">
              <a:buNone/>
            </a:pPr>
            <a:endParaRPr lang="tr-TR" sz="1800" b="1" dirty="0">
              <a:solidFill>
                <a:schemeClr val="accent1"/>
              </a:solidFill>
            </a:endParaRPr>
          </a:p>
          <a:p>
            <a:pPr>
              <a:buNone/>
            </a:pPr>
            <a:endParaRPr lang="tr-TR" sz="1800" b="1" u="sng" dirty="0"/>
          </a:p>
          <a:p>
            <a:endParaRPr lang="tr-TR" dirty="0"/>
          </a:p>
        </p:txBody>
      </p:sp>
      <p:sp>
        <p:nvSpPr>
          <p:cNvPr id="5" name="Metin kutusu 4">
            <a:extLst>
              <a:ext uri="{FF2B5EF4-FFF2-40B4-BE49-F238E27FC236}">
                <a16:creationId xmlns:a16="http://schemas.microsoft.com/office/drawing/2014/main" id="{32B9F017-EF2B-9323-A944-2ABB7A444827}"/>
              </a:ext>
            </a:extLst>
          </p:cNvPr>
          <p:cNvSpPr txBox="1"/>
          <p:nvPr/>
        </p:nvSpPr>
        <p:spPr>
          <a:xfrm>
            <a:off x="5645422" y="1396343"/>
            <a:ext cx="2474843" cy="369332"/>
          </a:xfrm>
          <a:prstGeom prst="rect">
            <a:avLst/>
          </a:prstGeom>
          <a:noFill/>
        </p:spPr>
        <p:txBody>
          <a:bodyPr wrap="square" rtlCol="0">
            <a:spAutoFit/>
          </a:bodyPr>
          <a:lstStyle/>
          <a:p>
            <a:r>
              <a:rPr lang="tr-TR" b="1" dirty="0"/>
              <a:t>01.01.2021</a:t>
            </a:r>
          </a:p>
        </p:txBody>
      </p:sp>
      <p:sp>
        <p:nvSpPr>
          <p:cNvPr id="6" name="Metin kutusu 5">
            <a:extLst>
              <a:ext uri="{FF2B5EF4-FFF2-40B4-BE49-F238E27FC236}">
                <a16:creationId xmlns:a16="http://schemas.microsoft.com/office/drawing/2014/main" id="{179F0F92-BBAF-F12C-A0C0-7409AC458B34}"/>
              </a:ext>
            </a:extLst>
          </p:cNvPr>
          <p:cNvSpPr txBox="1"/>
          <p:nvPr/>
        </p:nvSpPr>
        <p:spPr>
          <a:xfrm>
            <a:off x="5645427" y="1740932"/>
            <a:ext cx="2474843" cy="369332"/>
          </a:xfrm>
          <a:prstGeom prst="rect">
            <a:avLst/>
          </a:prstGeom>
          <a:noFill/>
        </p:spPr>
        <p:txBody>
          <a:bodyPr wrap="square" rtlCol="0">
            <a:spAutoFit/>
          </a:bodyPr>
          <a:lstStyle/>
          <a:p>
            <a:r>
              <a:rPr lang="tr-TR" b="1" dirty="0">
                <a:solidFill>
                  <a:srgbClr val="00B050"/>
                </a:solidFill>
              </a:rPr>
              <a:t>01.01.2021</a:t>
            </a:r>
          </a:p>
        </p:txBody>
      </p:sp>
      <p:sp>
        <p:nvSpPr>
          <p:cNvPr id="7" name="Metin kutusu 6">
            <a:extLst>
              <a:ext uri="{FF2B5EF4-FFF2-40B4-BE49-F238E27FC236}">
                <a16:creationId xmlns:a16="http://schemas.microsoft.com/office/drawing/2014/main" id="{6B788CF8-B11F-5701-EA25-5EA57270362A}"/>
              </a:ext>
            </a:extLst>
          </p:cNvPr>
          <p:cNvSpPr txBox="1"/>
          <p:nvPr/>
        </p:nvSpPr>
        <p:spPr>
          <a:xfrm>
            <a:off x="5996610" y="3059668"/>
            <a:ext cx="2474843" cy="369332"/>
          </a:xfrm>
          <a:prstGeom prst="rect">
            <a:avLst/>
          </a:prstGeom>
          <a:noFill/>
        </p:spPr>
        <p:txBody>
          <a:bodyPr wrap="square" rtlCol="0">
            <a:spAutoFit/>
          </a:bodyPr>
          <a:lstStyle/>
          <a:p>
            <a:r>
              <a:rPr lang="tr-TR" b="1" dirty="0">
                <a:solidFill>
                  <a:schemeClr val="accent1"/>
                </a:solidFill>
              </a:rPr>
              <a:t>01.01.2023</a:t>
            </a:r>
            <a:endParaRPr lang="tr-TR" dirty="0"/>
          </a:p>
        </p:txBody>
      </p:sp>
      <p:sp>
        <p:nvSpPr>
          <p:cNvPr id="8" name="Metin kutusu 7">
            <a:extLst>
              <a:ext uri="{FF2B5EF4-FFF2-40B4-BE49-F238E27FC236}">
                <a16:creationId xmlns:a16="http://schemas.microsoft.com/office/drawing/2014/main" id="{CDBCB991-E5F7-C739-FA11-73EC092D3B2D}"/>
              </a:ext>
            </a:extLst>
          </p:cNvPr>
          <p:cNvSpPr txBox="1"/>
          <p:nvPr/>
        </p:nvSpPr>
        <p:spPr>
          <a:xfrm>
            <a:off x="5645426" y="4075763"/>
            <a:ext cx="2474843" cy="369332"/>
          </a:xfrm>
          <a:prstGeom prst="rect">
            <a:avLst/>
          </a:prstGeom>
          <a:noFill/>
        </p:spPr>
        <p:txBody>
          <a:bodyPr wrap="square" rtlCol="0">
            <a:spAutoFit/>
          </a:bodyPr>
          <a:lstStyle/>
          <a:p>
            <a:r>
              <a:rPr lang="tr-TR" dirty="0"/>
              <a:t>15.02.2022</a:t>
            </a:r>
          </a:p>
        </p:txBody>
      </p:sp>
      <p:sp>
        <p:nvSpPr>
          <p:cNvPr id="9" name="Metin kutusu 8">
            <a:extLst>
              <a:ext uri="{FF2B5EF4-FFF2-40B4-BE49-F238E27FC236}">
                <a16:creationId xmlns:a16="http://schemas.microsoft.com/office/drawing/2014/main" id="{A9B3C585-5F55-50A0-C600-6E5F736039C1}"/>
              </a:ext>
            </a:extLst>
          </p:cNvPr>
          <p:cNvSpPr txBox="1"/>
          <p:nvPr/>
        </p:nvSpPr>
        <p:spPr>
          <a:xfrm>
            <a:off x="5645426" y="4417799"/>
            <a:ext cx="2474843" cy="369332"/>
          </a:xfrm>
          <a:prstGeom prst="rect">
            <a:avLst/>
          </a:prstGeom>
          <a:noFill/>
        </p:spPr>
        <p:txBody>
          <a:bodyPr wrap="square" rtlCol="0">
            <a:spAutoFit/>
          </a:bodyPr>
          <a:lstStyle/>
          <a:p>
            <a:r>
              <a:rPr lang="tr-TR" dirty="0"/>
              <a:t>15.02.2022</a:t>
            </a:r>
          </a:p>
        </p:txBody>
      </p:sp>
      <p:sp>
        <p:nvSpPr>
          <p:cNvPr id="10" name="Metin kutusu 9">
            <a:extLst>
              <a:ext uri="{FF2B5EF4-FFF2-40B4-BE49-F238E27FC236}">
                <a16:creationId xmlns:a16="http://schemas.microsoft.com/office/drawing/2014/main" id="{5CF24A4A-1F9A-7084-6651-02AE783BF3E7}"/>
              </a:ext>
            </a:extLst>
          </p:cNvPr>
          <p:cNvSpPr txBox="1"/>
          <p:nvPr/>
        </p:nvSpPr>
        <p:spPr>
          <a:xfrm>
            <a:off x="5645427" y="5072844"/>
            <a:ext cx="1600200" cy="369332"/>
          </a:xfrm>
          <a:prstGeom prst="rect">
            <a:avLst/>
          </a:prstGeom>
          <a:noFill/>
        </p:spPr>
        <p:txBody>
          <a:bodyPr wrap="square" rtlCol="0">
            <a:spAutoFit/>
          </a:bodyPr>
          <a:lstStyle/>
          <a:p>
            <a:r>
              <a:rPr lang="tr-TR" dirty="0"/>
              <a:t>5 ay, 20 gün</a:t>
            </a:r>
          </a:p>
        </p:txBody>
      </p:sp>
      <p:sp>
        <p:nvSpPr>
          <p:cNvPr id="11" name="Metin kutusu 10">
            <a:extLst>
              <a:ext uri="{FF2B5EF4-FFF2-40B4-BE49-F238E27FC236}">
                <a16:creationId xmlns:a16="http://schemas.microsoft.com/office/drawing/2014/main" id="{88AF9BD1-C884-61D9-59F5-A5DD3E4BAF59}"/>
              </a:ext>
            </a:extLst>
          </p:cNvPr>
          <p:cNvSpPr txBox="1"/>
          <p:nvPr/>
        </p:nvSpPr>
        <p:spPr>
          <a:xfrm>
            <a:off x="5645427" y="4722526"/>
            <a:ext cx="1600200" cy="369332"/>
          </a:xfrm>
          <a:prstGeom prst="rect">
            <a:avLst/>
          </a:prstGeom>
          <a:noFill/>
        </p:spPr>
        <p:txBody>
          <a:bodyPr wrap="square" rtlCol="0">
            <a:spAutoFit/>
          </a:bodyPr>
          <a:lstStyle/>
          <a:p>
            <a:r>
              <a:rPr lang="tr-TR" dirty="0"/>
              <a:t>1 ay, 10 gün </a:t>
            </a:r>
          </a:p>
        </p:txBody>
      </p:sp>
      <p:sp>
        <p:nvSpPr>
          <p:cNvPr id="12" name="Metin kutusu 11">
            <a:extLst>
              <a:ext uri="{FF2B5EF4-FFF2-40B4-BE49-F238E27FC236}">
                <a16:creationId xmlns:a16="http://schemas.microsoft.com/office/drawing/2014/main" id="{7D3CC3FB-6979-F3BA-4831-1646100B4BBB}"/>
              </a:ext>
            </a:extLst>
          </p:cNvPr>
          <p:cNvSpPr txBox="1"/>
          <p:nvPr/>
        </p:nvSpPr>
        <p:spPr>
          <a:xfrm>
            <a:off x="6231835" y="6067984"/>
            <a:ext cx="4899992" cy="369332"/>
          </a:xfrm>
          <a:prstGeom prst="rect">
            <a:avLst/>
          </a:prstGeom>
          <a:noFill/>
        </p:spPr>
        <p:txBody>
          <a:bodyPr wrap="square" rtlCol="0">
            <a:spAutoFit/>
          </a:bodyPr>
          <a:lstStyle/>
          <a:p>
            <a:r>
              <a:rPr lang="tr-TR" b="1" dirty="0">
                <a:solidFill>
                  <a:schemeClr val="accent1"/>
                </a:solidFill>
              </a:rPr>
              <a:t> Normalde 15.02.2024 iken 15.09.2024 olur </a:t>
            </a:r>
            <a:endParaRPr lang="tr-TR" dirty="0"/>
          </a:p>
        </p:txBody>
      </p:sp>
      <p:sp>
        <p:nvSpPr>
          <p:cNvPr id="4" name="Metin kutusu 3">
            <a:extLst>
              <a:ext uri="{FF2B5EF4-FFF2-40B4-BE49-F238E27FC236}">
                <a16:creationId xmlns:a16="http://schemas.microsoft.com/office/drawing/2014/main" id="{AD0224CA-F055-5F68-4E83-CFEF892D7C5A}"/>
              </a:ext>
            </a:extLst>
          </p:cNvPr>
          <p:cNvSpPr txBox="1"/>
          <p:nvPr/>
        </p:nvSpPr>
        <p:spPr>
          <a:xfrm>
            <a:off x="5645424" y="2096616"/>
            <a:ext cx="2474843" cy="369332"/>
          </a:xfrm>
          <a:prstGeom prst="rect">
            <a:avLst/>
          </a:prstGeom>
          <a:noFill/>
        </p:spPr>
        <p:txBody>
          <a:bodyPr wrap="square" rtlCol="0">
            <a:spAutoFit/>
          </a:bodyPr>
          <a:lstStyle/>
          <a:p>
            <a:r>
              <a:rPr lang="tr-TR" dirty="0">
                <a:solidFill>
                  <a:schemeClr val="accent1"/>
                </a:solidFill>
              </a:rPr>
              <a:t>YOK</a:t>
            </a:r>
          </a:p>
        </p:txBody>
      </p:sp>
      <p:sp>
        <p:nvSpPr>
          <p:cNvPr id="13" name="Metin kutusu 12">
            <a:extLst>
              <a:ext uri="{FF2B5EF4-FFF2-40B4-BE49-F238E27FC236}">
                <a16:creationId xmlns:a16="http://schemas.microsoft.com/office/drawing/2014/main" id="{9A12E843-C2F0-AF34-8AAA-222E7978DB0F}"/>
              </a:ext>
            </a:extLst>
          </p:cNvPr>
          <p:cNvSpPr txBox="1"/>
          <p:nvPr/>
        </p:nvSpPr>
        <p:spPr>
          <a:xfrm>
            <a:off x="5659729" y="2398950"/>
            <a:ext cx="2474843" cy="369332"/>
          </a:xfrm>
          <a:prstGeom prst="rect">
            <a:avLst/>
          </a:prstGeom>
          <a:noFill/>
        </p:spPr>
        <p:txBody>
          <a:bodyPr wrap="square" rtlCol="0">
            <a:spAutoFit/>
          </a:bodyPr>
          <a:lstStyle/>
          <a:p>
            <a:r>
              <a:rPr lang="tr-TR" dirty="0">
                <a:solidFill>
                  <a:schemeClr val="accent1"/>
                </a:solidFill>
              </a:rPr>
              <a:t>YOK</a:t>
            </a:r>
          </a:p>
        </p:txBody>
      </p:sp>
      <p:sp>
        <p:nvSpPr>
          <p:cNvPr id="14" name="Metin kutusu 13">
            <a:extLst>
              <a:ext uri="{FF2B5EF4-FFF2-40B4-BE49-F238E27FC236}">
                <a16:creationId xmlns:a16="http://schemas.microsoft.com/office/drawing/2014/main" id="{EBFC439F-0955-4C2F-DB0E-D0D5136139CD}"/>
              </a:ext>
            </a:extLst>
          </p:cNvPr>
          <p:cNvSpPr txBox="1"/>
          <p:nvPr/>
        </p:nvSpPr>
        <p:spPr>
          <a:xfrm>
            <a:off x="5680202" y="2706685"/>
            <a:ext cx="2474843" cy="369332"/>
          </a:xfrm>
          <a:prstGeom prst="rect">
            <a:avLst/>
          </a:prstGeom>
          <a:noFill/>
        </p:spPr>
        <p:txBody>
          <a:bodyPr wrap="square" rtlCol="0">
            <a:spAutoFit/>
          </a:bodyPr>
          <a:lstStyle/>
          <a:p>
            <a:r>
              <a:rPr lang="tr-TR" dirty="0">
                <a:solidFill>
                  <a:schemeClr val="accent1"/>
                </a:solidFill>
              </a:rPr>
              <a:t>YOK</a:t>
            </a:r>
          </a:p>
        </p:txBody>
      </p:sp>
      <p:sp>
        <p:nvSpPr>
          <p:cNvPr id="15" name="Metin kutusu 14">
            <a:extLst>
              <a:ext uri="{FF2B5EF4-FFF2-40B4-BE49-F238E27FC236}">
                <a16:creationId xmlns:a16="http://schemas.microsoft.com/office/drawing/2014/main" id="{C56FD071-E01D-5EEC-59AF-555DCF6D48F6}"/>
              </a:ext>
            </a:extLst>
          </p:cNvPr>
          <p:cNvSpPr txBox="1"/>
          <p:nvPr/>
        </p:nvSpPr>
        <p:spPr>
          <a:xfrm>
            <a:off x="5645423" y="5430367"/>
            <a:ext cx="2474843" cy="369332"/>
          </a:xfrm>
          <a:prstGeom prst="rect">
            <a:avLst/>
          </a:prstGeom>
          <a:noFill/>
        </p:spPr>
        <p:txBody>
          <a:bodyPr wrap="square" rtlCol="0">
            <a:spAutoFit/>
          </a:bodyPr>
          <a:lstStyle/>
          <a:p>
            <a:r>
              <a:rPr lang="tr-TR" dirty="0">
                <a:solidFill>
                  <a:schemeClr val="accent1"/>
                </a:solidFill>
              </a:rPr>
              <a:t>YOK</a:t>
            </a:r>
          </a:p>
        </p:txBody>
      </p:sp>
      <p:sp>
        <p:nvSpPr>
          <p:cNvPr id="17" name="Sağ Ayraç 16">
            <a:extLst>
              <a:ext uri="{FF2B5EF4-FFF2-40B4-BE49-F238E27FC236}">
                <a16:creationId xmlns:a16="http://schemas.microsoft.com/office/drawing/2014/main" id="{86B5ED4E-7328-8C19-1DD8-F084F50B7EAD}"/>
              </a:ext>
            </a:extLst>
          </p:cNvPr>
          <p:cNvSpPr/>
          <p:nvPr/>
        </p:nvSpPr>
        <p:spPr>
          <a:xfrm>
            <a:off x="7176052" y="4795611"/>
            <a:ext cx="437322" cy="554465"/>
          </a:xfrm>
          <a:prstGeom prst="rightBrace">
            <a:avLst>
              <a:gd name="adj1" fmla="val 17424"/>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tr-TR" dirty="0"/>
          </a:p>
        </p:txBody>
      </p:sp>
      <p:sp>
        <p:nvSpPr>
          <p:cNvPr id="18" name="Metin kutusu 17">
            <a:extLst>
              <a:ext uri="{FF2B5EF4-FFF2-40B4-BE49-F238E27FC236}">
                <a16:creationId xmlns:a16="http://schemas.microsoft.com/office/drawing/2014/main" id="{572C5338-ADD5-025E-2DC0-FBF455511022}"/>
              </a:ext>
            </a:extLst>
          </p:cNvPr>
          <p:cNvSpPr txBox="1"/>
          <p:nvPr/>
        </p:nvSpPr>
        <p:spPr>
          <a:xfrm>
            <a:off x="7538830" y="4873559"/>
            <a:ext cx="2474843" cy="369332"/>
          </a:xfrm>
          <a:prstGeom prst="rect">
            <a:avLst/>
          </a:prstGeom>
          <a:noFill/>
        </p:spPr>
        <p:txBody>
          <a:bodyPr wrap="square" rtlCol="0">
            <a:spAutoFit/>
          </a:bodyPr>
          <a:lstStyle/>
          <a:p>
            <a:r>
              <a:rPr lang="tr-TR" dirty="0">
                <a:solidFill>
                  <a:schemeClr val="accent1"/>
                </a:solidFill>
              </a:rPr>
              <a:t>Toplam 7 Ay</a:t>
            </a:r>
          </a:p>
        </p:txBody>
      </p:sp>
    </p:spTree>
    <p:extLst>
      <p:ext uri="{BB962C8B-B14F-4D97-AF65-F5344CB8AC3E}">
        <p14:creationId xmlns:p14="http://schemas.microsoft.com/office/powerpoint/2010/main" val="383822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1A363C-BDF1-F03B-F139-6AAEB0C3FE31}"/>
              </a:ext>
            </a:extLst>
          </p:cNvPr>
          <p:cNvSpPr>
            <a:spLocks noGrp="1"/>
          </p:cNvSpPr>
          <p:nvPr>
            <p:ph type="title"/>
          </p:nvPr>
        </p:nvSpPr>
        <p:spPr>
          <a:xfrm>
            <a:off x="1798984" y="624110"/>
            <a:ext cx="9024729" cy="588464"/>
          </a:xfrm>
        </p:spPr>
        <p:style>
          <a:lnRef idx="0">
            <a:schemeClr val="accent4"/>
          </a:lnRef>
          <a:fillRef idx="3">
            <a:schemeClr val="accent4"/>
          </a:fillRef>
          <a:effectRef idx="3">
            <a:schemeClr val="accent4"/>
          </a:effectRef>
          <a:fontRef idx="minor">
            <a:schemeClr val="lt1"/>
          </a:fontRef>
        </p:style>
        <p:txBody>
          <a:bodyPr>
            <a:noAutofit/>
          </a:bodyPr>
          <a:lstStyle/>
          <a:p>
            <a:r>
              <a:rPr lang="tr-TR" sz="2800" b="1" dirty="0"/>
              <a:t>ASKERLİKTE GEÇEN SÜRELERİN DEĞERLENDİRİLMESİ:</a:t>
            </a:r>
            <a:br>
              <a:rPr lang="tr-TR" sz="2800" b="1" dirty="0"/>
            </a:br>
            <a:endParaRPr lang="tr-TR" sz="2800" b="1" dirty="0"/>
          </a:p>
        </p:txBody>
      </p:sp>
      <p:sp>
        <p:nvSpPr>
          <p:cNvPr id="3" name="İçerik Yer Tutucusu 2">
            <a:extLst>
              <a:ext uri="{FF2B5EF4-FFF2-40B4-BE49-F238E27FC236}">
                <a16:creationId xmlns:a16="http://schemas.microsoft.com/office/drawing/2014/main" id="{C83D3B89-8C86-8833-79D6-299F43AD332E}"/>
              </a:ext>
            </a:extLst>
          </p:cNvPr>
          <p:cNvSpPr>
            <a:spLocks noGrp="1"/>
          </p:cNvSpPr>
          <p:nvPr>
            <p:ph idx="1"/>
          </p:nvPr>
        </p:nvSpPr>
        <p:spPr>
          <a:xfrm>
            <a:off x="1530626" y="1461052"/>
            <a:ext cx="10661373" cy="4450170"/>
          </a:xfrm>
        </p:spPr>
        <p:txBody>
          <a:bodyPr>
            <a:normAutofit/>
          </a:bodyPr>
          <a:lstStyle/>
          <a:p>
            <a:pPr>
              <a:buFont typeface="+mj-lt"/>
              <a:buAutoNum type="alphaLcParenR"/>
            </a:pPr>
            <a:r>
              <a:rPr lang="tr-TR" dirty="0">
                <a:latin typeface="Tw Cen MT" panose="020B0602020104020603" pitchFamily="34" charset="0"/>
              </a:rPr>
              <a:t>Askerlik hizmetini görevde iken yapanların 657 sayılı Devlet Memurları Kanununun değişik 83. maddesi uyarınca, </a:t>
            </a:r>
          </a:p>
          <a:p>
            <a:pPr>
              <a:buFont typeface="+mj-lt"/>
              <a:buAutoNum type="alphaLcParenR"/>
            </a:pPr>
            <a:r>
              <a:rPr lang="tr-TR" dirty="0">
                <a:latin typeface="Tw Cen MT" panose="020B0602020104020603" pitchFamily="34" charset="0"/>
              </a:rPr>
              <a:t>Askerlik hizmetini göreve başlamadan yapanların ise aynı kanunun 84. maddesi uyarınca;</a:t>
            </a:r>
          </a:p>
          <a:p>
            <a:pPr>
              <a:buFont typeface="+mj-lt"/>
              <a:buAutoNum type="alphaLcParenR"/>
            </a:pPr>
            <a:r>
              <a:rPr lang="tr-TR" dirty="0">
                <a:latin typeface="Tw Cen MT" panose="020B0602020104020603" pitchFamily="34" charset="0"/>
              </a:rPr>
              <a:t>Söz konusu hizmetleri 5434 sayılı Emekli Sandığı Kanunu hükümleri çerçevesinde Sosyal Güvenlik Kurumuna borçlanıp borçlanmadığına bakılmaksızın bu süreler Kazanılmış Hak Aylığında değerlendirilerek kademe ilerlemesi ve derece yükseltilmesi yapılır. </a:t>
            </a:r>
          </a:p>
          <a:p>
            <a:pPr>
              <a:buFont typeface="+mj-lt"/>
              <a:buAutoNum type="alphaLcParenR"/>
            </a:pPr>
            <a:r>
              <a:rPr lang="tr-TR" dirty="0">
                <a:latin typeface="Tw Cen MT" panose="020B0602020104020603" pitchFamily="34" charset="0"/>
              </a:rPr>
              <a:t>Bu madde hükümlerinin uygulanmasıyla ilgili asil memur olması halinde ibraz tarihinden geçerli intibak işlemi yapılır. </a:t>
            </a:r>
          </a:p>
          <a:p>
            <a:pPr>
              <a:buFont typeface="+mj-lt"/>
              <a:buAutoNum type="alphaLcParenR"/>
            </a:pPr>
            <a:r>
              <a:rPr lang="tr-TR" dirty="0">
                <a:latin typeface="Tw Cen MT" panose="020B0602020104020603" pitchFamily="34" charset="0"/>
              </a:rPr>
              <a:t>Aday memur ise asaletinin tasdikini müteakip değerlendirmeye alınır.</a:t>
            </a:r>
          </a:p>
        </p:txBody>
      </p:sp>
    </p:spTree>
    <p:extLst>
      <p:ext uri="{BB962C8B-B14F-4D97-AF65-F5344CB8AC3E}">
        <p14:creationId xmlns:p14="http://schemas.microsoft.com/office/powerpoint/2010/main" val="7098744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9105" y="131567"/>
            <a:ext cx="8219660" cy="4250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800" b="1" dirty="0"/>
              <a:t>8 Yıl Terfi (64/4. Fıkrası) Kısa Bilgi</a:t>
            </a:r>
            <a:br>
              <a:rPr lang="tr-TR" sz="2800" b="1" dirty="0"/>
            </a:br>
            <a:endParaRPr lang="tr-TR" sz="2800" b="1" dirty="0"/>
          </a:p>
        </p:txBody>
      </p:sp>
      <p:sp>
        <p:nvSpPr>
          <p:cNvPr id="3" name="İçerik Yer Tutucusu 2"/>
          <p:cNvSpPr>
            <a:spLocks noGrp="1"/>
          </p:cNvSpPr>
          <p:nvPr>
            <p:ph idx="1"/>
          </p:nvPr>
        </p:nvSpPr>
        <p:spPr>
          <a:xfrm>
            <a:off x="1514475" y="685800"/>
            <a:ext cx="10278457" cy="5941243"/>
          </a:xfrm>
        </p:spPr>
        <p:txBody>
          <a:bodyPr>
            <a:noAutofit/>
          </a:bodyPr>
          <a:lstStyle/>
          <a:p>
            <a:pPr algn="just">
              <a:buFont typeface="Wingdings" panose="05000000000000000000" pitchFamily="2" charset="2"/>
              <a:buChar char="q"/>
            </a:pPr>
            <a:r>
              <a:rPr lang="tr-TR" sz="2000" i="1" dirty="0">
                <a:latin typeface="Tw Cen MT" panose="020B0602020104020603" pitchFamily="34" charset="0"/>
              </a:rPr>
              <a:t>«…Son sekiz yıl içinde herhangi bir disiplin cezası almayan memurlara, aylık derecelerinin yükseltilmesinde dikkate alınmak üzere bir kademe ilerlemesi uygulanır</a:t>
            </a:r>
            <a:r>
              <a:rPr lang="tr-TR" sz="2000" b="1" i="1" dirty="0">
                <a:latin typeface="Tw Cen MT" panose="020B0602020104020603" pitchFamily="34" charset="0"/>
              </a:rPr>
              <a:t>…»</a:t>
            </a:r>
          </a:p>
          <a:p>
            <a:pPr algn="just">
              <a:buFont typeface="Wingdings" panose="05000000000000000000" pitchFamily="2" charset="2"/>
              <a:buChar char="ü"/>
            </a:pPr>
            <a:r>
              <a:rPr lang="tr-TR" sz="1600" b="1" dirty="0"/>
              <a:t>25.02.2011 tarihinde yürürlüğe giren 6111 sayılı Kanunun 116 </a:t>
            </a:r>
            <a:r>
              <a:rPr lang="tr-TR" sz="1600" b="1" dirty="0" err="1"/>
              <a:t>ncı</a:t>
            </a:r>
            <a:r>
              <a:rPr lang="tr-TR" sz="1600" b="1" dirty="0"/>
              <a:t> maddesi </a:t>
            </a:r>
            <a:r>
              <a:rPr lang="tr-TR" sz="1600" i="1" dirty="0">
                <a:latin typeface="Arial" panose="020B0604020202020204" pitchFamily="34" charset="0"/>
                <a:cs typeface="Arial" panose="020B0604020202020204" pitchFamily="34" charset="0"/>
              </a:rPr>
              <a:t>(8 yıllık </a:t>
            </a:r>
            <a:r>
              <a:rPr lang="tr-TR" sz="1600" i="1" dirty="0" err="1">
                <a:latin typeface="Arial" panose="020B0604020202020204" pitchFamily="34" charset="0"/>
                <a:cs typeface="Arial" panose="020B0604020202020204" pitchFamily="34" charset="0"/>
              </a:rPr>
              <a:t>terfiye</a:t>
            </a:r>
            <a:r>
              <a:rPr lang="tr-TR" sz="1600" i="1" dirty="0">
                <a:latin typeface="Arial" panose="020B0604020202020204" pitchFamily="34" charset="0"/>
                <a:cs typeface="Arial" panose="020B0604020202020204" pitchFamily="34" charset="0"/>
              </a:rPr>
              <a:t> geçiş süresi)</a:t>
            </a:r>
            <a:r>
              <a:rPr lang="tr-TR" sz="1600" b="1" dirty="0"/>
              <a:t> </a:t>
            </a:r>
            <a:r>
              <a:rPr lang="tr-TR" sz="1600" dirty="0"/>
              <a:t>ile 657 sayılı devlet memurları kanununa eklenen geçici 36 </a:t>
            </a:r>
            <a:r>
              <a:rPr lang="tr-TR" sz="1600" dirty="0" err="1"/>
              <a:t>ncı</a:t>
            </a:r>
            <a:r>
              <a:rPr lang="tr-TR" sz="1600" dirty="0"/>
              <a:t> maddesinin C fıkrası gereğince devlet memurlarına, göreve başladıkları tarihten itibaren 8 yıllık hizmet sürelerini tamamlamaları ve bu süre içinde herhangi bir disiplin cezası (</a:t>
            </a:r>
            <a:r>
              <a:rPr lang="tr-TR" sz="1600" b="1" dirty="0"/>
              <a:t>uyarı, kınama, aylıktan kesme, kademe ilerlemesinin durdurulması disiplin cezası </a:t>
            </a:r>
            <a:r>
              <a:rPr lang="tr-TR" sz="1600" dirty="0"/>
              <a:t>) almamaları halinde 8 yıllık hizmet süresini tamamladığı tarih itibariyle bir kademe ilerlemesinden yararlandırılır.</a:t>
            </a:r>
          </a:p>
          <a:p>
            <a:pPr algn="l"/>
            <a:r>
              <a:rPr lang="tr-TR" sz="1600" b="0" i="0" dirty="0">
                <a:solidFill>
                  <a:srgbClr val="212529"/>
                </a:solidFill>
                <a:effectLst/>
                <a:latin typeface="Mulish"/>
              </a:rPr>
              <a:t>657 sayılı Devlet Memurları Kanununun “Geçiş hükümleri” başlıklı Geçici 36 </a:t>
            </a:r>
            <a:r>
              <a:rPr lang="tr-TR" sz="1600" b="0" i="0" dirty="0" err="1">
                <a:solidFill>
                  <a:srgbClr val="212529"/>
                </a:solidFill>
                <a:effectLst/>
                <a:latin typeface="Mulish"/>
              </a:rPr>
              <a:t>ncı</a:t>
            </a:r>
            <a:r>
              <a:rPr lang="tr-TR" sz="1600" b="0" i="0" dirty="0">
                <a:solidFill>
                  <a:srgbClr val="212529"/>
                </a:solidFill>
                <a:effectLst/>
                <a:latin typeface="Mulish"/>
              </a:rPr>
              <a:t> maddesinin (B) fıkrasında; “ Bu maddenin yayımı tarihinden önceki son altı yıllık sicil notu ortalaması doksan ve daha yukarı olanlardan 37 </a:t>
            </a:r>
            <a:r>
              <a:rPr lang="tr-TR" sz="1600" b="0" i="0" dirty="0" err="1">
                <a:solidFill>
                  <a:srgbClr val="212529"/>
                </a:solidFill>
                <a:effectLst/>
                <a:latin typeface="Mulish"/>
              </a:rPr>
              <a:t>nci</a:t>
            </a:r>
            <a:r>
              <a:rPr lang="tr-TR" sz="1600" b="0" i="0" dirty="0">
                <a:solidFill>
                  <a:srgbClr val="212529"/>
                </a:solidFill>
                <a:effectLst/>
                <a:latin typeface="Mulish"/>
              </a:rPr>
              <a:t> maddede yer alan bir üst dereceye yükseltme uygulamasından yararlanmamış olanlar hakkında, bu maddenin yürürlük tarihi itibarıyla değiştirilen 37 </a:t>
            </a:r>
            <a:r>
              <a:rPr lang="tr-TR" sz="1600" b="0" i="0" dirty="0" err="1">
                <a:solidFill>
                  <a:srgbClr val="212529"/>
                </a:solidFill>
                <a:effectLst/>
                <a:latin typeface="Mulish"/>
              </a:rPr>
              <a:t>nci</a:t>
            </a:r>
            <a:r>
              <a:rPr lang="tr-TR" sz="1600" b="0" i="0" dirty="0">
                <a:solidFill>
                  <a:srgbClr val="212529"/>
                </a:solidFill>
                <a:effectLst/>
                <a:latin typeface="Mulish"/>
              </a:rPr>
              <a:t> maddenin değişiklikten önceki hükmü uygulanır. </a:t>
            </a:r>
          </a:p>
          <a:p>
            <a:pPr algn="l"/>
            <a:r>
              <a:rPr lang="tr-TR" sz="1600" b="0" i="0" dirty="0">
                <a:solidFill>
                  <a:srgbClr val="212529"/>
                </a:solidFill>
                <a:effectLst/>
                <a:latin typeface="Mulish"/>
              </a:rPr>
              <a:t>Bu maddenin yürürlük tarihi itibarıyla değiştirilen 37 </a:t>
            </a:r>
            <a:r>
              <a:rPr lang="tr-TR" sz="1600" b="0" i="0" dirty="0" err="1">
                <a:solidFill>
                  <a:srgbClr val="212529"/>
                </a:solidFill>
                <a:effectLst/>
                <a:latin typeface="Mulish"/>
              </a:rPr>
              <a:t>nci</a:t>
            </a:r>
            <a:r>
              <a:rPr lang="tr-TR" sz="1600" b="0" i="0" dirty="0">
                <a:solidFill>
                  <a:srgbClr val="212529"/>
                </a:solidFill>
                <a:effectLst/>
                <a:latin typeface="Mulish"/>
              </a:rPr>
              <a:t> maddede yer alan sekiz yıllık süre, ilk sekiz yıllık dönem için, bu maddenin yürürlüğe girdiği tarihten önceki;</a:t>
            </a:r>
          </a:p>
          <a:p>
            <a:pPr algn="l">
              <a:buFont typeface="+mj-lt"/>
              <a:buAutoNum type="alphaLcParenR"/>
            </a:pPr>
            <a:r>
              <a:rPr lang="tr-TR" sz="1600" b="0" i="0" dirty="0">
                <a:solidFill>
                  <a:srgbClr val="212529"/>
                </a:solidFill>
                <a:effectLst/>
                <a:latin typeface="Mulish"/>
              </a:rPr>
              <a:t>Son beş yıllık sicil notu ortalaması doksan ve daha yukarı olanlar için üç yıl,</a:t>
            </a:r>
          </a:p>
          <a:p>
            <a:pPr algn="l">
              <a:buFont typeface="+mj-lt"/>
              <a:buAutoNum type="alphaLcParenR"/>
            </a:pPr>
            <a:r>
              <a:rPr lang="tr-TR" sz="1600" b="0" i="0" dirty="0">
                <a:solidFill>
                  <a:srgbClr val="212529"/>
                </a:solidFill>
                <a:effectLst/>
                <a:latin typeface="Mulish"/>
              </a:rPr>
              <a:t>Son dört yıllık sicil notu ortalaması doksan ve daha yukarı olanlar için dört yıl,</a:t>
            </a:r>
          </a:p>
          <a:p>
            <a:pPr algn="l">
              <a:buFont typeface="+mj-lt"/>
              <a:buAutoNum type="alphaLcParenR"/>
            </a:pPr>
            <a:r>
              <a:rPr lang="tr-TR" sz="1600" b="0" i="0" dirty="0">
                <a:solidFill>
                  <a:srgbClr val="212529"/>
                </a:solidFill>
                <a:effectLst/>
                <a:latin typeface="Mulish"/>
              </a:rPr>
              <a:t>Son üç yıllık sicil notu ortalaması doksan ve daha yukarı olanlar için beş yıl,</a:t>
            </a:r>
          </a:p>
          <a:p>
            <a:pPr algn="l">
              <a:buFont typeface="+mj-lt"/>
              <a:buAutoNum type="alphaLcParenR"/>
            </a:pPr>
            <a:r>
              <a:rPr lang="tr-TR" sz="1600" b="0" i="0" dirty="0">
                <a:solidFill>
                  <a:srgbClr val="212529"/>
                </a:solidFill>
                <a:effectLst/>
                <a:latin typeface="Mulish"/>
              </a:rPr>
              <a:t>Son iki yıllık sicil notu ortalaması doksan ve daha yukarı olanlar için altı yıl,</a:t>
            </a:r>
          </a:p>
          <a:p>
            <a:pPr algn="l">
              <a:buFont typeface="+mj-lt"/>
              <a:buAutoNum type="alphaLcParenR"/>
            </a:pPr>
            <a:r>
              <a:rPr lang="tr-TR" sz="1600" i="0" dirty="0">
                <a:solidFill>
                  <a:srgbClr val="212529"/>
                </a:solidFill>
                <a:effectLst/>
                <a:latin typeface="Tw Cen MT" panose="020B0602020104020603" pitchFamily="34" charset="0"/>
              </a:rPr>
              <a:t>Son sicil notu doksan ve daha yukarı olanlar için yedi yıl, olarak uygulanır. Hükmü amirdir.</a:t>
            </a:r>
            <a:endParaRPr lang="tr-TR" sz="1600" b="0" i="0" dirty="0">
              <a:solidFill>
                <a:srgbClr val="212529"/>
              </a:solidFill>
              <a:effectLst/>
              <a:latin typeface="Mulish"/>
            </a:endParaRPr>
          </a:p>
          <a:p>
            <a:pPr algn="just">
              <a:buFont typeface="Wingdings" panose="05000000000000000000" pitchFamily="2" charset="2"/>
              <a:buChar char="ü"/>
            </a:pPr>
            <a:endParaRPr lang="tr-TR" sz="1600" dirty="0"/>
          </a:p>
        </p:txBody>
      </p:sp>
    </p:spTree>
    <p:extLst>
      <p:ext uri="{BB962C8B-B14F-4D97-AF65-F5344CB8AC3E}">
        <p14:creationId xmlns:p14="http://schemas.microsoft.com/office/powerpoint/2010/main" val="1923387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GENEL İDARE HİZMETLERİ SINIFI</a:t>
            </a:r>
          </a:p>
        </p:txBody>
      </p:sp>
      <p:sp>
        <p:nvSpPr>
          <p:cNvPr id="3" name="İçerik Yer Tutucusu 2"/>
          <p:cNvSpPr>
            <a:spLocks noGrp="1"/>
          </p:cNvSpPr>
          <p:nvPr>
            <p:ph idx="1"/>
          </p:nvPr>
        </p:nvSpPr>
        <p:spPr>
          <a:xfrm>
            <a:off x="1570382" y="1808922"/>
            <a:ext cx="9849679" cy="4102300"/>
          </a:xfrm>
        </p:spPr>
        <p:txBody>
          <a:bodyPr>
            <a:noAutofit/>
          </a:bodyPr>
          <a:lstStyle/>
          <a:p>
            <a:pPr marL="0" indent="0">
              <a:buNone/>
            </a:pPr>
            <a:r>
              <a:rPr lang="tr-TR" sz="2800" b="1" i="1" dirty="0">
                <a:solidFill>
                  <a:schemeClr val="accent1"/>
                </a:solidFill>
                <a:latin typeface="Times New Roman" panose="02020603050405020304" pitchFamily="18" charset="0"/>
                <a:cs typeface="Times New Roman" panose="02020603050405020304" pitchFamily="18" charset="0"/>
              </a:rPr>
              <a:t>I-</a:t>
            </a:r>
            <a:r>
              <a:rPr lang="tr-TR" sz="2800" i="1" dirty="0">
                <a:latin typeface="Times New Roman" panose="02020603050405020304" pitchFamily="18" charset="0"/>
                <a:cs typeface="Times New Roman" panose="02020603050405020304" pitchFamily="18" charset="0"/>
              </a:rPr>
              <a:t>Bu Kanun kapsamına dahil kurumlarda yönetim, icra, büro ve benzeri hizmetleri gören ve bu Kanunla tespit edilen diğer sınıflara girmeyen memurlar, genel idare hizmetleri sınıfını teşkil eder.</a:t>
            </a:r>
          </a:p>
          <a:p>
            <a:pPr marL="0" indent="0">
              <a:buNone/>
            </a:pPr>
            <a:endParaRPr lang="tr-TR" sz="2800" i="1" dirty="0">
              <a:latin typeface="Segoe UI" panose="020B0502040204020203" pitchFamily="34" charset="0"/>
              <a:cs typeface="Segoe UI" panose="020B0502040204020203" pitchFamily="34" charset="0"/>
            </a:endParaRPr>
          </a:p>
          <a:p>
            <a:pPr marL="0" indent="0">
              <a:buNone/>
            </a:pPr>
            <a:r>
              <a:rPr lang="tr-TR" sz="2800" b="1" dirty="0">
                <a:latin typeface="Segoe UI" panose="020B0502040204020203" pitchFamily="34" charset="0"/>
                <a:cs typeface="Segoe UI" panose="020B0502040204020203" pitchFamily="34" charset="0"/>
              </a:rPr>
              <a:t>  Bu hizmet sınıfı, tüm öğrenim mezunlarının  görev alabildiği hizmet sınıfıdır.</a:t>
            </a:r>
          </a:p>
          <a:p>
            <a:pPr marL="0" indent="0">
              <a:buNone/>
            </a:pPr>
            <a:endParaRPr lang="tr-TR"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10170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8053" y="73110"/>
            <a:ext cx="4157869" cy="31569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tr-TR" sz="1600" b="1" dirty="0"/>
              <a:t>8 Yıl Terfi (64/4. Fıkrası) Kısa Bilgi</a:t>
            </a:r>
            <a:br>
              <a:rPr lang="tr-TR" sz="1600" b="1" dirty="0"/>
            </a:br>
            <a:endParaRPr lang="tr-TR" sz="1600" b="1" dirty="0"/>
          </a:p>
        </p:txBody>
      </p:sp>
      <p:sp>
        <p:nvSpPr>
          <p:cNvPr id="3" name="İçerik Yer Tutucusu 2"/>
          <p:cNvSpPr>
            <a:spLocks noGrp="1"/>
          </p:cNvSpPr>
          <p:nvPr>
            <p:ph idx="1"/>
          </p:nvPr>
        </p:nvSpPr>
        <p:spPr>
          <a:xfrm>
            <a:off x="1514475" y="616226"/>
            <a:ext cx="10278457" cy="6010817"/>
          </a:xfrm>
        </p:spPr>
        <p:txBody>
          <a:bodyPr>
            <a:noAutofit/>
          </a:bodyPr>
          <a:lstStyle/>
          <a:p>
            <a:pPr algn="l"/>
            <a:r>
              <a:rPr lang="tr-TR" i="0" dirty="0">
                <a:solidFill>
                  <a:srgbClr val="212529"/>
                </a:solidFill>
                <a:effectLst/>
                <a:latin typeface="Tw Cen MT" panose="020B0602020104020603" pitchFamily="34" charset="0"/>
              </a:rPr>
              <a:t>Anılan madde hükmünden de anlaşılacağı üzere; maddenin yayımından önceki son altı yıllık sicil notu ortalaması doksan ve daha  yukarı olanların; bir üst dereceye yükseltme uygulamasından yararlanmamış olmaları durumunda; 657 sayılı Kanunun 6111 Kanun ile değiştirilen 37 </a:t>
            </a:r>
            <a:r>
              <a:rPr lang="tr-TR" i="0" dirty="0" err="1">
                <a:solidFill>
                  <a:srgbClr val="212529"/>
                </a:solidFill>
                <a:effectLst/>
                <a:latin typeface="Tw Cen MT" panose="020B0602020104020603" pitchFamily="34" charset="0"/>
              </a:rPr>
              <a:t>nci</a:t>
            </a:r>
            <a:r>
              <a:rPr lang="tr-TR" i="0" dirty="0">
                <a:solidFill>
                  <a:srgbClr val="212529"/>
                </a:solidFill>
                <a:effectLst/>
                <a:latin typeface="Tw Cen MT" panose="020B0602020104020603" pitchFamily="34" charset="0"/>
              </a:rPr>
              <a:t> maddesinin değişiklikten önceki halinin uygulanacağı amir hüküm olarak belirlenmiştir.</a:t>
            </a:r>
          </a:p>
          <a:p>
            <a:pPr algn="l"/>
            <a:r>
              <a:rPr lang="tr-TR" i="0" dirty="0">
                <a:solidFill>
                  <a:srgbClr val="212529"/>
                </a:solidFill>
                <a:effectLst/>
                <a:latin typeface="Tw Cen MT" panose="020B0602020104020603" pitchFamily="34" charset="0"/>
              </a:rPr>
              <a:t>Yani, Örneğin ; 2013 yılında geçiş hükümleri doğrultusunda sicil notu  ortalaması 90 ve daha yukarı olanların bir üste dereceye yükselme uygulamasından yararlanmış bulunanlar, bu yararlanma işleminin üzerinden 8 yıl geçtikten sonra bir kademe verilmesi uygulamasından yararlanabileceklerdir.</a:t>
            </a:r>
          </a:p>
          <a:p>
            <a:pPr marL="0" indent="0" algn="l">
              <a:buNone/>
            </a:pPr>
            <a:r>
              <a:rPr lang="tr-TR" i="0" dirty="0">
                <a:solidFill>
                  <a:srgbClr val="212529"/>
                </a:solidFill>
                <a:effectLst/>
                <a:latin typeface="Tw Cen MT" panose="020B0602020104020603" pitchFamily="34" charset="0"/>
              </a:rPr>
              <a:t> </a:t>
            </a:r>
            <a:r>
              <a:rPr lang="tr-TR" sz="2000" b="1" i="0" dirty="0">
                <a:solidFill>
                  <a:srgbClr val="FF0000"/>
                </a:solidFill>
                <a:effectLst/>
                <a:latin typeface="Tw Cen MT" panose="020B0602020104020603" pitchFamily="34" charset="0"/>
              </a:rPr>
              <a:t>İlgili fıkrada belirtilen 8 yıllık sürenin hesabında dikkate alınacak süreler:</a:t>
            </a:r>
          </a:p>
          <a:p>
            <a:pPr algn="l">
              <a:buFont typeface="+mj-lt"/>
              <a:buAutoNum type="arabicPeriod"/>
            </a:pPr>
            <a:r>
              <a:rPr lang="tr-TR" i="0" dirty="0">
                <a:solidFill>
                  <a:srgbClr val="212529"/>
                </a:solidFill>
                <a:effectLst/>
                <a:latin typeface="Tw Cen MT" panose="020B0602020104020603" pitchFamily="34" charset="0"/>
              </a:rPr>
              <a:t>657 sayılı Kanunun 57. maddesinde </a:t>
            </a:r>
            <a:r>
              <a:rPr lang="tr-TR" i="1" dirty="0">
                <a:solidFill>
                  <a:srgbClr val="212529"/>
                </a:solidFill>
                <a:effectLst/>
                <a:latin typeface="Tw Cen MT" panose="020B0602020104020603" pitchFamily="34" charset="0"/>
              </a:rPr>
              <a:t>"Adaylık süresi içinde aylıktan kesme veya kademe ilerlemesinin durdurulması cezası almış olanların disiplin amirlerinin teklifi ve atamaya yetkili amirin onayı ile ilişikleri kesilir. İlişikleri kesilenler ilgili kurumlarca derhal Devlet Personel Başkanlığına bildirilir." </a:t>
            </a:r>
            <a:r>
              <a:rPr lang="tr-TR" i="0" dirty="0">
                <a:solidFill>
                  <a:srgbClr val="212529"/>
                </a:solidFill>
                <a:effectLst/>
                <a:latin typeface="Tw Cen MT" panose="020B0602020104020603" pitchFamily="34" charset="0"/>
              </a:rPr>
              <a:t>hükmü bulunmaktadır. Hükümden, aday memurlar hakkında disiplin cezası uygulanabileceği anlaşıldığından, </a:t>
            </a:r>
            <a:r>
              <a:rPr lang="tr-TR" b="1" i="0" dirty="0">
                <a:solidFill>
                  <a:srgbClr val="212529"/>
                </a:solidFill>
                <a:effectLst/>
                <a:latin typeface="Tw Cen MT" panose="020B0602020104020603" pitchFamily="34" charset="0"/>
              </a:rPr>
              <a:t>adaylıkta geçen süreler 8 yıllık sürenin hesabında dikkate alınacaktır.</a:t>
            </a:r>
          </a:p>
          <a:p>
            <a:pPr algn="l">
              <a:buFont typeface="+mj-lt"/>
              <a:buAutoNum type="arabicPeriod"/>
            </a:pPr>
            <a:r>
              <a:rPr lang="tr-TR" i="0" dirty="0">
                <a:solidFill>
                  <a:srgbClr val="212529"/>
                </a:solidFill>
                <a:effectLst/>
                <a:latin typeface="Tw Cen MT" panose="020B0602020104020603" pitchFamily="34" charset="0"/>
              </a:rPr>
              <a:t>Devlet memurlarının izinli oldukları ( </a:t>
            </a:r>
            <a:r>
              <a:rPr lang="tr-TR" b="1" i="0" dirty="0">
                <a:solidFill>
                  <a:srgbClr val="212529"/>
                </a:solidFill>
                <a:effectLst/>
                <a:latin typeface="Tw Cen MT" panose="020B0602020104020603" pitchFamily="34" charset="0"/>
              </a:rPr>
              <a:t>yıllık izin, sağlık izni, doğum ,refakat ,  hastalık izni gibi </a:t>
            </a:r>
            <a:r>
              <a:rPr lang="tr-TR" i="0" dirty="0">
                <a:solidFill>
                  <a:srgbClr val="212529"/>
                </a:solidFill>
                <a:effectLst/>
                <a:latin typeface="Tw Cen MT" panose="020B0602020104020603" pitchFamily="34" charset="0"/>
              </a:rPr>
              <a:t>) dönemlerde memuriyetle ve kadrolarıyla bağlantılarının devam ettiğinden  ve bu sürelerde de memurluğa ilişkin sorumluluk ve yasaklara tabi olduklarından  ücretli izinlerde geçirilen süreler 8 yıllık sürenin hesabında dikkate alınacaktır.</a:t>
            </a:r>
          </a:p>
        </p:txBody>
      </p:sp>
    </p:spTree>
    <p:extLst>
      <p:ext uri="{BB962C8B-B14F-4D97-AF65-F5344CB8AC3E}">
        <p14:creationId xmlns:p14="http://schemas.microsoft.com/office/powerpoint/2010/main" val="4116063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7809" y="193557"/>
            <a:ext cx="3756991" cy="36539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tr-TR" sz="1600" b="1" dirty="0"/>
              <a:t>8 Yıl Terfi (64/4. Fıkrası) Kısa Bilgi</a:t>
            </a:r>
            <a:br>
              <a:rPr lang="tr-TR" sz="1600" b="1" dirty="0"/>
            </a:br>
            <a:endParaRPr lang="tr-TR" sz="1600" b="1" dirty="0"/>
          </a:p>
        </p:txBody>
      </p:sp>
      <p:sp>
        <p:nvSpPr>
          <p:cNvPr id="3" name="İçerik Yer Tutucusu 2"/>
          <p:cNvSpPr>
            <a:spLocks noGrp="1"/>
          </p:cNvSpPr>
          <p:nvPr>
            <p:ph idx="1"/>
          </p:nvPr>
        </p:nvSpPr>
        <p:spPr>
          <a:xfrm>
            <a:off x="1514475" y="983974"/>
            <a:ext cx="10278457" cy="5643069"/>
          </a:xfrm>
        </p:spPr>
        <p:txBody>
          <a:bodyPr>
            <a:normAutofit fontScale="62500" lnSpcReduction="20000"/>
          </a:bodyPr>
          <a:lstStyle/>
          <a:p>
            <a:pPr marL="0" indent="0">
              <a:buNone/>
            </a:pPr>
            <a:r>
              <a:rPr lang="tr-TR" sz="3200" dirty="0">
                <a:solidFill>
                  <a:srgbClr val="FF0000"/>
                </a:solidFill>
                <a:latin typeface="Tw Cen MT" panose="020B0602020104020603" pitchFamily="34" charset="0"/>
              </a:rPr>
              <a:t>3.   </a:t>
            </a:r>
            <a:r>
              <a:rPr lang="tr-TR" sz="3200" b="0" i="0" dirty="0">
                <a:solidFill>
                  <a:srgbClr val="212529"/>
                </a:solidFill>
                <a:effectLst/>
                <a:latin typeface="Tw Cen MT" panose="020B0602020104020603" pitchFamily="34" charset="0"/>
              </a:rPr>
              <a:t>657 sayılı Kanunun 4/B maddesine göre sözleşmeli statüde istihdam edilen personel ile farklı mevzuat hükümlerine tabi sözleşmeli, işçi gibi statülerde veya özelde bulunan personelin Devlet memuru olmaması ve mevzuatlarında disiplin hükümlerinin bulunmaması nedeniyle, söz konusu statülerdeki hizmetlerinin disiplin cezası almaksızın geçirilen sekiz yıllık sürenin hesabında değerlendirilemeyeceği,</a:t>
            </a:r>
          </a:p>
          <a:p>
            <a:pPr marL="514350" indent="-514350">
              <a:buAutoNum type="arabicPeriod" startAt="4"/>
            </a:pPr>
            <a:r>
              <a:rPr lang="tr-TR" sz="3200" b="0" i="0" dirty="0">
                <a:solidFill>
                  <a:srgbClr val="212529"/>
                </a:solidFill>
                <a:effectLst/>
                <a:latin typeface="Tw Cen MT" panose="020B0602020104020603" pitchFamily="34" charset="0"/>
              </a:rPr>
              <a:t>657 sayılı Kanunun 141 inci maddesi gereği görevden uzaklaştırılan veya görevinden uzak kalan memurların, mezkur Kanunun 143 üncü maddesi uyarınca disiplin cezası almaksızın görevlerine dönmeleri halinde, artık görevden uzak kalması hususunda haklı bir gerekçe kalmadığından, görevden uzak kaldığı bu sürelerin sekiz yılın hesabında dikkate alınması gerektiği,</a:t>
            </a:r>
          </a:p>
          <a:p>
            <a:pPr marL="514350" indent="-514350">
              <a:buAutoNum type="arabicPeriod" startAt="4"/>
            </a:pPr>
            <a:r>
              <a:rPr lang="tr-TR" sz="3200" b="0" i="0" dirty="0">
                <a:solidFill>
                  <a:srgbClr val="212529"/>
                </a:solidFill>
                <a:effectLst/>
                <a:latin typeface="Tw Cen MT" panose="020B0602020104020603" pitchFamily="34" charset="0"/>
              </a:rPr>
              <a:t>657 sayılı Kanunun 64 üncü maddesinin 2 </a:t>
            </a:r>
            <a:r>
              <a:rPr lang="tr-TR" sz="3200" b="0" i="0" dirty="0" err="1">
                <a:solidFill>
                  <a:srgbClr val="212529"/>
                </a:solidFill>
                <a:effectLst/>
                <a:latin typeface="Tw Cen MT" panose="020B0602020104020603" pitchFamily="34" charset="0"/>
              </a:rPr>
              <a:t>nci</a:t>
            </a:r>
            <a:r>
              <a:rPr lang="tr-TR" sz="3200" b="0" i="0" dirty="0">
                <a:solidFill>
                  <a:srgbClr val="212529"/>
                </a:solidFill>
                <a:effectLst/>
                <a:latin typeface="Tw Cen MT" panose="020B0602020104020603" pitchFamily="34" charset="0"/>
              </a:rPr>
              <a:t> bendinde memurun kademe ilerlemesinin yapılabilmesi için bulunduğu kademede en az bir yıl çalışmış olması hüküm altına alındığından, sekiz yıllık hizmet süreleri hesaplanırken Devlet memurlarının fiilen hizmette bulunmadığı aylıksız izin döneminde geçirdikleri süreler kadar sekiz yıllık süreye ilave yapılması gerektiği,</a:t>
            </a:r>
          </a:p>
          <a:p>
            <a:pPr marL="514350" indent="-514350">
              <a:buAutoNum type="arabicPeriod" startAt="4"/>
            </a:pPr>
            <a:r>
              <a:rPr lang="tr-TR" sz="3200" b="0" i="0" dirty="0">
                <a:solidFill>
                  <a:srgbClr val="212529"/>
                </a:solidFill>
                <a:effectLst/>
                <a:latin typeface="Tw Cen MT" panose="020B0602020104020603" pitchFamily="34" charset="0"/>
              </a:rPr>
              <a:t>Devlet memurunun doğum sebebiyle kullandığı aylıksız izin süresinin 657 sayılı Kanunun 64 üncü maddesinin dördüncü fıkrasında yer alan "son sekiz yıl" ibaresinin kapsamında dikkate alınamayacağı 8 yıllık süreye ilave yapılması gerektiği,</a:t>
            </a:r>
          </a:p>
          <a:p>
            <a:pPr marL="514350" indent="-514350">
              <a:buAutoNum type="arabicPeriod" startAt="4"/>
            </a:pPr>
            <a:r>
              <a:rPr lang="tr-TR" sz="3200" b="0" i="0" dirty="0">
                <a:solidFill>
                  <a:srgbClr val="212529"/>
                </a:solidFill>
                <a:effectLst/>
                <a:latin typeface="Tw Cen MT" panose="020B0602020104020603" pitchFamily="34" charset="0"/>
              </a:rPr>
              <a:t> Memuriyetten önce veya memuriyetten ayrılarak muvazzaf askerlikte geçirilen süreler dahil edilmeyecektir.</a:t>
            </a:r>
          </a:p>
          <a:p>
            <a:pPr algn="just">
              <a:buFont typeface="Wingdings" panose="05000000000000000000" pitchFamily="2" charset="2"/>
              <a:buChar char="ü"/>
            </a:pPr>
            <a:endParaRPr lang="tr-TR" sz="3200" dirty="0"/>
          </a:p>
        </p:txBody>
      </p:sp>
    </p:spTree>
    <p:extLst>
      <p:ext uri="{BB962C8B-B14F-4D97-AF65-F5344CB8AC3E}">
        <p14:creationId xmlns:p14="http://schemas.microsoft.com/office/powerpoint/2010/main" val="41567762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6E64B5-4394-8C5F-8F96-EBCBD3C5FADB}"/>
              </a:ext>
            </a:extLst>
          </p:cNvPr>
          <p:cNvSpPr>
            <a:spLocks noGrp="1"/>
          </p:cNvSpPr>
          <p:nvPr>
            <p:ph type="title"/>
          </p:nvPr>
        </p:nvSpPr>
        <p:spPr>
          <a:xfrm>
            <a:off x="1798984" y="242273"/>
            <a:ext cx="9163877" cy="50895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r>
              <a:rPr lang="tr-TR" sz="2400" b="1" dirty="0">
                <a:solidFill>
                  <a:schemeClr val="bg1"/>
                </a:solidFill>
                <a:latin typeface="Arial" panose="020B0604020202020204" pitchFamily="34" charset="0"/>
                <a:cs typeface="Arial" panose="020B0604020202020204" pitchFamily="34" charset="0"/>
              </a:rPr>
              <a:t>Memura ilave 1 derece verildiği tarihler ve ilgili Kanunlar:</a:t>
            </a:r>
            <a:br>
              <a:rPr lang="tr-TR" sz="2400" b="1" dirty="0">
                <a:solidFill>
                  <a:schemeClr val="bg1"/>
                </a:solidFill>
                <a:latin typeface="Arial" panose="020B0604020202020204" pitchFamily="34" charset="0"/>
                <a:cs typeface="Arial" panose="020B0604020202020204" pitchFamily="34" charset="0"/>
              </a:rPr>
            </a:br>
            <a:endParaRPr lang="tr-TR" sz="2400" dirty="0">
              <a:solidFill>
                <a:schemeClr val="bg1"/>
              </a:solidFill>
            </a:endParaRPr>
          </a:p>
        </p:txBody>
      </p:sp>
      <p:sp>
        <p:nvSpPr>
          <p:cNvPr id="3" name="İçerik Yer Tutucusu 2">
            <a:extLst>
              <a:ext uri="{FF2B5EF4-FFF2-40B4-BE49-F238E27FC236}">
                <a16:creationId xmlns:a16="http://schemas.microsoft.com/office/drawing/2014/main" id="{E2E251DC-3EB0-1B18-D0D0-46175A66853A}"/>
              </a:ext>
            </a:extLst>
          </p:cNvPr>
          <p:cNvSpPr>
            <a:spLocks noGrp="1"/>
          </p:cNvSpPr>
          <p:nvPr>
            <p:ph idx="1"/>
          </p:nvPr>
        </p:nvSpPr>
        <p:spPr>
          <a:xfrm>
            <a:off x="1798983" y="834013"/>
            <a:ext cx="10218845" cy="5657222"/>
          </a:xfrm>
        </p:spPr>
        <p:txBody>
          <a:bodyPr>
            <a:noAutofit/>
          </a:bodyPr>
          <a:lstStyle/>
          <a:p>
            <a:r>
              <a:rPr lang="tr-TR" sz="1600" b="1" dirty="0"/>
              <a:t>2182 Sayılı Kanun 01.03.1979 </a:t>
            </a:r>
            <a:r>
              <a:rPr lang="tr-TR" sz="1600" dirty="0"/>
              <a:t>Tarihinde Görevde Olan: 657 sayılı Kanun ve ek geçici maddelerine göre aylık alan personel (hâkim ve savcılar, KİT personeli ve Üniversite personeli dâhil) </a:t>
            </a:r>
          </a:p>
          <a:p>
            <a:r>
              <a:rPr lang="tr-TR" sz="1600" b="1" dirty="0"/>
              <a:t>2260 Sayılı Kanun 01.03.1979 </a:t>
            </a:r>
            <a:r>
              <a:rPr lang="tr-TR" sz="1600" dirty="0"/>
              <a:t>Tarihinde Görevde Olan: Türk Silahlı Kuvvetleri Personeli için. </a:t>
            </a:r>
          </a:p>
          <a:p>
            <a:r>
              <a:rPr lang="tr-TR" sz="1600" b="1" dirty="0"/>
              <a:t>457 Sayılı KHK 15.10.1991 </a:t>
            </a:r>
            <a:r>
              <a:rPr lang="tr-TR" sz="1600" dirty="0"/>
              <a:t>Tarihinde Görevde Olan: KİT Personeli ile ilgilidir. </a:t>
            </a:r>
          </a:p>
          <a:p>
            <a:r>
              <a:rPr lang="tr-TR" sz="1600" b="1" dirty="0"/>
              <a:t>458 Sayılı KHK 15.10.1991 </a:t>
            </a:r>
            <a:r>
              <a:rPr lang="tr-TR" sz="1600" dirty="0"/>
              <a:t>Tarihinde Görevde Olan: 657 sayılı Kanun ve ek geçici maddelerine göre aylık almakta olan personel ile 2802 sayılı Hâkimler ve Savcılar Kanunu ve 2914 sayılı Yükseköğretim Personel Kanunu’na tabi olanlar içindir. </a:t>
            </a:r>
          </a:p>
          <a:p>
            <a:r>
              <a:rPr lang="tr-TR" sz="1600" b="1" dirty="0"/>
              <a:t>459 Sayılı KHK 15.10.1991 </a:t>
            </a:r>
            <a:r>
              <a:rPr lang="tr-TR" sz="1600" dirty="0"/>
              <a:t>Tarihinde Görevde Olan: Türk Silahlı Kuvvetleri Personeli içindir. </a:t>
            </a:r>
          </a:p>
          <a:p>
            <a:r>
              <a:rPr lang="tr-TR" sz="1600" b="1" dirty="0"/>
              <a:t>5289 Sayılı Kanun 15.01.2005 </a:t>
            </a:r>
            <a:r>
              <a:rPr lang="tr-TR" sz="1600" dirty="0"/>
              <a:t>Tarihinde Görevde Olan: 457, 458 ve 459 Sayılı KHK’lar kapsamında belirtilen ancak bu maddelerden faydalanamamış olanlar içindir. </a:t>
            </a:r>
          </a:p>
          <a:p>
            <a:r>
              <a:rPr lang="tr-TR" sz="1600" b="1" dirty="0">
                <a:latin typeface="Arial" panose="020B0604020202020204" pitchFamily="34" charset="0"/>
                <a:cs typeface="Arial" panose="020B0604020202020204" pitchFamily="34" charset="0"/>
              </a:rPr>
              <a:t>15.01.2016 </a:t>
            </a:r>
            <a:r>
              <a:rPr lang="tr-TR" sz="1600" dirty="0">
                <a:latin typeface="Arial" panose="020B0604020202020204" pitchFamily="34" charset="0"/>
                <a:cs typeface="Arial" panose="020B0604020202020204" pitchFamily="34" charset="0"/>
              </a:rPr>
              <a:t>tarihi itibarıyla uygulanan </a:t>
            </a:r>
            <a:r>
              <a:rPr lang="tr-TR" sz="1600" dirty="0"/>
              <a:t>2016 ve 2017 yıllarını kapsayan 3. Donem Toplu Sözleşme </a:t>
            </a:r>
            <a:r>
              <a:rPr lang="tr-TR" sz="1600" dirty="0">
                <a:latin typeface="Arial" panose="020B0604020202020204" pitchFamily="34" charset="0"/>
                <a:cs typeface="Arial" panose="020B0604020202020204" pitchFamily="34" charset="0"/>
              </a:rPr>
              <a:t>28 inci maddesi;</a:t>
            </a:r>
            <a:r>
              <a:rPr lang="tr-TR" sz="1600" u="sng" dirty="0"/>
              <a:t>15.01.2016 Tarihinde Görevde Olan</a:t>
            </a:r>
            <a:r>
              <a:rPr lang="tr-TR" sz="1600" dirty="0"/>
              <a:t>: 2182 sayılı Kanun, 457, 458 ve 459 Sayılı KHK’lar ile 5289 sayılı Kanun gereğince bir dereceden faydalanamamış olanlar içindir.</a:t>
            </a:r>
          </a:p>
          <a:p>
            <a:r>
              <a:rPr lang="tr-TR" dirty="0"/>
              <a:t>Her memur ilave bir derece uygulamasından sadece bir defa yararlanabiliyor. Daha önce ilave bir derece almış olanlar, sonraki ilave bir dereceden yararlanamıyor. Çalışırken derece artışından yararlanamayan emekli memurlar, derece artışı kanunu çıktığında derece artışından yararlandırılıyor.</a:t>
            </a:r>
          </a:p>
        </p:txBody>
      </p:sp>
    </p:spTree>
    <p:extLst>
      <p:ext uri="{BB962C8B-B14F-4D97-AF65-F5344CB8AC3E}">
        <p14:creationId xmlns:p14="http://schemas.microsoft.com/office/powerpoint/2010/main" val="26088370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37A10B6E-7A22-20E6-0A6D-C37DAAD90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87" y="0"/>
            <a:ext cx="12042913" cy="6858000"/>
          </a:xfrm>
          <a:prstGeom prst="rect">
            <a:avLst/>
          </a:prstGeom>
        </p:spPr>
      </p:pic>
      <p:sp>
        <p:nvSpPr>
          <p:cNvPr id="11" name="Dikdörtgen 10">
            <a:extLst>
              <a:ext uri="{FF2B5EF4-FFF2-40B4-BE49-F238E27FC236}">
                <a16:creationId xmlns:a16="http://schemas.microsoft.com/office/drawing/2014/main" id="{1FF247B4-8195-FB7F-87FD-25CFE23392D1}"/>
              </a:ext>
            </a:extLst>
          </p:cNvPr>
          <p:cNvSpPr/>
          <p:nvPr/>
        </p:nvSpPr>
        <p:spPr>
          <a:xfrm>
            <a:off x="1321904" y="188842"/>
            <a:ext cx="10257183" cy="2123658"/>
          </a:xfrm>
          <a:prstGeom prst="rect">
            <a:avLst/>
          </a:prstGeom>
          <a:noFill/>
        </p:spPr>
        <p:txBody>
          <a:bodyPr wrap="square" lIns="91440" tIns="45720" rIns="91440" bIns="45720">
            <a:spAutoFit/>
          </a:bodyPr>
          <a:lstStyle/>
          <a:p>
            <a:pPr algn="ctr"/>
            <a:r>
              <a:rPr lang="tr-TR"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KATILIMINIZ İÇİN </a:t>
            </a:r>
          </a:p>
          <a:p>
            <a:pPr algn="ctr"/>
            <a:r>
              <a:rPr lang="tr-TR"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TEŞEKKÜRLER</a:t>
            </a:r>
          </a:p>
        </p:txBody>
      </p:sp>
      <p:sp>
        <p:nvSpPr>
          <p:cNvPr id="2" name="Metin kutusu 1">
            <a:extLst>
              <a:ext uri="{FF2B5EF4-FFF2-40B4-BE49-F238E27FC236}">
                <a16:creationId xmlns:a16="http://schemas.microsoft.com/office/drawing/2014/main" id="{EE301D67-BEDC-C355-CC85-793905AA5AE9}"/>
              </a:ext>
            </a:extLst>
          </p:cNvPr>
          <p:cNvSpPr txBox="1"/>
          <p:nvPr/>
        </p:nvSpPr>
        <p:spPr>
          <a:xfrm>
            <a:off x="1934682" y="5784980"/>
            <a:ext cx="9644405" cy="369332"/>
          </a:xfrm>
          <a:prstGeom prst="rect">
            <a:avLst/>
          </a:prstGeom>
          <a:noFill/>
        </p:spPr>
        <p:txBody>
          <a:bodyPr wrap="square" rtlCol="0">
            <a:spAutoFit/>
          </a:bodyPr>
          <a:lstStyle/>
          <a:p>
            <a:r>
              <a:rPr lang="tr-TR" dirty="0">
                <a:solidFill>
                  <a:schemeClr val="bg1">
                    <a:lumMod val="95000"/>
                  </a:schemeClr>
                </a:solidFill>
              </a:rPr>
              <a:t>Tarım ve Orman Bakanlığı Hizmet İçi Eğitim Semineri 2024 </a:t>
            </a:r>
          </a:p>
        </p:txBody>
      </p:sp>
    </p:spTree>
    <p:extLst>
      <p:ext uri="{BB962C8B-B14F-4D97-AF65-F5344CB8AC3E}">
        <p14:creationId xmlns:p14="http://schemas.microsoft.com/office/powerpoint/2010/main" val="4034401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844" y="1540565"/>
            <a:ext cx="10575234" cy="4814249"/>
          </a:xfrm>
        </p:spPr>
        <p:txBody>
          <a:bodyPr>
            <a:normAutofit/>
          </a:bodyPr>
          <a:lstStyle/>
          <a:p>
            <a:pPr marL="0" indent="0">
              <a:buNone/>
            </a:pPr>
            <a:r>
              <a:rPr lang="tr-TR" sz="2000" b="1" i="1" dirty="0">
                <a:solidFill>
                  <a:schemeClr val="accent1"/>
                </a:solidFill>
                <a:latin typeface="Times New Roman" panose="02020603050405020304" pitchFamily="18" charset="0"/>
                <a:cs typeface="Times New Roman" panose="02020603050405020304" pitchFamily="18" charset="0"/>
              </a:rPr>
              <a:t>II-</a:t>
            </a:r>
            <a:r>
              <a:rPr lang="tr-TR" sz="2000" i="1" dirty="0">
                <a:latin typeface="Times New Roman" panose="02020603050405020304" pitchFamily="18" charset="0"/>
                <a:cs typeface="Times New Roman" panose="02020603050405020304" pitchFamily="18" charset="0"/>
              </a:rPr>
              <a:t>Bu Kanunun kapsamına giren kurumlarda </a:t>
            </a:r>
            <a:r>
              <a:rPr lang="tr-TR" sz="2000" b="1" i="1" dirty="0">
                <a:latin typeface="Times New Roman" panose="02020603050405020304" pitchFamily="18" charset="0"/>
                <a:cs typeface="Times New Roman" panose="02020603050405020304" pitchFamily="18" charset="0"/>
              </a:rPr>
              <a:t>meslekleriyle ilgili görevleri fiilen ifa eden </a:t>
            </a:r>
            <a:r>
              <a:rPr lang="tr-TR" sz="2000" i="1" dirty="0">
                <a:latin typeface="Times New Roman" panose="02020603050405020304" pitchFamily="18" charset="0"/>
                <a:cs typeface="Times New Roman" panose="02020603050405020304" pitchFamily="18" charset="0"/>
              </a:rPr>
              <a:t>ve meri hükümlere göre yüksek mühendis, mühendis, yüksek mimar, mimar, jeolog, </a:t>
            </a:r>
            <a:r>
              <a:rPr lang="tr-TR" sz="2000" i="1" dirty="0" err="1">
                <a:latin typeface="Times New Roman" panose="02020603050405020304" pitchFamily="18" charset="0"/>
                <a:cs typeface="Times New Roman" panose="02020603050405020304" pitchFamily="18" charset="0"/>
              </a:rPr>
              <a:t>hidrojeolog</a:t>
            </a:r>
            <a:r>
              <a:rPr lang="tr-TR" sz="2000" i="1" dirty="0">
                <a:latin typeface="Times New Roman" panose="02020603050405020304" pitchFamily="18" charset="0"/>
                <a:cs typeface="Times New Roman" panose="02020603050405020304" pitchFamily="18" charset="0"/>
              </a:rPr>
              <a:t>, hidrolog, jeofizikçi, fizikçi, kimyager, matematikçi, istatistikçi, </a:t>
            </a:r>
            <a:r>
              <a:rPr lang="tr-TR" sz="2000" i="1" dirty="0" err="1">
                <a:latin typeface="Times New Roman" panose="02020603050405020304" pitchFamily="18" charset="0"/>
                <a:cs typeface="Times New Roman" panose="02020603050405020304" pitchFamily="18" charset="0"/>
              </a:rPr>
              <a:t>yöneylemci</a:t>
            </a:r>
            <a:r>
              <a:rPr lang="tr-TR" sz="2000" i="1" dirty="0">
                <a:latin typeface="Times New Roman" panose="02020603050405020304" pitchFamily="18" charset="0"/>
                <a:cs typeface="Times New Roman" panose="02020603050405020304" pitchFamily="18" charset="0"/>
              </a:rPr>
              <a:t> (Hareket araştırmacısı), matematiksel iktisatçı, ekonomici ve benzeri ile teknik öğretmen okullarından mezun olup da, öğretmenlik mesleği dışında teknik hizmetlerde çalışanlar, Mimarlık ve Mühendislik Fakültesi veya bölümlerinden mezun şehir plancısı, yüksek şehir plancısı, yüksek Bölge Plancısı, 3437 ve 9/5/1969 tarih 1177 sayılı Kanunlara göre tütün eksperi yetiştirilenler ile müskirat ve çay eksperleri, fen memuru, yüksek tekniker, tekniker teknisyen ve emsali teknik unvanlara sahip olup, en az orta derecede mesleki tahsil görmüş bulunanlar, Teknik Hizmetler sınıfını teşkil eder.</a:t>
            </a:r>
          </a:p>
          <a:p>
            <a:pPr marL="0" indent="0">
              <a:buNone/>
            </a:pPr>
            <a:endParaRPr lang="tr-TR" sz="2000" i="1" dirty="0">
              <a:latin typeface="Segoe UI" panose="020B0502040204020203" pitchFamily="34" charset="0"/>
              <a:cs typeface="Segoe UI" panose="020B0502040204020203" pitchFamily="34" charset="0"/>
            </a:endParaRPr>
          </a:p>
          <a:p>
            <a:pPr marL="0" indent="0">
              <a:buNone/>
            </a:pPr>
            <a:r>
              <a:rPr lang="tr-TR" sz="2400" b="1" dirty="0">
                <a:latin typeface="Segoe UI" panose="020B0502040204020203" pitchFamily="34" charset="0"/>
                <a:cs typeface="Segoe UI" panose="020B0502040204020203" pitchFamily="34" charset="0"/>
              </a:rPr>
              <a:t>Bu hizmet sınıfı ise, teknik niteliği bulunan ve Kanunla belirlenmiş okullardan mezun olanların görev aldığı hizmet sınıfıdır.</a:t>
            </a:r>
          </a:p>
          <a:p>
            <a:pPr marL="0" indent="0">
              <a:buNone/>
            </a:pPr>
            <a:endParaRPr lang="tr-TR" sz="2000" i="1" dirty="0">
              <a:latin typeface="Segoe UI" panose="020B0502040204020203" pitchFamily="34" charset="0"/>
              <a:cs typeface="Segoe UI" panose="020B0502040204020203" pitchFamily="34" charset="0"/>
            </a:endParaRPr>
          </a:p>
        </p:txBody>
      </p:sp>
      <p:sp>
        <p:nvSpPr>
          <p:cNvPr id="6" name="Unvan 1">
            <a:extLst>
              <a:ext uri="{FF2B5EF4-FFF2-40B4-BE49-F238E27FC236}">
                <a16:creationId xmlns:a16="http://schemas.microsoft.com/office/drawing/2014/main" id="{BEBCF866-B9F0-8676-9819-2FED134697BB}"/>
              </a:ext>
            </a:extLst>
          </p:cNvPr>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TEKNİK HİZMETLERİ SINIFI</a:t>
            </a:r>
          </a:p>
        </p:txBody>
      </p:sp>
    </p:spTree>
    <p:extLst>
      <p:ext uri="{BB962C8B-B14F-4D97-AF65-F5344CB8AC3E}">
        <p14:creationId xmlns:p14="http://schemas.microsoft.com/office/powerpoint/2010/main" val="202130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idx="1"/>
          </p:nvPr>
        </p:nvSpPr>
        <p:spPr>
          <a:xfrm>
            <a:off x="1487606" y="1460311"/>
            <a:ext cx="10203651" cy="5295332"/>
          </a:xfrm>
        </p:spPr>
        <p:txBody>
          <a:bodyPr>
            <a:normAutofit/>
          </a:bodyPr>
          <a:lstStyle/>
          <a:p>
            <a:pPr marL="0" indent="0" algn="just">
              <a:buNone/>
            </a:pPr>
            <a:r>
              <a:rPr lang="tr-TR" sz="2000" b="1" i="1" dirty="0">
                <a:solidFill>
                  <a:schemeClr val="accent1"/>
                </a:solidFill>
                <a:latin typeface="Times New Roman" panose="02020603050405020304" pitchFamily="18" charset="0"/>
                <a:cs typeface="Times New Roman" panose="02020603050405020304" pitchFamily="18" charset="0"/>
              </a:rPr>
              <a:t>III-</a:t>
            </a:r>
            <a:r>
              <a:rPr lang="tr-TR" sz="2000" i="1" dirty="0">
                <a:latin typeface="Times New Roman" panose="02020603050405020304" pitchFamily="18" charset="0"/>
                <a:cs typeface="Times New Roman" panose="02020603050405020304" pitchFamily="18" charset="0"/>
              </a:rPr>
              <a:t>Bu sınıf, </a:t>
            </a:r>
            <a:r>
              <a:rPr lang="tr-TR" sz="2000" b="1" i="1" dirty="0">
                <a:latin typeface="Times New Roman" panose="02020603050405020304" pitchFamily="18" charset="0"/>
                <a:cs typeface="Times New Roman" panose="02020603050405020304" pitchFamily="18" charset="0"/>
              </a:rPr>
              <a:t>sağlık hizmetlerinde (hayvan sağlığı dahil) mesleki eğitim görerek yetişmiş olan </a:t>
            </a:r>
            <a:r>
              <a:rPr lang="tr-TR" sz="2000" i="1" dirty="0">
                <a:latin typeface="Times New Roman" panose="02020603050405020304" pitchFamily="18" charset="0"/>
                <a:cs typeface="Times New Roman" panose="02020603050405020304" pitchFamily="18" charset="0"/>
              </a:rPr>
              <a:t>tabip, diş tabibi, eczacı, veteriner hekim, gibi memurlar ile bu hizmet sahasında çalışan yüksek öğrenim görmüş fizikoterapist, tıp teknoloğu, ebe, hemşire, sağlık memuru, sosyal hizmet mütehassısı, biyolog, psikolog, diyetçi, sağlık mühendisi, sağlık fizikçisi, sağlık idarecisi ile ebe ve hemşire, hemşire yardımcısı (fizik tedavi, laboratuvar, eczacı, diş anestezi, röntgen teknisyenleri ve yardımcıları, çevre sağlığı ve toplum sağlığı teknisyeni dahil) sağlık savaş memuru, hayvan sağlık memuru ve benzeri </a:t>
            </a:r>
            <a:r>
              <a:rPr lang="tr-TR" sz="2000" b="1" i="1" u="sng" dirty="0">
                <a:latin typeface="Times New Roman" panose="02020603050405020304" pitchFamily="18" charset="0"/>
                <a:cs typeface="Times New Roman" panose="02020603050405020304" pitchFamily="18" charset="0"/>
              </a:rPr>
              <a:t>sağlık personelini kapsar</a:t>
            </a:r>
            <a:r>
              <a:rPr lang="tr-TR" sz="2000" i="1" dirty="0">
                <a:latin typeface="Times New Roman" panose="02020603050405020304" pitchFamily="18" charset="0"/>
                <a:cs typeface="Times New Roman" panose="02020603050405020304" pitchFamily="18" charset="0"/>
              </a:rPr>
              <a:t>.</a:t>
            </a:r>
          </a:p>
          <a:p>
            <a:pPr marL="0" indent="0" algn="just">
              <a:buNone/>
            </a:pPr>
            <a:endParaRPr lang="tr-TR" sz="2000" i="1" dirty="0">
              <a:latin typeface="Segoe UI" panose="020B0502040204020203" pitchFamily="34" charset="0"/>
              <a:cs typeface="Segoe UI" panose="020B0502040204020203" pitchFamily="34" charset="0"/>
            </a:endParaRPr>
          </a:p>
          <a:p>
            <a:pPr marL="0" indent="0" algn="just">
              <a:buNone/>
            </a:pPr>
            <a:r>
              <a:rPr lang="tr-TR" sz="2000" b="1" dirty="0">
                <a:latin typeface="Segoe UI" panose="020B0502040204020203" pitchFamily="34" charset="0"/>
                <a:cs typeface="Segoe UI" panose="020B0502040204020203" pitchFamily="34" charset="0"/>
              </a:rPr>
              <a:t>Bu hizmet sınıfında da, gerek Ortaöğretim gerekse Ön lisans ve Lisans düzeyinde sağlık alanında öğrenim görmüş olanların görev aldığı bir hizmet sınıfıdır.</a:t>
            </a:r>
          </a:p>
          <a:p>
            <a:pPr marL="0" indent="0" algn="just">
              <a:buNone/>
            </a:pPr>
            <a:endParaRPr lang="tr-TR" sz="2000" i="1" dirty="0">
              <a:latin typeface="Segoe UI" panose="020B0502040204020203" pitchFamily="34" charset="0"/>
              <a:cs typeface="Segoe UI" panose="020B0502040204020203" pitchFamily="34" charset="0"/>
            </a:endParaRPr>
          </a:p>
        </p:txBody>
      </p:sp>
      <p:sp>
        <p:nvSpPr>
          <p:cNvPr id="4" name="Unvan 1">
            <a:extLst>
              <a:ext uri="{FF2B5EF4-FFF2-40B4-BE49-F238E27FC236}">
                <a16:creationId xmlns:a16="http://schemas.microsoft.com/office/drawing/2014/main" id="{23A5D129-67E5-C288-74BF-3625DB082F32}"/>
              </a:ext>
            </a:extLst>
          </p:cNvPr>
          <p:cNvSpPr txBox="1">
            <a:spLocks/>
          </p:cNvSpPr>
          <p:nvPr/>
        </p:nvSpPr>
        <p:spPr>
          <a:xfrm>
            <a:off x="1624084" y="685800"/>
            <a:ext cx="10203651" cy="62438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tr-TR" sz="2800" b="1" dirty="0">
                <a:solidFill>
                  <a:schemeClr val="bg1"/>
                </a:solidFill>
              </a:rPr>
              <a:t>SAĞLIK HİZMETLERİ ve YARDIMCI SAĞLIK HİZMETLERİ SINIFI</a:t>
            </a:r>
          </a:p>
        </p:txBody>
      </p:sp>
    </p:spTree>
    <p:extLst>
      <p:ext uri="{BB962C8B-B14F-4D97-AF65-F5344CB8AC3E}">
        <p14:creationId xmlns:p14="http://schemas.microsoft.com/office/powerpoint/2010/main" val="42257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46700-033E-464F-9497-DB6293FC2BAA}">
  <ds:schemaRefs>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sharepoint/v3"/>
    <ds:schemaRef ds:uri="http://purl.org/dc/elements/1.1/"/>
  </ds:schemaRefs>
</ds:datastoreItem>
</file>

<file path=customXml/itemProps2.xml><?xml version="1.0" encoding="utf-8"?>
<ds:datastoreItem xmlns:ds="http://schemas.openxmlformats.org/officeDocument/2006/customXml" ds:itemID="{32220E4D-AE8A-492B-9AC8-EB2D5D833415}"/>
</file>

<file path=customXml/itemProps3.xml><?xml version="1.0" encoding="utf-8"?>
<ds:datastoreItem xmlns:ds="http://schemas.openxmlformats.org/officeDocument/2006/customXml" ds:itemID="{0931A247-530C-49A0-A970-82919C22DE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12988</TotalTime>
  <Words>9091</Words>
  <Application>Microsoft Office PowerPoint</Application>
  <PresentationFormat>Geniş ekran</PresentationFormat>
  <Paragraphs>721</Paragraphs>
  <Slides>73</Slides>
  <Notes>11</Notes>
  <HiddenSlides>3</HiddenSlides>
  <MMClips>0</MMClips>
  <ScaleCrop>false</ScaleCrop>
  <HeadingPairs>
    <vt:vector size="8" baseType="variant">
      <vt:variant>
        <vt:lpstr>Kullanılan Yazı Tipleri</vt:lpstr>
      </vt:variant>
      <vt:variant>
        <vt:i4>15</vt:i4>
      </vt:variant>
      <vt:variant>
        <vt:lpstr>Tema</vt:lpstr>
      </vt:variant>
      <vt:variant>
        <vt:i4>1</vt:i4>
      </vt:variant>
      <vt:variant>
        <vt:lpstr>Eklenmiş OLE Hizmet Programları</vt:lpstr>
      </vt:variant>
      <vt:variant>
        <vt:i4>2</vt:i4>
      </vt:variant>
      <vt:variant>
        <vt:lpstr>Slayt Başlıkları</vt:lpstr>
      </vt:variant>
      <vt:variant>
        <vt:i4>73</vt:i4>
      </vt:variant>
    </vt:vector>
  </HeadingPairs>
  <TitlesOfParts>
    <vt:vector size="91" baseType="lpstr">
      <vt:lpstr>Arial</vt:lpstr>
      <vt:lpstr>Calibri</vt:lpstr>
      <vt:lpstr>Century Gothic</vt:lpstr>
      <vt:lpstr>Corbel</vt:lpstr>
      <vt:lpstr>Lucida Calligraphy</vt:lpstr>
      <vt:lpstr>Monotype Corsiva</vt:lpstr>
      <vt:lpstr>Mulish</vt:lpstr>
      <vt:lpstr>Segoe UI</vt:lpstr>
      <vt:lpstr>Segoe UI Historic</vt:lpstr>
      <vt:lpstr>Tahoma</vt:lpstr>
      <vt:lpstr>Times New Roman</vt:lpstr>
      <vt:lpstr>Tw Cen MT</vt:lpstr>
      <vt:lpstr>Verdana</vt:lpstr>
      <vt:lpstr>Wingdings</vt:lpstr>
      <vt:lpstr>Wingdings 3</vt:lpstr>
      <vt:lpstr>Duman</vt:lpstr>
      <vt:lpstr>Document</vt:lpstr>
      <vt:lpstr>Belge</vt:lpstr>
      <vt:lpstr>T.C. TARIM ve ORMAN BAKANLIĞI Personel Genel Müdürlüğü Terfi ve Emeklilik İşlemleri Daire Başkanlığı </vt:lpstr>
      <vt:lpstr>PowerPoint Sunusu</vt:lpstr>
      <vt:lpstr>PowerPoint Sunusu</vt:lpstr>
      <vt:lpstr>PowerPoint Sunusu</vt:lpstr>
      <vt:lpstr>ÖRNEK-1) Müdür (68/B mad ile Atatan)    Kad: 1   Gör. A. 1/1+3600    KHA: 3/3 +3600 EKEA: 3/3+3600 ÖRNEK-2) Müdür (68/B mad ile Atatan) ve 5434 S.K. 18. mad. Göre hiz. Birleş.                                                                           Kad: 1    Gör. A. 1/1+3600    KHA: 3/3+3600  EKEA: 2/2+3600   ÖRNEK-3) Müdür (Kariyeri Vet. Hek.)        Kad: 1    Gör. A. 1/1+4200    KHA: 1/1+4200  EKEA: 1/1+4200  Ek Gösterge bu gibi durumlarda Emekli keseneğine esas derece ve kademenin ek göstergesi Kazanılmış hak aylığı veya ödemeye esas derece ve kademe için belirlenen ek göstergeden yararlandırılır.    </vt:lpstr>
      <vt:lpstr>     657 Sayılı Kanun;  Devlet memurlarının hizmet şartlarını, niteliklerini, atanma ve yetiştirilmelerini, ilerleme ve yükselmelerini, ödev, hak, yüküm ve sorumluluklarını, aylıklarını ve ödeneklerini ve diğer özlük işlerini düzenler.     Bu Kanun, Anayasal hüküm uyarınca 23.07.1965 tarihinde yürürlüğe girmiştir.   </vt:lpstr>
      <vt:lpstr>GENEL İDARE HİZMETLERİ SINIFI</vt:lpstr>
      <vt:lpstr>TEKNİK HİZMETLERİ SINIFI</vt:lpstr>
      <vt:lpstr>PowerPoint Sunusu</vt:lpstr>
      <vt:lpstr>AVUKATLIK HİZMETLERİ SINIFI</vt:lpstr>
      <vt:lpstr>YARDIMCI HİZMETLER SINIFI</vt:lpstr>
      <vt:lpstr>  ORTAK HÜKÜMLER A) Sınıfların öğrenim durumlarına göre giriş(başlangıç) derece ve kademesi ile yükselebilecek derece ve kademeleri aşağıdaki tabloda gösterilmiştir. </vt:lpstr>
      <vt:lpstr>PowerPoint Sunusu</vt:lpstr>
      <vt:lpstr>  Asli Devlet Memurluğuna Atanma;      </vt:lpstr>
      <vt:lpstr>HÜKÜMLER:</vt:lpstr>
      <vt:lpstr>PowerPoint Sunusu</vt:lpstr>
      <vt:lpstr>Staj Değerlendirme Belgesi</vt:lpstr>
      <vt:lpstr>PowerPoint Sunusu</vt:lpstr>
      <vt:lpstr>PowerPoint Sunusu</vt:lpstr>
      <vt:lpstr>PowerPoint Sunusu</vt:lpstr>
      <vt:lpstr>ADAY MEMURUN ASALET TASTİKİNDE DİKKATE ALINACAK SÜRELER:</vt:lpstr>
      <vt:lpstr>ADAY MEMURUN ASALET TASTİKİNDE DİKKATE ALINACAK SÜRELER:</vt:lpstr>
      <vt:lpstr>ADAY MEMURA ÖĞRENİM DEĞERLENDİRME</vt:lpstr>
      <vt:lpstr>36.MADDENİN A/1 FIKRASI</vt:lpstr>
      <vt:lpstr>36.MADDENİN A/2 FIKRASI</vt:lpstr>
      <vt:lpstr>36.MADDENİN A/3 FIKRASI</vt:lpstr>
      <vt:lpstr>36.MADDENİN A/4 FIKRASI</vt:lpstr>
      <vt:lpstr>36.MADDENİN A/5 FIKRASI</vt:lpstr>
      <vt:lpstr>Sağlık Bilimleri Lisansyerleri</vt:lpstr>
      <vt:lpstr>PowerPoint Sunusu</vt:lpstr>
      <vt:lpstr>36.MADDENİN 6/b FIKRASI</vt:lpstr>
      <vt:lpstr>Uygulama Şekli:</vt:lpstr>
      <vt:lpstr>36/A-8 (a): ( Emniyet Hizmetler Sınıfından Bakanlığımız Teşkilatına Naklen Atananlar için dikkate alınacak derece kademe: Emniyet hizmetleri sınıfına girenlerden:</vt:lpstr>
      <vt:lpstr>36/A-8 (b) Genel İdare Hizmetleri sınıfına girenlerden Orman Muhafaza Memuru ve Baş Memuru ile Gümrük Muhafaza Memuru ve Amirlerine ilkokul, Ortaokul ve Lise öğrenimleri için;</vt:lpstr>
      <vt:lpstr>PowerPoint Sunusu</vt:lpstr>
      <vt:lpstr>36.MADDENİN A/9 FIKRASI</vt:lpstr>
      <vt:lpstr>36.MADDENİN A/9 FIKRASI</vt:lpstr>
      <vt:lpstr>36.MADDENİN A/10 FIKRASI</vt:lpstr>
      <vt:lpstr>36.MADDENİN A/11 FIKRASI</vt:lpstr>
      <vt:lpstr>.</vt:lpstr>
      <vt:lpstr>PowerPoint Sunusu</vt:lpstr>
      <vt:lpstr>PowerPoint Sunusu</vt:lpstr>
      <vt:lpstr>İntibak Değerlendirme Yapılırken İhtiyacımız Olan Bilgiler</vt:lpstr>
      <vt:lpstr>PowerPoint Sunusu</vt:lpstr>
      <vt:lpstr>PowerPoint Sunusu</vt:lpstr>
      <vt:lpstr>PowerPoint Sunusu</vt:lpstr>
      <vt:lpstr>PowerPoint Sunusu</vt:lpstr>
      <vt:lpstr>Önemli Kısa Notlar:</vt:lpstr>
      <vt:lpstr>Hizmet Birleştirme  657 sayılı Devlet Memurları Kanunu’nun değişik 36 ncı maddesinin (C) fıkrası,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 Hesaplama</vt:lpstr>
      <vt:lpstr>PowerPoint Sunusu</vt:lpstr>
      <vt:lpstr>PowerPoint Sunusu</vt:lpstr>
      <vt:lpstr>657 Sayılı Devlet Memurları Kanunu’nun 37 nci Maddesi:  </vt:lpstr>
      <vt:lpstr>PowerPoint Sunusu</vt:lpstr>
      <vt:lpstr>PowerPoint Sunusu</vt:lpstr>
      <vt:lpstr>Kalkınmada 1. derece Öncelikli Yöre Terfisi Uygulaması (64/3. mad.)</vt:lpstr>
      <vt:lpstr>PowerPoint Sunusu</vt:lpstr>
      <vt:lpstr>64/3 Uygulama Örnekleri</vt:lpstr>
      <vt:lpstr>ASKERLİKTE GEÇEN SÜRELERİN DEĞERLENDİRİLMESİ: </vt:lpstr>
      <vt:lpstr>8 Yıl Terfi (64/4. Fıkrası) Kısa Bilgi </vt:lpstr>
      <vt:lpstr>8 Yıl Terfi (64/4. Fıkrası) Kısa Bilgi </vt:lpstr>
      <vt:lpstr>8 Yıl Terfi (64/4. Fıkrası) Kısa Bilgi </vt:lpstr>
      <vt:lpstr>Memura ilave 1 derece verildiği tarihler ve ilgili Kanunlar: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dc:creator>
  <cp:lastModifiedBy>Niyazi SÖNMEZ</cp:lastModifiedBy>
  <cp:revision>1217</cp:revision>
  <dcterms:created xsi:type="dcterms:W3CDTF">2022-03-05T10:50:08Z</dcterms:created>
  <dcterms:modified xsi:type="dcterms:W3CDTF">2024-05-14T08:18:16Z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