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335" r:id="rId2"/>
    <p:sldId id="333" r:id="rId3"/>
    <p:sldId id="304" r:id="rId4"/>
    <p:sldId id="307" r:id="rId5"/>
    <p:sldId id="329" r:id="rId6"/>
    <p:sldId id="325" r:id="rId7"/>
    <p:sldId id="326" r:id="rId8"/>
    <p:sldId id="327" r:id="rId9"/>
    <p:sldId id="339" r:id="rId10"/>
    <p:sldId id="340" r:id="rId11"/>
    <p:sldId id="341" r:id="rId12"/>
  </p:sldIdLst>
  <p:sldSz cx="12192000" cy="6858000"/>
  <p:notesSz cx="6669088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D15"/>
    <a:srgbClr val="DE0615"/>
    <a:srgbClr val="DE0515"/>
    <a:srgbClr val="FF8585"/>
    <a:srgbClr val="FFC9C9"/>
    <a:srgbClr val="FAD2BC"/>
    <a:srgbClr val="FFC5C5"/>
    <a:srgbClr val="F6E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3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1B1B8-2960-4472-80EE-1854B9565309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9A1E2-7B15-4CE2-BFF1-36271B1AC5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369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59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4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28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96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73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63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95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64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01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7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4007D-2EB2-45A5-816A-E325D10DC48F}" type="datetimeFigureOut">
              <a:rPr lang="tr-TR" smtClean="0"/>
              <a:t>3.07.2024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2606E-982D-4FB0-B3BC-46D79A10B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03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taj@tarimorman.gov.tr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ft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524"/>
            <a:ext cx="12192000" cy="691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5413762" y="6337340"/>
            <a:ext cx="168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DC0D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Temmuz - 2024</a:t>
            </a: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980342" y="2644589"/>
            <a:ext cx="10231316" cy="33643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Personel Genel Müdürlüğü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tr-TR" sz="4000" b="1" dirty="0">
                <a:solidFill>
                  <a:srgbClr val="DC0D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Eğitim, Yetenek ve Kariyer Yönetimi Daire Başkanlığı</a:t>
            </a:r>
          </a:p>
          <a:p>
            <a:endParaRPr lang="tr-TR" sz="4000" b="1" dirty="0">
              <a:solidFill>
                <a:srgbClr val="DC0D1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>
                <a:solidFill>
                  <a:srgbClr val="DC0D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4000" b="1" dirty="0">
                <a:solidFill>
                  <a:srgbClr val="DC0D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 ve Aday Memur Çalışma Grubu</a:t>
            </a:r>
            <a:r>
              <a:rPr lang="tr-TR" sz="4000" dirty="0">
                <a:solidFill>
                  <a:srgbClr val="DC0D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1400" dirty="0">
                <a:solidFill>
                  <a:srgbClr val="DC0D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436" y="377223"/>
            <a:ext cx="2011800" cy="2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/>
          <p:cNvSpPr txBox="1"/>
          <p:nvPr/>
        </p:nvSpPr>
        <p:spPr>
          <a:xfrm>
            <a:off x="1826899" y="2409813"/>
            <a:ext cx="9013825" cy="2759730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Stajyerin kabul edilmesi sonrası öğrenim gördüğü kuruma resmi yazı ile bildirilmesi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 başlangıcında stajyer ile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imzalanması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Stajyerin </a:t>
            </a:r>
            <a:r>
              <a:rPr lang="tr-TR" sz="2800">
                <a:latin typeface="Times New Roman" panose="02020603050405020304" pitchFamily="18" charset="0"/>
                <a:cs typeface="Times New Roman" panose="02020603050405020304" pitchFamily="18" charset="0"/>
              </a:rPr>
              <a:t>sigorta işleminin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öğrenim gördüğü kurum tarafından yapıldığının kontrol edilmesi</a:t>
            </a:r>
          </a:p>
          <a:p>
            <a:pPr lvl="0" algn="just"/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889652" y="1560217"/>
            <a:ext cx="8401830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Dikkat Edilmesi Gereken Hususlar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9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/>
          <p:cNvSpPr txBox="1"/>
          <p:nvPr/>
        </p:nvSpPr>
        <p:spPr>
          <a:xfrm>
            <a:off x="1889652" y="2594218"/>
            <a:ext cx="9013825" cy="2328843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lvl="0"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e-posta adresi: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staj@tarimorman.gov.tr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Çiğdem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Aralıoğlu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Dahili: 3142</a:t>
            </a:r>
          </a:p>
          <a:p>
            <a:pPr lvl="0" algn="just"/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Cemile Özata	Dahili: 2097</a:t>
            </a: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889652" y="1560217"/>
            <a:ext cx="8401830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İletişim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sim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0" name="object 4"/>
          <p:cNvSpPr txBox="1">
            <a:spLocks/>
          </p:cNvSpPr>
          <p:nvPr/>
        </p:nvSpPr>
        <p:spPr>
          <a:xfrm>
            <a:off x="1889651" y="1521982"/>
            <a:ext cx="6199272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Kimler Staj Yapabilir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889651" y="3425372"/>
            <a:ext cx="9013825" cy="1159292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lvl="0" algn="just"/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Tarım ve orman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ilgili 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mesleki ve teknik okullarda okuyan l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ve 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öğrencileri</a:t>
            </a:r>
          </a:p>
        </p:txBody>
      </p:sp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374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sim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0" name="object 4"/>
          <p:cNvSpPr txBox="1">
            <a:spLocks/>
          </p:cNvSpPr>
          <p:nvPr/>
        </p:nvSpPr>
        <p:spPr>
          <a:xfrm>
            <a:off x="1889651" y="1521982"/>
            <a:ext cx="2541671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Mevzuat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889651" y="3179151"/>
            <a:ext cx="9013825" cy="1651734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3308 Sayılı Mesleki Eğitim Kanunu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 Ulusal Staj Programı Uygulama Yönergesi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Bakanlığımız Staj Yönergesi </a:t>
            </a:r>
          </a:p>
        </p:txBody>
      </p:sp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94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0" name="object 4"/>
          <p:cNvSpPr txBox="1">
            <a:spLocks/>
          </p:cNvSpPr>
          <p:nvPr/>
        </p:nvSpPr>
        <p:spPr>
          <a:xfrm>
            <a:off x="1889652" y="1521982"/>
            <a:ext cx="6402702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Lise Stajları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/>
          <p:cNvSpPr txBox="1"/>
          <p:nvPr/>
        </p:nvSpPr>
        <p:spPr>
          <a:xfrm>
            <a:off x="1889652" y="2840596"/>
            <a:ext cx="6058595" cy="2328843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Mesleki ve teknik okullarda okuyan lise öğrencilerinin başvuruları Bakanlığımız Bilgi Teknolojileri Genel Müdürlüğü tarafından hazırlanan “</a:t>
            </a:r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 Takip Sistemi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ile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e-Devlet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üzerinden alınmaktadır.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3202" y="2211914"/>
            <a:ext cx="3163950" cy="321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889652" y="1521982"/>
            <a:ext cx="6402702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Lise Stajları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2"/>
          <p:cNvSpPr txBox="1"/>
          <p:nvPr/>
        </p:nvSpPr>
        <p:spPr>
          <a:xfrm>
            <a:off x="1889650" y="3023119"/>
            <a:ext cx="9013825" cy="605294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lvl="0"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Lise öğrencileri genellikle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ay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boyunca staj yapmaktadır.</a:t>
            </a:r>
          </a:p>
        </p:txBody>
      </p:sp>
      <p:sp>
        <p:nvSpPr>
          <p:cNvPr id="18" name="object 2"/>
          <p:cNvSpPr txBox="1"/>
          <p:nvPr/>
        </p:nvSpPr>
        <p:spPr>
          <a:xfrm>
            <a:off x="1889650" y="4290504"/>
            <a:ext cx="9013825" cy="605294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lvl="0"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Lise öğrencileri okul başlangıcı ile stajlarına başlamaktadır. </a:t>
            </a:r>
          </a:p>
        </p:txBody>
      </p:sp>
    </p:spTree>
    <p:extLst>
      <p:ext uri="{BB962C8B-B14F-4D97-AF65-F5344CB8AC3E}">
        <p14:creationId xmlns:p14="http://schemas.microsoft.com/office/powerpoint/2010/main" val="325860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  <p:bldP spid="1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0" name="object 4"/>
          <p:cNvSpPr txBox="1">
            <a:spLocks/>
          </p:cNvSpPr>
          <p:nvPr/>
        </p:nvSpPr>
        <p:spPr>
          <a:xfrm>
            <a:off x="1889652" y="1521982"/>
            <a:ext cx="6402702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Üniversite Stajları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/>
          <p:cNvSpPr txBox="1"/>
          <p:nvPr/>
        </p:nvSpPr>
        <p:spPr>
          <a:xfrm>
            <a:off x="1889652" y="2840594"/>
            <a:ext cx="6058595" cy="1897955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lvl="0"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 lisans ve Lisans öğrencilerinin staj başvuruları Cumhurbaşkanlığı Ulusal Staj Programı kapsamında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Kariyer Kapısı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 üzerinden alınmaktadır. </a:t>
            </a: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 rotWithShape="1">
          <a:blip r:embed="rId5"/>
          <a:srcRect t="7886" r="1968" b="6224"/>
          <a:stretch/>
        </p:blipFill>
        <p:spPr>
          <a:xfrm>
            <a:off x="8149434" y="2707167"/>
            <a:ext cx="3267718" cy="26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/>
          <p:cNvSpPr txBox="1"/>
          <p:nvPr/>
        </p:nvSpPr>
        <p:spPr>
          <a:xfrm>
            <a:off x="1889652" y="2625153"/>
            <a:ext cx="9013825" cy="2759730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 öğrencileri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 30, 45 vb. iş günü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staj yapmaktadırlar.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 öğrencileri stajlarını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 tatili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süresince yapmaktadırlar.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Üniversite öğrencilerine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ödenecek ücretler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 sonları ve resmi tatiller eklenerek yapılmaktadır.</a:t>
            </a: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889652" y="1521982"/>
            <a:ext cx="6402702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Üniversite Stajları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3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/>
          <p:cNvSpPr txBox="1"/>
          <p:nvPr/>
        </p:nvSpPr>
        <p:spPr>
          <a:xfrm>
            <a:off x="1889652" y="2840596"/>
            <a:ext cx="9013825" cy="1897955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lvl="0"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 yapan lise ve üniversite öğrencilerine yaptıkları staj kapsamında </a:t>
            </a:r>
            <a:r>
              <a:rPr lang="tr-T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Mesleki Eğitim Kanunu’nun 25’inci maddesine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net asgari ücretin 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yüzde otuzu (% 30)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üzerinden ödeme yapılmaktadır.</a:t>
            </a: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889652" y="1521982"/>
            <a:ext cx="6402702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Staj Ücreti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3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6373"/>
            <a:ext cx="12192000" cy="53868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6" y="58128"/>
            <a:ext cx="1352550" cy="1352550"/>
          </a:xfrm>
          <a:prstGeom prst="rect">
            <a:avLst/>
          </a:prstGeom>
        </p:spPr>
      </p:pic>
      <p:sp>
        <p:nvSpPr>
          <p:cNvPr id="13" name="object 15"/>
          <p:cNvSpPr txBox="1">
            <a:spLocks noGrp="1"/>
          </p:cNvSpPr>
          <p:nvPr>
            <p:ph type="ftr" sz="quarter" idx="4294967295"/>
          </p:nvPr>
        </p:nvSpPr>
        <p:spPr>
          <a:xfrm>
            <a:off x="9565011" y="6516941"/>
            <a:ext cx="1754982" cy="157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lang="tr-TR" sz="1200" spc="5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Personel Genel Müdürlüğü</a:t>
            </a:r>
            <a:endParaRPr sz="12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1438275" y="1505929"/>
            <a:ext cx="250191" cy="744220"/>
          </a:xfrm>
          <a:custGeom>
            <a:avLst/>
            <a:gdLst/>
            <a:ahLst/>
            <a:cxnLst/>
            <a:rect l="l" t="t" r="r" b="b"/>
            <a:pathLst>
              <a:path w="300355" h="744219">
                <a:moveTo>
                  <a:pt x="0" y="0"/>
                </a:moveTo>
                <a:lnTo>
                  <a:pt x="0" y="743712"/>
                </a:lnTo>
                <a:lnTo>
                  <a:pt x="276402" y="584708"/>
                </a:lnTo>
                <a:lnTo>
                  <a:pt x="286158" y="577078"/>
                </a:lnTo>
                <a:lnTo>
                  <a:pt x="293677" y="567102"/>
                </a:lnTo>
                <a:lnTo>
                  <a:pt x="298516" y="555579"/>
                </a:lnTo>
                <a:lnTo>
                  <a:pt x="300228" y="543306"/>
                </a:lnTo>
                <a:lnTo>
                  <a:pt x="300228" y="200406"/>
                </a:lnTo>
                <a:lnTo>
                  <a:pt x="276402" y="159004"/>
                </a:lnTo>
                <a:lnTo>
                  <a:pt x="0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1438275" y="2582936"/>
            <a:ext cx="250190" cy="2844165"/>
          </a:xfrm>
          <a:custGeom>
            <a:avLst/>
            <a:gdLst/>
            <a:ahLst/>
            <a:cxnLst/>
            <a:rect l="l" t="t" r="r" b="b"/>
            <a:pathLst>
              <a:path w="250190" h="2844165">
                <a:moveTo>
                  <a:pt x="249936" y="0"/>
                </a:moveTo>
                <a:lnTo>
                  <a:pt x="0" y="0"/>
                </a:lnTo>
                <a:lnTo>
                  <a:pt x="0" y="2843784"/>
                </a:lnTo>
                <a:lnTo>
                  <a:pt x="249936" y="2843784"/>
                </a:lnTo>
                <a:lnTo>
                  <a:pt x="249936" y="0"/>
                </a:lnTo>
                <a:close/>
              </a:path>
            </a:pathLst>
          </a:custGeom>
          <a:solidFill>
            <a:srgbClr val="DE06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/>
          <p:cNvSpPr txBox="1"/>
          <p:nvPr/>
        </p:nvSpPr>
        <p:spPr>
          <a:xfrm>
            <a:off x="1826899" y="2409813"/>
            <a:ext cx="9013825" cy="3621504"/>
          </a:xfrm>
          <a:prstGeom prst="rect">
            <a:avLst/>
          </a:prstGeom>
          <a:solidFill>
            <a:srgbClr val="7E7E7E">
              <a:alpha val="5882"/>
            </a:srgbClr>
          </a:solidFill>
        </p:spPr>
        <p:txBody>
          <a:bodyPr vert="horz" wrap="square" lIns="0" tIns="172720" rIns="0" bIns="0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 Takip Sistemi «Duyurular» bölümünün takip edilmesi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 üzerinden veri girişlerinin (Planlama, gerçekleşme, kontenjan vb.) zamanında yapılması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Staj Takip Sistemi üzerinden lise başvuruları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kabul/ret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işlemlerinin mutlaka yapılması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Başvurular e-Devlet üzerinden alındığından fiziki başvuru kabul edilmemesi</a:t>
            </a:r>
          </a:p>
          <a:p>
            <a:pPr lvl="0" algn="just"/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889652" y="1560217"/>
            <a:ext cx="8401830" cy="68993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tr-TR" sz="4400" dirty="0">
                <a:uFill>
                  <a:solidFill>
                    <a:srgbClr val="0E1539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Dikkat Edilmesi Gereken Hususlar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4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FD5CB2A-F702-4929-AE96-DBC18CC2B3E5}"/>
</file>

<file path=customXml/itemProps2.xml><?xml version="1.0" encoding="utf-8"?>
<ds:datastoreItem xmlns:ds="http://schemas.openxmlformats.org/officeDocument/2006/customXml" ds:itemID="{BBD338DF-DFD4-481F-816F-95D69FC905C4}"/>
</file>

<file path=customXml/itemProps3.xml><?xml version="1.0" encoding="utf-8"?>
<ds:datastoreItem xmlns:ds="http://schemas.openxmlformats.org/officeDocument/2006/customXml" ds:itemID="{00E04A00-1549-4CF0-9FC3-5A829F4A34D5}"/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317</Words>
  <Application>Microsoft Office PowerPoint</Application>
  <PresentationFormat>Geniş ekran</PresentationFormat>
  <Paragraphs>52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Çiğdem ARALIOĞLU</cp:lastModifiedBy>
  <cp:revision>300</cp:revision>
  <cp:lastPrinted>2023-09-20T13:45:06Z</cp:lastPrinted>
  <dcterms:created xsi:type="dcterms:W3CDTF">2023-04-08T14:36:39Z</dcterms:created>
  <dcterms:modified xsi:type="dcterms:W3CDTF">2024-07-03T12:08:07Z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