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5"/>
  </p:notesMasterIdLst>
  <p:sldIdLst>
    <p:sldId id="256" r:id="rId5"/>
    <p:sldId id="257" r:id="rId6"/>
    <p:sldId id="266" r:id="rId7"/>
    <p:sldId id="329" r:id="rId8"/>
    <p:sldId id="279" r:id="rId9"/>
    <p:sldId id="324" r:id="rId10"/>
    <p:sldId id="267" r:id="rId11"/>
    <p:sldId id="312" r:id="rId12"/>
    <p:sldId id="313" r:id="rId13"/>
    <p:sldId id="327" r:id="rId14"/>
    <p:sldId id="315" r:id="rId15"/>
    <p:sldId id="314" r:id="rId16"/>
    <p:sldId id="268" r:id="rId17"/>
    <p:sldId id="317" r:id="rId18"/>
    <p:sldId id="319" r:id="rId19"/>
    <p:sldId id="273" r:id="rId20"/>
    <p:sldId id="286" r:id="rId21"/>
    <p:sldId id="287" r:id="rId22"/>
    <p:sldId id="288" r:id="rId23"/>
    <p:sldId id="291" r:id="rId24"/>
    <p:sldId id="290" r:id="rId25"/>
    <p:sldId id="292" r:id="rId26"/>
    <p:sldId id="294" r:id="rId27"/>
    <p:sldId id="293" r:id="rId28"/>
    <p:sldId id="295" r:id="rId29"/>
    <p:sldId id="296" r:id="rId30"/>
    <p:sldId id="297" r:id="rId31"/>
    <p:sldId id="298" r:id="rId32"/>
    <p:sldId id="321" r:id="rId33"/>
    <p:sldId id="299" r:id="rId34"/>
    <p:sldId id="322" r:id="rId35"/>
    <p:sldId id="300" r:id="rId36"/>
    <p:sldId id="302" r:id="rId37"/>
    <p:sldId id="303" r:id="rId38"/>
    <p:sldId id="282" r:id="rId39"/>
    <p:sldId id="281" r:id="rId40"/>
    <p:sldId id="328" r:id="rId41"/>
    <p:sldId id="323" r:id="rId42"/>
    <p:sldId id="308" r:id="rId43"/>
    <p:sldId id="325" r:id="rId44"/>
  </p:sldIdLst>
  <p:sldSz cx="12192000" cy="6858000"/>
  <p:notesSz cx="6797675" cy="9929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FC5D97C-2F20-488B-A949-BDEEBD54916D}">
          <p14:sldIdLst>
            <p14:sldId id="256"/>
            <p14:sldId id="257"/>
            <p14:sldId id="266"/>
            <p14:sldId id="329"/>
            <p14:sldId id="279"/>
            <p14:sldId id="324"/>
            <p14:sldId id="267"/>
            <p14:sldId id="312"/>
            <p14:sldId id="313"/>
            <p14:sldId id="327"/>
            <p14:sldId id="315"/>
            <p14:sldId id="314"/>
            <p14:sldId id="268"/>
            <p14:sldId id="317"/>
            <p14:sldId id="319"/>
            <p14:sldId id="273"/>
            <p14:sldId id="286"/>
            <p14:sldId id="287"/>
            <p14:sldId id="288"/>
            <p14:sldId id="291"/>
            <p14:sldId id="290"/>
            <p14:sldId id="292"/>
            <p14:sldId id="294"/>
            <p14:sldId id="293"/>
            <p14:sldId id="295"/>
            <p14:sldId id="296"/>
            <p14:sldId id="297"/>
            <p14:sldId id="298"/>
            <p14:sldId id="321"/>
            <p14:sldId id="299"/>
            <p14:sldId id="322"/>
            <p14:sldId id="300"/>
            <p14:sldId id="302"/>
            <p14:sldId id="303"/>
            <p14:sldId id="282"/>
            <p14:sldId id="281"/>
            <p14:sldId id="328"/>
            <p14:sldId id="323"/>
            <p14:sldId id="308"/>
            <p14:sldId id="325"/>
          </p14:sldIdLst>
        </p14:section>
        <p14:section name="Başlıksız Bölüm" id="{907CDCAB-D92F-4D38-B361-56EE128C6C71}">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51" autoAdjust="0"/>
  </p:normalViewPr>
  <p:slideViewPr>
    <p:cSldViewPr snapToGrid="0">
      <p:cViewPr varScale="1">
        <p:scale>
          <a:sx n="70" d="100"/>
          <a:sy n="70" d="100"/>
        </p:scale>
        <p:origin x="-744"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58BE5317-9D2A-4517-8A43-7BECCDB07BDB}" type="datetimeFigureOut">
              <a:rPr lang="tr-TR" smtClean="0"/>
              <a:pPr/>
              <a:t>2.07.2024</a:t>
            </a:fld>
            <a:endParaRPr lang="tr-TR"/>
          </a:p>
        </p:txBody>
      </p:sp>
      <p:sp>
        <p:nvSpPr>
          <p:cNvPr id="4" name="Slayt Görüntüsü Yer Tutucusu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34F09791-D004-424E-9FC7-AAEB5E144291}" type="slidenum">
              <a:rPr lang="tr-TR" smtClean="0"/>
              <a:pPr/>
              <a:t>‹#›</a:t>
            </a:fld>
            <a:endParaRPr lang="tr-TR"/>
          </a:p>
        </p:txBody>
      </p:sp>
    </p:spTree>
    <p:extLst>
      <p:ext uri="{BB962C8B-B14F-4D97-AF65-F5344CB8AC3E}">
        <p14:creationId xmlns:p14="http://schemas.microsoft.com/office/powerpoint/2010/main" val="382700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0B68560-9BDA-7D48-9EC5-4067CA8035DE}" type="slidenum">
              <a:rPr lang="tr-TR" smtClean="0"/>
              <a:pPr/>
              <a:t>1</a:t>
            </a:fld>
            <a:endParaRPr lang="tr-TR"/>
          </a:p>
        </p:txBody>
      </p:sp>
    </p:spTree>
    <p:extLst>
      <p:ext uri="{BB962C8B-B14F-4D97-AF65-F5344CB8AC3E}">
        <p14:creationId xmlns:p14="http://schemas.microsoft.com/office/powerpoint/2010/main" val="858430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2B5C70B-7DC6-4176-8394-1F8F8654FE9E}" type="datetime1">
              <a:rPr lang="tr-TR" smtClean="0"/>
              <a:pPr/>
              <a:t>2.07.2024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227644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1D981A-41EF-466E-AE9F-B626ADFF954A}" type="datetime1">
              <a:rPr lang="tr-TR" smtClean="0"/>
              <a:pPr/>
              <a:t>2.07.2024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32563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C3A6D9-65AD-457D-ABE0-321468E80C4B}" type="datetime1">
              <a:rPr lang="tr-TR" smtClean="0"/>
              <a:pPr/>
              <a:t>2.07.2024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62902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E56ED9-791D-410C-8FB3-7701F6D01D47}" type="datetime1">
              <a:rPr lang="tr-TR" smtClean="0"/>
              <a:pPr/>
              <a:t>2.07.2024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840589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A717A62-5BC4-4FF4-A9C4-BEB87CF2A576}" type="datetime1">
              <a:rPr lang="tr-TR" smtClean="0"/>
              <a:pPr/>
              <a:t>2.07.2024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2074962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BFB9742-A0F5-4356-B13F-90AD500A9AF6}" type="datetime1">
              <a:rPr lang="tr-TR" smtClean="0"/>
              <a:pPr/>
              <a:t>2.07.2024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2461468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A8C677C-B4D5-4F1E-AF0E-F2F783B856B0}" type="datetime1">
              <a:rPr lang="tr-TR" smtClean="0"/>
              <a:pPr/>
              <a:t>2.07.2024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394976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C547A8F-AC0B-4BC4-A7D7-E1B171D78748}" type="datetime1">
              <a:rPr lang="tr-TR" smtClean="0"/>
              <a:pPr/>
              <a:t>2.07.2024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2458941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BE70D1F-84A2-4282-9C13-B21444001249}" type="datetime1">
              <a:rPr lang="tr-TR" smtClean="0"/>
              <a:pPr/>
              <a:t>2.07.2024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94170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B1364ED-4D2C-4FCE-B880-B1C1B2C311AF}" type="datetime1">
              <a:rPr lang="tr-TR" smtClean="0"/>
              <a:pPr/>
              <a:t>2.07.2024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87812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E870C47-F73A-4A64-BA4C-897AFFEF7CB3}" type="datetime1">
              <a:rPr lang="tr-TR" smtClean="0"/>
              <a:pPr/>
              <a:t>2.07.2024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3064094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BD018E-6772-4B13-89DB-4970CB222B02}" type="datetime1">
              <a:rPr lang="tr-TR" smtClean="0"/>
              <a:pPr/>
              <a:t>2.07.2024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19680-542B-4F4D-93E7-69A17C6D2B44}" type="slidenum">
              <a:rPr lang="tr-TR" smtClean="0"/>
              <a:pPr/>
              <a:t>‹#›</a:t>
            </a:fld>
            <a:endParaRPr lang="tr-TR"/>
          </a:p>
        </p:txBody>
      </p:sp>
    </p:spTree>
    <p:extLst>
      <p:ext uri="{BB962C8B-B14F-4D97-AF65-F5344CB8AC3E}">
        <p14:creationId xmlns:p14="http://schemas.microsoft.com/office/powerpoint/2010/main" val="1322434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45660" y="245660"/>
            <a:ext cx="11685501" cy="618243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dirty="0"/>
          </a:p>
        </p:txBody>
      </p:sp>
      <p:sp>
        <p:nvSpPr>
          <p:cNvPr id="7" name="Yuvarlatılmış Dikdörtgen 6">
            <a:extLst>
              <a:ext uri="{FF2B5EF4-FFF2-40B4-BE49-F238E27FC236}">
                <a16:creationId xmlns="" xmlns:a16="http://schemas.microsoft.com/office/drawing/2014/main" id="{2B520A8B-A49B-554B-8B57-9964418D8128}"/>
              </a:ext>
            </a:extLst>
          </p:cNvPr>
          <p:cNvSpPr/>
          <p:nvPr/>
        </p:nvSpPr>
        <p:spPr>
          <a:xfrm>
            <a:off x="2285885" y="3542190"/>
            <a:ext cx="7368070" cy="133754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solidFill>
                  <a:schemeClr val="tx1"/>
                </a:solidFill>
                <a:latin typeface="Times New Roman" panose="02020603050405020304" pitchFamily="18" charset="0"/>
                <a:cs typeface="Times New Roman" panose="02020603050405020304" pitchFamily="18" charset="0"/>
              </a:rPr>
              <a:t>İŞÇİ VE </a:t>
            </a:r>
            <a:r>
              <a:rPr lang="tr-TR" sz="2800" b="1">
                <a:solidFill>
                  <a:schemeClr val="tx1"/>
                </a:solidFill>
                <a:latin typeface="Times New Roman" panose="02020603050405020304" pitchFamily="18" charset="0"/>
                <a:cs typeface="Times New Roman" panose="02020603050405020304" pitchFamily="18" charset="0"/>
              </a:rPr>
              <a:t>TOPLU </a:t>
            </a:r>
            <a:r>
              <a:rPr lang="tr-TR" sz="2800" b="1" smtClean="0">
                <a:solidFill>
                  <a:schemeClr val="tx1"/>
                </a:solidFill>
                <a:latin typeface="Times New Roman" panose="02020603050405020304" pitchFamily="18" charset="0"/>
                <a:cs typeface="Times New Roman" panose="02020603050405020304" pitchFamily="18" charset="0"/>
              </a:rPr>
              <a:t>SÖZLEŞMELERİ </a:t>
            </a:r>
            <a:endParaRPr lang="tr-TR" sz="2800" b="1" dirty="0">
              <a:solidFill>
                <a:schemeClr val="tx1"/>
              </a:solidFill>
              <a:latin typeface="Times New Roman" panose="02020603050405020304" pitchFamily="18" charset="0"/>
              <a:cs typeface="Times New Roman" panose="02020603050405020304" pitchFamily="18" charset="0"/>
            </a:endParaRPr>
          </a:p>
          <a:p>
            <a:pPr algn="ctr"/>
            <a:r>
              <a:rPr lang="tr-TR" sz="2800" b="1" dirty="0">
                <a:solidFill>
                  <a:schemeClr val="tx1"/>
                </a:solidFill>
                <a:latin typeface="Times New Roman" panose="02020603050405020304" pitchFamily="18" charset="0"/>
                <a:cs typeface="Times New Roman" panose="02020603050405020304" pitchFamily="18" charset="0"/>
              </a:rPr>
              <a:t>DAİRE BAŞKANLIĞI</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2" name="Metin kutusu 1"/>
          <p:cNvSpPr txBox="1"/>
          <p:nvPr/>
        </p:nvSpPr>
        <p:spPr>
          <a:xfrm>
            <a:off x="3131664" y="2700088"/>
            <a:ext cx="5928674" cy="523220"/>
          </a:xfrm>
          <a:prstGeom prst="rect">
            <a:avLst/>
          </a:prstGeom>
          <a:noFill/>
        </p:spPr>
        <p:txBody>
          <a:bodyPr wrap="none" rtlCol="0">
            <a:spAutoFit/>
          </a:bodyPr>
          <a:lstStyle/>
          <a:p>
            <a:pPr algn="ctr"/>
            <a:r>
              <a:rPr lang="tr-TR" sz="28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2800" b="1" dirty="0">
              <a:solidFill>
                <a:srgbClr val="FF0000"/>
              </a:solidFill>
              <a:latin typeface="Times New Roman" panose="02020603050405020304" pitchFamily="18" charset="0"/>
              <a:cs typeface="Times New Roman" panose="02020603050405020304" pitchFamily="18" charset="0"/>
            </a:endParaRPr>
          </a:p>
        </p:txBody>
      </p:sp>
      <p:pic>
        <p:nvPicPr>
          <p:cNvPr id="13"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6036" y="583201"/>
            <a:ext cx="1999929" cy="1999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728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lnSpc>
                <a:spcPct val="100000"/>
              </a:lnSpc>
            </a:pPr>
            <a:r>
              <a:rPr lang="tr-TR" sz="2200" b="1" dirty="0">
                <a:latin typeface="Times New Roman" panose="02020603050405020304" pitchFamily="18" charset="0"/>
                <a:cs typeface="Times New Roman" panose="02020603050405020304" pitchFamily="18" charset="0"/>
              </a:rPr>
              <a:t>İŞÇİ STATÜSÜNDEKİ PERSONELİN AÇIKTAN ATAMA VE YER DEĞİŞİKLİĞİNE DAİR İŞ VE İŞLEMLERİ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00000"/>
              </a:lnSpc>
              <a:spcBef>
                <a:spcPct val="0"/>
              </a:spcBef>
              <a:buClr>
                <a:schemeClr val="accent4">
                  <a:lumMod val="50000"/>
                </a:schemeClr>
              </a:buClr>
              <a:buNone/>
            </a:pPr>
            <a:r>
              <a:rPr lang="tr-TR" sz="2400" i="1" dirty="0" smtClean="0">
                <a:solidFill>
                  <a:srgbClr val="002060"/>
                </a:solidFill>
                <a:latin typeface="Times New Roman" panose="02020603050405020304" pitchFamily="18" charset="0"/>
                <a:cs typeface="Times New Roman" panose="02020603050405020304" pitchFamily="18" charset="0"/>
              </a:rPr>
              <a:t> </a:t>
            </a:r>
            <a:endParaRPr lang="tr-TR" altLang="tr-TR" sz="2400" i="1" dirty="0">
              <a:solidFill>
                <a:srgbClr val="002060"/>
              </a:solidFill>
              <a:latin typeface="Times New Roman" panose="02020603050405020304" pitchFamily="18" charset="0"/>
              <a:cs typeface="Times New Roman" panose="02020603050405020304" pitchFamily="18" charset="0"/>
            </a:endParaRPr>
          </a:p>
        </p:txBody>
      </p:sp>
      <p:graphicFrame>
        <p:nvGraphicFramePr>
          <p:cNvPr id="8" name="Tablo 7"/>
          <p:cNvGraphicFramePr>
            <a:graphicFrameLocks noGrp="1"/>
          </p:cNvGraphicFramePr>
          <p:nvPr>
            <p:extLst>
              <p:ext uri="{D42A27DB-BD31-4B8C-83A1-F6EECF244321}">
                <p14:modId xmlns:p14="http://schemas.microsoft.com/office/powerpoint/2010/main" val="1616790545"/>
              </p:ext>
            </p:extLst>
          </p:nvPr>
        </p:nvGraphicFramePr>
        <p:xfrm>
          <a:off x="2074985" y="1830714"/>
          <a:ext cx="7710853" cy="4708631"/>
        </p:xfrm>
        <a:graphic>
          <a:graphicData uri="http://schemas.openxmlformats.org/drawingml/2006/table">
            <a:tbl>
              <a:tblPr>
                <a:tableStyleId>{5C22544A-7EE6-4342-B048-85BDC9FD1C3A}</a:tableStyleId>
              </a:tblPr>
              <a:tblGrid>
                <a:gridCol w="1119378">
                  <a:extLst>
                    <a:ext uri="{9D8B030D-6E8A-4147-A177-3AD203B41FA5}">
                      <a16:colId xmlns="" xmlns:a16="http://schemas.microsoft.com/office/drawing/2014/main" val="822907638"/>
                    </a:ext>
                  </a:extLst>
                </a:gridCol>
                <a:gridCol w="559690">
                  <a:extLst>
                    <a:ext uri="{9D8B030D-6E8A-4147-A177-3AD203B41FA5}">
                      <a16:colId xmlns="" xmlns:a16="http://schemas.microsoft.com/office/drawing/2014/main" val="559243328"/>
                    </a:ext>
                  </a:extLst>
                </a:gridCol>
                <a:gridCol w="1168540">
                  <a:extLst>
                    <a:ext uri="{9D8B030D-6E8A-4147-A177-3AD203B41FA5}">
                      <a16:colId xmlns="" xmlns:a16="http://schemas.microsoft.com/office/drawing/2014/main" val="807693919"/>
                    </a:ext>
                  </a:extLst>
                </a:gridCol>
                <a:gridCol w="514311">
                  <a:extLst>
                    <a:ext uri="{9D8B030D-6E8A-4147-A177-3AD203B41FA5}">
                      <a16:colId xmlns="" xmlns:a16="http://schemas.microsoft.com/office/drawing/2014/main" val="4274800132"/>
                    </a:ext>
                  </a:extLst>
                </a:gridCol>
                <a:gridCol w="714738">
                  <a:extLst>
                    <a:ext uri="{9D8B030D-6E8A-4147-A177-3AD203B41FA5}">
                      <a16:colId xmlns="" xmlns:a16="http://schemas.microsoft.com/office/drawing/2014/main" val="1299675952"/>
                    </a:ext>
                  </a:extLst>
                </a:gridCol>
                <a:gridCol w="1164758">
                  <a:extLst>
                    <a:ext uri="{9D8B030D-6E8A-4147-A177-3AD203B41FA5}">
                      <a16:colId xmlns="" xmlns:a16="http://schemas.microsoft.com/office/drawing/2014/main" val="1639513369"/>
                    </a:ext>
                  </a:extLst>
                </a:gridCol>
                <a:gridCol w="514311">
                  <a:extLst>
                    <a:ext uri="{9D8B030D-6E8A-4147-A177-3AD203B41FA5}">
                      <a16:colId xmlns="" xmlns:a16="http://schemas.microsoft.com/office/drawing/2014/main" val="2911807482"/>
                    </a:ext>
                  </a:extLst>
                </a:gridCol>
                <a:gridCol w="714738">
                  <a:extLst>
                    <a:ext uri="{9D8B030D-6E8A-4147-A177-3AD203B41FA5}">
                      <a16:colId xmlns="" xmlns:a16="http://schemas.microsoft.com/office/drawing/2014/main" val="2408491364"/>
                    </a:ext>
                  </a:extLst>
                </a:gridCol>
                <a:gridCol w="635322">
                  <a:extLst>
                    <a:ext uri="{9D8B030D-6E8A-4147-A177-3AD203B41FA5}">
                      <a16:colId xmlns="" xmlns:a16="http://schemas.microsoft.com/office/drawing/2014/main" val="2161592726"/>
                    </a:ext>
                  </a:extLst>
                </a:gridCol>
                <a:gridCol w="605067">
                  <a:extLst>
                    <a:ext uri="{9D8B030D-6E8A-4147-A177-3AD203B41FA5}">
                      <a16:colId xmlns="" xmlns:a16="http://schemas.microsoft.com/office/drawing/2014/main" val="1731613724"/>
                    </a:ext>
                  </a:extLst>
                </a:gridCol>
              </a:tblGrid>
              <a:tr h="329968">
                <a:tc>
                  <a:txBody>
                    <a:bodyPr/>
                    <a:lstStyle/>
                    <a:p>
                      <a:pPr algn="l" fontAlgn="ctr"/>
                      <a:r>
                        <a:rPr lang="tr-TR" sz="600" u="none" strike="noStrike">
                          <a:effectLst/>
                        </a:rPr>
                        <a:t>İl</a:t>
                      </a:r>
                      <a:endParaRPr lang="tr-TR" sz="600" b="1" i="0" u="none" strike="noStrike">
                        <a:effectLst/>
                        <a:latin typeface="Calibri" panose="020F0502020204030204" pitchFamily="34" charset="0"/>
                      </a:endParaRPr>
                    </a:p>
                  </a:txBody>
                  <a:tcPr marL="5082" marR="5082" marT="5082" marB="0" anchor="ctr"/>
                </a:tc>
                <a:tc>
                  <a:txBody>
                    <a:bodyPr/>
                    <a:lstStyle/>
                    <a:p>
                      <a:pPr algn="l" fontAlgn="ctr"/>
                      <a:r>
                        <a:rPr lang="tr-TR" sz="600" u="none" strike="noStrike" dirty="0">
                          <a:effectLst/>
                        </a:rPr>
                        <a:t>Engelli</a:t>
                      </a:r>
                      <a:endParaRPr lang="tr-TR" sz="600" b="1" i="0" u="none" strike="noStrike" dirty="0">
                        <a:effectLst/>
                        <a:latin typeface="Calibri" panose="020F0502020204030204" pitchFamily="34" charset="0"/>
                      </a:endParaRPr>
                    </a:p>
                  </a:txBody>
                  <a:tcPr marL="5082" marR="5082" marT="5082" marB="0" anchor="ctr"/>
                </a:tc>
                <a:tc>
                  <a:txBody>
                    <a:bodyPr/>
                    <a:lstStyle/>
                    <a:p>
                      <a:pPr algn="l" fontAlgn="ctr"/>
                      <a:r>
                        <a:rPr lang="tr-TR" sz="600" u="none" strike="noStrike">
                          <a:effectLst/>
                        </a:rPr>
                        <a:t>Olması Gereken </a:t>
                      </a:r>
                      <a:br>
                        <a:rPr lang="tr-TR" sz="600" u="none" strike="noStrike">
                          <a:effectLst/>
                        </a:rPr>
                      </a:br>
                      <a:r>
                        <a:rPr lang="tr-TR" sz="600" u="none" strike="noStrike">
                          <a:effectLst/>
                        </a:rPr>
                        <a:t>Engelli</a:t>
                      </a:r>
                      <a:endParaRPr lang="tr-TR" sz="600" b="1" i="0" u="none" strike="noStrike">
                        <a:effectLst/>
                        <a:latin typeface="Calibri" panose="020F0502020204030204" pitchFamily="34" charset="0"/>
                      </a:endParaRPr>
                    </a:p>
                  </a:txBody>
                  <a:tcPr marL="5082" marR="5082" marT="5082" marB="0" anchor="ctr"/>
                </a:tc>
                <a:tc>
                  <a:txBody>
                    <a:bodyPr/>
                    <a:lstStyle/>
                    <a:p>
                      <a:pPr algn="l" fontAlgn="ctr"/>
                      <a:r>
                        <a:rPr lang="tr-TR" sz="600" u="none" strike="noStrike">
                          <a:effectLst/>
                        </a:rPr>
                        <a:t>Sonuç</a:t>
                      </a:r>
                      <a:endParaRPr lang="tr-TR" sz="600" b="1" i="0" u="none" strike="noStrike">
                        <a:effectLst/>
                        <a:latin typeface="Calibri" panose="020F0502020204030204" pitchFamily="34" charset="0"/>
                      </a:endParaRPr>
                    </a:p>
                  </a:txBody>
                  <a:tcPr marL="5082" marR="5082" marT="5082" marB="0" anchor="ctr"/>
                </a:tc>
                <a:tc>
                  <a:txBody>
                    <a:bodyPr/>
                    <a:lstStyle/>
                    <a:p>
                      <a:pPr algn="l" fontAlgn="ctr"/>
                      <a:r>
                        <a:rPr lang="tr-TR" sz="600" u="none" strike="noStrike">
                          <a:effectLst/>
                        </a:rPr>
                        <a:t>Hükümlü</a:t>
                      </a:r>
                      <a:endParaRPr lang="tr-TR" sz="600" b="1" i="0" u="none" strike="noStrike">
                        <a:effectLst/>
                        <a:latin typeface="Calibri" panose="020F0502020204030204" pitchFamily="34" charset="0"/>
                      </a:endParaRPr>
                    </a:p>
                  </a:txBody>
                  <a:tcPr marL="5082" marR="5082" marT="5082" marB="0" anchor="ctr"/>
                </a:tc>
                <a:tc>
                  <a:txBody>
                    <a:bodyPr/>
                    <a:lstStyle/>
                    <a:p>
                      <a:pPr algn="l" fontAlgn="ctr"/>
                      <a:r>
                        <a:rPr lang="tr-TR" sz="600" u="none" strike="noStrike">
                          <a:effectLst/>
                        </a:rPr>
                        <a:t>Olması Gereken</a:t>
                      </a:r>
                      <a:br>
                        <a:rPr lang="tr-TR" sz="600" u="none" strike="noStrike">
                          <a:effectLst/>
                        </a:rPr>
                      </a:br>
                      <a:r>
                        <a:rPr lang="tr-TR" sz="600" u="none" strike="noStrike">
                          <a:effectLst/>
                        </a:rPr>
                        <a:t>Hükümlü </a:t>
                      </a:r>
                      <a:endParaRPr lang="tr-TR" sz="600" b="1" i="0" u="none" strike="noStrike">
                        <a:effectLst/>
                        <a:latin typeface="Calibri" panose="020F0502020204030204" pitchFamily="34" charset="0"/>
                      </a:endParaRPr>
                    </a:p>
                  </a:txBody>
                  <a:tcPr marL="5082" marR="5082" marT="5082" marB="0" anchor="ctr"/>
                </a:tc>
                <a:tc>
                  <a:txBody>
                    <a:bodyPr/>
                    <a:lstStyle/>
                    <a:p>
                      <a:pPr algn="l" fontAlgn="ctr"/>
                      <a:r>
                        <a:rPr lang="tr-TR" sz="600" u="none" strike="noStrike">
                          <a:effectLst/>
                        </a:rPr>
                        <a:t>Sonuç</a:t>
                      </a:r>
                      <a:endParaRPr lang="tr-TR" sz="600" b="1" i="0" u="none" strike="noStrike">
                        <a:effectLst/>
                        <a:latin typeface="Calibri" panose="020F0502020204030204" pitchFamily="34" charset="0"/>
                      </a:endParaRPr>
                    </a:p>
                  </a:txBody>
                  <a:tcPr marL="5082" marR="5082" marT="5082" marB="0" anchor="ctr"/>
                </a:tc>
                <a:tc>
                  <a:txBody>
                    <a:bodyPr/>
                    <a:lstStyle/>
                    <a:p>
                      <a:pPr algn="l" fontAlgn="ctr"/>
                      <a:r>
                        <a:rPr lang="tr-TR" sz="600" u="none" strike="noStrike">
                          <a:effectLst/>
                        </a:rPr>
                        <a:t>Güvenlik</a:t>
                      </a:r>
                      <a:endParaRPr lang="tr-TR" sz="600" b="1" i="0" u="none" strike="noStrike">
                        <a:effectLst/>
                        <a:latin typeface="Calibri" panose="020F0502020204030204" pitchFamily="34" charset="0"/>
                      </a:endParaRPr>
                    </a:p>
                  </a:txBody>
                  <a:tcPr marL="5082" marR="5082" marT="5082" marB="0" anchor="ctr"/>
                </a:tc>
                <a:tc>
                  <a:txBody>
                    <a:bodyPr/>
                    <a:lstStyle/>
                    <a:p>
                      <a:pPr algn="l" fontAlgn="ctr"/>
                      <a:r>
                        <a:rPr lang="tr-TR" sz="600" u="none" strike="noStrike">
                          <a:effectLst/>
                        </a:rPr>
                        <a:t>Düşmüş</a:t>
                      </a:r>
                      <a:endParaRPr lang="tr-TR" sz="600" b="1" i="0" u="none" strike="noStrike">
                        <a:effectLst/>
                        <a:latin typeface="Calibri" panose="020F0502020204030204" pitchFamily="34" charset="0"/>
                      </a:endParaRPr>
                    </a:p>
                  </a:txBody>
                  <a:tcPr marL="5082" marR="5082" marT="5082" marB="0" anchor="ctr"/>
                </a:tc>
                <a:tc>
                  <a:txBody>
                    <a:bodyPr/>
                    <a:lstStyle/>
                    <a:p>
                      <a:pPr algn="l" fontAlgn="ctr"/>
                      <a:r>
                        <a:rPr lang="tr-TR" sz="600" u="none" strike="noStrike">
                          <a:effectLst/>
                        </a:rPr>
                        <a:t>Toplam</a:t>
                      </a:r>
                      <a:endParaRPr lang="tr-TR" sz="600" b="1" i="0" u="none" strike="noStrike">
                        <a:effectLst/>
                        <a:latin typeface="Calibri" panose="020F0502020204030204" pitchFamily="34" charset="0"/>
                      </a:endParaRPr>
                    </a:p>
                  </a:txBody>
                  <a:tcPr marL="5082" marR="5082" marT="5082" marB="0" anchor="ctr"/>
                </a:tc>
                <a:extLst>
                  <a:ext uri="{0D108BD9-81ED-4DB2-BD59-A6C34878D82A}">
                    <a16:rowId xmlns="" xmlns:a16="http://schemas.microsoft.com/office/drawing/2014/main" val="2183252438"/>
                  </a:ext>
                </a:extLst>
              </a:tr>
              <a:tr h="109989">
                <a:tc>
                  <a:txBody>
                    <a:bodyPr/>
                    <a:lstStyle/>
                    <a:p>
                      <a:pPr algn="l" fontAlgn="b"/>
                      <a:r>
                        <a:rPr lang="tr-TR" sz="600" u="none" strike="noStrike">
                          <a:effectLst/>
                        </a:rPr>
                        <a:t>ADANA</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12</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8</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301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332</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835147821"/>
                  </a:ext>
                </a:extLst>
              </a:tr>
              <a:tr h="109989">
                <a:tc>
                  <a:txBody>
                    <a:bodyPr/>
                    <a:lstStyle/>
                    <a:p>
                      <a:pPr algn="l" fontAlgn="b"/>
                      <a:r>
                        <a:rPr lang="tr-TR" sz="600" u="none" strike="noStrike">
                          <a:effectLst/>
                        </a:rPr>
                        <a:t>ADIYAMAN</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41</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3277680552"/>
                  </a:ext>
                </a:extLst>
              </a:tr>
              <a:tr h="199081">
                <a:tc>
                  <a:txBody>
                    <a:bodyPr/>
                    <a:lstStyle/>
                    <a:p>
                      <a:pPr algn="l" fontAlgn="b"/>
                      <a:r>
                        <a:rPr lang="tr-TR" sz="600" u="none" strike="noStrike">
                          <a:effectLst/>
                        </a:rPr>
                        <a:t>AFYONKARAHİSAR</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89</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100</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3443245288"/>
                  </a:ext>
                </a:extLst>
              </a:tr>
              <a:tr h="109989">
                <a:tc>
                  <a:txBody>
                    <a:bodyPr/>
                    <a:lstStyle/>
                    <a:p>
                      <a:pPr algn="l" fontAlgn="b"/>
                      <a:r>
                        <a:rPr lang="tr-TR" sz="600" u="none" strike="noStrike">
                          <a:effectLst/>
                        </a:rPr>
                        <a:t>AĞRI</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8</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34</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3795997225"/>
                  </a:ext>
                </a:extLst>
              </a:tr>
              <a:tr h="109989">
                <a:tc>
                  <a:txBody>
                    <a:bodyPr/>
                    <a:lstStyle/>
                    <a:p>
                      <a:pPr algn="l" fontAlgn="b"/>
                      <a:r>
                        <a:rPr lang="tr-TR" sz="600" u="none" strike="noStrike">
                          <a:effectLst/>
                        </a:rPr>
                        <a:t>AKSARAY</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48</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59</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1703396317"/>
                  </a:ext>
                </a:extLst>
              </a:tr>
              <a:tr h="109989">
                <a:tc>
                  <a:txBody>
                    <a:bodyPr/>
                    <a:lstStyle/>
                    <a:p>
                      <a:pPr algn="l" fontAlgn="b"/>
                      <a:r>
                        <a:rPr lang="tr-TR" sz="600" u="none" strike="noStrike">
                          <a:effectLst/>
                        </a:rPr>
                        <a:t>AMASYA</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55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69</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3231908484"/>
                  </a:ext>
                </a:extLst>
              </a:tr>
              <a:tr h="109989">
                <a:tc>
                  <a:txBody>
                    <a:bodyPr/>
                    <a:lstStyle/>
                    <a:p>
                      <a:pPr algn="l" fontAlgn="b"/>
                      <a:r>
                        <a:rPr lang="tr-TR" sz="600" u="none" strike="noStrike">
                          <a:effectLst/>
                        </a:rPr>
                        <a:t>ANKARA</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95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93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49</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405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2324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2873</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1152354240"/>
                  </a:ext>
                </a:extLst>
              </a:tr>
              <a:tr h="109989">
                <a:tc>
                  <a:txBody>
                    <a:bodyPr/>
                    <a:lstStyle/>
                    <a:p>
                      <a:pPr algn="l" fontAlgn="b"/>
                      <a:r>
                        <a:rPr lang="tr-TR" sz="600" u="none" strike="noStrike">
                          <a:effectLst/>
                        </a:rPr>
                        <a:t>ANTALYA</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8</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8</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386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425</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1763109809"/>
                  </a:ext>
                </a:extLst>
              </a:tr>
              <a:tr h="109989">
                <a:tc>
                  <a:txBody>
                    <a:bodyPr/>
                    <a:lstStyle/>
                    <a:p>
                      <a:pPr algn="l" fontAlgn="b"/>
                      <a:r>
                        <a:rPr lang="tr-TR" sz="600" u="none" strike="noStrike">
                          <a:effectLst/>
                        </a:rPr>
                        <a:t>ARDAHAN</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dirty="0">
                          <a:effectLst/>
                        </a:rPr>
                        <a:t>0</a:t>
                      </a:r>
                      <a:endParaRPr lang="tr-TR" sz="600" b="0" i="0" u="none" strike="noStrike" dirty="0">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44</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393527999"/>
                  </a:ext>
                </a:extLst>
              </a:tr>
              <a:tr h="109989">
                <a:tc>
                  <a:txBody>
                    <a:bodyPr/>
                    <a:lstStyle/>
                    <a:p>
                      <a:pPr algn="l" fontAlgn="b"/>
                      <a:r>
                        <a:rPr lang="tr-TR" sz="600" u="none" strike="noStrike">
                          <a:effectLst/>
                        </a:rPr>
                        <a:t>ARTVİN</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49</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2922146493"/>
                  </a:ext>
                </a:extLst>
              </a:tr>
              <a:tr h="109989">
                <a:tc>
                  <a:txBody>
                    <a:bodyPr/>
                    <a:lstStyle/>
                    <a:p>
                      <a:pPr algn="l" fontAlgn="b"/>
                      <a:r>
                        <a:rPr lang="tr-TR" sz="600" u="none" strike="noStrike">
                          <a:effectLst/>
                        </a:rPr>
                        <a:t>AYDIN</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8</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124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135</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2248425609"/>
                  </a:ext>
                </a:extLst>
              </a:tr>
              <a:tr h="109989">
                <a:tc>
                  <a:txBody>
                    <a:bodyPr/>
                    <a:lstStyle/>
                    <a:p>
                      <a:pPr algn="l" fontAlgn="b"/>
                      <a:r>
                        <a:rPr lang="tr-TR" sz="600" u="none" strike="noStrike">
                          <a:effectLst/>
                        </a:rPr>
                        <a:t>BALIKESİR</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9</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7</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179</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198</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4261167669"/>
                  </a:ext>
                </a:extLst>
              </a:tr>
              <a:tr h="109989">
                <a:tc>
                  <a:txBody>
                    <a:bodyPr/>
                    <a:lstStyle/>
                    <a:p>
                      <a:pPr algn="l" fontAlgn="b"/>
                      <a:r>
                        <a:rPr lang="tr-TR" sz="600" u="none" strike="noStrike">
                          <a:effectLst/>
                        </a:rPr>
                        <a:t>BARTIN</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37</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40</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1839462418"/>
                  </a:ext>
                </a:extLst>
              </a:tr>
              <a:tr h="109989">
                <a:tc>
                  <a:txBody>
                    <a:bodyPr/>
                    <a:lstStyle/>
                    <a:p>
                      <a:pPr algn="l" fontAlgn="b"/>
                      <a:r>
                        <a:rPr lang="tr-TR" sz="600" u="none" strike="noStrike">
                          <a:effectLst/>
                        </a:rPr>
                        <a:t>BATMAN</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27</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292834579"/>
                  </a:ext>
                </a:extLst>
              </a:tr>
              <a:tr h="109989">
                <a:tc>
                  <a:txBody>
                    <a:bodyPr/>
                    <a:lstStyle/>
                    <a:p>
                      <a:pPr algn="l" fontAlgn="b"/>
                      <a:r>
                        <a:rPr lang="tr-TR" sz="600" u="none" strike="noStrike">
                          <a:effectLst/>
                        </a:rPr>
                        <a:t>BAYBURT</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19</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23</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2308376919"/>
                  </a:ext>
                </a:extLst>
              </a:tr>
              <a:tr h="109989">
                <a:tc>
                  <a:txBody>
                    <a:bodyPr/>
                    <a:lstStyle/>
                    <a:p>
                      <a:pPr algn="l" fontAlgn="b"/>
                      <a:r>
                        <a:rPr lang="tr-TR" sz="600" u="none" strike="noStrike">
                          <a:effectLst/>
                        </a:rPr>
                        <a:t>BİLECİK</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28</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32</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965343513"/>
                  </a:ext>
                </a:extLst>
              </a:tr>
              <a:tr h="109989">
                <a:tc>
                  <a:txBody>
                    <a:bodyPr/>
                    <a:lstStyle/>
                    <a:p>
                      <a:pPr algn="l" fontAlgn="b"/>
                      <a:r>
                        <a:rPr lang="tr-TR" sz="600" u="none" strike="noStrike">
                          <a:effectLst/>
                        </a:rPr>
                        <a:t>BİNGÖL</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5</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45</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2356222802"/>
                  </a:ext>
                </a:extLst>
              </a:tr>
              <a:tr h="109989">
                <a:tc>
                  <a:txBody>
                    <a:bodyPr/>
                    <a:lstStyle/>
                    <a:p>
                      <a:pPr algn="l" fontAlgn="b"/>
                      <a:r>
                        <a:rPr lang="tr-TR" sz="600" u="none" strike="noStrike">
                          <a:effectLst/>
                        </a:rPr>
                        <a:t>BİTLİS</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5</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42</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2429744543"/>
                  </a:ext>
                </a:extLst>
              </a:tr>
              <a:tr h="109989">
                <a:tc>
                  <a:txBody>
                    <a:bodyPr/>
                    <a:lstStyle/>
                    <a:p>
                      <a:pPr algn="l" fontAlgn="b"/>
                      <a:r>
                        <a:rPr lang="tr-TR" sz="600" u="none" strike="noStrike">
                          <a:effectLst/>
                        </a:rPr>
                        <a:t>BOLU</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63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81</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3192260031"/>
                  </a:ext>
                </a:extLst>
              </a:tr>
              <a:tr h="109989">
                <a:tc>
                  <a:txBody>
                    <a:bodyPr/>
                    <a:lstStyle/>
                    <a:p>
                      <a:pPr algn="l" fontAlgn="b"/>
                      <a:r>
                        <a:rPr lang="tr-TR" sz="600" u="none" strike="noStrike">
                          <a:effectLst/>
                        </a:rPr>
                        <a:t>BURDUR</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39</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2278059941"/>
                  </a:ext>
                </a:extLst>
              </a:tr>
              <a:tr h="109989">
                <a:tc>
                  <a:txBody>
                    <a:bodyPr/>
                    <a:lstStyle/>
                    <a:p>
                      <a:pPr algn="l" fontAlgn="b"/>
                      <a:r>
                        <a:rPr lang="tr-TR" sz="600" u="none" strike="noStrike">
                          <a:effectLst/>
                        </a:rPr>
                        <a:t>BURSA</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9</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7</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18</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142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176</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373156177"/>
                  </a:ext>
                </a:extLst>
              </a:tr>
              <a:tr h="109989">
                <a:tc>
                  <a:txBody>
                    <a:bodyPr/>
                    <a:lstStyle/>
                    <a:p>
                      <a:pPr algn="l" fontAlgn="b"/>
                      <a:r>
                        <a:rPr lang="tr-TR" sz="600" u="none" strike="noStrike">
                          <a:effectLst/>
                        </a:rPr>
                        <a:t>ÇANAKKALE</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9</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58</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2927696509"/>
                  </a:ext>
                </a:extLst>
              </a:tr>
              <a:tr h="109989">
                <a:tc>
                  <a:txBody>
                    <a:bodyPr/>
                    <a:lstStyle/>
                    <a:p>
                      <a:pPr algn="l" fontAlgn="b"/>
                      <a:r>
                        <a:rPr lang="tr-TR" sz="600" u="none" strike="noStrike">
                          <a:effectLst/>
                        </a:rPr>
                        <a:t>ÇANKIRI</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52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65</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226427548"/>
                  </a:ext>
                </a:extLst>
              </a:tr>
              <a:tr h="109989">
                <a:tc>
                  <a:txBody>
                    <a:bodyPr/>
                    <a:lstStyle/>
                    <a:p>
                      <a:pPr algn="l" fontAlgn="b"/>
                      <a:r>
                        <a:rPr lang="tr-TR" sz="600" u="none" strike="noStrike">
                          <a:effectLst/>
                        </a:rPr>
                        <a:t>ÇORUM</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33</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1599762330"/>
                  </a:ext>
                </a:extLst>
              </a:tr>
              <a:tr h="109989">
                <a:tc>
                  <a:txBody>
                    <a:bodyPr/>
                    <a:lstStyle/>
                    <a:p>
                      <a:pPr algn="l" fontAlgn="b"/>
                      <a:r>
                        <a:rPr lang="tr-TR" sz="600" u="none" strike="noStrike">
                          <a:effectLst/>
                        </a:rPr>
                        <a:t>DENİZLİ</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38</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49</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3543577802"/>
                  </a:ext>
                </a:extLst>
              </a:tr>
              <a:tr h="109989">
                <a:tc>
                  <a:txBody>
                    <a:bodyPr/>
                    <a:lstStyle/>
                    <a:p>
                      <a:pPr algn="l" fontAlgn="b"/>
                      <a:r>
                        <a:rPr lang="tr-TR" sz="600" u="none" strike="noStrike">
                          <a:effectLst/>
                        </a:rPr>
                        <a:t>DİYARBAKIR</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8</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246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298</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2092088476"/>
                  </a:ext>
                </a:extLst>
              </a:tr>
              <a:tr h="109989">
                <a:tc>
                  <a:txBody>
                    <a:bodyPr/>
                    <a:lstStyle/>
                    <a:p>
                      <a:pPr algn="l" fontAlgn="b"/>
                      <a:r>
                        <a:rPr lang="tr-TR" sz="600" u="none" strike="noStrike">
                          <a:effectLst/>
                        </a:rPr>
                        <a:t>DÜZCE</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43</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3784566798"/>
                  </a:ext>
                </a:extLst>
              </a:tr>
              <a:tr h="109989">
                <a:tc>
                  <a:txBody>
                    <a:bodyPr/>
                    <a:lstStyle/>
                    <a:p>
                      <a:pPr algn="l" fontAlgn="b"/>
                      <a:r>
                        <a:rPr lang="tr-TR" sz="600" u="none" strike="noStrike">
                          <a:effectLst/>
                        </a:rPr>
                        <a:t>EDİRNE</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84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103</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1356997164"/>
                  </a:ext>
                </a:extLst>
              </a:tr>
              <a:tr h="109989">
                <a:tc>
                  <a:txBody>
                    <a:bodyPr/>
                    <a:lstStyle/>
                    <a:p>
                      <a:pPr algn="l" fontAlgn="b"/>
                      <a:r>
                        <a:rPr lang="tr-TR" sz="600" u="none" strike="noStrike">
                          <a:effectLst/>
                        </a:rPr>
                        <a:t>ELAZIĞ</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95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104</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2064814504"/>
                  </a:ext>
                </a:extLst>
              </a:tr>
              <a:tr h="109989">
                <a:tc>
                  <a:txBody>
                    <a:bodyPr/>
                    <a:lstStyle/>
                    <a:p>
                      <a:pPr algn="l" fontAlgn="b"/>
                      <a:r>
                        <a:rPr lang="tr-TR" sz="600" u="none" strike="noStrike">
                          <a:effectLst/>
                        </a:rPr>
                        <a:t>ERZİNCAN</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61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67</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2227708318"/>
                  </a:ext>
                </a:extLst>
              </a:tr>
              <a:tr h="109989">
                <a:tc>
                  <a:txBody>
                    <a:bodyPr/>
                    <a:lstStyle/>
                    <a:p>
                      <a:pPr algn="l" fontAlgn="b"/>
                      <a:r>
                        <a:rPr lang="tr-TR" sz="600" u="none" strike="noStrike">
                          <a:effectLst/>
                        </a:rPr>
                        <a:t>ERZURUM</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9</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7</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17</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224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258</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1968766182"/>
                  </a:ext>
                </a:extLst>
              </a:tr>
              <a:tr h="109989">
                <a:tc>
                  <a:txBody>
                    <a:bodyPr/>
                    <a:lstStyle/>
                    <a:p>
                      <a:pPr algn="l" fontAlgn="b"/>
                      <a:r>
                        <a:rPr lang="tr-TR" sz="600" u="none" strike="noStrike">
                          <a:effectLst/>
                        </a:rPr>
                        <a:t>ESKİŞEHİR</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8</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160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192</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1444888557"/>
                  </a:ext>
                </a:extLst>
              </a:tr>
              <a:tr h="109989">
                <a:tc>
                  <a:txBody>
                    <a:bodyPr/>
                    <a:lstStyle/>
                    <a:p>
                      <a:pPr algn="l" fontAlgn="b"/>
                      <a:r>
                        <a:rPr lang="tr-TR" sz="600" u="none" strike="noStrike">
                          <a:effectLst/>
                        </a:rPr>
                        <a:t>GAZİANTEP</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6</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145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155</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4270362820"/>
                  </a:ext>
                </a:extLst>
              </a:tr>
              <a:tr h="109989">
                <a:tc>
                  <a:txBody>
                    <a:bodyPr/>
                    <a:lstStyle/>
                    <a:p>
                      <a:pPr algn="l" fontAlgn="b"/>
                      <a:r>
                        <a:rPr lang="tr-TR" sz="600" u="none" strike="noStrike">
                          <a:effectLst/>
                        </a:rPr>
                        <a:t>GİRESUN</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6</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71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80</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484381167"/>
                  </a:ext>
                </a:extLst>
              </a:tr>
              <a:tr h="109989">
                <a:tc>
                  <a:txBody>
                    <a:bodyPr/>
                    <a:lstStyle/>
                    <a:p>
                      <a:pPr algn="l" fontAlgn="b"/>
                      <a:r>
                        <a:rPr lang="tr-TR" sz="600" u="none" strike="noStrike">
                          <a:effectLst/>
                        </a:rPr>
                        <a:t>GÜMÜŞHANE</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42</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4048032205"/>
                  </a:ext>
                </a:extLst>
              </a:tr>
              <a:tr h="109989">
                <a:tc>
                  <a:txBody>
                    <a:bodyPr/>
                    <a:lstStyle/>
                    <a:p>
                      <a:pPr algn="l" fontAlgn="b"/>
                      <a:r>
                        <a:rPr lang="tr-TR" sz="600" u="none" strike="noStrike">
                          <a:effectLst/>
                        </a:rPr>
                        <a:t>HAKKARİ</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17</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38</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3084756065"/>
                  </a:ext>
                </a:extLst>
              </a:tr>
              <a:tr h="109989">
                <a:tc>
                  <a:txBody>
                    <a:bodyPr/>
                    <a:lstStyle/>
                    <a:p>
                      <a:pPr algn="l" fontAlgn="b"/>
                      <a:r>
                        <a:rPr lang="tr-TR" sz="600" u="none" strike="noStrike">
                          <a:effectLst/>
                        </a:rPr>
                        <a:t>HATAY</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4</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102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117</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834734407"/>
                  </a:ext>
                </a:extLst>
              </a:tr>
              <a:tr h="109989">
                <a:tc>
                  <a:txBody>
                    <a:bodyPr/>
                    <a:lstStyle/>
                    <a:p>
                      <a:pPr algn="l" fontAlgn="b"/>
                      <a:r>
                        <a:rPr lang="tr-TR" sz="600" u="none" strike="noStrike">
                          <a:effectLst/>
                        </a:rPr>
                        <a:t>IĞDIR</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l" fontAlgn="b"/>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24</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34</a:t>
                      </a:r>
                      <a:endParaRPr lang="tr-TR" sz="600" b="0" i="0" u="none" strike="noStrike">
                        <a:effectLst/>
                        <a:latin typeface="Calibri" panose="020F0502020204030204" pitchFamily="34" charset="0"/>
                      </a:endParaRPr>
                    </a:p>
                  </a:txBody>
                  <a:tcPr marL="5082" marR="5082" marT="5082" marB="0" anchor="b"/>
                </a:tc>
                <a:extLst>
                  <a:ext uri="{0D108BD9-81ED-4DB2-BD59-A6C34878D82A}">
                    <a16:rowId xmlns="" xmlns:a16="http://schemas.microsoft.com/office/drawing/2014/main" val="2674422328"/>
                  </a:ext>
                </a:extLst>
              </a:tr>
              <a:tr h="109989">
                <a:tc>
                  <a:txBody>
                    <a:bodyPr/>
                    <a:lstStyle/>
                    <a:p>
                      <a:pPr algn="l" fontAlgn="b"/>
                      <a:r>
                        <a:rPr lang="tr-TR" sz="600" u="none" strike="noStrike">
                          <a:effectLst/>
                        </a:rPr>
                        <a:t>ISPARTA</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9</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5</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dirty="0">
                          <a:effectLst/>
                        </a:rPr>
                        <a:t>4</a:t>
                      </a:r>
                      <a:endParaRPr lang="tr-TR" sz="600" b="0" i="0" u="none" strike="noStrike" dirty="0">
                        <a:effectLst/>
                        <a:latin typeface="Calibri" panose="020F0502020204030204" pitchFamily="34" charset="0"/>
                      </a:endParaRPr>
                    </a:p>
                  </a:txBody>
                  <a:tcPr marL="5082" marR="5082" marT="5082" marB="0" anchor="b"/>
                </a:tc>
                <a:tc>
                  <a:txBody>
                    <a:bodyPr/>
                    <a:lstStyle/>
                    <a:p>
                      <a:pPr algn="r" fontAlgn="b"/>
                      <a:r>
                        <a:rPr lang="tr-TR" sz="600" u="none" strike="noStrike">
                          <a:effectLst/>
                        </a:rPr>
                        <a:t>3</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2</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0</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a:effectLst/>
                        </a:rPr>
                        <a:t>121</a:t>
                      </a:r>
                      <a:endParaRPr lang="tr-TR" sz="600" b="0" i="0" u="none" strike="noStrike">
                        <a:effectLst/>
                        <a:latin typeface="Calibri" panose="020F0502020204030204" pitchFamily="34" charset="0"/>
                      </a:endParaRPr>
                    </a:p>
                  </a:txBody>
                  <a:tcPr marL="5082" marR="5082" marT="5082" marB="0" anchor="b"/>
                </a:tc>
                <a:tc>
                  <a:txBody>
                    <a:bodyPr/>
                    <a:lstStyle/>
                    <a:p>
                      <a:pPr algn="r" fontAlgn="b"/>
                      <a:r>
                        <a:rPr lang="tr-TR" sz="600" u="none" strike="noStrike" dirty="0">
                          <a:effectLst/>
                        </a:rPr>
                        <a:t>133</a:t>
                      </a:r>
                      <a:endParaRPr lang="tr-TR" sz="600" b="0" i="0" u="none" strike="noStrike" dirty="0">
                        <a:effectLst/>
                        <a:latin typeface="Calibri" panose="020F0502020204030204" pitchFamily="34" charset="0"/>
                      </a:endParaRPr>
                    </a:p>
                  </a:txBody>
                  <a:tcPr marL="5082" marR="5082" marT="5082" marB="0" anchor="b"/>
                </a:tc>
                <a:extLst>
                  <a:ext uri="{0D108BD9-81ED-4DB2-BD59-A6C34878D82A}">
                    <a16:rowId xmlns="" xmlns:a16="http://schemas.microsoft.com/office/drawing/2014/main" val="1616388464"/>
                  </a:ext>
                </a:extLst>
              </a:tr>
            </a:tbl>
          </a:graphicData>
        </a:graphic>
      </p:graphicFrame>
    </p:spTree>
    <p:extLst>
      <p:ext uri="{BB962C8B-B14F-4D97-AF65-F5344CB8AC3E}">
        <p14:creationId xmlns:p14="http://schemas.microsoft.com/office/powerpoint/2010/main" val="36122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lnSpc>
                <a:spcPct val="100000"/>
              </a:lnSpc>
            </a:pPr>
            <a:r>
              <a:rPr lang="tr-TR" sz="2200" b="1" dirty="0">
                <a:latin typeface="Times New Roman" panose="02020603050405020304" pitchFamily="18" charset="0"/>
                <a:cs typeface="Times New Roman" panose="02020603050405020304" pitchFamily="18" charset="0"/>
              </a:rPr>
              <a:t>İŞÇİ STATÜSÜNDEKİ PERSONELİN AÇIKTAN ATAMA VE YER DEĞİŞİKLİĞİNE DAİR İŞ VE İŞLEMLERİ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00000"/>
              </a:lnSpc>
              <a:spcBef>
                <a:spcPct val="0"/>
              </a:spcBef>
              <a:buClr>
                <a:schemeClr val="accent4">
                  <a:lumMod val="50000"/>
                </a:schemeClr>
              </a:buClr>
              <a:buNone/>
            </a:pPr>
            <a:r>
              <a:rPr lang="tr-TR" sz="2400" i="1" dirty="0" smtClean="0">
                <a:solidFill>
                  <a:srgbClr val="002060"/>
                </a:solidFill>
                <a:latin typeface="Times New Roman" panose="02020603050405020304" pitchFamily="18" charset="0"/>
                <a:cs typeface="Times New Roman" panose="02020603050405020304" pitchFamily="18" charset="0"/>
              </a:rPr>
              <a:t> </a:t>
            </a:r>
            <a:endParaRPr lang="tr-TR" altLang="tr-TR" sz="2400" i="1"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spcBef>
                <a:spcPct val="0"/>
              </a:spcBef>
              <a:buClr>
                <a:schemeClr val="accent4">
                  <a:lumMod val="50000"/>
                </a:schemeClr>
              </a:buClr>
              <a:buFont typeface="Times New Roman" panose="02020603050405020304" pitchFamily="18" charset="0"/>
              <a:buChar char="⁕"/>
            </a:pPr>
            <a:r>
              <a:rPr lang="tr-TR" altLang="tr-TR" sz="2400" i="1" dirty="0" smtClean="0">
                <a:solidFill>
                  <a:srgbClr val="002060"/>
                </a:solidFill>
                <a:latin typeface="Times New Roman" panose="02020603050405020304" pitchFamily="18" charset="0"/>
                <a:cs typeface="Times New Roman" panose="02020603050405020304" pitchFamily="18" charset="0"/>
              </a:rPr>
              <a:t>3713 </a:t>
            </a:r>
            <a:r>
              <a:rPr lang="tr-TR" altLang="tr-TR" sz="2400" i="1" dirty="0">
                <a:solidFill>
                  <a:srgbClr val="002060"/>
                </a:solidFill>
                <a:latin typeface="Times New Roman" panose="02020603050405020304" pitchFamily="18" charset="0"/>
                <a:cs typeface="Times New Roman" panose="02020603050405020304" pitchFamily="18" charset="0"/>
              </a:rPr>
              <a:t>sayılı Terörle Mücadele Kanununun ek 1 inci maddesi gereği </a:t>
            </a:r>
            <a:r>
              <a:rPr lang="tr-TR" sz="2400" i="1" dirty="0">
                <a:solidFill>
                  <a:srgbClr val="002060"/>
                </a:solidFill>
                <a:latin typeface="Times New Roman" panose="02020603050405020304" pitchFamily="18" charset="0"/>
                <a:cs typeface="Times New Roman" panose="02020603050405020304" pitchFamily="18" charset="0"/>
              </a:rPr>
              <a:t>Aile ve Sosyal Hizmetler Bakanlığı tarafından belirlenen hak </a:t>
            </a:r>
            <a:r>
              <a:rPr lang="tr-TR" sz="2400" i="1" dirty="0" smtClean="0">
                <a:solidFill>
                  <a:srgbClr val="002060"/>
                </a:solidFill>
                <a:latin typeface="Times New Roman" panose="02020603050405020304" pitchFamily="18" charset="0"/>
                <a:cs typeface="Times New Roman" panose="02020603050405020304" pitchFamily="18" charset="0"/>
              </a:rPr>
              <a:t>sahiplerinin,</a:t>
            </a:r>
          </a:p>
          <a:p>
            <a:pPr algn="just">
              <a:lnSpc>
                <a:spcPct val="100000"/>
              </a:lnSpc>
              <a:spcBef>
                <a:spcPct val="0"/>
              </a:spcBef>
              <a:buClr>
                <a:schemeClr val="accent4">
                  <a:lumMod val="50000"/>
                </a:schemeClr>
              </a:buClr>
              <a:buFont typeface="Times New Roman" panose="02020603050405020304" pitchFamily="18" charset="0"/>
              <a:buChar char="⁕"/>
            </a:pPr>
            <a:endParaRPr lang="tr-TR" sz="2400" i="1"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spcBef>
                <a:spcPct val="0"/>
              </a:spcBef>
              <a:buClr>
                <a:schemeClr val="accent4">
                  <a:lumMod val="50000"/>
                </a:schemeClr>
              </a:buClr>
              <a:buFont typeface="Times New Roman" panose="02020603050405020304" pitchFamily="18" charset="0"/>
              <a:buChar char="⁕"/>
            </a:pPr>
            <a:r>
              <a:rPr lang="tr-TR" altLang="tr-TR" sz="2400" i="1" dirty="0" smtClean="0">
                <a:solidFill>
                  <a:srgbClr val="002060"/>
                </a:solidFill>
                <a:latin typeface="Times New Roman" panose="02020603050405020304" pitchFamily="18" charset="0"/>
                <a:cs typeface="Times New Roman" panose="02020603050405020304" pitchFamily="18" charset="0"/>
              </a:rPr>
              <a:t>5510 sayılı Kanunun ek 23 üncü maddesi uyarınca </a:t>
            </a:r>
            <a:r>
              <a:rPr lang="tr-TR" sz="2400" i="1" dirty="0" smtClean="0">
                <a:solidFill>
                  <a:srgbClr val="002060"/>
                </a:solidFill>
                <a:latin typeface="Times New Roman" panose="02020603050405020304" pitchFamily="18" charset="0"/>
                <a:cs typeface="Times New Roman" panose="02020603050405020304" pitchFamily="18" charset="0"/>
              </a:rPr>
              <a:t>Çalışma ve Sosyal Güvenlik Bakanlığı tarafından</a:t>
            </a:r>
            <a:r>
              <a:rPr lang="tr-TR" altLang="tr-TR" sz="2400" i="1" dirty="0" smtClean="0">
                <a:solidFill>
                  <a:srgbClr val="002060"/>
                </a:solidFill>
                <a:latin typeface="Times New Roman" panose="02020603050405020304" pitchFamily="18" charset="0"/>
                <a:cs typeface="Times New Roman" panose="02020603050405020304" pitchFamily="18" charset="0"/>
              </a:rPr>
              <a:t> belirlenen (</a:t>
            </a:r>
            <a:r>
              <a:rPr lang="tr-TR" sz="2400" i="1" dirty="0" smtClean="0">
                <a:solidFill>
                  <a:srgbClr val="002060"/>
                </a:solidFill>
              </a:rPr>
              <a:t>Hayatını </a:t>
            </a:r>
            <a:r>
              <a:rPr lang="tr-TR" sz="2400" i="1" dirty="0">
                <a:solidFill>
                  <a:srgbClr val="002060"/>
                </a:solidFill>
              </a:rPr>
              <a:t>Kaybeden Madencilerin </a:t>
            </a:r>
            <a:r>
              <a:rPr lang="tr-TR" sz="2400" i="1" dirty="0" smtClean="0">
                <a:solidFill>
                  <a:srgbClr val="002060"/>
                </a:solidFill>
              </a:rPr>
              <a:t>Yakınlarının)</a:t>
            </a:r>
            <a:endParaRPr lang="tr-TR" sz="2400" i="1" dirty="0">
              <a:solidFill>
                <a:srgbClr val="002060"/>
              </a:solidFill>
            </a:endParaRPr>
          </a:p>
          <a:p>
            <a:pPr algn="just">
              <a:lnSpc>
                <a:spcPct val="100000"/>
              </a:lnSpc>
              <a:spcBef>
                <a:spcPct val="0"/>
              </a:spcBef>
              <a:buClr>
                <a:schemeClr val="accent4">
                  <a:lumMod val="50000"/>
                </a:schemeClr>
              </a:buClr>
              <a:buFont typeface="Times New Roman" panose="02020603050405020304" pitchFamily="18" charset="0"/>
              <a:buChar char="⁕"/>
            </a:pPr>
            <a:r>
              <a:rPr lang="tr-TR" altLang="tr-TR" sz="2400" i="1" dirty="0" smtClean="0">
                <a:solidFill>
                  <a:srgbClr val="002060"/>
                </a:solidFill>
                <a:latin typeface="Times New Roman" panose="02020603050405020304" pitchFamily="18" charset="0"/>
                <a:cs typeface="Times New Roman" panose="02020603050405020304" pitchFamily="18" charset="0"/>
              </a:rPr>
              <a:t>hak sahiplerinin,</a:t>
            </a:r>
          </a:p>
          <a:p>
            <a:pPr algn="just">
              <a:lnSpc>
                <a:spcPct val="100000"/>
              </a:lnSpc>
              <a:spcBef>
                <a:spcPct val="0"/>
              </a:spcBef>
              <a:buClr>
                <a:schemeClr val="accent4">
                  <a:lumMod val="50000"/>
                </a:schemeClr>
              </a:buClr>
              <a:buFont typeface="Times New Roman" panose="02020603050405020304" pitchFamily="18" charset="0"/>
              <a:buChar char="⁕"/>
            </a:pPr>
            <a:endParaRPr lang="tr-TR" altLang="tr-TR" sz="2400" i="1" dirty="0">
              <a:solidFill>
                <a:srgbClr val="002060"/>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Clr>
                <a:schemeClr val="accent4">
                  <a:lumMod val="50000"/>
                </a:schemeClr>
              </a:buClr>
              <a:buNone/>
            </a:pPr>
            <a:r>
              <a:rPr lang="tr-TR" altLang="tr-TR" sz="2400" i="1" dirty="0" smtClean="0">
                <a:solidFill>
                  <a:srgbClr val="002060"/>
                </a:solidFill>
                <a:latin typeface="Times New Roman" panose="02020603050405020304" pitchFamily="18" charset="0"/>
                <a:cs typeface="Times New Roman" panose="02020603050405020304" pitchFamily="18" charset="0"/>
              </a:rPr>
              <a:t>   Açıktan atamaları yapılmakta olup bu atamalar </a:t>
            </a:r>
            <a:r>
              <a:rPr lang="tr-TR" sz="2400" i="1" dirty="0" smtClean="0">
                <a:solidFill>
                  <a:srgbClr val="002060"/>
                </a:solidFill>
                <a:latin typeface="Times New Roman" panose="02020603050405020304" pitchFamily="18" charset="0"/>
                <a:cs typeface="Times New Roman" panose="02020603050405020304" pitchFamily="18" charset="0"/>
              </a:rPr>
              <a:t>Cumhurbaşkanlığının iznine tâbi olmayan atamalardır.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7757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lnSpc>
                <a:spcPct val="150000"/>
              </a:lnSpc>
            </a:pP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indent="0" algn="just">
              <a:lnSpc>
                <a:spcPct val="115000"/>
              </a:lnSpc>
              <a:spcAft>
                <a:spcPts val="800"/>
              </a:spcAft>
              <a:buNone/>
            </a:pPr>
            <a:r>
              <a:rPr lang="tr-TR" sz="2400" i="1" dirty="0">
                <a:solidFill>
                  <a:srgbClr val="002060"/>
                </a:solidFill>
                <a:latin typeface="Times New Roman" panose="02020603050405020304" pitchFamily="18" charset="0"/>
                <a:cs typeface="Times New Roman" panose="02020603050405020304" pitchFamily="18" charset="0"/>
              </a:rPr>
              <a:t>6356 sayılı Sendikalar ve Toplu İş Sözleşmesi Kanunu </a:t>
            </a:r>
            <a:r>
              <a:rPr lang="tr-TR" sz="2400" i="1" dirty="0" smtClean="0">
                <a:solidFill>
                  <a:srgbClr val="002060"/>
                </a:solidFill>
                <a:latin typeface="Times New Roman" panose="02020603050405020304" pitchFamily="18" charset="0"/>
                <a:cs typeface="Times New Roman" panose="02020603050405020304" pitchFamily="18" charset="0"/>
              </a:rPr>
              <a:t>gereği Bakanlığımız merkez, taşra ve döner sermaye teşkilatında çalışan 11.263 işçiden;</a:t>
            </a:r>
          </a:p>
          <a:p>
            <a:pPr marL="685800" indent="-457200" algn="just">
              <a:lnSpc>
                <a:spcPct val="115000"/>
              </a:lnSpc>
              <a:spcAft>
                <a:spcPts val="800"/>
              </a:spcAft>
              <a:buClr>
                <a:schemeClr val="accent4">
                  <a:lumMod val="50000"/>
                </a:schemeClr>
              </a:buClr>
              <a:buFont typeface="Times New Roman" panose="02020603050405020304" pitchFamily="18" charset="0"/>
              <a:buChar char="⁕"/>
            </a:pPr>
            <a:r>
              <a:rPr lang="tr-TR" sz="2400" i="1" dirty="0" smtClean="0">
                <a:solidFill>
                  <a:srgbClr val="002060"/>
                </a:solidFill>
                <a:latin typeface="Times New Roman" panose="02020603050405020304" pitchFamily="18" charset="0"/>
                <a:cs typeface="Times New Roman" panose="02020603050405020304" pitchFamily="18" charset="0"/>
              </a:rPr>
              <a:t>Bakanlığımız İl ve Kuruluş Müdürlüklerinde çalışan mevcut 9.950 işçi adına TARIM-İŞ </a:t>
            </a:r>
            <a:r>
              <a:rPr lang="tr-TR" sz="2400" i="1" dirty="0">
                <a:solidFill>
                  <a:srgbClr val="002060"/>
                </a:solidFill>
                <a:latin typeface="Times New Roman" panose="02020603050405020304" pitchFamily="18" charset="0"/>
                <a:cs typeface="Times New Roman" panose="02020603050405020304" pitchFamily="18" charset="0"/>
              </a:rPr>
              <a:t>Sendikası </a:t>
            </a:r>
            <a:r>
              <a:rPr lang="tr-TR" sz="2400" i="1" dirty="0" smtClean="0">
                <a:solidFill>
                  <a:srgbClr val="002060"/>
                </a:solidFill>
                <a:latin typeface="Times New Roman" panose="02020603050405020304" pitchFamily="18" charset="0"/>
                <a:cs typeface="Times New Roman" panose="02020603050405020304" pitchFamily="18" charset="0"/>
              </a:rPr>
              <a:t>ile ,</a:t>
            </a:r>
            <a:endParaRPr lang="tr-TR" sz="2400" i="1" dirty="0">
              <a:solidFill>
                <a:srgbClr val="002060"/>
              </a:solidFill>
              <a:latin typeface="Times New Roman" panose="02020603050405020304" pitchFamily="18" charset="0"/>
              <a:cs typeface="Times New Roman" panose="02020603050405020304" pitchFamily="18" charset="0"/>
            </a:endParaRPr>
          </a:p>
          <a:p>
            <a:pPr marL="685800" indent="-457200" algn="just">
              <a:lnSpc>
                <a:spcPct val="115000"/>
              </a:lnSpc>
              <a:spcAft>
                <a:spcPts val="800"/>
              </a:spcAft>
              <a:buClr>
                <a:schemeClr val="accent4">
                  <a:lumMod val="50000"/>
                </a:schemeClr>
              </a:buClr>
              <a:buFont typeface="Times New Roman" panose="02020603050405020304" pitchFamily="18" charset="0"/>
              <a:buChar char="⁕"/>
            </a:pPr>
            <a:r>
              <a:rPr lang="tr-TR" sz="2400" i="1" dirty="0" smtClean="0">
                <a:solidFill>
                  <a:srgbClr val="002060"/>
                </a:solidFill>
                <a:latin typeface="Times New Roman" panose="02020603050405020304" pitchFamily="18" charset="0"/>
                <a:cs typeface="Times New Roman" panose="02020603050405020304" pitchFamily="18" charset="0"/>
              </a:rPr>
              <a:t>Doğa Koruma ve Milli Parklar Genel Müdürlüğüne bağlı Bölge Müdürlüklerinde çalışan 1.313 işçi </a:t>
            </a:r>
            <a:r>
              <a:rPr lang="tr-TR" sz="2400" i="1" dirty="0">
                <a:solidFill>
                  <a:srgbClr val="002060"/>
                </a:solidFill>
                <a:latin typeface="Times New Roman" panose="02020603050405020304" pitchFamily="18" charset="0"/>
                <a:cs typeface="Times New Roman" panose="02020603050405020304" pitchFamily="18" charset="0"/>
              </a:rPr>
              <a:t>adına</a:t>
            </a:r>
            <a:r>
              <a:rPr lang="tr-TR" sz="2400" i="1" dirty="0" smtClean="0">
                <a:solidFill>
                  <a:srgbClr val="002060"/>
                </a:solidFill>
                <a:latin typeface="Times New Roman" panose="02020603050405020304" pitchFamily="18" charset="0"/>
                <a:cs typeface="Times New Roman" panose="02020603050405020304" pitchFamily="18" charset="0"/>
              </a:rPr>
              <a:t> </a:t>
            </a:r>
            <a:r>
              <a:rPr lang="tr-TR" sz="2400" i="1" dirty="0">
                <a:solidFill>
                  <a:srgbClr val="002060"/>
                </a:solidFill>
                <a:latin typeface="Times New Roman" panose="02020603050405020304" pitchFamily="18" charset="0"/>
                <a:cs typeface="Times New Roman" panose="02020603050405020304" pitchFamily="18" charset="0"/>
              </a:rPr>
              <a:t>ÖZ ORMAN-İŞ Sendikası ile,</a:t>
            </a:r>
          </a:p>
          <a:p>
            <a:pPr indent="0" algn="just">
              <a:lnSpc>
                <a:spcPct val="115000"/>
              </a:lnSpc>
              <a:spcAft>
                <a:spcPts val="800"/>
              </a:spcAft>
              <a:buNone/>
            </a:pPr>
            <a:r>
              <a:rPr lang="tr-TR" sz="2400" i="1" dirty="0">
                <a:solidFill>
                  <a:srgbClr val="002060"/>
                </a:solidFill>
                <a:latin typeface="Times New Roman" panose="02020603050405020304" pitchFamily="18" charset="0"/>
                <a:cs typeface="Times New Roman" panose="02020603050405020304" pitchFamily="18" charset="0"/>
              </a:rPr>
              <a:t> </a:t>
            </a:r>
            <a:r>
              <a:rPr lang="tr-TR" sz="2400" i="1" dirty="0" smtClean="0">
                <a:solidFill>
                  <a:srgbClr val="002060"/>
                </a:solidFill>
                <a:latin typeface="Times New Roman" panose="02020603050405020304" pitchFamily="18" charset="0"/>
                <a:cs typeface="Times New Roman" panose="02020603050405020304" pitchFamily="18" charset="0"/>
              </a:rPr>
              <a:t>    toplu </a:t>
            </a:r>
            <a:r>
              <a:rPr lang="tr-TR" sz="2400" i="1" dirty="0">
                <a:solidFill>
                  <a:srgbClr val="002060"/>
                </a:solidFill>
                <a:latin typeface="Times New Roman" panose="02020603050405020304" pitchFamily="18" charset="0"/>
                <a:cs typeface="Times New Roman" panose="02020603050405020304" pitchFamily="18" charset="0"/>
              </a:rPr>
              <a:t>iş sözleşmeleri </a:t>
            </a:r>
            <a:r>
              <a:rPr lang="tr-TR" sz="2400" i="1" dirty="0" smtClean="0">
                <a:solidFill>
                  <a:srgbClr val="002060"/>
                </a:solidFill>
                <a:latin typeface="Times New Roman" panose="02020603050405020304" pitchFamily="18" charset="0"/>
                <a:cs typeface="Times New Roman" panose="02020603050405020304" pitchFamily="18" charset="0"/>
              </a:rPr>
              <a:t>imzalanmış olup iki yılda bir yapılmaktadır.</a:t>
            </a:r>
            <a:endParaRPr lang="tr-TR" sz="24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6498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spcAft>
                <a:spcPts val="0"/>
              </a:spcAft>
              <a:buNone/>
            </a:pPr>
            <a:r>
              <a:rPr lang="tr-TR" sz="2000" b="1" i="1" dirty="0" smtClean="0">
                <a:solidFill>
                  <a:srgbClr val="002060"/>
                </a:solidFill>
                <a:latin typeface="Times New Roman" panose="02020603050405020304" pitchFamily="18" charset="0"/>
                <a:cs typeface="Times New Roman" panose="02020603050405020304" pitchFamily="18" charset="0"/>
              </a:rPr>
              <a:t>    Gözetim Altına Alınma, Tutukluluk ve Mahkûmiyet Halinde Fesih ve Tekrar İşe Başlatma</a:t>
            </a:r>
          </a:p>
          <a:p>
            <a:pPr algn="just">
              <a:buClr>
                <a:schemeClr val="accent4">
                  <a:lumMod val="50000"/>
                </a:schemeClr>
              </a:buClr>
              <a:buFont typeface="Times New Roman" panose="02020603050405020304" pitchFamily="18" charset="0"/>
              <a:buChar char="⁕"/>
              <a:defRPr/>
            </a:pPr>
            <a:r>
              <a:rPr lang="tr-TR" altLang="tr-TR" sz="2000" i="1" dirty="0" smtClean="0">
                <a:solidFill>
                  <a:srgbClr val="002060"/>
                </a:solidFill>
                <a:latin typeface="Times New Roman" panose="02020603050405020304" pitchFamily="18" charset="0"/>
                <a:cs typeface="Times New Roman" panose="02020603050405020304" pitchFamily="18" charset="0"/>
              </a:rPr>
              <a:t>İşçi </a:t>
            </a:r>
            <a:r>
              <a:rPr lang="tr-TR" altLang="tr-TR" sz="2000" i="1" dirty="0">
                <a:solidFill>
                  <a:srgbClr val="002060"/>
                </a:solidFill>
                <a:latin typeface="Times New Roman" panose="02020603050405020304" pitchFamily="18" charset="0"/>
                <a:cs typeface="Times New Roman" panose="02020603050405020304" pitchFamily="18" charset="0"/>
              </a:rPr>
              <a:t>herhangi bir suçla tutuklandığı ve tutukluluğu 4857 sayılı İş Kanunu’nun 17. maddesindeki bildirim önellerini aştığı takdirde iş sözleşmesi münfesih sayılır, bu süreyi aşmadığı takdirde işçi tutuklu kaldığı süre kadar ücretsiz izinli sayılır</a:t>
            </a:r>
            <a:r>
              <a:rPr lang="tr-TR" altLang="tr-TR" sz="2000" i="1" dirty="0" smtClean="0">
                <a:solidFill>
                  <a:srgbClr val="002060"/>
                </a:solidFill>
                <a:latin typeface="Times New Roman" panose="02020603050405020304" pitchFamily="18" charset="0"/>
                <a:cs typeface="Times New Roman" panose="02020603050405020304" pitchFamily="18" charset="0"/>
              </a:rPr>
              <a:t>.</a:t>
            </a:r>
            <a:endParaRPr lang="tr-TR" altLang="tr-TR" sz="20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Tutukluluğu veya gözetim altına alınma süreci devam ederken Tutukluluğun; 90 gün içerisinde </a:t>
            </a:r>
            <a:r>
              <a:rPr lang="tr-TR" sz="2000" i="1" dirty="0">
                <a:solidFill>
                  <a:srgbClr val="002060"/>
                </a:solidFill>
                <a:latin typeface="Times New Roman" panose="02020603050405020304" pitchFamily="18" charset="0"/>
                <a:cs typeface="Times New Roman" panose="02020603050405020304" pitchFamily="18" charset="0"/>
              </a:rPr>
              <a:t>Kovuşturmaya yer olmadığı, Son tahkikatın açılmasına gerek olmadığı, Beraat kararı verilmesi, Kamu davasının düşmesi veya ortadan kalkması</a:t>
            </a:r>
            <a:r>
              <a:rPr lang="tr-TR" altLang="tr-TR" sz="2000" i="1" dirty="0">
                <a:solidFill>
                  <a:srgbClr val="002060"/>
                </a:solidFill>
                <a:latin typeface="Times New Roman" panose="02020603050405020304" pitchFamily="18" charset="0"/>
                <a:cs typeface="Times New Roman" panose="02020603050405020304" pitchFamily="18" charset="0"/>
              </a:rPr>
              <a:t> hallerinde, bu tarihten itibaren bir hafta içinde başvurması halinde işe tekrar alınır. </a:t>
            </a:r>
            <a:r>
              <a:rPr lang="tr-TR" sz="2000" i="1" dirty="0">
                <a:solidFill>
                  <a:srgbClr val="002060"/>
                </a:solidFill>
                <a:latin typeface="Times New Roman" panose="02020603050405020304" pitchFamily="18" charset="0"/>
                <a:cs typeface="Times New Roman" panose="02020603050405020304" pitchFamily="18" charset="0"/>
              </a:rPr>
              <a:t>90 günden sonra yapılan başvuru halinde boş yer var ise işe alınırlar. </a:t>
            </a:r>
            <a:endParaRPr lang="tr-TR" altLang="tr-TR" sz="20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Mahkemenin neticesinde 6 aydan fazla ceza alıp cezaları ertelenen, affedilen veya paraya çevrilenlerin altı aydan önce tahliye edilmesi halinde işçinin bu tarihten itibaren bir hafta içinde başvurması durumunda da tekrar işe alınırlar. Ancak mahkumiyet veya tutukluluk altı aydan fazla sürmüşse işe </a:t>
            </a:r>
            <a:r>
              <a:rPr lang="tr-TR" altLang="tr-TR" sz="2000" i="1" dirty="0" smtClean="0">
                <a:solidFill>
                  <a:srgbClr val="002060"/>
                </a:solidFill>
                <a:latin typeface="Times New Roman" panose="02020603050405020304" pitchFamily="18" charset="0"/>
                <a:cs typeface="Times New Roman" panose="02020603050405020304" pitchFamily="18" charset="0"/>
              </a:rPr>
              <a:t>alınamaz. </a:t>
            </a:r>
            <a:r>
              <a:rPr lang="tr-TR" altLang="tr-TR" sz="2000" i="1" dirty="0">
                <a:solidFill>
                  <a:srgbClr val="002060"/>
                </a:solidFill>
                <a:latin typeface="Times New Roman" panose="02020603050405020304" pitchFamily="18" charset="0"/>
                <a:cs typeface="Times New Roman" panose="02020603050405020304" pitchFamily="18" charset="0"/>
              </a:rPr>
              <a:t>Yüz kızartıcı, sabotaj, ülkenin bütünlüğüne ve güvenliğine karşı suç işlenmiş bu nedenle </a:t>
            </a:r>
            <a:r>
              <a:rPr lang="tr-TR" altLang="tr-TR" sz="2000" i="1" dirty="0" smtClean="0">
                <a:solidFill>
                  <a:srgbClr val="002060"/>
                </a:solidFill>
                <a:latin typeface="Times New Roman" panose="02020603050405020304" pitchFamily="18" charset="0"/>
                <a:cs typeface="Times New Roman" panose="02020603050405020304" pitchFamily="18" charset="0"/>
              </a:rPr>
              <a:t>tutuklanmış </a:t>
            </a:r>
            <a:r>
              <a:rPr lang="tr-TR" altLang="tr-TR" sz="2000" i="1" dirty="0">
                <a:solidFill>
                  <a:srgbClr val="002060"/>
                </a:solidFill>
                <a:latin typeface="Times New Roman" panose="02020603050405020304" pitchFamily="18" charset="0"/>
                <a:cs typeface="Times New Roman" panose="02020603050405020304" pitchFamily="18" charset="0"/>
              </a:rPr>
              <a:t>ve mahkum olmuşsa işe alınmaz.</a:t>
            </a:r>
          </a:p>
          <a:p>
            <a:endParaRPr lang="tr-TR" sz="2400" dirty="0"/>
          </a:p>
          <a:p>
            <a:pPr marL="0" indent="0">
              <a:lnSpc>
                <a:spcPct val="150000"/>
              </a:lnSpc>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085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nSpc>
                <a:spcPct val="120000"/>
              </a:lnSpc>
              <a:buClr>
                <a:schemeClr val="accent4">
                  <a:lumMod val="50000"/>
                </a:schemeClr>
              </a:buClr>
              <a:buNone/>
              <a:defRPr/>
            </a:pPr>
            <a:r>
              <a:rPr lang="tr-TR" sz="2200" b="1" i="1" kern="800" dirty="0" smtClean="0">
                <a:solidFill>
                  <a:srgbClr val="002060"/>
                </a:solidFill>
                <a:latin typeface="Times New Roman" panose="02020603050405020304" pitchFamily="18" charset="0"/>
                <a:cs typeface="Times New Roman" panose="02020603050405020304" pitchFamily="18" charset="0"/>
              </a:rPr>
              <a:t>İş ve İşyeri Değişikliği</a:t>
            </a:r>
            <a:endParaRPr lang="tr-TR" altLang="tr-TR" sz="2200" b="1" i="1" kern="800"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buClr>
                <a:schemeClr val="accent4">
                  <a:lumMod val="50000"/>
                </a:schemeClr>
              </a:buClr>
              <a:buFont typeface="Times New Roman" panose="02020603050405020304" pitchFamily="18" charset="0"/>
              <a:buChar char="⁕"/>
              <a:defRPr/>
            </a:pPr>
            <a:r>
              <a:rPr lang="tr-TR" altLang="tr-TR" sz="2200" i="1" kern="800" dirty="0" smtClean="0">
                <a:solidFill>
                  <a:srgbClr val="002060"/>
                </a:solidFill>
                <a:latin typeface="Times New Roman" panose="02020603050405020304" pitchFamily="18" charset="0"/>
                <a:cs typeface="Times New Roman" panose="02020603050405020304" pitchFamily="18" charset="0"/>
              </a:rPr>
              <a:t>Görülen </a:t>
            </a:r>
            <a:r>
              <a:rPr lang="tr-TR" altLang="tr-TR" sz="2200" i="1" kern="800" dirty="0">
                <a:solidFill>
                  <a:srgbClr val="002060"/>
                </a:solidFill>
                <a:latin typeface="Times New Roman" panose="02020603050405020304" pitchFamily="18" charset="0"/>
                <a:cs typeface="Times New Roman" panose="02020603050405020304" pitchFamily="18" charset="0"/>
              </a:rPr>
              <a:t>işin niteliğinde  benzerlik olmak şartı ile işçilerin aynı işverene bağlı başka işyerlerine işverence nakledilmeleri mümkündür.</a:t>
            </a:r>
          </a:p>
          <a:p>
            <a:pPr algn="just">
              <a:lnSpc>
                <a:spcPct val="100000"/>
              </a:lnSpc>
              <a:buClr>
                <a:schemeClr val="accent4">
                  <a:lumMod val="50000"/>
                </a:schemeClr>
              </a:buClr>
              <a:buFont typeface="Times New Roman" panose="02020603050405020304" pitchFamily="18" charset="0"/>
              <a:buChar char="⁕"/>
              <a:defRPr/>
            </a:pPr>
            <a:r>
              <a:rPr lang="tr-TR" altLang="tr-TR" sz="2200" i="1" kern="800" dirty="0">
                <a:solidFill>
                  <a:srgbClr val="002060"/>
                </a:solidFill>
                <a:latin typeface="Times New Roman" panose="02020603050405020304" pitchFamily="18" charset="0"/>
                <a:cs typeface="Times New Roman" panose="02020603050405020304" pitchFamily="18" charset="0"/>
              </a:rPr>
              <a:t>İşçilerin belediye sınırları dışında (Büyükşehir belediyesi olan yerlerde Büyükşehir belediyesi sınırları dışında) işverene bağlı başka işyerlerine daimi olarak nakledilmelerine </a:t>
            </a:r>
            <a:r>
              <a:rPr lang="tr-TR" altLang="tr-TR" sz="2200" i="1" kern="800" dirty="0" smtClean="0">
                <a:solidFill>
                  <a:srgbClr val="002060"/>
                </a:solidFill>
                <a:latin typeface="Times New Roman" panose="02020603050405020304" pitchFamily="18" charset="0"/>
                <a:cs typeface="Times New Roman" panose="02020603050405020304" pitchFamily="18" charset="0"/>
              </a:rPr>
              <a:t>rıza </a:t>
            </a:r>
            <a:r>
              <a:rPr lang="tr-TR" altLang="tr-TR" sz="2200" i="1" kern="800" dirty="0">
                <a:solidFill>
                  <a:srgbClr val="002060"/>
                </a:solidFill>
                <a:latin typeface="Times New Roman" panose="02020603050405020304" pitchFamily="18" charset="0"/>
                <a:cs typeface="Times New Roman" panose="02020603050405020304" pitchFamily="18" charset="0"/>
              </a:rPr>
              <a:t>göstermemeleri halinde iş sözleşmeleri feshedilir. İş sözleşmeleri feshedilen işçiler 4857 Sayılı Kanunun ilgili maddelerine göre iş sözleşmesini fesih etmiş </a:t>
            </a:r>
            <a:r>
              <a:rPr lang="tr-TR" altLang="tr-TR" sz="2200" i="1" kern="800" dirty="0" smtClean="0">
                <a:solidFill>
                  <a:srgbClr val="002060"/>
                </a:solidFill>
                <a:latin typeface="Times New Roman" panose="02020603050405020304" pitchFamily="18" charset="0"/>
                <a:cs typeface="Times New Roman" panose="02020603050405020304" pitchFamily="18" charset="0"/>
              </a:rPr>
              <a:t>sayılır.</a:t>
            </a:r>
          </a:p>
          <a:p>
            <a:pPr algn="just">
              <a:lnSpc>
                <a:spcPct val="100000"/>
              </a:lnSpc>
              <a:buClr>
                <a:schemeClr val="accent4">
                  <a:lumMod val="50000"/>
                </a:schemeClr>
              </a:buClr>
              <a:buFont typeface="Times New Roman" panose="02020603050405020304" pitchFamily="18" charset="0"/>
              <a:buChar char="⁕"/>
              <a:defRPr/>
            </a:pPr>
            <a:r>
              <a:rPr lang="tr-TR" altLang="tr-TR" sz="2200" i="1" kern="800" dirty="0" smtClean="0">
                <a:solidFill>
                  <a:srgbClr val="002060"/>
                </a:solidFill>
                <a:latin typeface="Times New Roman" panose="02020603050405020304" pitchFamily="18" charset="0"/>
                <a:cs typeface="Times New Roman" panose="02020603050405020304" pitchFamily="18" charset="0"/>
              </a:rPr>
              <a:t>Gerek </a:t>
            </a:r>
            <a:r>
              <a:rPr lang="tr-TR" altLang="tr-TR" sz="2200" i="1" kern="800" dirty="0">
                <a:solidFill>
                  <a:srgbClr val="002060"/>
                </a:solidFill>
                <a:latin typeface="Times New Roman" panose="02020603050405020304" pitchFamily="18" charset="0"/>
                <a:cs typeface="Times New Roman" panose="02020603050405020304" pitchFamily="18" charset="0"/>
              </a:rPr>
              <a:t>kendi isteği ile ve gerekse işverence lüzum görülmesi halinde yapılacak nakillerde işçilerin ücretinde bir azaltma yapılamaz.</a:t>
            </a:r>
          </a:p>
          <a:p>
            <a:pPr algn="just">
              <a:lnSpc>
                <a:spcPct val="100000"/>
              </a:lnSpc>
              <a:buClr>
                <a:schemeClr val="accent4">
                  <a:lumMod val="50000"/>
                </a:schemeClr>
              </a:buClr>
              <a:buFont typeface="Times New Roman" panose="02020603050405020304" pitchFamily="18" charset="0"/>
              <a:buChar char="⁕"/>
              <a:defRPr/>
            </a:pPr>
            <a:r>
              <a:rPr lang="tr-TR" altLang="tr-TR" sz="2200" i="1" kern="800" dirty="0">
                <a:solidFill>
                  <a:srgbClr val="002060"/>
                </a:solidFill>
                <a:latin typeface="Times New Roman" panose="02020603050405020304" pitchFamily="18" charset="0"/>
                <a:cs typeface="Times New Roman" panose="02020603050405020304" pitchFamily="18" charset="0"/>
              </a:rPr>
              <a:t>Belediye hudutları dışındaki işyerlerine nakledilen işçilere 15 gün ücretli yol izni verilir.</a:t>
            </a:r>
          </a:p>
        </p:txBody>
      </p:sp>
    </p:spTree>
    <p:extLst>
      <p:ext uri="{BB962C8B-B14F-4D97-AF65-F5344CB8AC3E}">
        <p14:creationId xmlns:p14="http://schemas.microsoft.com/office/powerpoint/2010/main" val="3433148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smtClean="0">
                <a:latin typeface="Times New Roman" panose="02020603050405020304" pitchFamily="18" charset="0"/>
                <a:cs typeface="Times New Roman" panose="02020603050405020304" pitchFamily="18" charset="0"/>
              </a:rPr>
              <a:t>TOPLU İŞ SÖZLEŞMELERİ</a:t>
            </a:r>
            <a:endParaRPr lang="tr-TR" sz="22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algn="just">
              <a:buClr>
                <a:schemeClr val="accent4">
                  <a:lumMod val="50000"/>
                </a:schemeClr>
              </a:buClr>
              <a:buFont typeface="Times New Roman" panose="02020603050405020304" pitchFamily="18" charset="0"/>
              <a:buChar char="⁕"/>
              <a:defRPr/>
            </a:pPr>
            <a:r>
              <a:rPr lang="tr-TR" altLang="tr-TR" sz="2000" i="1" dirty="0" smtClean="0">
                <a:solidFill>
                  <a:srgbClr val="002060"/>
                </a:solidFill>
                <a:latin typeface="Times New Roman" panose="02020603050405020304" pitchFamily="18" charset="0"/>
                <a:cs typeface="Times New Roman" panose="02020603050405020304" pitchFamily="18" charset="0"/>
              </a:rPr>
              <a:t>İşçiler, ilk  işe alındıklarında  mahallinden ve işyerlerinin ihtiyaçlarına göre alındıkları için, başka işyerlerine tayin edilmeleri daha çok zaruret durumlarında yapılmaktadır.</a:t>
            </a:r>
          </a:p>
          <a:p>
            <a:pPr algn="just">
              <a:buClr>
                <a:schemeClr val="accent4">
                  <a:lumMod val="50000"/>
                </a:schemeClr>
              </a:buClr>
              <a:buFont typeface="Wingdings" panose="05000000000000000000" pitchFamily="2" charset="2"/>
              <a:buChar char="ü"/>
              <a:defRPr/>
            </a:pPr>
            <a:r>
              <a:rPr lang="tr-TR" altLang="tr-TR" sz="2000" i="1" dirty="0" smtClean="0">
                <a:solidFill>
                  <a:srgbClr val="002060"/>
                </a:solidFill>
                <a:latin typeface="Times New Roman" panose="02020603050405020304" pitchFamily="18" charset="0"/>
                <a:cs typeface="Times New Roman" panose="02020603050405020304" pitchFamily="18" charset="0"/>
              </a:rPr>
              <a:t>Eş durumu,</a:t>
            </a:r>
          </a:p>
          <a:p>
            <a:pPr algn="just">
              <a:buClr>
                <a:schemeClr val="accent4">
                  <a:lumMod val="50000"/>
                </a:schemeClr>
              </a:buClr>
              <a:buFont typeface="Wingdings" panose="05000000000000000000" pitchFamily="2" charset="2"/>
              <a:buChar char="ü"/>
              <a:defRPr/>
            </a:pPr>
            <a:r>
              <a:rPr lang="tr-TR" altLang="tr-TR" sz="2000" i="1" dirty="0" smtClean="0">
                <a:solidFill>
                  <a:srgbClr val="002060"/>
                </a:solidFill>
                <a:latin typeface="Times New Roman" panose="02020603050405020304" pitchFamily="18" charset="0"/>
                <a:cs typeface="Times New Roman" panose="02020603050405020304" pitchFamily="18" charset="0"/>
              </a:rPr>
              <a:t>Sağlık raporu,</a:t>
            </a:r>
          </a:p>
          <a:p>
            <a:pPr algn="just">
              <a:buClr>
                <a:schemeClr val="accent4">
                  <a:lumMod val="50000"/>
                </a:schemeClr>
              </a:buClr>
              <a:buFont typeface="Wingdings" panose="05000000000000000000" pitchFamily="2" charset="2"/>
              <a:buChar char="ü"/>
              <a:defRPr/>
            </a:pPr>
            <a:r>
              <a:rPr lang="tr-TR" altLang="tr-TR" sz="2000" i="1" dirty="0" smtClean="0">
                <a:solidFill>
                  <a:srgbClr val="002060"/>
                </a:solidFill>
                <a:latin typeface="Times New Roman" panose="02020603050405020304" pitchFamily="18" charset="0"/>
                <a:cs typeface="Times New Roman" panose="02020603050405020304" pitchFamily="18" charset="0"/>
              </a:rPr>
              <a:t>Çocukların okul durumu,</a:t>
            </a:r>
          </a:p>
          <a:p>
            <a:pPr algn="just">
              <a:buClr>
                <a:schemeClr val="accent4">
                  <a:lumMod val="50000"/>
                </a:schemeClr>
              </a:buClr>
              <a:buFont typeface="Wingdings" panose="05000000000000000000" pitchFamily="2" charset="2"/>
              <a:buChar char="ü"/>
              <a:defRPr/>
            </a:pPr>
            <a:r>
              <a:rPr lang="tr-TR" altLang="tr-TR" sz="2000" i="1" dirty="0" smtClean="0">
                <a:solidFill>
                  <a:srgbClr val="002060"/>
                </a:solidFill>
                <a:latin typeface="Times New Roman" panose="02020603050405020304" pitchFamily="18" charset="0"/>
                <a:cs typeface="Times New Roman" panose="02020603050405020304" pitchFamily="18" charset="0"/>
              </a:rPr>
              <a:t>İş yerinde disiplini bozucu davranışlarda bulunması gibi benzeri durumlarda işyerinin talebi ile veya İş yerinin ihtiyaç fazlası olarak bildirmesi,</a:t>
            </a:r>
          </a:p>
          <a:p>
            <a:pPr algn="just">
              <a:buClr>
                <a:schemeClr val="accent4">
                  <a:lumMod val="50000"/>
                </a:schemeClr>
              </a:buClr>
              <a:buFont typeface="Wingdings" panose="05000000000000000000" pitchFamily="2" charset="2"/>
              <a:buChar char="ü"/>
              <a:defRPr/>
            </a:pPr>
            <a:r>
              <a:rPr lang="tr-TR" altLang="tr-TR" sz="2000" i="1" dirty="0" smtClean="0">
                <a:solidFill>
                  <a:srgbClr val="002060"/>
                </a:solidFill>
                <a:latin typeface="Times New Roman" panose="02020603050405020304" pitchFamily="18" charset="0"/>
                <a:cs typeface="Times New Roman" panose="02020603050405020304" pitchFamily="18" charset="0"/>
              </a:rPr>
              <a:t>İşçinin kendi isteği ve işyerinin muvafakat bildirmesi ile yapılmaktadır.</a:t>
            </a:r>
          </a:p>
          <a:p>
            <a:pPr algn="just">
              <a:buClr>
                <a:schemeClr val="accent4">
                  <a:lumMod val="50000"/>
                </a:schemeClr>
              </a:buClr>
              <a:buFont typeface="Times New Roman" panose="02020603050405020304" pitchFamily="18" charset="0"/>
              <a:buChar char="⁕"/>
            </a:pPr>
            <a:r>
              <a:rPr lang="tr-TR" altLang="tr-TR" sz="2000" i="1" dirty="0">
                <a:solidFill>
                  <a:srgbClr val="002060"/>
                </a:solidFill>
                <a:latin typeface="Times New Roman" panose="02020603050405020304" pitchFamily="18" charset="0"/>
                <a:cs typeface="Times New Roman" panose="02020603050405020304" pitchFamily="18" charset="0"/>
              </a:rPr>
              <a:t>İşçi statüsünde istihdam edilen personelin, bir kamu kurum ve kuruluşundan diğer kamu kurum ve kuruluşuna naklen atanmasına ilişkin yasal düzenleme bulunmadığı sürece yapılamamaktadır</a:t>
            </a:r>
            <a:r>
              <a:rPr lang="tr-TR" altLang="tr-TR" sz="2000" i="1" dirty="0" smtClean="0">
                <a:solidFill>
                  <a:srgbClr val="002060"/>
                </a:solidFill>
                <a:latin typeface="Times New Roman" panose="02020603050405020304" pitchFamily="18" charset="0"/>
                <a:cs typeface="Times New Roman" panose="02020603050405020304" pitchFamily="18" charset="0"/>
              </a:rPr>
              <a:t>.</a:t>
            </a:r>
            <a:endParaRPr lang="tr-TR" sz="20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sz="2000" i="1" dirty="0">
                <a:solidFill>
                  <a:srgbClr val="002060"/>
                </a:solidFill>
                <a:latin typeface="Times New Roman" panose="02020603050405020304" pitchFamily="18" charset="0"/>
                <a:cs typeface="Times New Roman" panose="02020603050405020304" pitchFamily="18" charset="0"/>
              </a:rPr>
              <a:t>Kamu Kurum ve Kuruluşlarında görev yapan işçilerinden taleplerde bulunanların  </a:t>
            </a:r>
            <a:r>
              <a:rPr lang="tr-TR" sz="2000" i="1" dirty="0" err="1">
                <a:solidFill>
                  <a:srgbClr val="002060"/>
                </a:solidFill>
                <a:latin typeface="Times New Roman" panose="02020603050405020304" pitchFamily="18" charset="0"/>
                <a:cs typeface="Times New Roman" panose="02020603050405020304" pitchFamily="18" charset="0"/>
              </a:rPr>
              <a:t>Kurumlararası</a:t>
            </a:r>
            <a:r>
              <a:rPr lang="tr-TR" sz="2000" i="1" dirty="0">
                <a:solidFill>
                  <a:srgbClr val="002060"/>
                </a:solidFill>
                <a:latin typeface="Times New Roman" panose="02020603050405020304" pitchFamily="18" charset="0"/>
                <a:cs typeface="Times New Roman" panose="02020603050405020304" pitchFamily="18" charset="0"/>
              </a:rPr>
              <a:t> Geçici Görevlendirme işlemleri 375 sayılı KHK’nın 25 inci maddesi kapsamında değerlendirilmektedir.</a:t>
            </a:r>
          </a:p>
          <a:p>
            <a:pPr algn="just">
              <a:buClr>
                <a:schemeClr val="accent4">
                  <a:lumMod val="50000"/>
                </a:schemeClr>
              </a:buClr>
              <a:buFont typeface="Wingdings" panose="05000000000000000000" pitchFamily="2" charset="2"/>
              <a:buChar char="ü"/>
              <a:defRPr/>
            </a:pPr>
            <a:endParaRPr lang="tr-TR" altLang="tr-TR" sz="24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3602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10000"/>
              </a:lnSpc>
              <a:buClr>
                <a:srgbClr val="C00000"/>
              </a:buClr>
              <a:buNone/>
              <a:defRPr/>
            </a:pPr>
            <a:r>
              <a:rPr lang="tr-TR" altLang="tr-TR" sz="2000" b="1" i="1" dirty="0">
                <a:solidFill>
                  <a:srgbClr val="002060"/>
                </a:solidFill>
                <a:latin typeface="Times New Roman" panose="02020603050405020304" pitchFamily="18" charset="0"/>
                <a:cs typeface="Times New Roman" panose="02020603050405020304" pitchFamily="18" charset="0"/>
              </a:rPr>
              <a:t>Pozisyon Değişikliği ve Pozisyon Değiştiren İşçilerin İntibakı;</a:t>
            </a:r>
          </a:p>
          <a:p>
            <a:pPr algn="just">
              <a:lnSpc>
                <a:spcPct val="110000"/>
              </a:lnSpc>
              <a:buClr>
                <a:schemeClr val="accent4">
                  <a:lumMod val="50000"/>
                </a:schemeClr>
              </a:buClr>
              <a:buFont typeface="Times New Roman" panose="02020603050405020304" pitchFamily="18" charset="0"/>
              <a:buChar char="⁕"/>
              <a:defRPr/>
            </a:pPr>
            <a:r>
              <a:rPr lang="tr-TR" altLang="tr-TR" sz="2000" i="1" dirty="0" smtClean="0">
                <a:solidFill>
                  <a:srgbClr val="002060"/>
                </a:solidFill>
                <a:latin typeface="Times New Roman" panose="02020603050405020304" pitchFamily="18" charset="0"/>
                <a:cs typeface="Times New Roman" panose="02020603050405020304" pitchFamily="18" charset="0"/>
              </a:rPr>
              <a:t>İşveren, gerekli </a:t>
            </a:r>
            <a:r>
              <a:rPr lang="tr-TR" altLang="tr-TR" sz="2000" i="1" dirty="0">
                <a:solidFill>
                  <a:srgbClr val="002060"/>
                </a:solidFill>
                <a:latin typeface="Times New Roman" panose="02020603050405020304" pitchFamily="18" charset="0"/>
                <a:cs typeface="Times New Roman" panose="02020603050405020304" pitchFamily="18" charset="0"/>
              </a:rPr>
              <a:t>şartları </a:t>
            </a:r>
            <a:r>
              <a:rPr lang="tr-TR" altLang="tr-TR" sz="2000" i="1" dirty="0" smtClean="0">
                <a:solidFill>
                  <a:srgbClr val="002060"/>
                </a:solidFill>
                <a:latin typeface="Times New Roman" panose="02020603050405020304" pitchFamily="18" charset="0"/>
                <a:cs typeface="Times New Roman" panose="02020603050405020304" pitchFamily="18" charset="0"/>
              </a:rPr>
              <a:t>taşımaları halinde işçilerin; </a:t>
            </a:r>
            <a:r>
              <a:rPr lang="tr-TR" altLang="tr-TR" sz="2000" i="1" dirty="0" err="1">
                <a:solidFill>
                  <a:srgbClr val="002060"/>
                </a:solidFill>
                <a:latin typeface="Times New Roman" panose="02020603050405020304" pitchFamily="18" charset="0"/>
                <a:cs typeface="Times New Roman" panose="02020603050405020304" pitchFamily="18" charset="0"/>
              </a:rPr>
              <a:t>ü</a:t>
            </a:r>
            <a:r>
              <a:rPr lang="tr-TR" altLang="tr-TR" sz="2000" i="1" dirty="0" err="1" smtClean="0">
                <a:solidFill>
                  <a:srgbClr val="002060"/>
                </a:solidFill>
                <a:latin typeface="Times New Roman" panose="02020603050405020304" pitchFamily="18" charset="0"/>
                <a:cs typeface="Times New Roman" panose="02020603050405020304" pitchFamily="18" charset="0"/>
              </a:rPr>
              <a:t>nvan</a:t>
            </a:r>
            <a:r>
              <a:rPr lang="tr-TR" altLang="tr-TR" sz="2000" i="1" dirty="0" smtClean="0">
                <a:solidFill>
                  <a:srgbClr val="002060"/>
                </a:solidFill>
                <a:latin typeface="Times New Roman" panose="02020603050405020304" pitchFamily="18" charset="0"/>
                <a:cs typeface="Times New Roman" panose="02020603050405020304" pitchFamily="18" charset="0"/>
              </a:rPr>
              <a:t> </a:t>
            </a:r>
            <a:r>
              <a:rPr lang="tr-TR" altLang="tr-TR" sz="2000" i="1" dirty="0">
                <a:solidFill>
                  <a:srgbClr val="002060"/>
                </a:solidFill>
                <a:latin typeface="Times New Roman" panose="02020603050405020304" pitchFamily="18" charset="0"/>
                <a:cs typeface="Times New Roman" panose="02020603050405020304" pitchFamily="18" charset="0"/>
              </a:rPr>
              <a:t>standardizasyonunu gösteren listede </a:t>
            </a:r>
            <a:r>
              <a:rPr lang="tr-TR" altLang="tr-TR" sz="2000" i="1" dirty="0" smtClean="0">
                <a:solidFill>
                  <a:srgbClr val="002060"/>
                </a:solidFill>
                <a:latin typeface="Times New Roman" panose="02020603050405020304" pitchFamily="18" charset="0"/>
                <a:cs typeface="Times New Roman" panose="02020603050405020304" pitchFamily="18" charset="0"/>
              </a:rPr>
              <a:t>belirtilen </a:t>
            </a:r>
            <a:r>
              <a:rPr lang="tr-TR" altLang="tr-TR" sz="2000" i="1" dirty="0">
                <a:solidFill>
                  <a:srgbClr val="002060"/>
                </a:solidFill>
                <a:latin typeface="Times New Roman" panose="02020603050405020304" pitchFamily="18" charset="0"/>
                <a:cs typeface="Times New Roman" panose="02020603050405020304" pitchFamily="18" charset="0"/>
              </a:rPr>
              <a:t>pozisyondan aynı liste içindeki boş pozisyonlara </a:t>
            </a:r>
            <a:r>
              <a:rPr lang="tr-TR" altLang="tr-TR" sz="2000" i="1" dirty="0" err="1">
                <a:solidFill>
                  <a:srgbClr val="002060"/>
                </a:solidFill>
                <a:latin typeface="Times New Roman" panose="02020603050405020304" pitchFamily="18" charset="0"/>
                <a:cs typeface="Times New Roman" panose="02020603050405020304" pitchFamily="18" charset="0"/>
              </a:rPr>
              <a:t>ü</a:t>
            </a:r>
            <a:r>
              <a:rPr lang="tr-TR" altLang="tr-TR" sz="2000" i="1" dirty="0" err="1" smtClean="0">
                <a:solidFill>
                  <a:srgbClr val="002060"/>
                </a:solidFill>
                <a:latin typeface="Times New Roman" panose="02020603050405020304" pitchFamily="18" charset="0"/>
                <a:cs typeface="Times New Roman" panose="02020603050405020304" pitchFamily="18" charset="0"/>
              </a:rPr>
              <a:t>nvan</a:t>
            </a:r>
            <a:r>
              <a:rPr lang="tr-TR" altLang="tr-TR" sz="2000" i="1" dirty="0" smtClean="0">
                <a:solidFill>
                  <a:srgbClr val="002060"/>
                </a:solidFill>
                <a:latin typeface="Times New Roman" panose="02020603050405020304" pitchFamily="18" charset="0"/>
                <a:cs typeface="Times New Roman" panose="02020603050405020304" pitchFamily="18" charset="0"/>
              </a:rPr>
              <a:t> değişikliği yapabilir. </a:t>
            </a:r>
            <a:r>
              <a:rPr lang="tr-TR" altLang="tr-TR" sz="2000" i="1" dirty="0" err="1">
                <a:solidFill>
                  <a:srgbClr val="002060"/>
                </a:solidFill>
                <a:latin typeface="Times New Roman" panose="02020603050405020304" pitchFamily="18" charset="0"/>
                <a:cs typeface="Times New Roman" panose="02020603050405020304" pitchFamily="18" charset="0"/>
              </a:rPr>
              <a:t>Ü</a:t>
            </a:r>
            <a:r>
              <a:rPr lang="tr-TR" altLang="tr-TR" sz="2000" i="1" dirty="0" err="1" smtClean="0">
                <a:solidFill>
                  <a:srgbClr val="002060"/>
                </a:solidFill>
                <a:latin typeface="Times New Roman" panose="02020603050405020304" pitchFamily="18" charset="0"/>
                <a:cs typeface="Times New Roman" panose="02020603050405020304" pitchFamily="18" charset="0"/>
              </a:rPr>
              <a:t>nvan</a:t>
            </a:r>
            <a:r>
              <a:rPr lang="tr-TR" altLang="tr-TR" sz="2000" i="1" dirty="0" smtClean="0">
                <a:solidFill>
                  <a:srgbClr val="002060"/>
                </a:solidFill>
                <a:latin typeface="Times New Roman" panose="02020603050405020304" pitchFamily="18" charset="0"/>
                <a:cs typeface="Times New Roman" panose="02020603050405020304" pitchFamily="18" charset="0"/>
              </a:rPr>
              <a:t> değişikliği yapılan işçinin aldığı </a:t>
            </a:r>
            <a:r>
              <a:rPr lang="tr-TR" altLang="tr-TR" sz="2000" i="1" dirty="0" err="1" smtClean="0">
                <a:solidFill>
                  <a:srgbClr val="002060"/>
                </a:solidFill>
                <a:latin typeface="Times New Roman" panose="02020603050405020304" pitchFamily="18" charset="0"/>
                <a:cs typeface="Times New Roman" panose="02020603050405020304" pitchFamily="18" charset="0"/>
              </a:rPr>
              <a:t>ünvana</a:t>
            </a:r>
            <a:r>
              <a:rPr lang="tr-TR" altLang="tr-TR" sz="2000" i="1" dirty="0" smtClean="0">
                <a:solidFill>
                  <a:srgbClr val="002060"/>
                </a:solidFill>
                <a:latin typeface="Times New Roman" panose="02020603050405020304" pitchFamily="18" charset="0"/>
                <a:cs typeface="Times New Roman" panose="02020603050405020304" pitchFamily="18" charset="0"/>
              </a:rPr>
              <a:t> göre yeni grubuna intibak </a:t>
            </a:r>
            <a:r>
              <a:rPr lang="tr-TR" altLang="tr-TR" sz="2000" i="1" dirty="0">
                <a:solidFill>
                  <a:srgbClr val="002060"/>
                </a:solidFill>
                <a:latin typeface="Times New Roman" panose="02020603050405020304" pitchFamily="18" charset="0"/>
                <a:cs typeface="Times New Roman" panose="02020603050405020304" pitchFamily="18" charset="0"/>
              </a:rPr>
              <a:t>ettirilir.</a:t>
            </a:r>
          </a:p>
          <a:p>
            <a:pPr algn="just">
              <a:lnSpc>
                <a:spcPct val="11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Mülga Köy Hizmetleri Genel Müdürlüğü işçileri adına (TARIM-İŞ T.İ.S. ek-6) listede belirtilen </a:t>
            </a:r>
            <a:r>
              <a:rPr lang="tr-TR" altLang="tr-TR" sz="2000" i="1" dirty="0" smtClean="0">
                <a:solidFill>
                  <a:srgbClr val="002060"/>
                </a:solidFill>
                <a:latin typeface="Times New Roman" panose="02020603050405020304" pitchFamily="18" charset="0"/>
                <a:cs typeface="Times New Roman" panose="02020603050405020304" pitchFamily="18" charset="0"/>
              </a:rPr>
              <a:t>pozisyon </a:t>
            </a:r>
            <a:r>
              <a:rPr lang="tr-TR" altLang="tr-TR" sz="2000" i="1" dirty="0">
                <a:solidFill>
                  <a:srgbClr val="002060"/>
                </a:solidFill>
                <a:latin typeface="Times New Roman" panose="02020603050405020304" pitchFamily="18" charset="0"/>
                <a:cs typeface="Times New Roman" panose="02020603050405020304" pitchFamily="18" charset="0"/>
              </a:rPr>
              <a:t>aralığındaki dereceye yapılan unvan değişikliğinde; atanacağı derece yüksek ise gündeliğine uygun lehteki  kademeye , derece düşük ise gündeliğine yakın kademeye veya kendi gündeliği muhafaza edilerek intibak ettirilir.</a:t>
            </a:r>
          </a:p>
          <a:p>
            <a:pPr algn="just">
              <a:lnSpc>
                <a:spcPct val="110000"/>
              </a:lnSpc>
              <a:buClr>
                <a:schemeClr val="accent4">
                  <a:lumMod val="50000"/>
                </a:schemeClr>
              </a:buClr>
              <a:buFont typeface="Times New Roman" panose="02020603050405020304" pitchFamily="18" charset="0"/>
              <a:buChar char="⁕"/>
              <a:defRPr/>
            </a:pPr>
            <a:r>
              <a:rPr lang="tr-TR" altLang="tr-TR" sz="2000" i="1" dirty="0" smtClean="0">
                <a:solidFill>
                  <a:srgbClr val="002060"/>
                </a:solidFill>
                <a:latin typeface="Times New Roman" panose="02020603050405020304" pitchFamily="18" charset="0"/>
                <a:cs typeface="Times New Roman" panose="02020603050405020304" pitchFamily="18" charset="0"/>
              </a:rPr>
              <a:t>Öz Orman İş Sendikasının taraf olduğu işyerlerinde bir </a:t>
            </a:r>
            <a:r>
              <a:rPr lang="tr-TR" altLang="tr-TR" sz="2000" i="1" dirty="0">
                <a:solidFill>
                  <a:srgbClr val="002060"/>
                </a:solidFill>
                <a:latin typeface="Times New Roman" panose="02020603050405020304" pitchFamily="18" charset="0"/>
                <a:cs typeface="Times New Roman" panose="02020603050405020304" pitchFamily="18" charset="0"/>
              </a:rPr>
              <a:t>alt grubun herhangi bir pozisyonunda çalışmakta iken, işverenden herhangi bir münhal (boş) bulunan bir üst grubun herhangi bir pozisyonuna geçen işçi geçtiği grup ve pozisyonun Ek 2’deki taban yevmiyelerinin arasındaki fark almakta olduğu ücretine ilave edilir. </a:t>
            </a:r>
            <a:endParaRPr lang="tr-TR" sz="2000" dirty="0">
              <a:solidFill>
                <a:srgbClr val="002060"/>
              </a:solidFill>
            </a:endParaRPr>
          </a:p>
          <a:p>
            <a:pPr marL="0" indent="0">
              <a:lnSpc>
                <a:spcPct val="150000"/>
              </a:lnSpc>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5417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20000"/>
              </a:lnSpc>
              <a:buClr>
                <a:schemeClr val="accent4">
                  <a:lumMod val="50000"/>
                </a:schemeClr>
              </a:buClr>
              <a:buNone/>
              <a:defRPr/>
            </a:pPr>
            <a:r>
              <a:rPr lang="tr-TR" altLang="tr-TR" sz="2200" b="1" i="1" dirty="0" smtClean="0">
                <a:solidFill>
                  <a:srgbClr val="002060"/>
                </a:solidFill>
                <a:latin typeface="Times New Roman" panose="02020603050405020304" pitchFamily="18" charset="0"/>
                <a:cs typeface="Times New Roman" panose="02020603050405020304" pitchFamily="18" charset="0"/>
              </a:rPr>
              <a:t>    Fazla Çalışmalar;</a:t>
            </a:r>
          </a:p>
          <a:p>
            <a:pPr algn="just">
              <a:lnSpc>
                <a:spcPct val="100000"/>
              </a:lnSpc>
              <a:buClr>
                <a:schemeClr val="accent4">
                  <a:lumMod val="50000"/>
                </a:schemeClr>
              </a:buClr>
              <a:buFontTx/>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Tarım </a:t>
            </a:r>
            <a:r>
              <a:rPr lang="tr-TR" altLang="tr-TR" sz="2200" i="1" dirty="0">
                <a:solidFill>
                  <a:srgbClr val="002060"/>
                </a:solidFill>
                <a:latin typeface="Times New Roman" panose="02020603050405020304" pitchFamily="18" charset="0"/>
                <a:cs typeface="Times New Roman" panose="02020603050405020304" pitchFamily="18" charset="0"/>
              </a:rPr>
              <a:t>İş Sendikasının taraf olduğu işyerlerinde haftalık çalışma süresi 40 </a:t>
            </a:r>
            <a:r>
              <a:rPr lang="tr-TR" altLang="tr-TR" sz="2200" i="1" dirty="0" smtClean="0">
                <a:solidFill>
                  <a:srgbClr val="002060"/>
                </a:solidFill>
                <a:latin typeface="Times New Roman" panose="02020603050405020304" pitchFamily="18" charset="0"/>
                <a:cs typeface="Times New Roman" panose="02020603050405020304" pitchFamily="18" charset="0"/>
              </a:rPr>
              <a:t>saattir.</a:t>
            </a:r>
          </a:p>
          <a:p>
            <a:pPr algn="just">
              <a:lnSpc>
                <a:spcPct val="100000"/>
              </a:lnSpc>
              <a:buClr>
                <a:schemeClr val="accent4">
                  <a:lumMod val="50000"/>
                </a:schemeClr>
              </a:buClr>
              <a:buFontTx/>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Öz </a:t>
            </a:r>
            <a:r>
              <a:rPr lang="tr-TR" altLang="tr-TR" sz="2200" i="1" dirty="0">
                <a:solidFill>
                  <a:srgbClr val="002060"/>
                </a:solidFill>
                <a:latin typeface="Times New Roman" panose="02020603050405020304" pitchFamily="18" charset="0"/>
                <a:cs typeface="Times New Roman" panose="02020603050405020304" pitchFamily="18" charset="0"/>
              </a:rPr>
              <a:t>Orman İş Sendikasının taraf olduğu işyerlerinde haftalık çalışma süresi 45 </a:t>
            </a:r>
            <a:r>
              <a:rPr lang="tr-TR" altLang="tr-TR" sz="2200" i="1" dirty="0" smtClean="0">
                <a:solidFill>
                  <a:srgbClr val="002060"/>
                </a:solidFill>
                <a:latin typeface="Times New Roman" panose="02020603050405020304" pitchFamily="18" charset="0"/>
                <a:cs typeface="Times New Roman" panose="02020603050405020304" pitchFamily="18" charset="0"/>
              </a:rPr>
              <a:t>saattir.</a:t>
            </a:r>
          </a:p>
          <a:p>
            <a:pPr algn="just">
              <a:lnSpc>
                <a:spcPct val="100000"/>
              </a:lnSpc>
              <a:buClr>
                <a:schemeClr val="accent4">
                  <a:lumMod val="50000"/>
                </a:schemeClr>
              </a:buClr>
              <a:buFontTx/>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Fazla </a:t>
            </a:r>
            <a:r>
              <a:rPr lang="tr-TR" altLang="tr-TR" sz="2200" i="1" dirty="0">
                <a:solidFill>
                  <a:srgbClr val="002060"/>
                </a:solidFill>
                <a:latin typeface="Times New Roman" panose="02020603050405020304" pitchFamily="18" charset="0"/>
                <a:cs typeface="Times New Roman" panose="02020603050405020304" pitchFamily="18" charset="0"/>
              </a:rPr>
              <a:t>Çalışma: T.İ.S.’ e </a:t>
            </a:r>
            <a:r>
              <a:rPr lang="tr-TR" altLang="tr-TR" sz="2200" i="1" dirty="0" smtClean="0">
                <a:solidFill>
                  <a:srgbClr val="002060"/>
                </a:solidFill>
                <a:latin typeface="Times New Roman" panose="02020603050405020304" pitchFamily="18" charset="0"/>
                <a:cs typeface="Times New Roman" panose="02020603050405020304" pitchFamily="18" charset="0"/>
              </a:rPr>
              <a:t>tabi </a:t>
            </a:r>
            <a:r>
              <a:rPr lang="tr-TR" altLang="tr-TR" sz="2200" i="1" dirty="0">
                <a:solidFill>
                  <a:srgbClr val="002060"/>
                </a:solidFill>
                <a:latin typeface="Times New Roman" panose="02020603050405020304" pitchFamily="18" charset="0"/>
                <a:cs typeface="Times New Roman" panose="02020603050405020304" pitchFamily="18" charset="0"/>
              </a:rPr>
              <a:t>işçilerin Cumartesi günü dahil haftalık 45 saati aşan çalışmalar fazla çalışma olup 40 ile 45 saat arası yapılan çalışmalar fazla sürelerle çalışmadır. Fazla çalışma süresi Yıllık toplam 270 saatten fazla olamaz. F</a:t>
            </a:r>
            <a:r>
              <a:rPr lang="tr-TR" sz="2200" i="1" dirty="0">
                <a:solidFill>
                  <a:srgbClr val="002060"/>
                </a:solidFill>
                <a:latin typeface="Times New Roman" panose="02020603050405020304" pitchFamily="18" charset="0"/>
                <a:cs typeface="Times New Roman" panose="02020603050405020304" pitchFamily="18" charset="0"/>
              </a:rPr>
              <a:t>azla çalışmalar işçinin yazılı isteği üzerine izin olarak kullandırılabilir. Fazla sürelerle çalışma veya fazla çalışma karşılığında serbest zaman, fazla sürelerle çalışma veya fazla çalışma ücreti oranında artırılarak uygulanır.</a:t>
            </a:r>
            <a:r>
              <a:rPr lang="tr-TR" altLang="tr-TR" sz="2200" i="1" dirty="0">
                <a:solidFill>
                  <a:srgbClr val="002060"/>
                </a:solidFill>
                <a:latin typeface="Times New Roman" panose="02020603050405020304" pitchFamily="18" charset="0"/>
                <a:cs typeface="Times New Roman" panose="02020603050405020304" pitchFamily="18" charset="0"/>
              </a:rPr>
              <a:t>  </a:t>
            </a:r>
          </a:p>
          <a:p>
            <a:pPr algn="just">
              <a:lnSpc>
                <a:spcPct val="100000"/>
              </a:lnSpc>
              <a:buClr>
                <a:schemeClr val="accent4">
                  <a:lumMod val="50000"/>
                </a:schemeClr>
              </a:buClr>
              <a:buFontTx/>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İşçinin izin kullanmak istemediği hallerde </a:t>
            </a:r>
            <a:r>
              <a:rPr lang="tr-TR" altLang="tr-TR" sz="2200" i="1" dirty="0">
                <a:solidFill>
                  <a:srgbClr val="002060"/>
                </a:solidFill>
                <a:latin typeface="Times New Roman" panose="02020603050405020304" pitchFamily="18" charset="0"/>
                <a:cs typeface="Times New Roman" panose="02020603050405020304" pitchFamily="18" charset="0"/>
              </a:rPr>
              <a:t>ise </a:t>
            </a:r>
            <a:r>
              <a:rPr lang="tr-TR" altLang="tr-TR" sz="2200" i="1" dirty="0" smtClean="0">
                <a:solidFill>
                  <a:srgbClr val="002060"/>
                </a:solidFill>
                <a:latin typeface="Times New Roman" panose="02020603050405020304" pitchFamily="18" charset="0"/>
                <a:cs typeface="Times New Roman" panose="02020603050405020304" pitchFamily="18" charset="0"/>
              </a:rPr>
              <a:t>fazla çalışma karşılığı ücreti ödenir.</a:t>
            </a:r>
            <a:endParaRPr lang="tr-TR" sz="2200" dirty="0"/>
          </a:p>
          <a:p>
            <a:pPr marL="0" indent="0">
              <a:lnSpc>
                <a:spcPct val="150000"/>
              </a:lnSpc>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07061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buClr>
                <a:schemeClr val="accent4">
                  <a:lumMod val="50000"/>
                </a:schemeClr>
              </a:buClr>
              <a:buNone/>
            </a:pPr>
            <a:endParaRPr lang="tr-TR" altLang="tr-TR" sz="2400" i="1" dirty="0" smtClean="0">
              <a:solidFill>
                <a:srgbClr val="002060"/>
              </a:solidFill>
              <a:latin typeface="Times New Roman" panose="02020603050405020304" pitchFamily="18" charset="0"/>
              <a:cs typeface="Times New Roman" panose="02020603050405020304" pitchFamily="18" charset="0"/>
            </a:endParaRPr>
          </a:p>
          <a:p>
            <a:pPr marL="0" indent="0">
              <a:buClr>
                <a:schemeClr val="accent4">
                  <a:lumMod val="50000"/>
                </a:schemeClr>
              </a:buClr>
              <a:buNone/>
            </a:pPr>
            <a:r>
              <a:rPr lang="tr-TR" altLang="tr-TR" sz="2400" b="1" i="1" dirty="0" smtClean="0">
                <a:solidFill>
                  <a:srgbClr val="002060"/>
                </a:solidFill>
                <a:latin typeface="Times New Roman" panose="02020603050405020304" pitchFamily="18" charset="0"/>
                <a:cs typeface="Times New Roman" panose="02020603050405020304" pitchFamily="18" charset="0"/>
              </a:rPr>
              <a:t>Pazar, Bayram ve Resmi Tatil Günlerinde Yapılan Çalışmalar;</a:t>
            </a:r>
          </a:p>
          <a:p>
            <a:pPr marL="0" indent="0">
              <a:buClr>
                <a:schemeClr val="accent4">
                  <a:lumMod val="50000"/>
                </a:schemeClr>
              </a:buClr>
              <a:buNone/>
            </a:pPr>
            <a:endParaRPr lang="tr-TR" altLang="tr-TR" sz="2400" b="1"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altLang="tr-TR" sz="2400" i="1" dirty="0" smtClean="0">
                <a:solidFill>
                  <a:srgbClr val="002060"/>
                </a:solidFill>
                <a:latin typeface="Times New Roman" panose="02020603050405020304" pitchFamily="18" charset="0"/>
                <a:cs typeface="Times New Roman" panose="02020603050405020304" pitchFamily="18" charset="0"/>
              </a:rPr>
              <a:t>Tatil </a:t>
            </a:r>
            <a:r>
              <a:rPr lang="tr-TR" altLang="tr-TR" sz="2400" i="1" dirty="0">
                <a:solidFill>
                  <a:srgbClr val="002060"/>
                </a:solidFill>
                <a:latin typeface="Times New Roman" panose="02020603050405020304" pitchFamily="18" charset="0"/>
                <a:cs typeface="Times New Roman" panose="02020603050405020304" pitchFamily="18" charset="0"/>
              </a:rPr>
              <a:t>günlerinde çalıştırılan işçilerin haftanın diğer günlerinde izin kullandırılmadığı hallerde normal yevmiyeleri dahil toplam üç yevmiye üzerinden hesaplanarak ücret olarak ödenmesi gerekmektedir</a:t>
            </a:r>
            <a:r>
              <a:rPr lang="tr-TR" altLang="tr-TR" sz="24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pPr>
            <a:endParaRPr lang="tr-TR" altLang="tr-TR" sz="2400"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altLang="tr-TR" sz="2400" i="1" dirty="0">
                <a:solidFill>
                  <a:srgbClr val="002060"/>
                </a:solidFill>
                <a:latin typeface="Times New Roman" panose="02020603050405020304" pitchFamily="18" charset="0"/>
                <a:cs typeface="Times New Roman" panose="02020603050405020304" pitchFamily="18" charset="0"/>
              </a:rPr>
              <a:t>Geçici görevli çalıştırılan işçilerin bu tür yaptığı çalışmaları karşılığı ücretleri, kendi özlük haklarının bulunduğu, maaşını aldığı işyerince ödenmesi gerekmektedir.</a:t>
            </a:r>
          </a:p>
          <a:p>
            <a:pPr marL="0" indent="0">
              <a:lnSpc>
                <a:spcPct val="150000"/>
              </a:lnSpc>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9322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chemeClr val="accent4">
                  <a:lumMod val="50000"/>
                </a:schemeClr>
              </a:buClr>
              <a:buNone/>
              <a:defRPr/>
            </a:pPr>
            <a:r>
              <a:rPr lang="tr-TR" sz="2200" b="1" i="1" dirty="0" smtClean="0">
                <a:solidFill>
                  <a:srgbClr val="002060"/>
                </a:solidFill>
                <a:latin typeface="Times New Roman" panose="02020603050405020304" pitchFamily="18" charset="0"/>
                <a:cs typeface="Times New Roman" panose="02020603050405020304" pitchFamily="18" charset="0"/>
              </a:rPr>
              <a:t>Kademe Terfii</a:t>
            </a:r>
          </a:p>
          <a:p>
            <a:pPr algn="just">
              <a:buClr>
                <a:schemeClr val="accent4">
                  <a:lumMod val="50000"/>
                </a:schemeClr>
              </a:buClr>
              <a:buFont typeface="Times New Roman" panose="02020603050405020304" pitchFamily="18" charset="0"/>
              <a:buChar char="⁕"/>
              <a:defRPr/>
            </a:pPr>
            <a:r>
              <a:rPr lang="tr-TR" sz="2200" i="1" dirty="0" smtClean="0">
                <a:solidFill>
                  <a:srgbClr val="002060"/>
                </a:solidFill>
                <a:latin typeface="Times New Roman" panose="02020603050405020304" pitchFamily="18" charset="0"/>
                <a:cs typeface="Times New Roman" panose="02020603050405020304" pitchFamily="18" charset="0"/>
              </a:rPr>
              <a:t>Daimi işçilere </a:t>
            </a:r>
            <a:r>
              <a:rPr lang="tr-TR" sz="2200" i="1" dirty="0">
                <a:solidFill>
                  <a:srgbClr val="002060"/>
                </a:solidFill>
                <a:latin typeface="Times New Roman" panose="02020603050405020304" pitchFamily="18" charset="0"/>
                <a:cs typeface="Times New Roman" panose="02020603050405020304" pitchFamily="18" charset="0"/>
              </a:rPr>
              <a:t>her yıl Mart ayında, ücret skalasında bir kademe ilerlemesi verilir. </a:t>
            </a:r>
            <a:r>
              <a:rPr lang="tr-TR" sz="2200" i="1" dirty="0" smtClean="0">
                <a:solidFill>
                  <a:srgbClr val="002060"/>
                </a:solidFill>
                <a:latin typeface="Times New Roman" panose="02020603050405020304" pitchFamily="18" charset="0"/>
                <a:cs typeface="Times New Roman" panose="02020603050405020304" pitchFamily="18" charset="0"/>
              </a:rPr>
              <a:t>30 gün </a:t>
            </a:r>
            <a:r>
              <a:rPr lang="tr-TR" sz="2200" i="1" dirty="0">
                <a:solidFill>
                  <a:srgbClr val="002060"/>
                </a:solidFill>
                <a:latin typeface="Times New Roman" panose="02020603050405020304" pitchFamily="18" charset="0"/>
                <a:cs typeface="Times New Roman" panose="02020603050405020304" pitchFamily="18" charset="0"/>
              </a:rPr>
              <a:t>ve daha fazla ücretsiz izin alan işçiler ile işyeri disiplin kurulu kararıyla yıl içinde üst üste iki defa yevmiye kesimi cezası alan işçilere kademe terfii </a:t>
            </a:r>
            <a:r>
              <a:rPr lang="tr-TR" sz="2200" i="1" dirty="0" smtClean="0">
                <a:solidFill>
                  <a:srgbClr val="002060"/>
                </a:solidFill>
                <a:latin typeface="Times New Roman" panose="02020603050405020304" pitchFamily="18" charset="0"/>
                <a:cs typeface="Times New Roman" panose="02020603050405020304" pitchFamily="18" charset="0"/>
              </a:rPr>
              <a:t>uygulanmaz.</a:t>
            </a:r>
          </a:p>
          <a:p>
            <a:pPr marL="0" indent="0" algn="just">
              <a:buClr>
                <a:schemeClr val="accent4">
                  <a:lumMod val="50000"/>
                </a:schemeClr>
              </a:buClr>
              <a:buNone/>
              <a:defRPr/>
            </a:pPr>
            <a:r>
              <a:rPr lang="tr-TR" sz="2200" i="1" dirty="0" smtClean="0">
                <a:solidFill>
                  <a:srgbClr val="002060"/>
                </a:solidFill>
                <a:latin typeface="Times New Roman" panose="02020603050405020304" pitchFamily="18" charset="0"/>
                <a:cs typeface="Times New Roman" panose="02020603050405020304" pitchFamily="18" charset="0"/>
              </a:rPr>
              <a:t>   İşe yeni alman daimî işçilere deneme süresini doldurduktan sonraki ilk mart ayında ücret              skalasında bir kademe ilerlemesi verilir.</a:t>
            </a:r>
          </a:p>
          <a:p>
            <a:pPr marL="0" indent="0" algn="just">
              <a:buClr>
                <a:schemeClr val="accent4">
                  <a:lumMod val="50000"/>
                </a:schemeClr>
              </a:buClr>
              <a:buNone/>
              <a:defRPr/>
            </a:pPr>
            <a:r>
              <a:rPr lang="tr-TR" sz="2200" i="1" dirty="0">
                <a:solidFill>
                  <a:srgbClr val="002060"/>
                </a:solidFill>
                <a:latin typeface="Times New Roman" panose="02020603050405020304" pitchFamily="18" charset="0"/>
                <a:cs typeface="Times New Roman" panose="02020603050405020304" pitchFamily="18" charset="0"/>
              </a:rPr>
              <a:t> </a:t>
            </a:r>
            <a:r>
              <a:rPr lang="tr-TR" sz="2200" i="1" dirty="0" smtClean="0">
                <a:solidFill>
                  <a:srgbClr val="002060"/>
                </a:solidFill>
                <a:latin typeface="Times New Roman" panose="02020603050405020304" pitchFamily="18" charset="0"/>
                <a:cs typeface="Times New Roman" panose="02020603050405020304" pitchFamily="18" charset="0"/>
              </a:rPr>
              <a:t> Askerden gelen ve ücretsiz </a:t>
            </a:r>
            <a:r>
              <a:rPr lang="tr-TR" sz="2200" i="1" dirty="0">
                <a:solidFill>
                  <a:srgbClr val="002060"/>
                </a:solidFill>
                <a:latin typeface="Times New Roman" panose="02020603050405020304" pitchFamily="18" charset="0"/>
                <a:cs typeface="Times New Roman" panose="02020603050405020304" pitchFamily="18" charset="0"/>
              </a:rPr>
              <a:t>izinden dönen </a:t>
            </a:r>
            <a:r>
              <a:rPr lang="tr-TR" sz="2200" i="1" dirty="0" smtClean="0">
                <a:solidFill>
                  <a:srgbClr val="002060"/>
                </a:solidFill>
                <a:latin typeface="Times New Roman" panose="02020603050405020304" pitchFamily="18" charset="0"/>
                <a:cs typeface="Times New Roman" panose="02020603050405020304" pitchFamily="18" charset="0"/>
              </a:rPr>
              <a:t>işçilere 1 </a:t>
            </a:r>
            <a:r>
              <a:rPr lang="tr-TR" sz="2200" i="1" dirty="0">
                <a:solidFill>
                  <a:srgbClr val="002060"/>
                </a:solidFill>
                <a:latin typeface="Times New Roman" panose="02020603050405020304" pitchFamily="18" charset="0"/>
                <a:cs typeface="Times New Roman" panose="02020603050405020304" pitchFamily="18" charset="0"/>
              </a:rPr>
              <a:t>yılını tamamladıktan sonraki takip eden Mart ayında kademe terfii yaptırılır</a:t>
            </a:r>
            <a:r>
              <a:rPr 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defRPr/>
            </a:pPr>
            <a:endParaRPr lang="tr-TR" sz="22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sz="2200" i="1" dirty="0" smtClean="0">
                <a:solidFill>
                  <a:srgbClr val="002060"/>
                </a:solidFill>
                <a:latin typeface="Times New Roman" panose="02020603050405020304" pitchFamily="18" charset="0"/>
                <a:cs typeface="Times New Roman" panose="02020603050405020304" pitchFamily="18" charset="0"/>
              </a:rPr>
              <a:t>Öz Orman İş Sendikasının taraf olduğu işyerlerinde Bir </a:t>
            </a:r>
            <a:r>
              <a:rPr lang="tr-TR" sz="2200" i="1" dirty="0">
                <a:solidFill>
                  <a:srgbClr val="002060"/>
                </a:solidFill>
                <a:latin typeface="Times New Roman" panose="02020603050405020304" pitchFamily="18" charset="0"/>
                <a:cs typeface="Times New Roman" panose="02020603050405020304" pitchFamily="18" charset="0"/>
              </a:rPr>
              <a:t>takvim yılında en az 170 gün çalışan işçilere her yıl 1 Mart tarihinden geçerli olmak üzere 1,00 (Bir) TL kıdem terfii verilir. Kıdem terfii işçilerin 1 Mart tarihindeki zamlı yevmiyelerine ilave edilir</a:t>
            </a:r>
            <a:r>
              <a:rPr lang="tr-TR" sz="2200" i="1" dirty="0" smtClean="0">
                <a:solidFill>
                  <a:srgbClr val="002060"/>
                </a:solidFill>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9719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SUNUM PLANI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marL="457200" indent="-457200">
              <a:lnSpc>
                <a:spcPct val="150000"/>
              </a:lnSpc>
              <a:buFont typeface="+mj-lt"/>
              <a:buAutoNum type="arabicParenR"/>
            </a:pPr>
            <a:r>
              <a:rPr lang="tr-TR" sz="2400" dirty="0" smtClean="0">
                <a:solidFill>
                  <a:srgbClr val="002060"/>
                </a:solidFill>
                <a:latin typeface="Times New Roman" panose="02020603050405020304" pitchFamily="18" charset="0"/>
                <a:cs typeface="Times New Roman" panose="02020603050405020304" pitchFamily="18" charset="0"/>
              </a:rPr>
              <a:t>DAİRE BAŞKANLIĞIMIZIN GÖREVLERİ</a:t>
            </a:r>
          </a:p>
          <a:p>
            <a:pPr marL="457200" indent="-457200">
              <a:lnSpc>
                <a:spcPct val="150000"/>
              </a:lnSpc>
              <a:buFont typeface="+mj-lt"/>
              <a:buAutoNum type="arabicParenR"/>
            </a:pPr>
            <a:r>
              <a:rPr lang="tr-TR" sz="2400" dirty="0" smtClean="0">
                <a:solidFill>
                  <a:srgbClr val="002060"/>
                </a:solidFill>
                <a:latin typeface="Times New Roman" panose="02020603050405020304" pitchFamily="18" charset="0"/>
                <a:cs typeface="Times New Roman" panose="02020603050405020304" pitchFamily="18" charset="0"/>
              </a:rPr>
              <a:t>İŞÇİ STATÜSÜNDEKİ PERSONELİN AÇIKTAN ATAMA VE YER DEĞİŞİKLİĞİNE DAİR İŞ VE İŞLEMLERİ</a:t>
            </a:r>
          </a:p>
          <a:p>
            <a:pPr marL="457200" indent="-457200">
              <a:lnSpc>
                <a:spcPct val="150000"/>
              </a:lnSpc>
              <a:buFont typeface="+mj-lt"/>
              <a:buAutoNum type="arabicParenR"/>
            </a:pPr>
            <a:r>
              <a:rPr lang="tr-TR" sz="2400" dirty="0" smtClean="0">
                <a:solidFill>
                  <a:srgbClr val="002060"/>
                </a:solidFill>
                <a:latin typeface="Times New Roman" panose="02020603050405020304" pitchFamily="18" charset="0"/>
                <a:cs typeface="Times New Roman" panose="02020603050405020304" pitchFamily="18" charset="0"/>
              </a:rPr>
              <a:t>TOPLU İŞ SÖZLEŞMELERİ</a:t>
            </a:r>
          </a:p>
          <a:p>
            <a:pPr marL="457200" indent="-457200">
              <a:lnSpc>
                <a:spcPct val="150000"/>
              </a:lnSpc>
              <a:buFont typeface="+mj-lt"/>
              <a:buAutoNum type="arabicParenR"/>
            </a:pPr>
            <a:r>
              <a:rPr lang="tr-TR" sz="2400" dirty="0" smtClean="0">
                <a:solidFill>
                  <a:srgbClr val="002060"/>
                </a:solidFill>
                <a:latin typeface="Times New Roman" panose="02020603050405020304" pitchFamily="18" charset="0"/>
                <a:cs typeface="Times New Roman" panose="02020603050405020304" pitchFamily="18" charset="0"/>
              </a:rPr>
              <a:t>4688 SAYILI KAMU GÖREVLİLERİ SENDİKALARI VE TOPLU SÖZLEŞMESİ KANUNU GEREĞİ MEMUR PERSONELİN İŞ VE İŞLEMLERİ </a:t>
            </a:r>
          </a:p>
        </p:txBody>
      </p:sp>
    </p:spTree>
    <p:extLst>
      <p:ext uri="{BB962C8B-B14F-4D97-AF65-F5344CB8AC3E}">
        <p14:creationId xmlns:p14="http://schemas.microsoft.com/office/powerpoint/2010/main" val="25040007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599" cy="4592592"/>
          </a:xfrm>
        </p:spPr>
        <p:txBody>
          <a:bodyPr>
            <a:noAutofit/>
          </a:bodyPr>
          <a:lstStyle/>
          <a:p>
            <a:pPr marL="0" indent="0" algn="just">
              <a:buClr>
                <a:schemeClr val="accent4">
                  <a:lumMod val="50000"/>
                </a:schemeClr>
              </a:buClr>
              <a:buNone/>
              <a:defRPr/>
            </a:pP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2200" b="1" i="1" dirty="0">
                <a:solidFill>
                  <a:srgbClr val="002060"/>
                </a:solidFill>
                <a:latin typeface="Times New Roman" panose="02020603050405020304" pitchFamily="18" charset="0"/>
                <a:cs typeface="Times New Roman" panose="02020603050405020304" pitchFamily="18" charset="0"/>
              </a:rPr>
              <a:t>İlave Tediye ve </a:t>
            </a:r>
            <a:r>
              <a:rPr lang="tr-TR" altLang="tr-TR" sz="2200" b="1" i="1" dirty="0" smtClean="0">
                <a:solidFill>
                  <a:srgbClr val="002060"/>
                </a:solidFill>
                <a:latin typeface="Times New Roman" panose="02020603050405020304" pitchFamily="18" charset="0"/>
                <a:cs typeface="Times New Roman" panose="02020603050405020304" pitchFamily="18" charset="0"/>
              </a:rPr>
              <a:t>İkramiyeler</a:t>
            </a:r>
            <a:endParaRPr lang="tr-TR" altLang="tr-TR" sz="2200" b="1"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b="1" i="1" dirty="0" smtClean="0">
                <a:solidFill>
                  <a:srgbClr val="002060"/>
                </a:solidFill>
                <a:latin typeface="Times New Roman" panose="02020603050405020304" pitchFamily="18" charset="0"/>
                <a:cs typeface="Times New Roman" panose="02020603050405020304" pitchFamily="18" charset="0"/>
              </a:rPr>
              <a:t> </a:t>
            </a:r>
            <a:r>
              <a:rPr lang="tr-TR" altLang="tr-TR" sz="2200" i="1" dirty="0">
                <a:solidFill>
                  <a:srgbClr val="002060"/>
                </a:solidFill>
                <a:latin typeface="Times New Roman" panose="02020603050405020304" pitchFamily="18" charset="0"/>
                <a:cs typeface="Times New Roman" panose="02020603050405020304" pitchFamily="18" charset="0"/>
              </a:rPr>
              <a:t>İşçilere her yıl, çalıştıkları süreyle orantılı olarak, Bakanlar kurulunun belirleyeceği tarihlerde 6772 sayılı Yasa gereği 52 yevmiye tutarında ilave tediye, 60 yevmiye tutarında da ikramiye verilmektedir. Bu ödeme TARIM-İş Sendikası üyesi işçilere </a:t>
            </a:r>
            <a:r>
              <a:rPr lang="tr-TR" altLang="tr-TR" sz="2200" b="1" i="1" dirty="0">
                <a:solidFill>
                  <a:srgbClr val="002060"/>
                </a:solidFill>
                <a:latin typeface="Times New Roman" panose="02020603050405020304" pitchFamily="18" charset="0"/>
                <a:cs typeface="Times New Roman" panose="02020603050405020304" pitchFamily="18" charset="0"/>
              </a:rPr>
              <a:t>her yıl MAYIS ayının </a:t>
            </a:r>
            <a:r>
              <a:rPr lang="tr-TR" altLang="tr-TR" sz="2200" b="1" i="1" u="sng" dirty="0">
                <a:solidFill>
                  <a:srgbClr val="002060"/>
                </a:solidFill>
                <a:latin typeface="Times New Roman" panose="02020603050405020304" pitchFamily="18" charset="0"/>
                <a:cs typeface="Times New Roman" panose="02020603050405020304" pitchFamily="18" charset="0"/>
              </a:rPr>
              <a:t>ilk haftasında </a:t>
            </a:r>
            <a:r>
              <a:rPr lang="tr-TR" altLang="tr-TR" sz="2200" b="1" i="1" dirty="0">
                <a:solidFill>
                  <a:srgbClr val="002060"/>
                </a:solidFill>
                <a:latin typeface="Times New Roman" panose="02020603050405020304" pitchFamily="18" charset="0"/>
                <a:cs typeface="Times New Roman" panose="02020603050405020304" pitchFamily="18" charset="0"/>
              </a:rPr>
              <a:t>30 günlük, Eylül ayının ilk haftasında 30 günlük</a:t>
            </a:r>
            <a:r>
              <a:rPr lang="tr-TR" altLang="tr-TR" sz="2200" i="1" dirty="0">
                <a:solidFill>
                  <a:srgbClr val="002060"/>
                </a:solidFill>
                <a:latin typeface="Times New Roman" panose="02020603050405020304" pitchFamily="18" charset="0"/>
                <a:cs typeface="Times New Roman" panose="02020603050405020304" pitchFamily="18" charset="0"/>
              </a:rPr>
              <a:t>, ÖZ ORMAN-İŞ Sendikası üyesi olan işçilere ise </a:t>
            </a:r>
            <a:r>
              <a:rPr lang="tr-TR" altLang="tr-TR" sz="2200" b="1" i="1" dirty="0">
                <a:solidFill>
                  <a:srgbClr val="002060"/>
                </a:solidFill>
                <a:latin typeface="Times New Roman" panose="02020603050405020304" pitchFamily="18" charset="0"/>
                <a:cs typeface="Times New Roman" panose="02020603050405020304" pitchFamily="18" charset="0"/>
              </a:rPr>
              <a:t>her yıl HAZİRAN ayında 30 günlük, ARALIK ayında 30 günlük </a:t>
            </a:r>
            <a:r>
              <a:rPr lang="tr-TR" altLang="tr-TR" sz="2200" i="1" dirty="0">
                <a:solidFill>
                  <a:srgbClr val="002060"/>
                </a:solidFill>
                <a:latin typeface="Times New Roman" panose="02020603050405020304" pitchFamily="18" charset="0"/>
                <a:cs typeface="Times New Roman" panose="02020603050405020304" pitchFamily="18" charset="0"/>
              </a:rPr>
              <a:t>olmak üzere  yapılmaktadır</a:t>
            </a:r>
            <a:r>
              <a:rPr lang="tr-TR" alt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defRPr/>
            </a:pPr>
            <a:endParaRPr lang="tr-TR" altLang="tr-TR" sz="22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a:solidFill>
                  <a:srgbClr val="002060"/>
                </a:solidFill>
                <a:latin typeface="Times New Roman" panose="02020603050405020304" pitchFamily="18" charset="0"/>
                <a:cs typeface="Times New Roman" panose="02020603050405020304" pitchFamily="18" charset="0"/>
              </a:rPr>
              <a:t>İşçilerin bu ödemelerindeki çalışma sürelerinin hesaplanmasında, kanuni ve idari izinlerle, hastalık izinleri (raporlar), hafta tatili ve genel tatil günleri çalışılmış gibi hesaba katılır</a:t>
            </a:r>
            <a:r>
              <a:rPr lang="tr-TR" altLang="tr-TR" sz="2200" i="1" dirty="0" smtClean="0">
                <a:solidFill>
                  <a:srgbClr val="002060"/>
                </a:solidFill>
                <a:latin typeface="Times New Roman" panose="02020603050405020304" pitchFamily="18" charset="0"/>
                <a:cs typeface="Times New Roman" panose="02020603050405020304" pitchFamily="18" charset="0"/>
              </a:rPr>
              <a:t>.</a:t>
            </a:r>
            <a:endParaRPr lang="tr-TR" altLang="tr-TR" sz="22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3850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chemeClr val="accent4">
                  <a:lumMod val="50000"/>
                </a:schemeClr>
              </a:buClr>
              <a:buNone/>
            </a:pPr>
            <a:r>
              <a:rPr lang="tr-TR" altLang="tr-TR" sz="2200" i="1" dirty="0">
                <a:solidFill>
                  <a:srgbClr val="002060"/>
                </a:solidFill>
                <a:latin typeface="Times New Roman" panose="02020603050405020304" pitchFamily="18" charset="0"/>
                <a:cs typeface="Times New Roman" panose="02020603050405020304" pitchFamily="18" charset="0"/>
              </a:rPr>
              <a:t>    </a:t>
            </a:r>
            <a:r>
              <a:rPr lang="tr-TR" altLang="tr-TR" sz="2200" b="1" i="1" dirty="0">
                <a:solidFill>
                  <a:srgbClr val="002060"/>
                </a:solidFill>
                <a:latin typeface="Times New Roman" panose="02020603050405020304" pitchFamily="18" charset="0"/>
                <a:cs typeface="Times New Roman" panose="02020603050405020304" pitchFamily="18" charset="0"/>
              </a:rPr>
              <a:t>Harcırah ve Seyyar Görev Tazminatı</a:t>
            </a:r>
          </a:p>
          <a:p>
            <a:pPr algn="just">
              <a:buClr>
                <a:schemeClr val="accent4">
                  <a:lumMod val="50000"/>
                </a:schemeClr>
              </a:buClr>
              <a:buFont typeface="Times New Roman" panose="02020603050405020304" pitchFamily="18" charset="0"/>
              <a:buChar char="⁕"/>
            </a:pPr>
            <a:r>
              <a:rPr lang="tr-TR" altLang="tr-TR" sz="2200" i="1" dirty="0" smtClean="0">
                <a:solidFill>
                  <a:srgbClr val="002060"/>
                </a:solidFill>
                <a:latin typeface="Times New Roman" panose="02020603050405020304" pitchFamily="18" charset="0"/>
                <a:cs typeface="Times New Roman" panose="02020603050405020304" pitchFamily="18" charset="0"/>
              </a:rPr>
              <a:t>Belediye </a:t>
            </a:r>
            <a:r>
              <a:rPr lang="tr-TR" altLang="tr-TR" sz="2200" i="1" dirty="0">
                <a:solidFill>
                  <a:srgbClr val="002060"/>
                </a:solidFill>
                <a:latin typeface="Times New Roman" panose="02020603050405020304" pitchFamily="18" charset="0"/>
                <a:cs typeface="Times New Roman" panose="02020603050405020304" pitchFamily="18" charset="0"/>
              </a:rPr>
              <a:t>mücavir alanı dışındaki kuruluşlara tayini yapılan işçilere 6245 sayılı Harcırah Kanununa göre harcırah ödenir</a:t>
            </a:r>
            <a:r>
              <a:rPr lang="tr-TR" alt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pPr>
            <a:endParaRPr lang="tr-TR" altLang="tr-TR" sz="22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altLang="tr-TR" sz="2200" i="1" dirty="0">
                <a:solidFill>
                  <a:srgbClr val="002060"/>
                </a:solidFill>
                <a:latin typeface="Times New Roman" panose="02020603050405020304" pitchFamily="18" charset="0"/>
                <a:cs typeface="Times New Roman" panose="02020603050405020304" pitchFamily="18" charset="0"/>
              </a:rPr>
              <a:t>6245 sayılı Kanunun 49. maddesi gereği “asli görevleri gereği memuriyet mahalli dışında ve belirli bir görev bölgesi içinde fiilen gezici olarak görev yapan memur ve hizmetlilere seyyar görev tazminatı ödenmez” ancak asli görev konumunda olmayan yerlere gidip gelmeleri için Maliye Bakanlığından adam/gün esasında alınan seyyar görev vizeleri dahilinde ödeme yapılır. </a:t>
            </a:r>
            <a:endParaRPr lang="tr-TR" sz="2200" dirty="0"/>
          </a:p>
        </p:txBody>
      </p:sp>
    </p:spTree>
    <p:extLst>
      <p:ext uri="{BB962C8B-B14F-4D97-AF65-F5344CB8AC3E}">
        <p14:creationId xmlns:p14="http://schemas.microsoft.com/office/powerpoint/2010/main" val="921514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nSpc>
                <a:spcPct val="120000"/>
              </a:lnSpc>
              <a:buClr>
                <a:schemeClr val="accent4">
                  <a:lumMod val="50000"/>
                </a:schemeClr>
              </a:buClr>
              <a:buNone/>
              <a:defRPr/>
            </a:pPr>
            <a:r>
              <a:rPr lang="tr-TR" altLang="tr-TR" sz="2000" b="1" i="1" dirty="0">
                <a:solidFill>
                  <a:srgbClr val="002060"/>
                </a:solidFill>
                <a:latin typeface="Times New Roman" panose="02020603050405020304" pitchFamily="18" charset="0"/>
                <a:cs typeface="Times New Roman" panose="02020603050405020304" pitchFamily="18" charset="0"/>
              </a:rPr>
              <a:t>     </a:t>
            </a:r>
            <a:r>
              <a:rPr lang="tr-TR" altLang="tr-TR" sz="2200" b="1" i="1" dirty="0">
                <a:solidFill>
                  <a:srgbClr val="002060"/>
                </a:solidFill>
                <a:latin typeface="Times New Roman" panose="02020603050405020304" pitchFamily="18" charset="0"/>
                <a:cs typeface="Times New Roman" panose="02020603050405020304" pitchFamily="18" charset="0"/>
              </a:rPr>
              <a:t>Ağır Hizmet, Tehlike Ve Sorumluluk Primi </a:t>
            </a:r>
          </a:p>
          <a:p>
            <a:pPr algn="just">
              <a:lnSpc>
                <a:spcPct val="100000"/>
              </a:lnSpc>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Sözleşme </a:t>
            </a:r>
            <a:r>
              <a:rPr lang="tr-TR" altLang="tr-TR" sz="2200" i="1" dirty="0">
                <a:solidFill>
                  <a:srgbClr val="002060"/>
                </a:solidFill>
                <a:latin typeface="Times New Roman" panose="02020603050405020304" pitchFamily="18" charset="0"/>
                <a:cs typeface="Times New Roman" panose="02020603050405020304" pitchFamily="18" charset="0"/>
              </a:rPr>
              <a:t>kapsamındaki işçilere (Mülga Köy Hizmetleri Genel Müdürlüğünden devredilen işçilere bu madde hükmü uygulanmayacaktır) fiilen yaptığı işe hiçbir ödemeyi etkilememek ve müktesep hak sayılmamak kaydıyla fiilen çalıştıkları günlerde gün başına günlük brüt çıplak ücretinin %</a:t>
            </a:r>
            <a:r>
              <a:rPr lang="tr-TR" altLang="tr-TR" sz="2200" i="1" dirty="0" smtClean="0">
                <a:solidFill>
                  <a:srgbClr val="002060"/>
                </a:solidFill>
                <a:latin typeface="Times New Roman" panose="02020603050405020304" pitchFamily="18" charset="0"/>
                <a:cs typeface="Times New Roman" panose="02020603050405020304" pitchFamily="18" charset="0"/>
              </a:rPr>
              <a:t>15 </a:t>
            </a:r>
            <a:r>
              <a:rPr lang="tr-TR" altLang="tr-TR" sz="2200" i="1" dirty="0">
                <a:solidFill>
                  <a:srgbClr val="002060"/>
                </a:solidFill>
                <a:latin typeface="Times New Roman" panose="02020603050405020304" pitchFamily="18" charset="0"/>
                <a:cs typeface="Times New Roman" panose="02020603050405020304" pitchFamily="18" charset="0"/>
              </a:rPr>
              <a:t>oranında ağır hizmet, tehlike ve sorumluluk primi ödenir. Akdi tatil olan Cumartesi günleri </a:t>
            </a:r>
            <a:r>
              <a:rPr lang="tr-TR" altLang="tr-TR" sz="2200" i="1" dirty="0" smtClean="0">
                <a:solidFill>
                  <a:srgbClr val="002060"/>
                </a:solidFill>
                <a:latin typeface="Times New Roman" panose="02020603050405020304" pitchFamily="18" charset="0"/>
                <a:cs typeface="Times New Roman" panose="02020603050405020304" pitchFamily="18" charset="0"/>
              </a:rPr>
              <a:t>ve yıllık ücretli izinde ağır </a:t>
            </a:r>
            <a:r>
              <a:rPr lang="tr-TR" altLang="tr-TR" sz="2200" i="1" dirty="0">
                <a:solidFill>
                  <a:srgbClr val="002060"/>
                </a:solidFill>
                <a:latin typeface="Times New Roman" panose="02020603050405020304" pitchFamily="18" charset="0"/>
                <a:cs typeface="Times New Roman" panose="02020603050405020304" pitchFamily="18" charset="0"/>
              </a:rPr>
              <a:t>hizmet, tehlike ve sorumluluk primi </a:t>
            </a:r>
            <a:r>
              <a:rPr lang="tr-TR" altLang="tr-TR" sz="2200" i="1" dirty="0" smtClean="0">
                <a:solidFill>
                  <a:srgbClr val="002060"/>
                </a:solidFill>
                <a:latin typeface="Times New Roman" panose="02020603050405020304" pitchFamily="18" charset="0"/>
                <a:cs typeface="Times New Roman" panose="02020603050405020304" pitchFamily="18" charset="0"/>
              </a:rPr>
              <a:t>ödenir.</a:t>
            </a:r>
          </a:p>
          <a:p>
            <a:pPr marL="0" indent="0" algn="just">
              <a:lnSpc>
                <a:spcPct val="100000"/>
              </a:lnSpc>
              <a:buClr>
                <a:schemeClr val="accent4">
                  <a:lumMod val="50000"/>
                </a:schemeClr>
              </a:buClr>
              <a:buNone/>
              <a:defRPr/>
            </a:pP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Mülga </a:t>
            </a:r>
            <a:r>
              <a:rPr lang="tr-TR" altLang="tr-TR" sz="2200" i="1" dirty="0">
                <a:solidFill>
                  <a:srgbClr val="002060"/>
                </a:solidFill>
                <a:latin typeface="Times New Roman" panose="02020603050405020304" pitchFamily="18" charset="0"/>
                <a:cs typeface="Times New Roman" panose="02020603050405020304" pitchFamily="18" charset="0"/>
              </a:rPr>
              <a:t>Köy Hizmetleri Genel Müdürlüğünden devredilen işçilere 11. Dönem </a:t>
            </a:r>
            <a:r>
              <a:rPr lang="tr-TR" altLang="tr-TR" sz="2200" i="1" dirty="0" err="1">
                <a:solidFill>
                  <a:srgbClr val="002060"/>
                </a:solidFill>
                <a:latin typeface="Times New Roman" panose="02020603050405020304" pitchFamily="18" charset="0"/>
                <a:cs typeface="Times New Roman" panose="02020603050405020304" pitchFamily="18" charset="0"/>
              </a:rPr>
              <a:t>T.İ.S.’in</a:t>
            </a:r>
            <a:r>
              <a:rPr lang="tr-TR" altLang="tr-TR" sz="2200" i="1" dirty="0">
                <a:solidFill>
                  <a:srgbClr val="002060"/>
                </a:solidFill>
                <a:latin typeface="Times New Roman" panose="02020603050405020304" pitchFamily="18" charset="0"/>
                <a:cs typeface="Times New Roman" panose="02020603050405020304" pitchFamily="18" charset="0"/>
              </a:rPr>
              <a:t> “Yıpranma Primi” başlıklı 98. maddesinin uygulanması devam etmektedir. Söz konusu </a:t>
            </a:r>
            <a:r>
              <a:rPr lang="tr-TR" altLang="tr-TR" sz="2200" i="1" dirty="0" smtClean="0">
                <a:solidFill>
                  <a:srgbClr val="002060"/>
                </a:solidFill>
                <a:latin typeface="Times New Roman" panose="02020603050405020304" pitchFamily="18" charset="0"/>
                <a:cs typeface="Times New Roman" panose="02020603050405020304" pitchFamily="18" charset="0"/>
              </a:rPr>
              <a:t>madde ile büroda görev yapan işçilere %15, arazi, atölye vb. yerlerde çalışan işçilere %20 yıpranma primi ödenir.  </a:t>
            </a:r>
            <a:endParaRPr lang="tr-TR" altLang="tr-TR" sz="2200" i="1" dirty="0">
              <a:solidFill>
                <a:srgbClr val="002060"/>
              </a:solidFill>
              <a:latin typeface="Times New Roman" panose="02020603050405020304" pitchFamily="18" charset="0"/>
              <a:cs typeface="Times New Roman" panose="02020603050405020304" pitchFamily="18" charset="0"/>
            </a:endParaRPr>
          </a:p>
          <a:p>
            <a:pPr marL="0" indent="0">
              <a:buNone/>
            </a:pPr>
            <a:endParaRPr lang="tr-TR" sz="2000" dirty="0"/>
          </a:p>
          <a:p>
            <a:pPr marL="0" indent="0">
              <a:lnSpc>
                <a:spcPct val="150000"/>
              </a:lnSpc>
              <a:buNone/>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37945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rgbClr val="C00000"/>
              </a:buClr>
              <a:buNone/>
              <a:defRPr/>
            </a:pPr>
            <a:r>
              <a:rPr lang="tr-TR" altLang="tr-TR" sz="2200" i="1" dirty="0" smtClean="0">
                <a:solidFill>
                  <a:srgbClr val="002060"/>
                </a:solidFill>
                <a:latin typeface="Times New Roman" panose="02020603050405020304" pitchFamily="18" charset="0"/>
                <a:cs typeface="Times New Roman" panose="02020603050405020304" pitchFamily="18" charset="0"/>
              </a:rPr>
              <a:t>    </a:t>
            </a:r>
          </a:p>
          <a:p>
            <a:pPr marL="0" indent="0" algn="just">
              <a:buClr>
                <a:srgbClr val="C00000"/>
              </a:buClr>
              <a:buNone/>
              <a:defRPr/>
            </a:pPr>
            <a:r>
              <a:rPr lang="tr-TR" altLang="tr-TR" sz="2200" b="1" i="1" dirty="0">
                <a:solidFill>
                  <a:srgbClr val="002060"/>
                </a:solidFill>
                <a:latin typeface="Times New Roman" panose="02020603050405020304" pitchFamily="18" charset="0"/>
                <a:cs typeface="Times New Roman" panose="02020603050405020304" pitchFamily="18" charset="0"/>
              </a:rPr>
              <a:t> </a:t>
            </a:r>
            <a:r>
              <a:rPr lang="tr-TR" altLang="tr-TR" sz="2200" b="1" i="1" dirty="0" smtClean="0">
                <a:solidFill>
                  <a:srgbClr val="002060"/>
                </a:solidFill>
                <a:latin typeface="Times New Roman" panose="02020603050405020304" pitchFamily="18" charset="0"/>
                <a:cs typeface="Times New Roman" panose="02020603050405020304" pitchFamily="18" charset="0"/>
              </a:rPr>
              <a:t>   Sosyal Yardım</a:t>
            </a:r>
            <a:endParaRPr lang="tr-TR" altLang="tr-TR" sz="2200" b="1"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İşverence</a:t>
            </a:r>
            <a:r>
              <a:rPr lang="tr-TR" altLang="tr-TR" sz="2200" i="1" dirty="0">
                <a:solidFill>
                  <a:srgbClr val="002060"/>
                </a:solidFill>
                <a:latin typeface="Times New Roman" panose="02020603050405020304" pitchFamily="18" charset="0"/>
                <a:cs typeface="Times New Roman" panose="02020603050405020304" pitchFamily="18" charset="0"/>
              </a:rPr>
              <a:t>, işçilere her ay  sözleşmelerle belirlenen sosyal yardım ücreti </a:t>
            </a:r>
            <a:r>
              <a:rPr lang="tr-TR" altLang="tr-TR" sz="2200" i="1" dirty="0" smtClean="0">
                <a:solidFill>
                  <a:srgbClr val="002060"/>
                </a:solidFill>
                <a:latin typeface="Times New Roman" panose="02020603050405020304" pitchFamily="18" charset="0"/>
                <a:cs typeface="Times New Roman" panose="02020603050405020304" pitchFamily="18" charset="0"/>
              </a:rPr>
              <a:t>ödenir.</a:t>
            </a:r>
            <a:endParaRPr lang="tr-TR" altLang="tr-TR" sz="2200" i="1" dirty="0">
              <a:solidFill>
                <a:srgbClr val="002060"/>
              </a:solidFill>
              <a:latin typeface="Times New Roman" panose="02020603050405020304" pitchFamily="18" charset="0"/>
              <a:cs typeface="Times New Roman" panose="02020603050405020304" pitchFamily="18" charset="0"/>
            </a:endParaRPr>
          </a:p>
          <a:p>
            <a:pPr marL="0" indent="0" algn="just">
              <a:buClr>
                <a:schemeClr val="accent4">
                  <a:lumMod val="50000"/>
                </a:schemeClr>
              </a:buClr>
              <a:buNone/>
              <a:defRPr/>
            </a:pP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marL="0" indent="0" algn="just">
              <a:buClr>
                <a:schemeClr val="accent4">
                  <a:lumMod val="50000"/>
                </a:schemeClr>
              </a:buClr>
              <a:buNone/>
              <a:defRPr/>
            </a:pPr>
            <a:r>
              <a:rPr lang="tr-TR" altLang="tr-TR" sz="2200" b="1" i="1" dirty="0">
                <a:solidFill>
                  <a:srgbClr val="002060"/>
                </a:solidFill>
                <a:latin typeface="Times New Roman" panose="02020603050405020304" pitchFamily="18" charset="0"/>
                <a:cs typeface="Times New Roman" panose="02020603050405020304" pitchFamily="18" charset="0"/>
              </a:rPr>
              <a:t> </a:t>
            </a:r>
            <a:r>
              <a:rPr lang="tr-TR" altLang="tr-TR" sz="2200" b="1" i="1" dirty="0" smtClean="0">
                <a:solidFill>
                  <a:srgbClr val="002060"/>
                </a:solidFill>
                <a:latin typeface="Times New Roman" panose="02020603050405020304" pitchFamily="18" charset="0"/>
                <a:cs typeface="Times New Roman" panose="02020603050405020304" pitchFamily="18" charset="0"/>
              </a:rPr>
              <a:t>  Doğum Yardımı</a:t>
            </a: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İşçilere yeni doğan her çocuğu için resmi tabip veya hükümet tabipliğinden tasdikli ebe raporuna veya nüfus cüzdanının tasdikli örneğine istinaden Toplu İş Sözleşmelerinde belirtilen tutarda doğum yardımı işverence yapılır.</a:t>
            </a:r>
            <a:endParaRPr lang="tr-TR" sz="22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endParaRPr lang="tr-TR" sz="22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28701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chemeClr val="accent4">
                  <a:lumMod val="50000"/>
                </a:schemeClr>
              </a:buClr>
              <a:buNone/>
            </a:pPr>
            <a:r>
              <a:rPr lang="tr-TR" altLang="tr-TR" sz="2400" b="1" dirty="0" smtClean="0">
                <a:solidFill>
                  <a:schemeClr val="accent1">
                    <a:lumMod val="50000"/>
                  </a:schemeClr>
                </a:solidFill>
                <a:latin typeface="Arial Narrow" panose="020B0606020202030204" pitchFamily="34" charset="0"/>
                <a:cs typeface="Times New Roman" panose="02020603050405020304" pitchFamily="18" charset="0"/>
              </a:rPr>
              <a:t>    </a:t>
            </a:r>
            <a:r>
              <a:rPr lang="tr-TR" altLang="tr-TR" sz="2200" b="1" i="1" dirty="0">
                <a:solidFill>
                  <a:srgbClr val="002060"/>
                </a:solidFill>
                <a:latin typeface="Times New Roman" panose="02020603050405020304" pitchFamily="18" charset="0"/>
                <a:cs typeface="Times New Roman" panose="02020603050405020304" pitchFamily="18" charset="0"/>
              </a:rPr>
              <a:t>Yemek Yardımı</a:t>
            </a:r>
          </a:p>
          <a:p>
            <a:pPr algn="just">
              <a:buClr>
                <a:schemeClr val="accent4">
                  <a:lumMod val="50000"/>
                </a:schemeClr>
              </a:buClr>
              <a:buFont typeface="Times New Roman" panose="02020603050405020304" pitchFamily="18" charset="0"/>
              <a:buChar char="⁕"/>
            </a:pPr>
            <a:r>
              <a:rPr lang="tr-TR" altLang="tr-TR" sz="2200" i="1" dirty="0" smtClean="0">
                <a:solidFill>
                  <a:srgbClr val="002060"/>
                </a:solidFill>
                <a:latin typeface="Times New Roman" panose="02020603050405020304" pitchFamily="18" charset="0"/>
                <a:cs typeface="Times New Roman" panose="02020603050405020304" pitchFamily="18" charset="0"/>
              </a:rPr>
              <a:t>İşçilere </a:t>
            </a:r>
            <a:r>
              <a:rPr lang="tr-TR" altLang="tr-TR" sz="2200" i="1" dirty="0">
                <a:solidFill>
                  <a:srgbClr val="002060"/>
                </a:solidFill>
                <a:latin typeface="Times New Roman" panose="02020603050405020304" pitchFamily="18" charset="0"/>
                <a:cs typeface="Times New Roman" panose="02020603050405020304" pitchFamily="18" charset="0"/>
              </a:rPr>
              <a:t>yemek çıkarılan işyerlerimizde her gün için 2000 kalorili üç kap yemek verilir. Yemek verilemeyen işyerlerimizde ise fiilen çalışılan her gün için T.İ.S. ile belirlenen yemek ücreti ödenir. Oruç tutan, raporlu veya diyetli olan ve seyyar görevli iken yemek yiyemeyen işçilere ve yemek yardımından yıl boyunca yararlanmayacağını işverene, işverenin belirleyeceği tarihlerde yazılı olarak bildirenlere yıl boyunca çalışılan her gün için ödemeleri nakdi yapılır</a:t>
            </a:r>
            <a:r>
              <a:rPr lang="tr-TR" alt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pP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sz="2200" i="1" dirty="0">
                <a:solidFill>
                  <a:srgbClr val="002060"/>
                </a:solidFill>
                <a:latin typeface="Times New Roman" panose="02020603050405020304" pitchFamily="18" charset="0"/>
                <a:cs typeface="Times New Roman" panose="02020603050405020304" pitchFamily="18" charset="0"/>
              </a:rPr>
              <a:t>Günlük çalışma süresi ara dinlenme dahil 12 saat olan işçilere, iki öğün yemek bedeli ödenir</a:t>
            </a:r>
            <a:r>
              <a:rPr lang="tr-TR" sz="2200" i="1" dirty="0" smtClean="0">
                <a:solidFill>
                  <a:srgbClr val="002060"/>
                </a:solidFill>
                <a:latin typeface="Times New Roman" panose="02020603050405020304" pitchFamily="18" charset="0"/>
                <a:cs typeface="Times New Roman" panose="02020603050405020304" pitchFamily="18" charset="0"/>
              </a:rPr>
              <a:t>.</a:t>
            </a:r>
            <a:endParaRPr lang="tr-TR" sz="22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6377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chemeClr val="accent4">
                  <a:lumMod val="50000"/>
                </a:schemeClr>
              </a:buClr>
              <a:buNone/>
              <a:tabLst>
                <a:tab pos="114300" algn="l"/>
              </a:tabLst>
              <a:defRPr/>
            </a:pPr>
            <a:r>
              <a:rPr lang="tr-TR" altLang="tr-TR" sz="22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Ek Ödeme</a:t>
            </a:r>
            <a:endParaRPr 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tabLst>
                <a:tab pos="114300" algn="l"/>
              </a:tabLst>
              <a:defRPr/>
            </a:pPr>
            <a:r>
              <a:rPr lang="tr-TR" sz="2200" i="1" dirty="0" smtClean="0">
                <a:solidFill>
                  <a:srgbClr val="002060"/>
                </a:solidFill>
                <a:latin typeface="Times New Roman" panose="02020603050405020304" pitchFamily="18" charset="0"/>
                <a:cs typeface="Times New Roman" panose="02020603050405020304" pitchFamily="18" charset="0"/>
              </a:rPr>
              <a:t>İşçilere </a:t>
            </a:r>
            <a:r>
              <a:rPr lang="tr-TR" sz="2200" i="1" dirty="0">
                <a:solidFill>
                  <a:srgbClr val="002060"/>
                </a:solidFill>
                <a:latin typeface="Times New Roman" panose="02020603050405020304" pitchFamily="18" charset="0"/>
                <a:cs typeface="Times New Roman" panose="02020603050405020304" pitchFamily="18" charset="0"/>
              </a:rPr>
              <a:t>müktesep hak sayılmamak ve başka bir ödemeyi etkilememek kaydıyla, yılda bir defa Mayıs ayında </a:t>
            </a:r>
            <a:r>
              <a:rPr lang="tr-TR" sz="2200" i="1" dirty="0" smtClean="0">
                <a:solidFill>
                  <a:srgbClr val="002060"/>
                </a:solidFill>
                <a:latin typeface="Times New Roman" panose="02020603050405020304" pitchFamily="18" charset="0"/>
                <a:cs typeface="Times New Roman" panose="02020603050405020304" pitchFamily="18" charset="0"/>
              </a:rPr>
              <a:t>ek </a:t>
            </a:r>
            <a:r>
              <a:rPr lang="tr-TR" sz="2200" i="1" dirty="0">
                <a:solidFill>
                  <a:srgbClr val="002060"/>
                </a:solidFill>
                <a:latin typeface="Times New Roman" panose="02020603050405020304" pitchFamily="18" charset="0"/>
                <a:cs typeface="Times New Roman" panose="02020603050405020304" pitchFamily="18" charset="0"/>
              </a:rPr>
              <a:t>ödeme </a:t>
            </a:r>
            <a:r>
              <a:rPr lang="tr-TR" sz="2200" i="1" dirty="0" smtClean="0">
                <a:solidFill>
                  <a:srgbClr val="002060"/>
                </a:solidFill>
                <a:latin typeface="Times New Roman" panose="02020603050405020304" pitchFamily="18" charset="0"/>
                <a:cs typeface="Times New Roman" panose="02020603050405020304" pitchFamily="18" charset="0"/>
              </a:rPr>
              <a:t>yapılmaktadır. Bu </a:t>
            </a:r>
            <a:r>
              <a:rPr lang="tr-TR" sz="2200" i="1" dirty="0">
                <a:solidFill>
                  <a:srgbClr val="002060"/>
                </a:solidFill>
                <a:latin typeface="Times New Roman" panose="02020603050405020304" pitchFamily="18" charset="0"/>
                <a:cs typeface="Times New Roman" panose="02020603050405020304" pitchFamily="18" charset="0"/>
              </a:rPr>
              <a:t>ödeme yıl içinde çalışılan süre ile orantılı olarak ödenir</a:t>
            </a:r>
            <a:r>
              <a:rPr 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tabLst>
                <a:tab pos="114300" algn="l"/>
              </a:tabLst>
              <a:defRPr/>
            </a:pPr>
            <a:r>
              <a:rPr lang="tr-TR" altLang="tr-TR" sz="22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Süt </a:t>
            </a:r>
            <a:r>
              <a:rPr lang="tr-TR" altLang="tr-TR" sz="2200" b="1" i="1" dirty="0">
                <a:solidFill>
                  <a:schemeClr val="accent1">
                    <a:lumMod val="50000"/>
                  </a:schemeClr>
                </a:solidFill>
                <a:latin typeface="Times New Roman" panose="02020603050405020304" pitchFamily="18" charset="0"/>
                <a:cs typeface="Times New Roman" panose="02020603050405020304" pitchFamily="18" charset="0"/>
              </a:rPr>
              <a:t>ve </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Yoğurt </a:t>
            </a:r>
            <a:r>
              <a:rPr lang="tr-TR" altLang="tr-TR" sz="2200" b="1" i="1" dirty="0">
                <a:solidFill>
                  <a:schemeClr val="accent1">
                    <a:lumMod val="50000"/>
                  </a:schemeClr>
                </a:solidFill>
                <a:latin typeface="Times New Roman" panose="02020603050405020304" pitchFamily="18" charset="0"/>
                <a:cs typeface="Times New Roman" panose="02020603050405020304" pitchFamily="18" charset="0"/>
              </a:rPr>
              <a:t>Y</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ardımı</a:t>
            </a:r>
            <a:endParaRPr lang="tr-TR" sz="2200" b="1"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İlaçlama </a:t>
            </a:r>
            <a:r>
              <a:rPr lang="tr-TR" altLang="tr-TR" sz="2200" i="1" dirty="0">
                <a:solidFill>
                  <a:srgbClr val="002060"/>
                </a:solidFill>
                <a:latin typeface="Times New Roman" panose="02020603050405020304" pitchFamily="18" charset="0"/>
                <a:cs typeface="Times New Roman" panose="02020603050405020304" pitchFamily="18" charset="0"/>
              </a:rPr>
              <a:t>laboratuvarlarında, </a:t>
            </a:r>
            <a:r>
              <a:rPr lang="tr-TR" altLang="tr-TR" sz="2200" i="1" dirty="0" smtClean="0">
                <a:solidFill>
                  <a:srgbClr val="002060"/>
                </a:solidFill>
                <a:latin typeface="Times New Roman" panose="02020603050405020304" pitchFamily="18" charset="0"/>
                <a:cs typeface="Times New Roman" panose="02020603050405020304" pitchFamily="18" charset="0"/>
              </a:rPr>
              <a:t>kaynakhane, </a:t>
            </a:r>
            <a:r>
              <a:rPr lang="tr-TR" altLang="tr-TR" sz="2200" i="1" dirty="0">
                <a:solidFill>
                  <a:srgbClr val="002060"/>
                </a:solidFill>
                <a:latin typeface="Times New Roman" panose="02020603050405020304" pitchFamily="18" charset="0"/>
                <a:cs typeface="Times New Roman" panose="02020603050405020304" pitchFamily="18" charset="0"/>
              </a:rPr>
              <a:t>matbaa ve benzeri işyerlerinde zehirleyici işlerde çalışanlara her gün için ½ (yarım) kg süt veya yoğurt yardımı </a:t>
            </a:r>
            <a:r>
              <a:rPr lang="tr-TR" altLang="tr-TR" sz="2200" i="1" dirty="0" smtClean="0">
                <a:solidFill>
                  <a:srgbClr val="002060"/>
                </a:solidFill>
                <a:latin typeface="Times New Roman" panose="02020603050405020304" pitchFamily="18" charset="0"/>
                <a:cs typeface="Times New Roman" panose="02020603050405020304" pitchFamily="18" charset="0"/>
              </a:rPr>
              <a:t>yapılır.</a:t>
            </a:r>
          </a:p>
          <a:p>
            <a:pPr marL="0" indent="0" algn="just">
              <a:buClr>
                <a:schemeClr val="accent4">
                  <a:lumMod val="50000"/>
                </a:schemeClr>
              </a:buClr>
              <a:buNone/>
              <a:defRPr/>
            </a:pPr>
            <a:r>
              <a:rPr lang="tr-TR" altLang="tr-TR" sz="22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Giyim Yardımı</a:t>
            </a:r>
            <a:endParaRPr lang="tr-TR" altLang="tr-TR" sz="2200" b="1" i="1" dirty="0">
              <a:solidFill>
                <a:schemeClr val="accent1">
                  <a:lumMod val="50000"/>
                </a:schemeClr>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err="1" smtClean="0">
                <a:solidFill>
                  <a:srgbClr val="002060"/>
                </a:solidFill>
                <a:latin typeface="Times New Roman" panose="02020603050405020304" pitchFamily="18" charset="0"/>
                <a:cs typeface="Times New Roman" panose="02020603050405020304" pitchFamily="18" charset="0"/>
              </a:rPr>
              <a:t>T.İ.S</a:t>
            </a:r>
            <a:r>
              <a:rPr lang="tr-TR" altLang="tr-TR" sz="2200" i="1" dirty="0" err="1">
                <a:solidFill>
                  <a:srgbClr val="002060"/>
                </a:solidFill>
                <a:latin typeface="Times New Roman" panose="02020603050405020304" pitchFamily="18" charset="0"/>
                <a:cs typeface="Times New Roman" panose="02020603050405020304" pitchFamily="18" charset="0"/>
              </a:rPr>
              <a:t>.’de</a:t>
            </a:r>
            <a:r>
              <a:rPr lang="tr-TR" altLang="tr-TR" sz="2200" i="1" dirty="0">
                <a:solidFill>
                  <a:srgbClr val="002060"/>
                </a:solidFill>
                <a:latin typeface="Times New Roman" panose="02020603050405020304" pitchFamily="18" charset="0"/>
                <a:cs typeface="Times New Roman" panose="02020603050405020304" pitchFamily="18" charset="0"/>
              </a:rPr>
              <a:t> belirlenen ücret üzerinden en geç Aralık ayına kadar ödenir. Giyim yardımının, koruyucu malzeme yardımıyla karıştırılmaması gerekir. Bu husus sözleşmenin koruyucu malzeme cetvelinde belirlenen, </a:t>
            </a:r>
            <a:r>
              <a:rPr lang="tr-TR" altLang="tr-TR" sz="2200" i="1" dirty="0" err="1">
                <a:solidFill>
                  <a:srgbClr val="002060"/>
                </a:solidFill>
                <a:latin typeface="Times New Roman" panose="02020603050405020304" pitchFamily="18" charset="0"/>
                <a:cs typeface="Times New Roman" panose="02020603050405020304" pitchFamily="18" charset="0"/>
              </a:rPr>
              <a:t>miatlı</a:t>
            </a:r>
            <a:r>
              <a:rPr lang="tr-TR" altLang="tr-TR" sz="2200" i="1" dirty="0">
                <a:solidFill>
                  <a:srgbClr val="002060"/>
                </a:solidFill>
                <a:latin typeface="Times New Roman" panose="02020603050405020304" pitchFamily="18" charset="0"/>
                <a:cs typeface="Times New Roman" panose="02020603050405020304" pitchFamily="18" charset="0"/>
              </a:rPr>
              <a:t> olarak fiilen yapılan işe göre nakdi ödenmeyip ayni(eşyanın kendisi) olarak verilmektedir.</a:t>
            </a:r>
          </a:p>
          <a:p>
            <a:endParaRPr lang="tr-TR" sz="2200" dirty="0"/>
          </a:p>
          <a:p>
            <a:pPr marL="0" indent="0">
              <a:lnSpc>
                <a:spcPct val="150000"/>
              </a:lnSpc>
              <a:buNone/>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73131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00000"/>
              </a:lnSpc>
              <a:buClr>
                <a:schemeClr val="accent4">
                  <a:lumMod val="50000"/>
                </a:schemeClr>
              </a:buClr>
              <a:buNone/>
              <a:defRPr/>
            </a:pPr>
            <a:r>
              <a:rPr lang="tr-TR" altLang="tr-TR" sz="2200" b="1" i="1" dirty="0" smtClean="0">
                <a:solidFill>
                  <a:srgbClr val="002060"/>
                </a:solidFill>
                <a:latin typeface="Times New Roman" panose="02020603050405020304" pitchFamily="18" charset="0"/>
                <a:cs typeface="Times New Roman" panose="02020603050405020304" pitchFamily="18" charset="0"/>
              </a:rPr>
              <a:t>    Servis Aracı</a:t>
            </a:r>
          </a:p>
          <a:p>
            <a:pPr algn="just">
              <a:lnSpc>
                <a:spcPct val="100000"/>
              </a:lnSpc>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İşveren</a:t>
            </a:r>
            <a:r>
              <a:rPr lang="tr-TR" altLang="tr-TR" sz="2200" i="1" dirty="0">
                <a:solidFill>
                  <a:srgbClr val="002060"/>
                </a:solidFill>
                <a:latin typeface="Times New Roman" panose="02020603050405020304" pitchFamily="18" charset="0"/>
                <a:cs typeface="Times New Roman" panose="02020603050405020304" pitchFamily="18" charset="0"/>
              </a:rPr>
              <a:t>, varsa servis araçlarından işçileri işe geliş ve gidişlerinde imkanlar dahilinde  yararlandırır</a:t>
            </a:r>
            <a:r>
              <a:rPr lang="tr-TR" altLang="tr-TR" sz="2200" i="1" dirty="0" smtClean="0">
                <a:solidFill>
                  <a:srgbClr val="002060"/>
                </a:solidFill>
                <a:latin typeface="Times New Roman" panose="02020603050405020304" pitchFamily="18" charset="0"/>
                <a:cs typeface="Times New Roman" panose="02020603050405020304" pitchFamily="18" charset="0"/>
              </a:rPr>
              <a:t>.</a:t>
            </a:r>
            <a:endParaRPr lang="tr-TR" altLang="tr-TR" sz="2200" i="1" dirty="0">
              <a:solidFill>
                <a:srgbClr val="002060"/>
              </a:solidFill>
              <a:latin typeface="Times New Roman" panose="02020603050405020304" pitchFamily="18" charset="0"/>
              <a:cs typeface="Times New Roman" panose="02020603050405020304" pitchFamily="18" charset="0"/>
            </a:endParaRPr>
          </a:p>
          <a:p>
            <a:pPr algn="just">
              <a:lnSpc>
                <a:spcPct val="100000"/>
              </a:lnSpc>
              <a:buClr>
                <a:schemeClr val="accent4">
                  <a:lumMod val="50000"/>
                </a:schemeClr>
              </a:buClr>
              <a:buFont typeface="Times New Roman" panose="02020603050405020304" pitchFamily="18" charset="0"/>
              <a:buChar char="⁕"/>
              <a:defRPr/>
            </a:pPr>
            <a:r>
              <a:rPr lang="tr-TR" altLang="tr-TR" sz="2200" i="1" dirty="0">
                <a:solidFill>
                  <a:srgbClr val="002060"/>
                </a:solidFill>
                <a:latin typeface="Times New Roman" panose="02020603050405020304" pitchFamily="18" charset="0"/>
                <a:cs typeface="Times New Roman" panose="02020603050405020304" pitchFamily="18" charset="0"/>
              </a:rPr>
              <a:t>İşyerinde çalışan memurların çocukları servis araçlarından yararlanıyor iseler işçilerin okuyan çocukları da servis araçlarından yararlandırılırlar.</a:t>
            </a:r>
          </a:p>
          <a:p>
            <a:pPr algn="just">
              <a:lnSpc>
                <a:spcPct val="100000"/>
              </a:lnSpc>
              <a:buClr>
                <a:schemeClr val="accent4">
                  <a:lumMod val="50000"/>
                </a:schemeClr>
              </a:buClr>
              <a:buFont typeface="Times New Roman" panose="02020603050405020304" pitchFamily="18" charset="0"/>
              <a:buChar char="⁕"/>
              <a:defRPr/>
            </a:pPr>
            <a:r>
              <a:rPr lang="tr-TR" altLang="tr-TR" sz="2200" i="1" dirty="0">
                <a:solidFill>
                  <a:srgbClr val="002060"/>
                </a:solidFill>
                <a:latin typeface="Times New Roman" panose="02020603050405020304" pitchFamily="18" charset="0"/>
                <a:cs typeface="Times New Roman" panose="02020603050405020304" pitchFamily="18" charset="0"/>
              </a:rPr>
              <a:t>Servis güzergahı, işyeri sendika temsilcilerinin görüşü de alınarak işverence tespit edilir.</a:t>
            </a:r>
          </a:p>
          <a:p>
            <a:pPr algn="just">
              <a:lnSpc>
                <a:spcPct val="100000"/>
              </a:lnSpc>
              <a:buClr>
                <a:schemeClr val="accent4">
                  <a:lumMod val="50000"/>
                </a:schemeClr>
              </a:buClr>
              <a:buFont typeface="Times New Roman" panose="02020603050405020304" pitchFamily="18" charset="0"/>
              <a:buChar char="⁕"/>
              <a:defRPr/>
            </a:pPr>
            <a:r>
              <a:rPr lang="tr-TR" altLang="tr-TR" sz="2200" b="1" i="1" dirty="0">
                <a:solidFill>
                  <a:schemeClr val="accent1">
                    <a:lumMod val="50000"/>
                  </a:schemeClr>
                </a:solidFill>
                <a:latin typeface="Times New Roman" panose="02020603050405020304" pitchFamily="18" charset="0"/>
                <a:cs typeface="Times New Roman" panose="02020603050405020304" pitchFamily="18" charset="0"/>
              </a:rPr>
              <a:t>İşyerlerinde servis temin edilememesi durumunda bu işyerlerinde çalışan işçilerin işe gidip gelmelerini temin için çalıştıkları günlere münhasır olmak Toplu İş Sözleşmelerinde yer alan vasıta ücreti ödenir. Bu yardım toplu iş sözleşmesinin ikinci yılının birinci ve ikinci altı aylarında ücret zammı oranında ve ücretin zamlandığı tarih itibariyle arttırılarak ödenecektir. </a:t>
            </a:r>
          </a:p>
        </p:txBody>
      </p:sp>
    </p:spTree>
    <p:extLst>
      <p:ext uri="{BB962C8B-B14F-4D97-AF65-F5344CB8AC3E}">
        <p14:creationId xmlns:p14="http://schemas.microsoft.com/office/powerpoint/2010/main" val="10439714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chemeClr val="accent4">
                  <a:lumMod val="50000"/>
                </a:schemeClr>
              </a:buClr>
              <a:buNone/>
              <a:defRPr/>
            </a:pPr>
            <a:r>
              <a:rPr lang="tr-TR" altLang="tr-TR" sz="22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İhbar Öneli ve Tazminatı</a:t>
            </a:r>
            <a:endParaRPr lang="tr-TR" altLang="tr-TR" sz="2200" b="1"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İş </a:t>
            </a:r>
            <a:r>
              <a:rPr lang="tr-TR" altLang="tr-TR" sz="2200" i="1" dirty="0">
                <a:solidFill>
                  <a:srgbClr val="002060"/>
                </a:solidFill>
                <a:latin typeface="Times New Roman" panose="02020603050405020304" pitchFamily="18" charset="0"/>
                <a:cs typeface="Times New Roman" panose="02020603050405020304" pitchFamily="18" charset="0"/>
              </a:rPr>
              <a:t>akdi fesih işlemi, işçinin fiili kusuru tarafından gerçekleşirse veya İş Kanunu’nun 25. maddesinde belirtilen “İşverenin haklı nedenle derhal fesih” hükmü doğrultusunda yapılırsa bu tazminat ödenmez</a:t>
            </a:r>
            <a:r>
              <a:rPr lang="tr-TR" alt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defRPr/>
            </a:pP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marL="0" indent="0" algn="just">
              <a:buClr>
                <a:schemeClr val="accent4">
                  <a:lumMod val="50000"/>
                </a:schemeClr>
              </a:buClr>
              <a:buNone/>
              <a:defRPr/>
            </a:pPr>
            <a:r>
              <a:rPr lang="tr-TR" altLang="tr-TR" sz="22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Kıdem Tazminatı</a:t>
            </a: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Mülga </a:t>
            </a:r>
            <a:r>
              <a:rPr lang="tr-TR" altLang="tr-TR" sz="2200" i="1" dirty="0">
                <a:solidFill>
                  <a:srgbClr val="002060"/>
                </a:solidFill>
                <a:latin typeface="Times New Roman" panose="02020603050405020304" pitchFamily="18" charset="0"/>
                <a:cs typeface="Times New Roman" panose="02020603050405020304" pitchFamily="18" charset="0"/>
              </a:rPr>
              <a:t>1475 sayılı İş Kanunu’nun halen yürürlükte bulunan 14. maddesinde kıdem tazminatının hangi hallerde ve ne şekilde ödeneceğine açıklık getirilmiştir. </a:t>
            </a: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marL="0" indent="0" algn="just">
              <a:buClr>
                <a:schemeClr val="accent4">
                  <a:lumMod val="50000"/>
                </a:schemeClr>
              </a:buClr>
              <a:buNone/>
              <a:defRPr/>
            </a:pPr>
            <a:endParaRPr lang="tr-TR" altLang="tr-TR" sz="22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a:solidFill>
                  <a:srgbClr val="002060"/>
                </a:solidFill>
                <a:latin typeface="Times New Roman" panose="02020603050405020304" pitchFamily="18" charset="0"/>
                <a:cs typeface="Times New Roman" panose="02020603050405020304" pitchFamily="18" charset="0"/>
              </a:rPr>
              <a:t>4857 sayılı  kanunun 25. maddesinin 2. bendinde adı geçen ahlak ve iyi niyet kurallarına uymayan fiiller neticesinde ihraç edilenlere kıdem tazminatı ödenmez</a:t>
            </a:r>
            <a:r>
              <a:rPr lang="tr-TR" altLang="tr-TR" sz="2200" i="1" dirty="0" smtClean="0">
                <a:solidFill>
                  <a:srgbClr val="002060"/>
                </a:solidFill>
                <a:latin typeface="Times New Roman" panose="02020603050405020304" pitchFamily="18" charset="0"/>
                <a:cs typeface="Times New Roman" panose="02020603050405020304" pitchFamily="18" charset="0"/>
              </a:rPr>
              <a:t>.</a:t>
            </a:r>
            <a:endParaRPr lang="tr-TR" sz="2200" dirty="0"/>
          </a:p>
          <a:p>
            <a:pPr marL="0" indent="0">
              <a:lnSpc>
                <a:spcPct val="150000"/>
              </a:lnSpc>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07385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723145"/>
            <a:ext cx="10515600" cy="4999872"/>
          </a:xfrm>
        </p:spPr>
        <p:txBody>
          <a:bodyPr>
            <a:noAutofit/>
          </a:bodyPr>
          <a:lstStyle/>
          <a:p>
            <a:pPr marL="0" indent="0" algn="just">
              <a:lnSpc>
                <a:spcPct val="120000"/>
              </a:lnSpc>
              <a:buClr>
                <a:schemeClr val="accent4">
                  <a:lumMod val="50000"/>
                </a:schemeClr>
              </a:buClr>
              <a:buNone/>
              <a:defRPr/>
            </a:pPr>
            <a:r>
              <a:rPr lang="tr-TR" altLang="tr-TR" sz="1600" b="1" i="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Yıllık </a:t>
            </a:r>
            <a:r>
              <a:rPr lang="tr-TR" altLang="tr-TR" sz="2200" b="1" i="1" dirty="0">
                <a:solidFill>
                  <a:schemeClr val="accent1">
                    <a:lumMod val="50000"/>
                  </a:schemeClr>
                </a:solidFill>
                <a:latin typeface="Times New Roman" panose="02020603050405020304" pitchFamily="18" charset="0"/>
                <a:cs typeface="Times New Roman" panose="02020603050405020304" pitchFamily="18" charset="0"/>
              </a:rPr>
              <a:t>Ücretli </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İzinler</a:t>
            </a: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Sözleşme </a:t>
            </a:r>
            <a:r>
              <a:rPr lang="tr-TR" altLang="tr-TR" sz="2200" i="1" dirty="0">
                <a:solidFill>
                  <a:srgbClr val="002060"/>
                </a:solidFill>
                <a:latin typeface="Times New Roman" panose="02020603050405020304" pitchFamily="18" charset="0"/>
                <a:cs typeface="Times New Roman" panose="02020603050405020304" pitchFamily="18" charset="0"/>
              </a:rPr>
              <a:t>kapsamına giren işçilerden bir fiil çalışma süreleri bir yılı tamamlayanlara ücretli senelik izni verilir. Bu izinlerin yılı içerisinde kullandırılması esastır. </a:t>
            </a:r>
            <a:r>
              <a:rPr lang="tr-TR" altLang="tr-TR" sz="2200" i="1" dirty="0" smtClean="0">
                <a:solidFill>
                  <a:srgbClr val="002060"/>
                </a:solidFill>
                <a:latin typeface="Times New Roman" panose="02020603050405020304" pitchFamily="18" charset="0"/>
                <a:cs typeface="Times New Roman" panose="02020603050405020304" pitchFamily="18" charset="0"/>
              </a:rPr>
              <a:t>İşçilerin izin </a:t>
            </a:r>
            <a:r>
              <a:rPr lang="tr-TR" altLang="tr-TR" sz="2200" i="1" dirty="0">
                <a:solidFill>
                  <a:srgbClr val="002060"/>
                </a:solidFill>
                <a:latin typeface="Times New Roman" panose="02020603050405020304" pitchFamily="18" charset="0"/>
                <a:cs typeface="Times New Roman" panose="02020603050405020304" pitchFamily="18" charset="0"/>
              </a:rPr>
              <a:t>hak </a:t>
            </a:r>
            <a:r>
              <a:rPr lang="tr-TR" altLang="tr-TR" sz="2200" i="1" dirty="0" smtClean="0">
                <a:solidFill>
                  <a:srgbClr val="002060"/>
                </a:solidFill>
                <a:latin typeface="Times New Roman" panose="02020603050405020304" pitchFamily="18" charset="0"/>
                <a:cs typeface="Times New Roman" panose="02020603050405020304" pitchFamily="18" charset="0"/>
              </a:rPr>
              <a:t>edişleri, </a:t>
            </a:r>
            <a:r>
              <a:rPr lang="tr-TR" altLang="tr-TR" sz="2200" i="1" dirty="0">
                <a:solidFill>
                  <a:srgbClr val="002060"/>
                </a:solidFill>
                <a:latin typeface="Times New Roman" panose="02020603050405020304" pitchFamily="18" charset="0"/>
                <a:cs typeface="Times New Roman" panose="02020603050405020304" pitchFamily="18" charset="0"/>
              </a:rPr>
              <a:t>miladi yılbaşı olarak </a:t>
            </a:r>
            <a:r>
              <a:rPr lang="tr-TR" altLang="tr-TR" sz="2200" i="1" dirty="0" smtClean="0">
                <a:solidFill>
                  <a:srgbClr val="002060"/>
                </a:solidFill>
                <a:latin typeface="Times New Roman" panose="02020603050405020304" pitchFamily="18" charset="0"/>
                <a:cs typeface="Times New Roman" panose="02020603050405020304" pitchFamily="18" charset="0"/>
              </a:rPr>
              <a:t>değil </a:t>
            </a:r>
            <a:r>
              <a:rPr lang="tr-TR" altLang="tr-TR" sz="2200" i="1" dirty="0">
                <a:solidFill>
                  <a:srgbClr val="002060"/>
                </a:solidFill>
                <a:latin typeface="Times New Roman" panose="02020603050405020304" pitchFamily="18" charset="0"/>
                <a:cs typeface="Times New Roman" panose="02020603050405020304" pitchFamily="18" charset="0"/>
              </a:rPr>
              <a:t>işçinin ilk defa işe başlama tarihleri dikkate alınarak hesaplanması gerekmektedir. Yıllık ücretli izinlerin hesaplanmasında Toplu İş Sözleşmesi hükümleri uygulanır. Hizmet sürelerinin hesabında mevsimlik işçi kadrolarında geçen parçalı hizmetlerin de dikkate alınması gerekmektedir. </a:t>
            </a: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İş sözleşmesinin herhangi bir nedenle sonlanması durumunda işçinin kullanamadığı yıllık </a:t>
            </a:r>
            <a:r>
              <a:rPr lang="tr-TR" altLang="tr-TR" sz="2200" i="1" dirty="0">
                <a:solidFill>
                  <a:srgbClr val="002060"/>
                </a:solidFill>
                <a:latin typeface="Times New Roman" panose="02020603050405020304" pitchFamily="18" charset="0"/>
                <a:cs typeface="Times New Roman" panose="02020603050405020304" pitchFamily="18" charset="0"/>
              </a:rPr>
              <a:t>ücretli </a:t>
            </a:r>
            <a:r>
              <a:rPr lang="tr-TR" altLang="tr-TR" sz="2200" i="1" dirty="0" smtClean="0">
                <a:solidFill>
                  <a:srgbClr val="002060"/>
                </a:solidFill>
                <a:latin typeface="Times New Roman" panose="02020603050405020304" pitchFamily="18" charset="0"/>
                <a:cs typeface="Times New Roman" panose="02020603050405020304" pitchFamily="18" charset="0"/>
              </a:rPr>
              <a:t>izin günleri ücrete dönüşeceğinden yılı </a:t>
            </a:r>
            <a:r>
              <a:rPr lang="tr-TR" altLang="tr-TR" sz="2200" i="1" dirty="0">
                <a:solidFill>
                  <a:srgbClr val="002060"/>
                </a:solidFill>
                <a:latin typeface="Times New Roman" panose="02020603050405020304" pitchFamily="18" charset="0"/>
                <a:cs typeface="Times New Roman" panose="02020603050405020304" pitchFamily="18" charset="0"/>
              </a:rPr>
              <a:t>içerisinde kullandırılması gerekmektedir. </a:t>
            </a: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Yıllık Ücretli İzin yılda bir defası 10 günden az olmamak kaydıyla bölümler halinde kullanılır. </a:t>
            </a:r>
            <a:endParaRPr lang="tr-TR" sz="2200" dirty="0">
              <a:solidFill>
                <a:srgbClr val="002060"/>
              </a:solidFill>
            </a:endParaRPr>
          </a:p>
          <a:p>
            <a:pPr marL="0" indent="0">
              <a:lnSpc>
                <a:spcPct val="150000"/>
              </a:lnSpc>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50549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661262"/>
            <a:ext cx="10515600" cy="5196737"/>
          </a:xfrm>
        </p:spPr>
        <p:txBody>
          <a:bodyPr>
            <a:noAutofit/>
          </a:bodyPr>
          <a:lstStyle/>
          <a:p>
            <a:pPr marL="0" indent="0" algn="just">
              <a:lnSpc>
                <a:spcPct val="100000"/>
              </a:lnSpc>
              <a:buNone/>
            </a:pPr>
            <a:r>
              <a:rPr lang="tr-TR" sz="1600" i="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sz="1800" b="1" i="1" dirty="0">
                <a:solidFill>
                  <a:schemeClr val="accent1">
                    <a:lumMod val="50000"/>
                  </a:schemeClr>
                </a:solidFill>
                <a:latin typeface="Times New Roman" panose="02020603050405020304" pitchFamily="18" charset="0"/>
                <a:cs typeface="Times New Roman" panose="02020603050405020304" pitchFamily="18" charset="0"/>
              </a:rPr>
              <a:t>Yıllık </a:t>
            </a:r>
            <a:r>
              <a:rPr lang="tr-TR" sz="1800" b="1" i="1" dirty="0" smtClean="0">
                <a:solidFill>
                  <a:schemeClr val="accent1">
                    <a:lumMod val="50000"/>
                  </a:schemeClr>
                </a:solidFill>
                <a:latin typeface="Times New Roman" panose="02020603050405020304" pitchFamily="18" charset="0"/>
                <a:cs typeface="Times New Roman" panose="02020603050405020304" pitchFamily="18" charset="0"/>
              </a:rPr>
              <a:t>Ücretli İzinler</a:t>
            </a:r>
          </a:p>
          <a:p>
            <a:pPr marL="0" indent="0" algn="just">
              <a:lnSpc>
                <a:spcPct val="100000"/>
              </a:lnSpc>
              <a:buNone/>
            </a:pPr>
            <a:r>
              <a:rPr lang="tr-TR" sz="1800" i="1" dirty="0" smtClean="0">
                <a:solidFill>
                  <a:srgbClr val="002060"/>
                </a:solidFill>
                <a:latin typeface="Times New Roman" panose="02020603050405020304" pitchFamily="18" charset="0"/>
                <a:cs typeface="Times New Roman" panose="02020603050405020304" pitchFamily="18" charset="0"/>
              </a:rPr>
              <a:t>   Tarım </a:t>
            </a:r>
            <a:r>
              <a:rPr lang="tr-TR" sz="1800" i="1" dirty="0">
                <a:solidFill>
                  <a:srgbClr val="002060"/>
                </a:solidFill>
                <a:latin typeface="Times New Roman" panose="02020603050405020304" pitchFamily="18" charset="0"/>
                <a:cs typeface="Times New Roman" panose="02020603050405020304" pitchFamily="18" charset="0"/>
              </a:rPr>
              <a:t>İş Sendikasına  Üye </a:t>
            </a:r>
            <a:r>
              <a:rPr lang="tr-TR" sz="1800" i="1" dirty="0" smtClean="0">
                <a:solidFill>
                  <a:srgbClr val="002060"/>
                </a:solidFill>
                <a:latin typeface="Times New Roman" panose="02020603050405020304" pitchFamily="18" charset="0"/>
                <a:cs typeface="Times New Roman" panose="02020603050405020304" pitchFamily="18" charset="0"/>
              </a:rPr>
              <a:t>Sürekli İşçiler</a:t>
            </a:r>
          </a:p>
          <a:p>
            <a:pPr marL="0" indent="0" algn="just">
              <a:lnSpc>
                <a:spcPct val="100000"/>
              </a:lnSpc>
              <a:buNone/>
            </a:pPr>
            <a:r>
              <a:rPr lang="tr-TR" sz="1800" i="1" dirty="0">
                <a:solidFill>
                  <a:srgbClr val="002060"/>
                </a:solidFill>
                <a:latin typeface="Times New Roman" panose="02020603050405020304" pitchFamily="18" charset="0"/>
                <a:cs typeface="Times New Roman" panose="02020603050405020304" pitchFamily="18" charset="0"/>
              </a:rPr>
              <a:t>	</a:t>
            </a:r>
            <a:r>
              <a:rPr lang="tr-TR" sz="1800" i="1" dirty="0" smtClean="0">
                <a:solidFill>
                  <a:srgbClr val="002060"/>
                </a:solidFill>
                <a:latin typeface="Times New Roman" panose="02020603050405020304" pitchFamily="18" charset="0"/>
                <a:cs typeface="Times New Roman" panose="02020603050405020304" pitchFamily="18" charset="0"/>
              </a:rPr>
              <a:t>a) Hizmeti bir </a:t>
            </a:r>
            <a:r>
              <a:rPr lang="tr-TR" sz="1800" i="1" dirty="0">
                <a:solidFill>
                  <a:srgbClr val="002060"/>
                </a:solidFill>
                <a:latin typeface="Times New Roman" panose="02020603050405020304" pitchFamily="18" charset="0"/>
                <a:cs typeface="Times New Roman" panose="02020603050405020304" pitchFamily="18" charset="0"/>
              </a:rPr>
              <a:t>yıldan </a:t>
            </a:r>
            <a:r>
              <a:rPr lang="tr-TR" sz="1800" i="1" dirty="0" smtClean="0">
                <a:solidFill>
                  <a:srgbClr val="002060"/>
                </a:solidFill>
                <a:latin typeface="Times New Roman" panose="02020603050405020304" pitchFamily="18" charset="0"/>
                <a:cs typeface="Times New Roman" panose="02020603050405020304" pitchFamily="18" charset="0"/>
              </a:rPr>
              <a:t>15  </a:t>
            </a:r>
            <a:r>
              <a:rPr lang="tr-TR" sz="1800" i="1" dirty="0">
                <a:solidFill>
                  <a:srgbClr val="002060"/>
                </a:solidFill>
                <a:latin typeface="Times New Roman" panose="02020603050405020304" pitchFamily="18" charset="0"/>
                <a:cs typeface="Times New Roman" panose="02020603050405020304" pitchFamily="18" charset="0"/>
              </a:rPr>
              <a:t>yıla kadar olanlara 25 işgünü,</a:t>
            </a:r>
          </a:p>
          <a:p>
            <a:pPr marL="0" indent="0" algn="just">
              <a:lnSpc>
                <a:spcPct val="100000"/>
              </a:lnSpc>
              <a:buNone/>
            </a:pPr>
            <a:r>
              <a:rPr lang="tr-TR" sz="1800" i="1" dirty="0">
                <a:solidFill>
                  <a:srgbClr val="002060"/>
                </a:solidFill>
                <a:latin typeface="Times New Roman" panose="02020603050405020304" pitchFamily="18" charset="0"/>
                <a:cs typeface="Times New Roman" panose="02020603050405020304" pitchFamily="18" charset="0"/>
              </a:rPr>
              <a:t>	</a:t>
            </a:r>
            <a:r>
              <a:rPr lang="tr-TR" sz="1800" i="1" dirty="0" smtClean="0">
                <a:solidFill>
                  <a:srgbClr val="002060"/>
                </a:solidFill>
                <a:latin typeface="Times New Roman" panose="02020603050405020304" pitchFamily="18" charset="0"/>
                <a:cs typeface="Times New Roman" panose="02020603050405020304" pitchFamily="18" charset="0"/>
              </a:rPr>
              <a:t>b) Hizmeti 15 </a:t>
            </a:r>
            <a:r>
              <a:rPr lang="tr-TR" sz="1800" i="1" dirty="0">
                <a:solidFill>
                  <a:srgbClr val="002060"/>
                </a:solidFill>
                <a:latin typeface="Times New Roman" panose="02020603050405020304" pitchFamily="18" charset="0"/>
                <a:cs typeface="Times New Roman" panose="02020603050405020304" pitchFamily="18" charset="0"/>
              </a:rPr>
              <a:t>yıl ve daha fazla olanlara 30 işgünü ücretli izin verilir.</a:t>
            </a:r>
          </a:p>
          <a:p>
            <a:pPr marL="0" indent="0" algn="just">
              <a:lnSpc>
                <a:spcPct val="100000"/>
              </a:lnSpc>
              <a:buNone/>
            </a:pPr>
            <a:r>
              <a:rPr lang="tr-TR" sz="1800" i="1" dirty="0" smtClean="0">
                <a:solidFill>
                  <a:srgbClr val="002060"/>
                </a:solidFill>
                <a:latin typeface="Times New Roman" panose="02020603050405020304" pitchFamily="18" charset="0"/>
                <a:cs typeface="Times New Roman" panose="02020603050405020304" pitchFamily="18" charset="0"/>
              </a:rPr>
              <a:t>  Öz Orman İş Sendikasına Üye Sürekli İşçiler</a:t>
            </a:r>
          </a:p>
          <a:p>
            <a:pPr marL="0" indent="0" algn="just">
              <a:lnSpc>
                <a:spcPct val="100000"/>
              </a:lnSpc>
              <a:buNone/>
            </a:pPr>
            <a:r>
              <a:rPr lang="tr-TR" sz="1800" dirty="0" smtClean="0">
                <a:solidFill>
                  <a:srgbClr val="002060"/>
                </a:solidFill>
                <a:latin typeface="Times New Roman" panose="02020603050405020304" pitchFamily="18" charset="0"/>
                <a:cs typeface="Times New Roman" panose="02020603050405020304" pitchFamily="18" charset="0"/>
              </a:rPr>
              <a:t>	</a:t>
            </a:r>
            <a:r>
              <a:rPr lang="tr-TR" sz="1800" i="1" dirty="0" smtClean="0">
                <a:solidFill>
                  <a:srgbClr val="002060"/>
                </a:solidFill>
                <a:latin typeface="Times New Roman" panose="02020603050405020304" pitchFamily="18" charset="0"/>
                <a:cs typeface="Times New Roman" panose="02020603050405020304" pitchFamily="18" charset="0"/>
              </a:rPr>
              <a:t>a) Bir yıldan 5 yıla kadar (5 yıl dâhil) olanlara 25 iş günü</a:t>
            </a:r>
          </a:p>
          <a:p>
            <a:pPr marL="0" indent="0" algn="just">
              <a:lnSpc>
                <a:spcPct val="100000"/>
              </a:lnSpc>
              <a:buNone/>
            </a:pPr>
            <a:r>
              <a:rPr lang="tr-TR" sz="1800" i="1" dirty="0">
                <a:solidFill>
                  <a:srgbClr val="002060"/>
                </a:solidFill>
                <a:latin typeface="Times New Roman" panose="02020603050405020304" pitchFamily="18" charset="0"/>
                <a:cs typeface="Times New Roman" panose="02020603050405020304" pitchFamily="18" charset="0"/>
              </a:rPr>
              <a:t>	b) </a:t>
            </a:r>
            <a:r>
              <a:rPr lang="tr-TR" sz="1800" i="1" dirty="0" smtClean="0">
                <a:solidFill>
                  <a:srgbClr val="002060"/>
                </a:solidFill>
                <a:latin typeface="Times New Roman" panose="02020603050405020304" pitchFamily="18" charset="0"/>
                <a:cs typeface="Times New Roman" panose="02020603050405020304" pitchFamily="18" charset="0"/>
              </a:rPr>
              <a:t>5 </a:t>
            </a:r>
            <a:r>
              <a:rPr lang="tr-TR" sz="1800" i="1" dirty="0">
                <a:solidFill>
                  <a:srgbClr val="002060"/>
                </a:solidFill>
                <a:latin typeface="Times New Roman" panose="02020603050405020304" pitchFamily="18" charset="0"/>
                <a:cs typeface="Times New Roman" panose="02020603050405020304" pitchFamily="18" charset="0"/>
              </a:rPr>
              <a:t>yıldan </a:t>
            </a:r>
            <a:r>
              <a:rPr lang="tr-TR" sz="1800" i="1" dirty="0" smtClean="0">
                <a:solidFill>
                  <a:srgbClr val="002060"/>
                </a:solidFill>
                <a:latin typeface="Times New Roman" panose="02020603050405020304" pitchFamily="18" charset="0"/>
                <a:cs typeface="Times New Roman" panose="02020603050405020304" pitchFamily="18" charset="0"/>
              </a:rPr>
              <a:t>fazla </a:t>
            </a:r>
            <a:r>
              <a:rPr lang="tr-TR" sz="1800" i="1" dirty="0">
                <a:solidFill>
                  <a:srgbClr val="002060"/>
                </a:solidFill>
                <a:latin typeface="Times New Roman" panose="02020603050405020304" pitchFamily="18" charset="0"/>
                <a:cs typeface="Times New Roman" panose="02020603050405020304" pitchFamily="18" charset="0"/>
              </a:rPr>
              <a:t>olanlara 30 işgünü, ücretli izin verilir</a:t>
            </a:r>
            <a:r>
              <a:rPr lang="tr-TR" sz="1800" i="1" dirty="0" smtClean="0">
                <a:solidFill>
                  <a:srgbClr val="002060"/>
                </a:solidFill>
                <a:latin typeface="Times New Roman" panose="02020603050405020304" pitchFamily="18" charset="0"/>
                <a:cs typeface="Times New Roman" panose="02020603050405020304" pitchFamily="18" charset="0"/>
              </a:rPr>
              <a:t>.</a:t>
            </a:r>
            <a:endParaRPr lang="tr-TR" altLang="tr-TR" sz="1800" i="1" dirty="0">
              <a:solidFill>
                <a:srgbClr val="002060"/>
              </a:solidFill>
              <a:latin typeface="Times New Roman" panose="02020603050405020304" pitchFamily="18" charset="0"/>
              <a:cs typeface="Times New Roman" panose="02020603050405020304" pitchFamily="18" charset="0"/>
            </a:endParaRPr>
          </a:p>
          <a:p>
            <a:pPr marL="0" indent="0" algn="just">
              <a:lnSpc>
                <a:spcPct val="100000"/>
              </a:lnSpc>
              <a:buClr>
                <a:schemeClr val="accent4">
                  <a:lumMod val="50000"/>
                </a:schemeClr>
              </a:buClr>
              <a:buNone/>
              <a:defRPr/>
            </a:pPr>
            <a:r>
              <a:rPr lang="tr-TR" altLang="tr-TR" sz="1800" i="1" dirty="0" smtClean="0">
                <a:solidFill>
                  <a:srgbClr val="002060"/>
                </a:solidFill>
                <a:latin typeface="Times New Roman" panose="02020603050405020304" pitchFamily="18" charset="0"/>
                <a:cs typeface="Times New Roman" panose="02020603050405020304" pitchFamily="18" charset="0"/>
              </a:rPr>
              <a:t> Geçici İşçiler </a:t>
            </a:r>
          </a:p>
          <a:p>
            <a:pPr algn="just">
              <a:lnSpc>
                <a:spcPct val="100000"/>
              </a:lnSpc>
              <a:buClr>
                <a:schemeClr val="accent4">
                  <a:lumMod val="50000"/>
                </a:schemeClr>
              </a:buClr>
              <a:buFont typeface="Times New Roman" panose="02020603050405020304" pitchFamily="18" charset="0"/>
              <a:buChar char="⁕"/>
              <a:defRPr/>
            </a:pPr>
            <a:r>
              <a:rPr lang="tr-TR" altLang="tr-TR" sz="1800" i="1" dirty="0" smtClean="0">
                <a:solidFill>
                  <a:srgbClr val="002060"/>
                </a:solidFill>
                <a:latin typeface="Times New Roman" panose="02020603050405020304" pitchFamily="18" charset="0"/>
                <a:cs typeface="Times New Roman" panose="02020603050405020304" pitchFamily="18" charset="0"/>
              </a:rPr>
              <a:t>170 </a:t>
            </a:r>
            <a:r>
              <a:rPr lang="tr-TR" altLang="tr-TR" sz="1800" i="1" dirty="0">
                <a:solidFill>
                  <a:srgbClr val="002060"/>
                </a:solidFill>
                <a:latin typeface="Times New Roman" panose="02020603050405020304" pitchFamily="18" charset="0"/>
                <a:cs typeface="Times New Roman" panose="02020603050405020304" pitchFamily="18" charset="0"/>
              </a:rPr>
              <a:t>günden fazla bir yıldan az çalışan mevsimlik işçilere 12 gün ücretli izin verilir. </a:t>
            </a:r>
            <a:r>
              <a:rPr lang="tr-TR" altLang="tr-TR" sz="1800" i="1" dirty="0" smtClean="0">
                <a:solidFill>
                  <a:srgbClr val="002060"/>
                </a:solidFill>
                <a:latin typeface="Times New Roman" panose="02020603050405020304" pitchFamily="18" charset="0"/>
                <a:cs typeface="Times New Roman" panose="02020603050405020304" pitchFamily="18" charset="0"/>
              </a:rPr>
              <a:t>Tarım İş Sendikası üyelerinden 170 </a:t>
            </a:r>
            <a:r>
              <a:rPr lang="tr-TR" altLang="tr-TR" sz="1800" i="1" dirty="0">
                <a:solidFill>
                  <a:srgbClr val="002060"/>
                </a:solidFill>
                <a:latin typeface="Times New Roman" panose="02020603050405020304" pitchFamily="18" charset="0"/>
                <a:cs typeface="Times New Roman" panose="02020603050405020304" pitchFamily="18" charset="0"/>
              </a:rPr>
              <a:t>günden fazla </a:t>
            </a:r>
            <a:r>
              <a:rPr lang="tr-TR" altLang="tr-TR" sz="1800" i="1" dirty="0" smtClean="0">
                <a:solidFill>
                  <a:srgbClr val="002060"/>
                </a:solidFill>
                <a:latin typeface="Times New Roman" panose="02020603050405020304" pitchFamily="18" charset="0"/>
                <a:cs typeface="Times New Roman" panose="02020603050405020304" pitchFamily="18" charset="0"/>
              </a:rPr>
              <a:t>çalışılanlara </a:t>
            </a:r>
            <a:r>
              <a:rPr lang="tr-TR" altLang="tr-TR" sz="1800" i="1" dirty="0">
                <a:solidFill>
                  <a:srgbClr val="002060"/>
                </a:solidFill>
                <a:latin typeface="Times New Roman" panose="02020603050405020304" pitchFamily="18" charset="0"/>
                <a:cs typeface="Times New Roman" panose="02020603050405020304" pitchFamily="18" charset="0"/>
              </a:rPr>
              <a:t>her ay için bu izin </a:t>
            </a:r>
            <a:r>
              <a:rPr lang="tr-TR" altLang="tr-TR" sz="1800" i="1" dirty="0" smtClean="0">
                <a:solidFill>
                  <a:srgbClr val="002060"/>
                </a:solidFill>
                <a:latin typeface="Times New Roman" panose="02020603050405020304" pitchFamily="18" charset="0"/>
                <a:cs typeface="Times New Roman" panose="02020603050405020304" pitchFamily="18" charset="0"/>
              </a:rPr>
              <a:t>1 gün </a:t>
            </a:r>
            <a:r>
              <a:rPr lang="tr-TR" altLang="tr-TR" sz="1800" i="1" dirty="0">
                <a:solidFill>
                  <a:srgbClr val="002060"/>
                </a:solidFill>
                <a:latin typeface="Times New Roman" panose="02020603050405020304" pitchFamily="18" charset="0"/>
                <a:cs typeface="Times New Roman" panose="02020603050405020304" pitchFamily="18" charset="0"/>
              </a:rPr>
              <a:t>artırılarak uygulanır. </a:t>
            </a:r>
            <a:r>
              <a:rPr lang="tr-TR" altLang="tr-TR" sz="1800" i="1" dirty="0" smtClean="0">
                <a:solidFill>
                  <a:srgbClr val="002060"/>
                </a:solidFill>
                <a:latin typeface="Times New Roman" panose="02020603050405020304" pitchFamily="18" charset="0"/>
                <a:cs typeface="Times New Roman" panose="02020603050405020304" pitchFamily="18" charset="0"/>
              </a:rPr>
              <a:t>Öz Orman İş Sendikasına üye olanlara ise fiilen </a:t>
            </a:r>
            <a:r>
              <a:rPr lang="tr-TR" altLang="tr-TR" sz="1800" i="1" dirty="0">
                <a:solidFill>
                  <a:srgbClr val="002060"/>
                </a:solidFill>
                <a:latin typeface="Times New Roman" panose="02020603050405020304" pitchFamily="18" charset="0"/>
                <a:cs typeface="Times New Roman" panose="02020603050405020304" pitchFamily="18" charset="0"/>
              </a:rPr>
              <a:t>5 yıl veya daha fazla süreyle çalışmış olan işçilere 18 iş günü olarak uygulanır. 170 günden fazla çalışılanlara her ay için bu izin </a:t>
            </a:r>
            <a:r>
              <a:rPr lang="tr-TR" altLang="tr-TR" sz="1800" i="1" dirty="0" smtClean="0">
                <a:solidFill>
                  <a:srgbClr val="002060"/>
                </a:solidFill>
                <a:latin typeface="Times New Roman" panose="02020603050405020304" pitchFamily="18" charset="0"/>
                <a:cs typeface="Times New Roman" panose="02020603050405020304" pitchFamily="18" charset="0"/>
              </a:rPr>
              <a:t>2 </a:t>
            </a:r>
            <a:r>
              <a:rPr lang="tr-TR" altLang="tr-TR" sz="1800" i="1" dirty="0">
                <a:solidFill>
                  <a:srgbClr val="002060"/>
                </a:solidFill>
                <a:latin typeface="Times New Roman" panose="02020603050405020304" pitchFamily="18" charset="0"/>
                <a:cs typeface="Times New Roman" panose="02020603050405020304" pitchFamily="18" charset="0"/>
              </a:rPr>
              <a:t>gün artırılarak </a:t>
            </a:r>
            <a:r>
              <a:rPr lang="tr-TR" altLang="tr-TR" sz="1800" i="1" dirty="0" smtClean="0">
                <a:solidFill>
                  <a:srgbClr val="002060"/>
                </a:solidFill>
                <a:latin typeface="Times New Roman" panose="02020603050405020304" pitchFamily="18" charset="0"/>
                <a:cs typeface="Times New Roman" panose="02020603050405020304" pitchFamily="18" charset="0"/>
              </a:rPr>
              <a:t>uygulanır.</a:t>
            </a:r>
          </a:p>
          <a:p>
            <a:pPr algn="just">
              <a:lnSpc>
                <a:spcPct val="100000"/>
              </a:lnSpc>
              <a:buClr>
                <a:schemeClr val="accent4">
                  <a:lumMod val="50000"/>
                </a:schemeClr>
              </a:buClr>
              <a:buFont typeface="Times New Roman" panose="02020603050405020304" pitchFamily="18" charset="0"/>
              <a:buChar char="⁕"/>
              <a:defRPr/>
            </a:pPr>
            <a:r>
              <a:rPr lang="tr-TR" sz="1800" i="1" dirty="0" smtClean="0">
                <a:solidFill>
                  <a:srgbClr val="002060"/>
                </a:solidFill>
                <a:latin typeface="Times New Roman" panose="02020603050405020304" pitchFamily="18" charset="0"/>
                <a:cs typeface="Times New Roman" panose="02020603050405020304" pitchFamily="18" charset="0"/>
              </a:rPr>
              <a:t>Bu </a:t>
            </a:r>
            <a:r>
              <a:rPr lang="tr-TR" sz="1800" i="1" dirty="0">
                <a:solidFill>
                  <a:srgbClr val="002060"/>
                </a:solidFill>
                <a:latin typeface="Times New Roman" panose="02020603050405020304" pitchFamily="18" charset="0"/>
                <a:cs typeface="Times New Roman" panose="02020603050405020304" pitchFamily="18" charset="0"/>
              </a:rPr>
              <a:t>izinler yıl içinde </a:t>
            </a:r>
            <a:r>
              <a:rPr lang="tr-TR" sz="1800" i="1" dirty="0" smtClean="0">
                <a:solidFill>
                  <a:srgbClr val="002060"/>
                </a:solidFill>
                <a:latin typeface="Times New Roman" panose="02020603050405020304" pitchFamily="18" charset="0"/>
                <a:cs typeface="Times New Roman" panose="02020603050405020304" pitchFamily="18" charset="0"/>
              </a:rPr>
              <a:t>kullandırılır.</a:t>
            </a:r>
          </a:p>
          <a:p>
            <a:pPr algn="just">
              <a:lnSpc>
                <a:spcPct val="100000"/>
              </a:lnSpc>
              <a:buClr>
                <a:schemeClr val="accent4">
                  <a:lumMod val="50000"/>
                </a:schemeClr>
              </a:buClr>
              <a:buFont typeface="Times New Roman" panose="02020603050405020304" pitchFamily="18" charset="0"/>
              <a:buChar char="⁕"/>
              <a:defRPr/>
            </a:pPr>
            <a:r>
              <a:rPr lang="tr-TR" sz="1800" i="1" dirty="0" smtClean="0">
                <a:solidFill>
                  <a:srgbClr val="002060"/>
                </a:solidFill>
                <a:latin typeface="Times New Roman" panose="02020603050405020304" pitchFamily="18" charset="0"/>
                <a:cs typeface="Times New Roman" panose="02020603050405020304" pitchFamily="18" charset="0"/>
              </a:rPr>
              <a:t>Yıllık </a:t>
            </a:r>
            <a:r>
              <a:rPr lang="tr-TR" sz="1800" i="1" dirty="0">
                <a:solidFill>
                  <a:srgbClr val="002060"/>
                </a:solidFill>
                <a:latin typeface="Times New Roman" panose="02020603050405020304" pitchFamily="18" charset="0"/>
                <a:cs typeface="Times New Roman" panose="02020603050405020304" pitchFamily="18" charset="0"/>
              </a:rPr>
              <a:t>ücretli izin süresinin hesabında Cumartesi günleri işgünü sayılır.</a:t>
            </a:r>
          </a:p>
          <a:p>
            <a:pPr algn="just">
              <a:lnSpc>
                <a:spcPct val="100000"/>
              </a:lnSpc>
              <a:buClr>
                <a:schemeClr val="accent4">
                  <a:lumMod val="50000"/>
                </a:schemeClr>
              </a:buClr>
              <a:buFont typeface="Times New Roman" panose="02020603050405020304" pitchFamily="18" charset="0"/>
              <a:buChar char="⁕"/>
              <a:defRPr/>
            </a:pPr>
            <a:endParaRPr lang="tr-TR" altLang="tr-TR" sz="18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5979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lnSpc>
                <a:spcPct val="150000"/>
              </a:lnSpc>
            </a:pPr>
            <a:r>
              <a:rPr lang="tr-TR" sz="2200" b="1" dirty="0">
                <a:latin typeface="Times New Roman" panose="02020603050405020304" pitchFamily="18" charset="0"/>
                <a:cs typeface="Times New Roman" panose="02020603050405020304" pitchFamily="18" charset="0"/>
              </a:rPr>
              <a:t>DAİRE BAŞKANLIĞIMIZIN GÖREVLERİ</a:t>
            </a:r>
          </a:p>
        </p:txBody>
      </p:sp>
      <p:sp>
        <p:nvSpPr>
          <p:cNvPr id="6" name="İçerik Yer Tutucusu 5"/>
          <p:cNvSpPr>
            <a:spLocks noGrp="1"/>
          </p:cNvSpPr>
          <p:nvPr>
            <p:ph idx="1"/>
          </p:nvPr>
        </p:nvSpPr>
        <p:spPr>
          <a:xfrm>
            <a:off x="838200" y="1825625"/>
            <a:ext cx="10515600" cy="4713720"/>
          </a:xfrm>
        </p:spPr>
        <p:txBody>
          <a:bodyPr>
            <a:noAutofit/>
          </a:bodyPr>
          <a:lstStyle/>
          <a:p>
            <a:pPr>
              <a:buClr>
                <a:schemeClr val="accent4">
                  <a:lumMod val="50000"/>
                </a:schemeClr>
              </a:buClr>
              <a:buFont typeface="Times New Roman" panose="02020603050405020304" pitchFamily="18" charset="0"/>
              <a:buChar char="⁕"/>
            </a:pPr>
            <a:endParaRPr lang="tr-TR" sz="23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75000"/>
                </a:schemeClr>
              </a:buClr>
              <a:buFont typeface="Times New Roman" panose="02020603050405020304" pitchFamily="18" charset="0"/>
              <a:buChar char="⁕"/>
            </a:pPr>
            <a:r>
              <a:rPr lang="tr-TR" sz="2300" i="1" dirty="0" smtClean="0">
                <a:solidFill>
                  <a:srgbClr val="002060"/>
                </a:solidFill>
                <a:latin typeface="Times New Roman" panose="02020603050405020304" pitchFamily="18" charset="0"/>
                <a:cs typeface="Times New Roman" panose="02020603050405020304" pitchFamily="18" charset="0"/>
              </a:rPr>
              <a:t>Bakanlık </a:t>
            </a:r>
            <a:r>
              <a:rPr lang="tr-TR" sz="2300" i="1" dirty="0">
                <a:solidFill>
                  <a:srgbClr val="002060"/>
                </a:solidFill>
                <a:latin typeface="Times New Roman" panose="02020603050405020304" pitchFamily="18" charset="0"/>
                <a:cs typeface="Times New Roman" panose="02020603050405020304" pitchFamily="18" charset="0"/>
              </a:rPr>
              <a:t>işyerlerinde çalışan işçilerin açıktan atama, yer değiştirme, unvan değişikliğine ve </a:t>
            </a:r>
            <a:r>
              <a:rPr lang="tr-TR" sz="2400" i="1" dirty="0">
                <a:solidFill>
                  <a:srgbClr val="002060"/>
                </a:solidFill>
                <a:latin typeface="Times New Roman" panose="02020603050405020304" pitchFamily="18" charset="0"/>
                <a:cs typeface="Times New Roman" panose="02020603050405020304" pitchFamily="18" charset="0"/>
              </a:rPr>
              <a:t>görevlendirme</a:t>
            </a:r>
            <a:r>
              <a:rPr lang="tr-TR" sz="2300" i="1" dirty="0">
                <a:solidFill>
                  <a:srgbClr val="002060"/>
                </a:solidFill>
                <a:latin typeface="Times New Roman" panose="02020603050405020304" pitchFamily="18" charset="0"/>
                <a:cs typeface="Times New Roman" panose="02020603050405020304" pitchFamily="18" charset="0"/>
              </a:rPr>
              <a:t> gibi işlemlerini yapmak.</a:t>
            </a:r>
          </a:p>
          <a:p>
            <a:pPr algn="just">
              <a:buClr>
                <a:schemeClr val="accent4">
                  <a:lumMod val="75000"/>
                </a:schemeClr>
              </a:buClr>
              <a:buFont typeface="Times New Roman" panose="02020603050405020304" pitchFamily="18" charset="0"/>
              <a:buChar char="⁕"/>
            </a:pPr>
            <a:r>
              <a:rPr lang="tr-TR" sz="2400" i="1" dirty="0">
                <a:solidFill>
                  <a:srgbClr val="002060"/>
                </a:solidFill>
                <a:latin typeface="Times New Roman" panose="02020603050405020304" pitchFamily="18" charset="0"/>
                <a:cs typeface="Times New Roman" panose="02020603050405020304" pitchFamily="18" charset="0"/>
              </a:rPr>
              <a:t>Engelli, eski hükümlü ve terör mağduru işçilerin istihdamları ile ilgili işlemleri yapmak.</a:t>
            </a:r>
            <a:endParaRPr lang="tr-TR" sz="23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75000"/>
                </a:schemeClr>
              </a:buClr>
              <a:buFont typeface="Times New Roman" panose="02020603050405020304" pitchFamily="18" charset="0"/>
              <a:buChar char="⁕"/>
            </a:pPr>
            <a:r>
              <a:rPr lang="tr-TR" sz="2300" i="1" dirty="0">
                <a:solidFill>
                  <a:srgbClr val="002060"/>
                </a:solidFill>
                <a:latin typeface="Times New Roman" panose="02020603050405020304" pitchFamily="18" charset="0"/>
                <a:cs typeface="Times New Roman" panose="02020603050405020304" pitchFamily="18" charset="0"/>
              </a:rPr>
              <a:t>Toplu iş sözleşmelerinin, mevzuata, plan ve program ilkelerine uygun şekilde yapılması ve uygulanması konusunda çalışmalar yapmak.</a:t>
            </a:r>
          </a:p>
          <a:p>
            <a:pPr algn="just">
              <a:buClr>
                <a:schemeClr val="accent4">
                  <a:lumMod val="75000"/>
                </a:schemeClr>
              </a:buClr>
              <a:buFont typeface="Times New Roman" panose="02020603050405020304" pitchFamily="18" charset="0"/>
              <a:buChar char="⁕"/>
            </a:pPr>
            <a:r>
              <a:rPr lang="tr-TR" sz="2300" i="1" dirty="0">
                <a:solidFill>
                  <a:srgbClr val="002060"/>
                </a:solidFill>
                <a:latin typeface="Times New Roman" panose="02020603050405020304" pitchFamily="18" charset="0"/>
                <a:cs typeface="Times New Roman" panose="02020603050405020304" pitchFamily="18" charset="0"/>
              </a:rPr>
              <a:t>Bakanlık aleyhine işçiler tarafından veya işçiler adına açılan davalarla ilgili iş ve işlemleri yapmak.</a:t>
            </a:r>
          </a:p>
          <a:p>
            <a:pPr algn="just">
              <a:buClr>
                <a:schemeClr val="accent4">
                  <a:lumMod val="75000"/>
                </a:schemeClr>
              </a:buClr>
              <a:buFont typeface="Times New Roman" panose="02020603050405020304" pitchFamily="18" charset="0"/>
              <a:buChar char="⁕"/>
            </a:pPr>
            <a:r>
              <a:rPr lang="tr-TR" sz="2300" i="1" dirty="0">
                <a:solidFill>
                  <a:srgbClr val="002060"/>
                </a:solidFill>
                <a:latin typeface="Times New Roman" panose="02020603050405020304" pitchFamily="18" charset="0"/>
                <a:cs typeface="Times New Roman" panose="02020603050405020304" pitchFamily="18" charset="0"/>
              </a:rPr>
              <a:t>Çalışma mevzuatına ilişkin Bakanlığa yapılan müracaatları değerlendirmek ve görüş bildirmek.</a:t>
            </a:r>
            <a:endParaRPr lang="tr-TR" sz="2400" dirty="0">
              <a:latin typeface="Times New Roman" panose="02020603050405020304" pitchFamily="18" charset="0"/>
              <a:cs typeface="Times New Roman" panose="02020603050405020304" pitchFamily="18" charset="0"/>
            </a:endParaRPr>
          </a:p>
          <a:p>
            <a:pPr>
              <a:buFont typeface="Times New Roman" panose="02020603050405020304" pitchFamily="18" charset="0"/>
              <a:buChar char="⁕"/>
            </a:pPr>
            <a:endParaRPr lang="tr-TR" sz="2300" i="1" dirty="0">
              <a:solidFill>
                <a:srgbClr val="002060"/>
              </a:solidFill>
              <a:latin typeface="Times New Roman" panose="02020603050405020304" pitchFamily="18" charset="0"/>
              <a:cs typeface="Times New Roman" panose="02020603050405020304" pitchFamily="18" charset="0"/>
            </a:endParaRPr>
          </a:p>
          <a:p>
            <a:pPr marL="0" indent="0">
              <a:lnSpc>
                <a:spcPct val="150000"/>
              </a:lnSpc>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9709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20000"/>
              </a:lnSpc>
              <a:buClr>
                <a:schemeClr val="accent4">
                  <a:lumMod val="50000"/>
                </a:schemeClr>
              </a:buClr>
              <a:buNone/>
              <a:defRPr/>
            </a:pPr>
            <a:r>
              <a:rPr lang="tr-TR" sz="2000" b="1" dirty="0" smtClean="0">
                <a:latin typeface="Times New Roman" panose="02020603050405020304" pitchFamily="18" charset="0"/>
                <a:cs typeface="Times New Roman" panose="02020603050405020304" pitchFamily="18" charset="0"/>
              </a:rPr>
              <a:t>    </a:t>
            </a:r>
            <a:r>
              <a:rPr lang="tr-TR" sz="2000" b="1" i="1" dirty="0">
                <a:solidFill>
                  <a:srgbClr val="002060"/>
                </a:solidFill>
                <a:latin typeface="Times New Roman" panose="02020603050405020304" pitchFamily="18" charset="0"/>
                <a:cs typeface="Times New Roman" panose="02020603050405020304" pitchFamily="18" charset="0"/>
              </a:rPr>
              <a:t>Ücretli Mazeret </a:t>
            </a:r>
            <a:r>
              <a:rPr lang="tr-TR" sz="2000" b="1" i="1" dirty="0" smtClean="0">
                <a:solidFill>
                  <a:srgbClr val="002060"/>
                </a:solidFill>
                <a:latin typeface="Times New Roman" panose="02020603050405020304" pitchFamily="18" charset="0"/>
                <a:cs typeface="Times New Roman" panose="02020603050405020304" pitchFamily="18" charset="0"/>
              </a:rPr>
              <a:t>İzni</a:t>
            </a:r>
            <a:endParaRPr lang="tr-TR" sz="2000" b="1" i="1" dirty="0">
              <a:solidFill>
                <a:srgbClr val="002060"/>
              </a:solidFill>
              <a:latin typeface="Times New Roman" panose="02020603050405020304" pitchFamily="18" charset="0"/>
              <a:cs typeface="Times New Roman" panose="02020603050405020304" pitchFamily="18" charset="0"/>
            </a:endParaRPr>
          </a:p>
          <a:p>
            <a:pPr algn="just">
              <a:lnSpc>
                <a:spcPct val="120000"/>
              </a:lnSpc>
              <a:buClr>
                <a:schemeClr val="accent4">
                  <a:lumMod val="50000"/>
                </a:schemeClr>
              </a:buClr>
              <a:buFont typeface="Times New Roman" panose="02020603050405020304" pitchFamily="18" charset="0"/>
              <a:buChar char="⁕"/>
              <a:defRPr/>
            </a:pPr>
            <a:r>
              <a:rPr lang="tr-TR" altLang="tr-TR" sz="2000" b="1" dirty="0" smtClean="0">
                <a:solidFill>
                  <a:schemeClr val="accent1">
                    <a:lumMod val="50000"/>
                  </a:schemeClr>
                </a:solidFill>
                <a:latin typeface="Times New Roman" panose="02020603050405020304" pitchFamily="18" charset="0"/>
                <a:cs typeface="Times New Roman" panose="02020603050405020304" pitchFamily="18" charset="0"/>
              </a:rPr>
              <a:t>a</a:t>
            </a:r>
            <a:r>
              <a:rPr lang="tr-TR" altLang="tr-TR" sz="2000" b="1" dirty="0">
                <a:solidFill>
                  <a:srgbClr val="002060"/>
                </a:solidFill>
                <a:latin typeface="Times New Roman" panose="02020603050405020304" pitchFamily="18" charset="0"/>
                <a:cs typeface="Times New Roman" panose="02020603050405020304" pitchFamily="18" charset="0"/>
              </a:rPr>
              <a:t>) </a:t>
            </a:r>
            <a:r>
              <a:rPr lang="tr-TR" altLang="tr-TR" sz="2000" i="1" dirty="0">
                <a:solidFill>
                  <a:srgbClr val="002060"/>
                </a:solidFill>
                <a:latin typeface="Times New Roman" panose="02020603050405020304" pitchFamily="18" charset="0"/>
                <a:cs typeface="Times New Roman" panose="02020603050405020304" pitchFamily="18" charset="0"/>
              </a:rPr>
              <a:t>Hastalık veya herhangi bir haklı mazeret nedeniyle işe gelemeyecek olanlar iş zamanından önce amirlerini haberdar ederler. Bu hallerde mazeretlerini işe geldikten sonra  işverenine bildirmek </a:t>
            </a:r>
            <a:r>
              <a:rPr lang="tr-TR" altLang="tr-TR" sz="2000" i="1" dirty="0" smtClean="0">
                <a:solidFill>
                  <a:srgbClr val="002060"/>
                </a:solidFill>
                <a:latin typeface="Times New Roman" panose="02020603050405020304" pitchFamily="18" charset="0"/>
                <a:cs typeface="Times New Roman" panose="02020603050405020304" pitchFamily="18" charset="0"/>
              </a:rPr>
              <a:t>koşuluyla </a:t>
            </a:r>
            <a:r>
              <a:rPr lang="tr-TR" sz="2000" i="1" dirty="0" smtClean="0">
                <a:solidFill>
                  <a:srgbClr val="002060"/>
                </a:solidFill>
                <a:latin typeface="Times New Roman" panose="02020603050405020304" pitchFamily="18" charset="0"/>
                <a:cs typeface="Times New Roman" panose="02020603050405020304" pitchFamily="18" charset="0"/>
              </a:rPr>
              <a:t>en </a:t>
            </a:r>
            <a:r>
              <a:rPr lang="tr-TR" sz="2000" i="1" dirty="0">
                <a:solidFill>
                  <a:srgbClr val="002060"/>
                </a:solidFill>
                <a:latin typeface="Times New Roman" panose="02020603050405020304" pitchFamily="18" charset="0"/>
                <a:cs typeface="Times New Roman" panose="02020603050405020304" pitchFamily="18" charset="0"/>
              </a:rPr>
              <a:t>fazla </a:t>
            </a:r>
            <a:r>
              <a:rPr lang="tr-TR" altLang="tr-TR" sz="2000" i="1" dirty="0" smtClean="0">
                <a:solidFill>
                  <a:srgbClr val="002060"/>
                </a:solidFill>
                <a:latin typeface="Times New Roman" panose="02020603050405020304" pitchFamily="18" charset="0"/>
                <a:cs typeface="Times New Roman" panose="02020603050405020304" pitchFamily="18" charset="0"/>
              </a:rPr>
              <a:t>2 </a:t>
            </a:r>
            <a:r>
              <a:rPr lang="tr-TR" altLang="tr-TR" sz="2000" i="1" dirty="0">
                <a:solidFill>
                  <a:srgbClr val="002060"/>
                </a:solidFill>
                <a:latin typeface="Times New Roman" panose="02020603050405020304" pitchFamily="18" charset="0"/>
                <a:cs typeface="Times New Roman" panose="02020603050405020304" pitchFamily="18" charset="0"/>
              </a:rPr>
              <a:t>defa tekerrür ederse mazeret izninden düşülür.	</a:t>
            </a:r>
          </a:p>
          <a:p>
            <a:pPr algn="just">
              <a:lnSpc>
                <a:spcPct val="120000"/>
              </a:lnSpc>
              <a:buClr>
                <a:schemeClr val="accent4">
                  <a:lumMod val="50000"/>
                </a:schemeClr>
              </a:buClr>
              <a:buFont typeface="Times New Roman" panose="02020603050405020304" pitchFamily="18" charset="0"/>
              <a:buChar char="⁕"/>
              <a:defRPr/>
            </a:pPr>
            <a:r>
              <a:rPr lang="tr-TR" altLang="tr-TR" sz="2000" b="1" dirty="0">
                <a:solidFill>
                  <a:srgbClr val="002060"/>
                </a:solidFill>
                <a:latin typeface="Times New Roman" panose="02020603050405020304" pitchFamily="18" charset="0"/>
                <a:cs typeface="Times New Roman" panose="02020603050405020304" pitchFamily="18" charset="0"/>
              </a:rPr>
              <a:t>b) </a:t>
            </a:r>
            <a:r>
              <a:rPr lang="tr-TR" altLang="tr-TR" sz="2000" i="1" dirty="0">
                <a:solidFill>
                  <a:srgbClr val="002060"/>
                </a:solidFill>
                <a:latin typeface="Times New Roman" panose="02020603050405020304" pitchFamily="18" charset="0"/>
                <a:cs typeface="Times New Roman" panose="02020603050405020304" pitchFamily="18" charset="0"/>
              </a:rPr>
              <a:t>İşçilerin resmi dairelerdeki işlerini, diğer şahsi ve ailevi işlerini takip etmeleri, kanunen bakmakla yükümlü oldukları hasta yakınları için mazeretlerini beyanları halinde ve belgelemek kaydı ile ayda bir işgünü ücretli mazeret izni verilir. Ancak, bu izinler yılda </a:t>
            </a:r>
            <a:r>
              <a:rPr lang="tr-TR" altLang="tr-TR" sz="2000" i="1" dirty="0" smtClean="0">
                <a:solidFill>
                  <a:srgbClr val="002060"/>
                </a:solidFill>
                <a:latin typeface="Times New Roman" panose="02020603050405020304" pitchFamily="18" charset="0"/>
                <a:cs typeface="Times New Roman" panose="02020603050405020304" pitchFamily="18" charset="0"/>
              </a:rPr>
              <a:t>6 (altı) iş günü (ÖZ </a:t>
            </a:r>
            <a:r>
              <a:rPr lang="tr-TR" altLang="tr-TR" sz="2000" i="1" dirty="0">
                <a:solidFill>
                  <a:srgbClr val="002060"/>
                </a:solidFill>
                <a:latin typeface="Times New Roman" panose="02020603050405020304" pitchFamily="18" charset="0"/>
                <a:cs typeface="Times New Roman" panose="02020603050405020304" pitchFamily="18" charset="0"/>
              </a:rPr>
              <a:t>ORMAN-İŞ), yılda </a:t>
            </a:r>
            <a:r>
              <a:rPr lang="tr-TR" altLang="tr-TR" sz="2000" i="1" dirty="0" smtClean="0">
                <a:solidFill>
                  <a:srgbClr val="002060"/>
                </a:solidFill>
                <a:latin typeface="Times New Roman" panose="02020603050405020304" pitchFamily="18" charset="0"/>
                <a:cs typeface="Times New Roman" panose="02020603050405020304" pitchFamily="18" charset="0"/>
              </a:rPr>
              <a:t>8 (sekiz) </a:t>
            </a:r>
            <a:r>
              <a:rPr lang="tr-TR" altLang="tr-TR" sz="2000" i="1" dirty="0">
                <a:solidFill>
                  <a:srgbClr val="002060"/>
                </a:solidFill>
                <a:latin typeface="Times New Roman" panose="02020603050405020304" pitchFamily="18" charset="0"/>
                <a:cs typeface="Times New Roman" panose="02020603050405020304" pitchFamily="18" charset="0"/>
              </a:rPr>
              <a:t>(TARIM-İŞ) işgününü geçemez. Bu izinler günlük olduğu gibi yarım günlük olarak da kullanılabilir. </a:t>
            </a:r>
            <a:r>
              <a:rPr lang="tr-TR" altLang="tr-TR" sz="2000" i="1" dirty="0" smtClean="0">
                <a:solidFill>
                  <a:srgbClr val="002060"/>
                </a:solidFill>
                <a:latin typeface="Times New Roman" panose="02020603050405020304" pitchFamily="18" charset="0"/>
                <a:cs typeface="Times New Roman" panose="02020603050405020304" pitchFamily="18" charset="0"/>
              </a:rPr>
              <a:t>Tarım İş Sendikasına üye olanlar için bu izin, </a:t>
            </a:r>
            <a:r>
              <a:rPr lang="tr-TR" altLang="tr-TR" sz="2000" i="1" dirty="0">
                <a:solidFill>
                  <a:srgbClr val="002060"/>
                </a:solidFill>
                <a:latin typeface="Times New Roman" panose="02020603050405020304" pitchFamily="18" charset="0"/>
                <a:cs typeface="Times New Roman" panose="02020603050405020304" pitchFamily="18" charset="0"/>
              </a:rPr>
              <a:t>doktor raporuna istinaden işçinin birinci derece hasta yakınlarına refakat amacıyla, kullanılmayan mazeret iznine </a:t>
            </a:r>
            <a:r>
              <a:rPr lang="tr-TR" altLang="tr-TR" sz="2000" b="1" i="1" dirty="0">
                <a:solidFill>
                  <a:srgbClr val="002060"/>
                </a:solidFill>
                <a:latin typeface="Times New Roman" panose="02020603050405020304" pitchFamily="18" charset="0"/>
                <a:cs typeface="Times New Roman" panose="02020603050405020304" pitchFamily="18" charset="0"/>
              </a:rPr>
              <a:t>(8) gün </a:t>
            </a:r>
            <a:r>
              <a:rPr lang="tr-TR" altLang="tr-TR" sz="2000" i="1" dirty="0">
                <a:solidFill>
                  <a:srgbClr val="002060"/>
                </a:solidFill>
                <a:latin typeface="Times New Roman" panose="02020603050405020304" pitchFamily="18" charset="0"/>
                <a:cs typeface="Times New Roman" panose="02020603050405020304" pitchFamily="18" charset="0"/>
              </a:rPr>
              <a:t>ilave edilerek </a:t>
            </a:r>
            <a:r>
              <a:rPr lang="tr-TR" altLang="tr-TR" sz="2000" b="1" i="1" dirty="0">
                <a:solidFill>
                  <a:srgbClr val="002060"/>
                </a:solidFill>
                <a:latin typeface="Times New Roman" panose="02020603050405020304" pitchFamily="18" charset="0"/>
                <a:cs typeface="Times New Roman" panose="02020603050405020304" pitchFamily="18" charset="0"/>
              </a:rPr>
              <a:t>(16) gün </a:t>
            </a:r>
            <a:r>
              <a:rPr lang="tr-TR" altLang="tr-TR" sz="2000" i="1" dirty="0">
                <a:solidFill>
                  <a:srgbClr val="002060"/>
                </a:solidFill>
                <a:latin typeface="Times New Roman" panose="02020603050405020304" pitchFamily="18" charset="0"/>
                <a:cs typeface="Times New Roman" panose="02020603050405020304" pitchFamily="18" charset="0"/>
              </a:rPr>
              <a:t>olarak işverenin uygun görmesi halinde bir defada kullandırılabilir. (TARIM-İŞ T.İ.S 57. madde</a:t>
            </a:r>
            <a:r>
              <a:rPr lang="tr-TR" altLang="tr-TR" sz="2000" i="1" dirty="0" smtClean="0">
                <a:solidFill>
                  <a:srgbClr val="002060"/>
                </a:solidFill>
                <a:latin typeface="Times New Roman" panose="02020603050405020304" pitchFamily="18" charset="0"/>
                <a:cs typeface="Times New Roman" panose="02020603050405020304" pitchFamily="18" charset="0"/>
              </a:rPr>
              <a:t>)</a:t>
            </a:r>
            <a:endParaRPr lang="tr-TR" sz="2000" dirty="0">
              <a:solidFill>
                <a:srgbClr val="002060"/>
              </a:solidFill>
            </a:endParaRPr>
          </a:p>
          <a:p>
            <a:pPr marL="0" indent="0">
              <a:lnSpc>
                <a:spcPct val="150000"/>
              </a:lnSpc>
              <a:buNone/>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21413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20000"/>
              </a:lnSpc>
              <a:buClr>
                <a:schemeClr val="accent4">
                  <a:lumMod val="50000"/>
                </a:schemeClr>
              </a:buClr>
              <a:buNone/>
              <a:defRPr/>
            </a:pPr>
            <a:r>
              <a:rPr lang="tr-TR" altLang="tr-TR" sz="2000" b="1" i="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2000" b="1" i="1" dirty="0" smtClean="0">
                <a:solidFill>
                  <a:srgbClr val="002060"/>
                </a:solidFill>
                <a:latin typeface="Times New Roman" panose="02020603050405020304" pitchFamily="18" charset="0"/>
                <a:cs typeface="Times New Roman" panose="02020603050405020304" pitchFamily="18" charset="0"/>
              </a:rPr>
              <a:t>Fevkalade Günlerde Ücretli İzin</a:t>
            </a:r>
          </a:p>
          <a:p>
            <a:pPr algn="just">
              <a:buClr>
                <a:schemeClr val="accent4">
                  <a:lumMod val="50000"/>
                </a:schemeClr>
              </a:buClr>
              <a:buFont typeface="Times New Roman" panose="02020603050405020304" pitchFamily="18" charset="0"/>
              <a:buChar char="⁕"/>
            </a:pPr>
            <a:r>
              <a:rPr lang="tr-TR" sz="2000" i="1" dirty="0">
                <a:solidFill>
                  <a:srgbClr val="002060"/>
                </a:solidFill>
                <a:latin typeface="Times New Roman" panose="02020603050405020304" pitchFamily="18" charset="0"/>
                <a:cs typeface="Times New Roman" panose="02020603050405020304" pitchFamily="18" charset="0"/>
              </a:rPr>
              <a:t>İşçinin eşinin doğum yapması halinde (5) gün,</a:t>
            </a:r>
          </a:p>
          <a:p>
            <a:pPr algn="just">
              <a:buClr>
                <a:schemeClr val="accent4">
                  <a:lumMod val="50000"/>
                </a:schemeClr>
              </a:buClr>
              <a:buFont typeface="Times New Roman" panose="02020603050405020304" pitchFamily="18" charset="0"/>
              <a:buChar char="⁕"/>
            </a:pPr>
            <a:r>
              <a:rPr lang="tr-TR" sz="2000" i="1" dirty="0">
                <a:solidFill>
                  <a:srgbClr val="002060"/>
                </a:solidFill>
                <a:latin typeface="Times New Roman" panose="02020603050405020304" pitchFamily="18" charset="0"/>
                <a:cs typeface="Times New Roman" panose="02020603050405020304" pitchFamily="18" charset="0"/>
              </a:rPr>
              <a:t>İşçinin eşinin, çocuklarının, kardeş, ana ve babasının ile Kayınvalide veya Kayınbabasının ölümü halinde (4) gün,</a:t>
            </a:r>
          </a:p>
          <a:p>
            <a:pPr algn="just">
              <a:buClr>
                <a:schemeClr val="accent4">
                  <a:lumMod val="50000"/>
                </a:schemeClr>
              </a:buClr>
              <a:buFont typeface="Times New Roman" panose="02020603050405020304" pitchFamily="18" charset="0"/>
              <a:buChar char="⁕"/>
            </a:pPr>
            <a:r>
              <a:rPr lang="tr-TR" sz="2000" i="1" dirty="0">
                <a:solidFill>
                  <a:srgbClr val="002060"/>
                </a:solidFill>
                <a:latin typeface="Times New Roman" panose="02020603050405020304" pitchFamily="18" charset="0"/>
                <a:cs typeface="Times New Roman" panose="02020603050405020304" pitchFamily="18" charset="0"/>
              </a:rPr>
              <a:t> Öz Orman İş Sendikasının taraf olduğu işyerlerinde; Kayınvalide veya Kayınbabasının ölümü halinde (2) gün</a:t>
            </a:r>
            <a:r>
              <a:rPr lang="tr-TR" altLang="tr-TR" sz="2000" i="1" dirty="0">
                <a:solidFill>
                  <a:srgbClr val="002060"/>
                </a:solidFill>
                <a:latin typeface="Times New Roman" panose="02020603050405020304" pitchFamily="18" charset="0"/>
                <a:cs typeface="Times New Roman" panose="02020603050405020304" pitchFamily="18" charset="0"/>
              </a:rPr>
              <a:t>.</a:t>
            </a:r>
            <a:endParaRPr lang="tr-TR" sz="20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sz="2000" i="1" dirty="0">
                <a:solidFill>
                  <a:srgbClr val="002060"/>
                </a:solidFill>
                <a:latin typeface="Times New Roman" panose="02020603050405020304" pitchFamily="18" charset="0"/>
                <a:cs typeface="Times New Roman" panose="02020603050405020304" pitchFamily="18" charset="0"/>
              </a:rPr>
              <a:t>İşçinin evlenmesi halinde veya evlat edinmesi halinde (5) gün,</a:t>
            </a:r>
          </a:p>
          <a:p>
            <a:pPr algn="just">
              <a:buClr>
                <a:schemeClr val="accent4">
                  <a:lumMod val="50000"/>
                </a:schemeClr>
              </a:buClr>
              <a:buFont typeface="Times New Roman" panose="02020603050405020304" pitchFamily="18" charset="0"/>
              <a:buChar char="⁕"/>
            </a:pPr>
            <a:r>
              <a:rPr lang="tr-TR" sz="2000" i="1" dirty="0">
                <a:solidFill>
                  <a:srgbClr val="002060"/>
                </a:solidFill>
                <a:latin typeface="Times New Roman" panose="02020603050405020304" pitchFamily="18" charset="0"/>
                <a:cs typeface="Times New Roman" panose="02020603050405020304" pitchFamily="18" charset="0"/>
              </a:rPr>
              <a:t> Öz Orman İş Sendikasının taraf olduğu işyerlerinde; İşçinin evlenmesi halinde (5) gün, çocuğunun evlenmesi hainde (2) gün</a:t>
            </a:r>
          </a:p>
          <a:p>
            <a:pPr algn="just">
              <a:buClr>
                <a:schemeClr val="accent4">
                  <a:lumMod val="50000"/>
                </a:schemeClr>
              </a:buClr>
              <a:buFont typeface="Times New Roman" panose="02020603050405020304" pitchFamily="18" charset="0"/>
              <a:buChar char="⁕"/>
            </a:pPr>
            <a:r>
              <a:rPr lang="tr-TR" sz="2000" i="1" dirty="0">
                <a:solidFill>
                  <a:srgbClr val="002060"/>
                </a:solidFill>
                <a:latin typeface="Times New Roman" panose="02020603050405020304" pitchFamily="18" charset="0"/>
                <a:cs typeface="Times New Roman" panose="02020603050405020304" pitchFamily="18" charset="0"/>
              </a:rPr>
              <a:t>İşçinin anne ve babasının, yangın, su baskını, zelzele gibi doğal afetlere maruz kalması halinde (7) gün, ücretli mazeret izni verilir.</a:t>
            </a:r>
          </a:p>
          <a:p>
            <a:pPr algn="just">
              <a:buClr>
                <a:schemeClr val="accent4">
                  <a:lumMod val="50000"/>
                </a:schemeClr>
              </a:buClr>
              <a:buFont typeface="Times New Roman" panose="02020603050405020304" pitchFamily="18" charset="0"/>
              <a:buChar char="⁕"/>
            </a:pPr>
            <a:r>
              <a:rPr lang="tr-TR" sz="2000" i="1" dirty="0">
                <a:solidFill>
                  <a:srgbClr val="002060"/>
                </a:solidFill>
                <a:latin typeface="Times New Roman" panose="02020603050405020304" pitchFamily="18" charset="0"/>
                <a:cs typeface="Times New Roman" panose="02020603050405020304" pitchFamily="18" charset="0"/>
              </a:rPr>
              <a:t>İşçilerin ücretli mazeret izinlerini kullanabilmeleri için mazeretlerini yazılı olarak işveren vekiline bildirmeleri esastır.</a:t>
            </a:r>
          </a:p>
          <a:p>
            <a:pPr marL="0" indent="0" algn="just">
              <a:buNone/>
            </a:pP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6410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chemeClr val="accent4">
                  <a:lumMod val="50000"/>
                </a:schemeClr>
              </a:buClr>
              <a:buNone/>
              <a:defRPr/>
            </a:pPr>
            <a:r>
              <a:rPr lang="tr-TR" sz="2200" b="1" i="1" dirty="0" smtClean="0">
                <a:solidFill>
                  <a:srgbClr val="002060"/>
                </a:solidFill>
                <a:latin typeface="Times New Roman" panose="02020603050405020304" pitchFamily="18" charset="0"/>
                <a:cs typeface="Times New Roman" panose="02020603050405020304" pitchFamily="18" charset="0"/>
              </a:rPr>
              <a:t>   Ücretsiz </a:t>
            </a:r>
            <a:r>
              <a:rPr lang="tr-TR" sz="2200" b="1" i="1" dirty="0">
                <a:solidFill>
                  <a:srgbClr val="002060"/>
                </a:solidFill>
                <a:latin typeface="Times New Roman" panose="02020603050405020304" pitchFamily="18" charset="0"/>
                <a:cs typeface="Times New Roman" panose="02020603050405020304" pitchFamily="18" charset="0"/>
              </a:rPr>
              <a:t>Mazeret İzni</a:t>
            </a:r>
            <a:endParaRPr lang="tr-TR" altLang="tr-TR" sz="2200" b="1"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altLang="tr-TR" sz="2200" i="1" dirty="0">
                <a:solidFill>
                  <a:srgbClr val="002060"/>
                </a:solidFill>
                <a:latin typeface="Times New Roman" panose="02020603050405020304" pitchFamily="18" charset="0"/>
                <a:cs typeface="Times New Roman" panose="02020603050405020304" pitchFamily="18" charset="0"/>
              </a:rPr>
              <a:t> İşçilere talepleri halinde, iş mevsimi dışında veya müessese işlerini aksatmayacak şekilde ücretsiz izin verilebilir. Bu izin yılda 90 günü geçemez. </a:t>
            </a:r>
            <a:r>
              <a:rPr lang="tr-TR" sz="2200" i="1" dirty="0">
                <a:solidFill>
                  <a:srgbClr val="002060"/>
                </a:solidFill>
                <a:latin typeface="Times New Roman" panose="02020603050405020304" pitchFamily="18" charset="0"/>
                <a:cs typeface="Times New Roman" panose="02020603050405020304" pitchFamily="18" charset="0"/>
              </a:rPr>
              <a:t>Herhangi bir kamu görevi nedeniyle eşleri yurtdışında görevlendirilen işçilerin talep etmeleri ve işverenin uygun görmesi halinde görev süresini geçmemek kaydıyla bu süre (görev süresi bitimine </a:t>
            </a:r>
            <a:r>
              <a:rPr lang="tr-TR" sz="2200" i="1" dirty="0" err="1">
                <a:solidFill>
                  <a:srgbClr val="002060"/>
                </a:solidFill>
                <a:latin typeface="Times New Roman" panose="02020603050405020304" pitchFamily="18" charset="0"/>
                <a:cs typeface="Times New Roman" panose="02020603050405020304" pitchFamily="18" charset="0"/>
              </a:rPr>
              <a:t>onbeş</a:t>
            </a:r>
            <a:r>
              <a:rPr lang="tr-TR" sz="2200" i="1" dirty="0">
                <a:solidFill>
                  <a:srgbClr val="002060"/>
                </a:solidFill>
                <a:latin typeface="Times New Roman" panose="02020603050405020304" pitchFamily="18" charset="0"/>
                <a:cs typeface="Times New Roman" panose="02020603050405020304" pitchFamily="18" charset="0"/>
              </a:rPr>
              <a:t> günlük yol süresi eklenerek) artırılabilir. </a:t>
            </a:r>
            <a:endParaRPr 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endParaRPr lang="tr-TR" sz="22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sz="2200" i="1" dirty="0">
                <a:solidFill>
                  <a:srgbClr val="002060"/>
                </a:solidFill>
                <a:latin typeface="Times New Roman" panose="02020603050405020304" pitchFamily="18" charset="0"/>
                <a:cs typeface="Times New Roman" panose="02020603050405020304" pitchFamily="18" charset="0"/>
              </a:rPr>
              <a:t> Öz Orman İş Sendikasının taraf olduğu işyerlerinde; </a:t>
            </a:r>
            <a:r>
              <a:rPr lang="tr-TR" altLang="tr-TR" sz="2200" i="1" dirty="0">
                <a:solidFill>
                  <a:srgbClr val="002060"/>
                </a:solidFill>
                <a:latin typeface="Times New Roman" panose="02020603050405020304" pitchFamily="18" charset="0"/>
                <a:cs typeface="Times New Roman" panose="02020603050405020304" pitchFamily="18" charset="0"/>
              </a:rPr>
              <a:t>Bu izin işverenin takdiri ile 90 gün daha uzatılabilir.</a:t>
            </a:r>
            <a:r>
              <a:rPr lang="tr-TR" sz="2200" i="1" dirty="0">
                <a:solidFill>
                  <a:srgbClr val="002060"/>
                </a:solidFill>
                <a:latin typeface="Times New Roman" panose="02020603050405020304" pitchFamily="18" charset="0"/>
                <a:cs typeface="Times New Roman" panose="02020603050405020304" pitchFamily="18" charset="0"/>
              </a:rPr>
              <a:t>	</a:t>
            </a:r>
            <a:endParaRPr 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endParaRPr lang="tr-TR" sz="2200" i="1" dirty="0">
              <a:solidFill>
                <a:srgbClr val="002060"/>
              </a:solidFill>
              <a:latin typeface="Times New Roman" panose="02020603050405020304" pitchFamily="18" charset="0"/>
              <a:cs typeface="Times New Roman" panose="02020603050405020304" pitchFamily="18" charset="0"/>
            </a:endParaRPr>
          </a:p>
          <a:p>
            <a:pPr algn="just">
              <a:buClr>
                <a:schemeClr val="accent2">
                  <a:lumMod val="60000"/>
                  <a:lumOff val="40000"/>
                </a:schemeClr>
              </a:buClr>
              <a:buFont typeface="Times New Roman" panose="02020603050405020304" pitchFamily="18" charset="0"/>
              <a:buChar char="⁕"/>
              <a:defRPr/>
            </a:pPr>
            <a:endParaRPr lang="tr-TR" altLang="tr-TR" sz="2200" i="1" dirty="0">
              <a:solidFill>
                <a:srgbClr val="002060"/>
              </a:solidFill>
              <a:latin typeface="Times New Roman" panose="02020603050405020304" pitchFamily="18" charset="0"/>
              <a:cs typeface="Times New Roman" panose="02020603050405020304" pitchFamily="18" charset="0"/>
            </a:endParaRPr>
          </a:p>
          <a:p>
            <a:pPr marL="0" indent="0">
              <a:buNone/>
            </a:pPr>
            <a:endParaRPr lang="tr-TR" sz="2200" dirty="0"/>
          </a:p>
          <a:p>
            <a:pPr marL="0" indent="0">
              <a:lnSpc>
                <a:spcPct val="150000"/>
              </a:lnSpc>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68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20000"/>
              </a:lnSpc>
              <a:buNone/>
              <a:defRPr/>
            </a:pPr>
            <a:r>
              <a:rPr lang="tr-TR" altLang="tr-TR" sz="1600" i="1" dirty="0" smtClean="0">
                <a:solidFill>
                  <a:srgbClr val="002060"/>
                </a:solidFill>
                <a:latin typeface="Times New Roman" panose="02020603050405020304" pitchFamily="18" charset="0"/>
                <a:cs typeface="Times New Roman" panose="02020603050405020304" pitchFamily="18" charset="0"/>
              </a:rPr>
              <a:t>      </a:t>
            </a:r>
            <a:r>
              <a:rPr lang="tr-TR" altLang="tr-TR" sz="2200" b="1" i="1" dirty="0" smtClean="0">
                <a:solidFill>
                  <a:srgbClr val="002060"/>
                </a:solidFill>
                <a:latin typeface="Times New Roman" panose="02020603050405020304" pitchFamily="18" charset="0"/>
                <a:cs typeface="Times New Roman" panose="02020603050405020304" pitchFamily="18" charset="0"/>
              </a:rPr>
              <a:t>Doğum ve Süt İzni</a:t>
            </a: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Doğum </a:t>
            </a:r>
            <a:r>
              <a:rPr lang="tr-TR" altLang="tr-TR" sz="2200" i="1" dirty="0">
                <a:solidFill>
                  <a:srgbClr val="002060"/>
                </a:solidFill>
                <a:latin typeface="Times New Roman" panose="02020603050405020304" pitchFamily="18" charset="0"/>
                <a:cs typeface="Times New Roman" panose="02020603050405020304" pitchFamily="18" charset="0"/>
              </a:rPr>
              <a:t>yapacak işçilere doğumdan önce ve doğumdan sonra 4857 sayılı İş Kanununda belirtilen süreler kadar </a:t>
            </a:r>
            <a:r>
              <a:rPr lang="tr-TR" altLang="tr-TR" sz="2200" i="1" dirty="0">
                <a:solidFill>
                  <a:schemeClr val="accent1">
                    <a:lumMod val="50000"/>
                  </a:schemeClr>
                </a:solidFill>
                <a:latin typeface="Times New Roman" panose="02020603050405020304" pitchFamily="18" charset="0"/>
                <a:cs typeface="Times New Roman" panose="02020603050405020304" pitchFamily="18" charset="0"/>
              </a:rPr>
              <a:t>(doğumdan önce sekiz ve doğumdan sonra sekiz hafta olmak üzere toplam on altı hafta)</a:t>
            </a:r>
            <a:r>
              <a:rPr lang="tr-TR" altLang="tr-TR" sz="2200" i="1" dirty="0">
                <a:solidFill>
                  <a:srgbClr val="C00000"/>
                </a:solidFill>
                <a:latin typeface="Times New Roman" panose="02020603050405020304" pitchFamily="18" charset="0"/>
                <a:cs typeface="Times New Roman" panose="02020603050405020304" pitchFamily="18" charset="0"/>
              </a:rPr>
              <a:t> </a:t>
            </a:r>
            <a:r>
              <a:rPr lang="tr-TR" altLang="tr-TR" sz="2200" i="1" dirty="0">
                <a:solidFill>
                  <a:srgbClr val="002060"/>
                </a:solidFill>
                <a:latin typeface="Times New Roman" panose="02020603050405020304" pitchFamily="18" charset="0"/>
                <a:cs typeface="Times New Roman" panose="02020603050405020304" pitchFamily="18" charset="0"/>
              </a:rPr>
              <a:t>ücretli mazeret izni </a:t>
            </a:r>
            <a:r>
              <a:rPr lang="tr-TR" altLang="tr-TR" sz="2200" i="1" dirty="0" smtClean="0">
                <a:solidFill>
                  <a:srgbClr val="002060"/>
                </a:solidFill>
                <a:latin typeface="Times New Roman" panose="02020603050405020304" pitchFamily="18" charset="0"/>
                <a:cs typeface="Times New Roman" panose="02020603050405020304" pitchFamily="18" charset="0"/>
              </a:rPr>
              <a:t>verilir.</a:t>
            </a:r>
          </a:p>
          <a:p>
            <a:pPr algn="just">
              <a:buClr>
                <a:schemeClr val="accent4">
                  <a:lumMod val="50000"/>
                </a:schemeClr>
              </a:buClr>
              <a:buFont typeface="Times New Roman" panose="02020603050405020304" pitchFamily="18" charset="0"/>
              <a:buChar char="⁕"/>
              <a:defRPr/>
            </a:pP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Doğum </a:t>
            </a:r>
            <a:r>
              <a:rPr lang="tr-TR" altLang="tr-TR" sz="2200" i="1" dirty="0">
                <a:solidFill>
                  <a:srgbClr val="002060"/>
                </a:solidFill>
                <a:latin typeface="Times New Roman" panose="02020603050405020304" pitchFamily="18" charset="0"/>
                <a:cs typeface="Times New Roman" panose="02020603050405020304" pitchFamily="18" charset="0"/>
              </a:rPr>
              <a:t>yapan annelere günde </a:t>
            </a:r>
            <a:r>
              <a:rPr lang="tr-TR" altLang="tr-TR" sz="2200" i="1" dirty="0">
                <a:solidFill>
                  <a:schemeClr val="accent1">
                    <a:lumMod val="50000"/>
                  </a:schemeClr>
                </a:solidFill>
                <a:latin typeface="Times New Roman" panose="02020603050405020304" pitchFamily="18" charset="0"/>
                <a:cs typeface="Times New Roman" panose="02020603050405020304" pitchFamily="18" charset="0"/>
              </a:rPr>
              <a:t>bir buçuk saat </a:t>
            </a:r>
            <a:r>
              <a:rPr lang="tr-TR" altLang="tr-TR" sz="2200" i="1" dirty="0">
                <a:solidFill>
                  <a:srgbClr val="002060"/>
                </a:solidFill>
                <a:latin typeface="Times New Roman" panose="02020603050405020304" pitchFamily="18" charset="0"/>
                <a:cs typeface="Times New Roman" panose="02020603050405020304" pitchFamily="18" charset="0"/>
              </a:rPr>
              <a:t>süt izni verilir. Bu izin çocuk bir yaşına gelinceye kadar devam </a:t>
            </a:r>
            <a:r>
              <a:rPr lang="tr-TR" altLang="tr-TR" sz="2200" i="1" dirty="0" smtClean="0">
                <a:solidFill>
                  <a:srgbClr val="002060"/>
                </a:solidFill>
                <a:latin typeface="Times New Roman" panose="02020603050405020304" pitchFamily="18" charset="0"/>
                <a:cs typeface="Times New Roman" panose="02020603050405020304" pitchFamily="18" charset="0"/>
              </a:rPr>
              <a:t>eder.</a:t>
            </a:r>
          </a:p>
          <a:p>
            <a:pPr marL="0" indent="0" algn="just">
              <a:buClr>
                <a:schemeClr val="accent4">
                  <a:lumMod val="50000"/>
                </a:schemeClr>
              </a:buClr>
              <a:buNone/>
              <a:defRPr/>
            </a:pP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Doğum </a:t>
            </a:r>
            <a:r>
              <a:rPr lang="tr-TR" altLang="tr-TR" sz="2200" i="1" dirty="0">
                <a:solidFill>
                  <a:srgbClr val="002060"/>
                </a:solidFill>
                <a:latin typeface="Times New Roman" panose="02020603050405020304" pitchFamily="18" charset="0"/>
                <a:cs typeface="Times New Roman" panose="02020603050405020304" pitchFamily="18" charset="0"/>
              </a:rPr>
              <a:t>yapan işçinin, analık geçici iş göremezlik ödeneğini </a:t>
            </a:r>
            <a:r>
              <a:rPr lang="tr-TR" altLang="tr-TR" sz="2200" i="1" dirty="0" err="1">
                <a:solidFill>
                  <a:srgbClr val="002060"/>
                </a:solidFill>
                <a:latin typeface="Times New Roman" panose="02020603050405020304" pitchFamily="18" charset="0"/>
                <a:cs typeface="Times New Roman" panose="02020603050405020304" pitchFamily="18" charset="0"/>
              </a:rPr>
              <a:t>SGK’dan</a:t>
            </a:r>
            <a:r>
              <a:rPr lang="tr-TR" altLang="tr-TR" sz="2200" i="1" dirty="0">
                <a:solidFill>
                  <a:srgbClr val="002060"/>
                </a:solidFill>
                <a:latin typeface="Times New Roman" panose="02020603050405020304" pitchFamily="18" charset="0"/>
                <a:cs typeface="Times New Roman" panose="02020603050405020304" pitchFamily="18" charset="0"/>
              </a:rPr>
              <a:t> almayacağını yazılı olarak belirtmesi veya almış ise takip eden iş günü içinde işverenin bağlı olduğu saymanlığa iade etmesi koşulu ile tam çalışmış gibi ücreti ödenir. </a:t>
            </a:r>
          </a:p>
        </p:txBody>
      </p:sp>
    </p:spTree>
    <p:extLst>
      <p:ext uri="{BB962C8B-B14F-4D97-AF65-F5344CB8AC3E}">
        <p14:creationId xmlns:p14="http://schemas.microsoft.com/office/powerpoint/2010/main" val="6399752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chemeClr val="accent4">
                  <a:lumMod val="50000"/>
                </a:schemeClr>
              </a:buClr>
              <a:buNone/>
              <a:defRPr/>
            </a:pPr>
            <a:r>
              <a:rPr lang="tr-TR" sz="2000" b="1" dirty="0" smtClean="0">
                <a:latin typeface="Times New Roman" panose="02020603050405020304" pitchFamily="18" charset="0"/>
                <a:cs typeface="Times New Roman" panose="02020603050405020304" pitchFamily="18" charset="0"/>
              </a:rPr>
              <a:t>   </a:t>
            </a:r>
            <a:r>
              <a:rPr lang="tr-TR" sz="2200" b="1" i="1" dirty="0">
                <a:solidFill>
                  <a:srgbClr val="002060"/>
                </a:solidFill>
                <a:latin typeface="Times New Roman" panose="02020603050405020304" pitchFamily="18" charset="0"/>
                <a:cs typeface="Times New Roman" panose="02020603050405020304" pitchFamily="18" charset="0"/>
              </a:rPr>
              <a:t>Disiplin Kurulunun </a:t>
            </a:r>
            <a:r>
              <a:rPr lang="tr-TR" sz="2200" b="1" i="1" dirty="0" smtClean="0">
                <a:solidFill>
                  <a:srgbClr val="002060"/>
                </a:solidFill>
                <a:latin typeface="Times New Roman" panose="02020603050405020304" pitchFamily="18" charset="0"/>
                <a:cs typeface="Times New Roman" panose="02020603050405020304" pitchFamily="18" charset="0"/>
              </a:rPr>
              <a:t>Teşkili ve Görevleri</a:t>
            </a:r>
          </a:p>
          <a:p>
            <a:pPr marL="0" indent="0" algn="just">
              <a:buClr>
                <a:schemeClr val="accent4">
                  <a:lumMod val="50000"/>
                </a:schemeClr>
              </a:buClr>
              <a:buNone/>
              <a:defRPr/>
            </a:pP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İşyerinde </a:t>
            </a:r>
            <a:r>
              <a:rPr lang="tr-TR" altLang="tr-TR" sz="2200" i="1" dirty="0">
                <a:solidFill>
                  <a:srgbClr val="002060"/>
                </a:solidFill>
                <a:latin typeface="Times New Roman" panose="02020603050405020304" pitchFamily="18" charset="0"/>
                <a:cs typeface="Times New Roman" panose="02020603050405020304" pitchFamily="18" charset="0"/>
              </a:rPr>
              <a:t>işveren veya işveren vekilince, birisi başkan olmak üzere seçilen iki ve sendikaca seçilecek iki üyeden, toplam </a:t>
            </a:r>
            <a:r>
              <a:rPr lang="tr-TR" altLang="tr-TR" sz="2200" i="1" dirty="0">
                <a:solidFill>
                  <a:schemeClr val="accent1">
                    <a:lumMod val="50000"/>
                  </a:schemeClr>
                </a:solidFill>
                <a:latin typeface="Times New Roman" panose="02020603050405020304" pitchFamily="18" charset="0"/>
                <a:cs typeface="Times New Roman" panose="02020603050405020304" pitchFamily="18" charset="0"/>
              </a:rPr>
              <a:t>4 kişilik bir işyeri Disiplin Kurulu </a:t>
            </a:r>
            <a:r>
              <a:rPr lang="tr-TR" altLang="tr-TR" sz="2200" i="1" dirty="0">
                <a:solidFill>
                  <a:srgbClr val="002060"/>
                </a:solidFill>
                <a:latin typeface="Times New Roman" panose="02020603050405020304" pitchFamily="18" charset="0"/>
                <a:cs typeface="Times New Roman" panose="02020603050405020304" pitchFamily="18" charset="0"/>
              </a:rPr>
              <a:t>teşkil edilir.  </a:t>
            </a:r>
          </a:p>
          <a:p>
            <a:pPr algn="just">
              <a:buNone/>
              <a:defRPr/>
            </a:pPr>
            <a:r>
              <a:rPr lang="tr-TR" altLang="tr-TR" sz="2200" dirty="0">
                <a:latin typeface="Times New Roman" panose="02020603050405020304" pitchFamily="18" charset="0"/>
                <a:cs typeface="Times New Roman" panose="02020603050405020304" pitchFamily="18" charset="0"/>
              </a:rPr>
              <a:t>     </a:t>
            </a:r>
          </a:p>
          <a:p>
            <a:pPr algn="just">
              <a:buClr>
                <a:schemeClr val="accent4">
                  <a:lumMod val="50000"/>
                </a:schemeClr>
              </a:buClr>
              <a:buFont typeface="Times New Roman" panose="02020603050405020304" pitchFamily="18" charset="0"/>
              <a:buChar char="⁕"/>
              <a:defRPr/>
            </a:pPr>
            <a:r>
              <a:rPr lang="tr-TR" sz="2200" i="1" dirty="0">
                <a:solidFill>
                  <a:srgbClr val="002060"/>
                </a:solidFill>
                <a:latin typeface="Times New Roman" panose="02020603050405020304" pitchFamily="18" charset="0"/>
                <a:cs typeface="Times New Roman" panose="02020603050405020304" pitchFamily="18" charset="0"/>
              </a:rPr>
              <a:t>Kurul tarafından, </a:t>
            </a:r>
            <a:r>
              <a:rPr lang="tr-TR" sz="2200" i="1" dirty="0" smtClean="0">
                <a:solidFill>
                  <a:srgbClr val="002060"/>
                </a:solidFill>
                <a:latin typeface="Times New Roman" panose="02020603050405020304" pitchFamily="18" charset="0"/>
                <a:cs typeface="Times New Roman" panose="02020603050405020304" pitchFamily="18" charset="0"/>
              </a:rPr>
              <a:t>işçinin tarafı olduğu sözleşmenin disiplin kurulunca verilecek cezalar cetvelinde sayılan </a:t>
            </a:r>
            <a:r>
              <a:rPr lang="tr-TR" sz="2200" i="1" dirty="0">
                <a:solidFill>
                  <a:srgbClr val="002060"/>
                </a:solidFill>
                <a:latin typeface="Times New Roman" panose="02020603050405020304" pitchFamily="18" charset="0"/>
                <a:cs typeface="Times New Roman" panose="02020603050405020304" pitchFamily="18" charset="0"/>
              </a:rPr>
              <a:t>kusurlu hallerden birini işlediği tespit edilen işçiye kusurun nev’ine göre, </a:t>
            </a:r>
            <a:r>
              <a:rPr lang="tr-TR" sz="2200" i="1" dirty="0" smtClean="0">
                <a:solidFill>
                  <a:srgbClr val="002060"/>
                </a:solidFill>
                <a:latin typeface="Times New Roman" panose="02020603050405020304" pitchFamily="18" charset="0"/>
                <a:cs typeface="Times New Roman" panose="02020603050405020304" pitchFamily="18" charset="0"/>
              </a:rPr>
              <a:t>cetvelde </a:t>
            </a:r>
            <a:r>
              <a:rPr lang="tr-TR" sz="2200" i="1" dirty="0">
                <a:solidFill>
                  <a:srgbClr val="002060"/>
                </a:solidFill>
                <a:latin typeface="Times New Roman" panose="02020603050405020304" pitchFamily="18" charset="0"/>
                <a:cs typeface="Times New Roman" panose="02020603050405020304" pitchFamily="18" charset="0"/>
              </a:rPr>
              <a:t>yazılı cezalardan birisi verilir</a:t>
            </a:r>
            <a:r>
              <a:rPr 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defRPr/>
            </a:pPr>
            <a:endParaRPr lang="tr-TR" altLang="tr-TR" sz="22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a:solidFill>
                  <a:schemeClr val="accent1">
                    <a:lumMod val="50000"/>
                  </a:schemeClr>
                </a:solidFill>
                <a:latin typeface="Times New Roman" panose="02020603050405020304" pitchFamily="18" charset="0"/>
                <a:cs typeface="Times New Roman" panose="02020603050405020304" pitchFamily="18" charset="0"/>
              </a:rPr>
              <a:t>İşveren vekili</a:t>
            </a:r>
            <a:r>
              <a:rPr lang="tr-TR" altLang="tr-TR" sz="2200" i="1" dirty="0">
                <a:solidFill>
                  <a:srgbClr val="002060"/>
                </a:solidFill>
                <a:latin typeface="Times New Roman" panose="02020603050405020304" pitchFamily="18" charset="0"/>
                <a:cs typeface="Times New Roman" panose="02020603050405020304" pitchFamily="18" charset="0"/>
              </a:rPr>
              <a:t>, görevinde dikkatsizlik ve laubalilik gösteren, zaman ve malzemeyi israf eden, amirlerinin ikazlarına aldırmayan işçiye </a:t>
            </a:r>
            <a:r>
              <a:rPr lang="tr-TR" altLang="tr-TR" sz="2200" i="1" dirty="0" err="1">
                <a:solidFill>
                  <a:schemeClr val="accent1">
                    <a:lumMod val="50000"/>
                  </a:schemeClr>
                </a:solidFill>
                <a:latin typeface="Times New Roman" panose="02020603050405020304" pitchFamily="18" charset="0"/>
                <a:cs typeface="Times New Roman" panose="02020603050405020304" pitchFamily="18" charset="0"/>
              </a:rPr>
              <a:t>re’sen</a:t>
            </a:r>
            <a:r>
              <a:rPr lang="tr-TR" altLang="tr-TR" sz="2200" i="1" dirty="0">
                <a:solidFill>
                  <a:schemeClr val="accent1">
                    <a:lumMod val="50000"/>
                  </a:schemeClr>
                </a:solidFill>
                <a:latin typeface="Times New Roman" panose="02020603050405020304" pitchFamily="18" charset="0"/>
                <a:cs typeface="Times New Roman" panose="02020603050405020304" pitchFamily="18" charset="0"/>
              </a:rPr>
              <a:t> ihtar cezası verebilir</a:t>
            </a:r>
            <a:r>
              <a:rPr lang="tr-TR" altLang="tr-TR" sz="2200" i="1" dirty="0" smtClean="0">
                <a:solidFill>
                  <a:schemeClr val="accent1">
                    <a:lumMod val="50000"/>
                  </a:schemeClr>
                </a:solidFill>
                <a:latin typeface="Times New Roman" panose="02020603050405020304" pitchFamily="18" charset="0"/>
                <a:cs typeface="Times New Roman" panose="02020603050405020304" pitchFamily="18" charset="0"/>
              </a:rPr>
              <a:t>.</a:t>
            </a:r>
            <a:endParaRPr lang="tr-TR" sz="2200" dirty="0"/>
          </a:p>
          <a:p>
            <a:pPr marL="0" indent="0">
              <a:lnSpc>
                <a:spcPct val="150000"/>
              </a:lnSpc>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84427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10000"/>
              </a:lnSpc>
              <a:buClr>
                <a:schemeClr val="accent4">
                  <a:lumMod val="50000"/>
                </a:schemeClr>
              </a:buClr>
              <a:buNone/>
              <a:defRPr/>
            </a:pPr>
            <a:r>
              <a:rPr lang="tr-TR" sz="2200" i="1" dirty="0" smtClean="0">
                <a:solidFill>
                  <a:srgbClr val="002060"/>
                </a:solidFill>
                <a:latin typeface="Times New Roman" panose="02020603050405020304" pitchFamily="18" charset="0"/>
                <a:cs typeface="Times New Roman" panose="02020603050405020304" pitchFamily="18" charset="0"/>
              </a:rPr>
              <a:t>    </a:t>
            </a:r>
            <a:r>
              <a:rPr lang="tr-TR" sz="2200" b="1" i="1" dirty="0" smtClean="0">
                <a:solidFill>
                  <a:srgbClr val="002060"/>
                </a:solidFill>
                <a:latin typeface="Times New Roman" panose="02020603050405020304" pitchFamily="18" charset="0"/>
                <a:cs typeface="Times New Roman" panose="02020603050405020304" pitchFamily="18" charset="0"/>
              </a:rPr>
              <a:t>Üst Disiplin Kurulu</a:t>
            </a:r>
          </a:p>
          <a:p>
            <a:pPr algn="just">
              <a:lnSpc>
                <a:spcPct val="110000"/>
              </a:lnSpc>
              <a:buClr>
                <a:schemeClr val="accent4">
                  <a:lumMod val="50000"/>
                </a:schemeClr>
              </a:buClr>
              <a:buFont typeface="Times New Roman" panose="02020603050405020304" pitchFamily="18" charset="0"/>
              <a:buChar char="⁕"/>
              <a:defRPr/>
            </a:pPr>
            <a:r>
              <a:rPr lang="tr-TR" sz="2200" i="1" dirty="0" smtClean="0">
                <a:solidFill>
                  <a:srgbClr val="002060"/>
                </a:solidFill>
                <a:latin typeface="Times New Roman" panose="02020603050405020304" pitchFamily="18" charset="0"/>
                <a:cs typeface="Times New Roman" panose="02020603050405020304" pitchFamily="18" charset="0"/>
              </a:rPr>
              <a:t>İşyeri </a:t>
            </a:r>
            <a:r>
              <a:rPr lang="tr-TR" sz="2200" i="1" dirty="0">
                <a:solidFill>
                  <a:srgbClr val="002060"/>
                </a:solidFill>
                <a:latin typeface="Times New Roman" panose="02020603050405020304" pitchFamily="18" charset="0"/>
                <a:cs typeface="Times New Roman" panose="02020603050405020304" pitchFamily="18" charset="0"/>
              </a:rPr>
              <a:t>Disiplin Kurulunca verilecek </a:t>
            </a:r>
            <a:r>
              <a:rPr lang="tr-TR" sz="2200" b="1" i="1" u="sng" dirty="0" smtClean="0">
                <a:solidFill>
                  <a:srgbClr val="002060"/>
                </a:solidFill>
                <a:latin typeface="Times New Roman" panose="02020603050405020304" pitchFamily="18" charset="0"/>
                <a:cs typeface="Times New Roman" panose="02020603050405020304" pitchFamily="18" charset="0"/>
              </a:rPr>
              <a:t>ihraç</a:t>
            </a:r>
            <a:r>
              <a:rPr lang="tr-TR" sz="2200" i="1" dirty="0" smtClean="0">
                <a:solidFill>
                  <a:srgbClr val="002060"/>
                </a:solidFill>
                <a:latin typeface="Times New Roman" panose="02020603050405020304" pitchFamily="18" charset="0"/>
                <a:cs typeface="Times New Roman" panose="02020603050405020304" pitchFamily="18" charset="0"/>
              </a:rPr>
              <a:t> </a:t>
            </a:r>
            <a:r>
              <a:rPr lang="tr-TR" sz="2200" i="1" dirty="0">
                <a:solidFill>
                  <a:srgbClr val="002060"/>
                </a:solidFill>
                <a:latin typeface="Times New Roman" panose="02020603050405020304" pitchFamily="18" charset="0"/>
                <a:cs typeface="Times New Roman" panose="02020603050405020304" pitchFamily="18" charset="0"/>
              </a:rPr>
              <a:t>cezalarına itirazları karara bağlamak üzere merkezden birisi başkan olmak üzere işverence seçilen 2 ve taraf sendikaca seçilen 2 üye olmak üzere 4 kişilik bir Üst Disiplin Kurulu teşkil eder</a:t>
            </a:r>
            <a:r>
              <a:rPr 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lnSpc>
                <a:spcPct val="110000"/>
              </a:lnSpc>
              <a:buClr>
                <a:schemeClr val="accent4">
                  <a:lumMod val="50000"/>
                </a:schemeClr>
              </a:buClr>
              <a:buNone/>
              <a:defRPr/>
            </a:pPr>
            <a:endParaRPr lang="tr-TR" sz="2200" i="1" dirty="0">
              <a:solidFill>
                <a:srgbClr val="002060"/>
              </a:solidFill>
              <a:latin typeface="Times New Roman" panose="02020603050405020304" pitchFamily="18" charset="0"/>
              <a:cs typeface="Times New Roman" panose="02020603050405020304" pitchFamily="18" charset="0"/>
            </a:endParaRPr>
          </a:p>
          <a:p>
            <a:pPr algn="just">
              <a:lnSpc>
                <a:spcPct val="110000"/>
              </a:lnSpc>
              <a:buClr>
                <a:schemeClr val="accent4">
                  <a:lumMod val="50000"/>
                </a:schemeClr>
              </a:buClr>
              <a:buFont typeface="Times New Roman" panose="02020603050405020304" pitchFamily="18" charset="0"/>
              <a:buChar char="⁕"/>
              <a:defRPr/>
            </a:pPr>
            <a:r>
              <a:rPr lang="tr-TR" sz="2200" i="1" dirty="0">
                <a:solidFill>
                  <a:srgbClr val="002060"/>
                </a:solidFill>
                <a:latin typeface="Times New Roman" panose="02020603050405020304" pitchFamily="18" charset="0"/>
                <a:cs typeface="Times New Roman" panose="02020603050405020304" pitchFamily="18" charset="0"/>
              </a:rPr>
              <a:t>Üst Disiplin Kurulu ihracına karar verilen işçilerin doğrudan veya sendika aracılığı ile yapmış oldukları itirazları inceler. Bu kurulun verdiği karar, dava hakkı saklı kalmak kaydıyla kesindir</a:t>
            </a:r>
            <a:r>
              <a:rPr 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lnSpc>
                <a:spcPct val="110000"/>
              </a:lnSpc>
              <a:buClr>
                <a:schemeClr val="accent4">
                  <a:lumMod val="50000"/>
                </a:schemeClr>
              </a:buClr>
              <a:buNone/>
              <a:defRPr/>
            </a:pPr>
            <a:endParaRPr lang="tr-TR" sz="2200" i="1" dirty="0">
              <a:solidFill>
                <a:srgbClr val="002060"/>
              </a:solidFill>
              <a:latin typeface="Times New Roman" panose="02020603050405020304" pitchFamily="18" charset="0"/>
              <a:cs typeface="Times New Roman" panose="02020603050405020304" pitchFamily="18" charset="0"/>
            </a:endParaRPr>
          </a:p>
          <a:p>
            <a:pPr algn="just">
              <a:lnSpc>
                <a:spcPct val="110000"/>
              </a:lnSpc>
              <a:buClr>
                <a:schemeClr val="accent4">
                  <a:lumMod val="50000"/>
                </a:schemeClr>
              </a:buClr>
              <a:buFont typeface="Times New Roman" panose="02020603050405020304" pitchFamily="18" charset="0"/>
              <a:buChar char="⁕"/>
              <a:defRPr/>
            </a:pPr>
            <a:r>
              <a:rPr lang="tr-TR" sz="2200" i="1" dirty="0">
                <a:solidFill>
                  <a:srgbClr val="002060"/>
                </a:solidFill>
                <a:latin typeface="Times New Roman" panose="02020603050405020304" pitchFamily="18" charset="0"/>
                <a:cs typeface="Times New Roman" panose="02020603050405020304" pitchFamily="18" charset="0"/>
              </a:rPr>
              <a:t>Tebligatlar, 7201 sayılı tebligat kanununa göre yapılmalıdır. İhraçlara yapılan itirazların ise 10 işgünü içerisinde üst disiplin kuruluna yapılması gerekmektedir.</a:t>
            </a:r>
          </a:p>
          <a:p>
            <a:endParaRPr lang="tr-TR" sz="2200" dirty="0"/>
          </a:p>
          <a:p>
            <a:pPr marL="0" indent="0">
              <a:lnSpc>
                <a:spcPct val="150000"/>
              </a:lnSpc>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58015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smtClean="0">
                <a:latin typeface="Times New Roman" panose="02020603050405020304" pitchFamily="18" charset="0"/>
                <a:cs typeface="Times New Roman" panose="02020603050405020304" pitchFamily="18" charset="0"/>
              </a:rPr>
              <a:t>TOPLU İŞ SÖZLEŞMELERİ</a:t>
            </a:r>
            <a:endParaRPr lang="tr-TR" sz="22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chemeClr val="accent4">
                  <a:lumMod val="50000"/>
                </a:schemeClr>
              </a:buClr>
              <a:buNone/>
              <a:defRPr/>
            </a:pPr>
            <a:r>
              <a:rPr lang="tr-TR" altLang="tr-TR" sz="2200" b="1" i="1" dirty="0" smtClean="0">
                <a:solidFill>
                  <a:srgbClr val="002060"/>
                </a:solidFill>
                <a:latin typeface="Times New Roman" panose="02020603050405020304" pitchFamily="18" charset="0"/>
                <a:cs typeface="Times New Roman" panose="02020603050405020304" pitchFamily="18" charset="0"/>
              </a:rPr>
              <a:t>   </a:t>
            </a:r>
            <a:r>
              <a:rPr lang="tr-TR" altLang="tr-TR" sz="2400" b="1" i="1" dirty="0" smtClean="0">
                <a:solidFill>
                  <a:srgbClr val="002060"/>
                </a:solidFill>
                <a:latin typeface="Times New Roman" panose="02020603050405020304" pitchFamily="18" charset="0"/>
                <a:cs typeface="Times New Roman" panose="02020603050405020304" pitchFamily="18" charset="0"/>
              </a:rPr>
              <a:t>Tahkikat ve Karar Müddeti</a:t>
            </a:r>
          </a:p>
          <a:p>
            <a:pPr marL="0" indent="0" algn="just">
              <a:buClr>
                <a:schemeClr val="accent4">
                  <a:lumMod val="50000"/>
                </a:schemeClr>
              </a:buClr>
              <a:buNone/>
              <a:defRPr/>
            </a:pPr>
            <a:endParaRPr lang="tr-TR" altLang="tr-TR" sz="2400" b="1"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400" i="1" dirty="0" smtClean="0">
                <a:solidFill>
                  <a:srgbClr val="002060"/>
                </a:solidFill>
                <a:latin typeface="Times New Roman" panose="02020603050405020304" pitchFamily="18" charset="0"/>
                <a:cs typeface="Times New Roman" panose="02020603050405020304" pitchFamily="18" charset="0"/>
              </a:rPr>
              <a:t>Disiplin </a:t>
            </a:r>
            <a:r>
              <a:rPr lang="tr-TR" altLang="tr-TR" sz="2400" i="1" dirty="0">
                <a:solidFill>
                  <a:srgbClr val="002060"/>
                </a:solidFill>
                <a:latin typeface="Times New Roman" panose="02020603050405020304" pitchFamily="18" charset="0"/>
                <a:cs typeface="Times New Roman" panose="02020603050405020304" pitchFamily="18" charset="0"/>
              </a:rPr>
              <a:t>cezasını gerektiren bir fiilin işlenmesi halinde, gerekli tahkikat olayın oluşumundan ve öğrenildiği tarihten itibaren </a:t>
            </a:r>
            <a:r>
              <a:rPr lang="tr-TR" altLang="tr-TR" sz="2400" i="1" u="sng" dirty="0">
                <a:solidFill>
                  <a:schemeClr val="accent1">
                    <a:lumMod val="50000"/>
                  </a:schemeClr>
                </a:solidFill>
                <a:latin typeface="Times New Roman" panose="02020603050405020304" pitchFamily="18" charset="0"/>
                <a:cs typeface="Times New Roman" panose="02020603050405020304" pitchFamily="18" charset="0"/>
              </a:rPr>
              <a:t>6 işgünü</a:t>
            </a:r>
            <a:r>
              <a:rPr lang="tr-TR" altLang="tr-TR" sz="2400" i="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sz="2400" i="1" dirty="0">
                <a:solidFill>
                  <a:srgbClr val="002060"/>
                </a:solidFill>
                <a:latin typeface="Times New Roman" panose="02020603050405020304" pitchFamily="18" charset="0"/>
                <a:cs typeface="Times New Roman" panose="02020603050405020304" pitchFamily="18" charset="0"/>
              </a:rPr>
              <a:t>içinde olaya el konulur. Evraklar tekamül ettirilir ve </a:t>
            </a:r>
            <a:r>
              <a:rPr lang="tr-TR" altLang="tr-TR" sz="2400" i="1" dirty="0">
                <a:solidFill>
                  <a:schemeClr val="accent1">
                    <a:lumMod val="50000"/>
                  </a:schemeClr>
                </a:solidFill>
                <a:latin typeface="Times New Roman" panose="02020603050405020304" pitchFamily="18" charset="0"/>
                <a:cs typeface="Times New Roman" panose="02020603050405020304" pitchFamily="18" charset="0"/>
              </a:rPr>
              <a:t>dosya işyeri disiplin kuruluna </a:t>
            </a:r>
            <a:r>
              <a:rPr lang="tr-TR" altLang="tr-TR" sz="2400" i="1" dirty="0">
                <a:solidFill>
                  <a:srgbClr val="002060"/>
                </a:solidFill>
                <a:latin typeface="Times New Roman" panose="02020603050405020304" pitchFamily="18" charset="0"/>
                <a:cs typeface="Times New Roman" panose="02020603050405020304" pitchFamily="18" charset="0"/>
              </a:rPr>
              <a:t>gönderilir</a:t>
            </a:r>
            <a:r>
              <a:rPr lang="tr-TR" altLang="tr-TR" sz="24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defRPr/>
            </a:pPr>
            <a:endParaRPr lang="tr-TR" altLang="tr-TR" sz="24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400" i="1" dirty="0">
                <a:solidFill>
                  <a:srgbClr val="002060"/>
                </a:solidFill>
                <a:latin typeface="Times New Roman" panose="02020603050405020304" pitchFamily="18" charset="0"/>
                <a:cs typeface="Times New Roman" panose="02020603050405020304" pitchFamily="18" charset="0"/>
              </a:rPr>
              <a:t>Disiplin kurulu </a:t>
            </a:r>
            <a:r>
              <a:rPr lang="tr-TR" altLang="tr-TR" sz="2400" i="1" u="sng" dirty="0">
                <a:solidFill>
                  <a:srgbClr val="002060"/>
                </a:solidFill>
                <a:latin typeface="Times New Roman" panose="02020603050405020304" pitchFamily="18" charset="0"/>
                <a:cs typeface="Times New Roman" panose="02020603050405020304" pitchFamily="18" charset="0"/>
              </a:rPr>
              <a:t>10 işgünü</a:t>
            </a:r>
            <a:r>
              <a:rPr lang="tr-TR" altLang="tr-TR" sz="2400" i="1" dirty="0">
                <a:solidFill>
                  <a:srgbClr val="002060"/>
                </a:solidFill>
                <a:latin typeface="Times New Roman" panose="02020603050405020304" pitchFamily="18" charset="0"/>
                <a:cs typeface="Times New Roman" panose="02020603050405020304" pitchFamily="18" charset="0"/>
              </a:rPr>
              <a:t> içinde kararını verir.</a:t>
            </a:r>
          </a:p>
          <a:p>
            <a:endParaRPr lang="tr-TR" sz="2400" dirty="0"/>
          </a:p>
          <a:p>
            <a:pPr marL="0" indent="0">
              <a:lnSpc>
                <a:spcPct val="150000"/>
              </a:lnSpc>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1670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nSpc>
                <a:spcPct val="100000"/>
              </a:lnSpc>
              <a:buNone/>
            </a:pPr>
            <a:r>
              <a:rPr lang="tr-TR" sz="2400" b="1" i="1" dirty="0" smtClean="0">
                <a:solidFill>
                  <a:srgbClr val="002060"/>
                </a:solidFill>
                <a:latin typeface="Times New Roman" panose="02020603050405020304" pitchFamily="18" charset="0"/>
                <a:cs typeface="Times New Roman" panose="02020603050405020304" pitchFamily="18" charset="0"/>
              </a:rPr>
              <a:t>Ek Prim</a:t>
            </a:r>
          </a:p>
          <a:p>
            <a:pPr algn="just">
              <a:lnSpc>
                <a:spcPct val="100000"/>
              </a:lnSpc>
              <a:buClr>
                <a:schemeClr val="accent4">
                  <a:lumMod val="50000"/>
                </a:schemeClr>
              </a:buClr>
              <a:buFont typeface="Times New Roman" panose="02020603050405020304" pitchFamily="18" charset="0"/>
              <a:buChar char="⁕"/>
            </a:pPr>
            <a:r>
              <a:rPr lang="tr-TR" sz="2400" i="1" dirty="0" smtClean="0">
                <a:solidFill>
                  <a:srgbClr val="002060"/>
                </a:solidFill>
                <a:latin typeface="Times New Roman" panose="02020603050405020304" pitchFamily="18" charset="0"/>
                <a:cs typeface="Times New Roman" panose="02020603050405020304" pitchFamily="18" charset="0"/>
              </a:rPr>
              <a:t>Gazi</a:t>
            </a:r>
            <a:r>
              <a:rPr lang="tr-TR" sz="2400" i="1" dirty="0">
                <a:solidFill>
                  <a:srgbClr val="002060"/>
                </a:solidFill>
                <a:latin typeface="Times New Roman" panose="02020603050405020304" pitchFamily="18" charset="0"/>
                <a:cs typeface="Times New Roman" panose="02020603050405020304" pitchFamily="18" charset="0"/>
              </a:rPr>
              <a:t>, terör mağduru ve şehit yakınlarına günlük çıplak ücretinin %10’u (Yüzde on) tutarında Ek Prim ödenecektir</a:t>
            </a:r>
            <a:r>
              <a:rPr lang="tr-TR" sz="2400" i="1" dirty="0" smtClean="0">
                <a:solidFill>
                  <a:srgbClr val="002060"/>
                </a:solidFill>
                <a:latin typeface="Times New Roman" panose="02020603050405020304" pitchFamily="18" charset="0"/>
                <a:cs typeface="Times New Roman" panose="02020603050405020304" pitchFamily="18" charset="0"/>
              </a:rPr>
              <a:t>.</a:t>
            </a:r>
          </a:p>
          <a:p>
            <a:pPr marL="0" indent="0">
              <a:lnSpc>
                <a:spcPct val="100000"/>
              </a:lnSpc>
              <a:buNone/>
            </a:pPr>
            <a:endParaRPr lang="tr-TR" sz="2400" i="1" dirty="0" smtClean="0">
              <a:solidFill>
                <a:srgbClr val="002060"/>
              </a:solidFill>
              <a:latin typeface="Times New Roman" panose="02020603050405020304" pitchFamily="18" charset="0"/>
              <a:cs typeface="Times New Roman" panose="02020603050405020304" pitchFamily="18" charset="0"/>
            </a:endParaRPr>
          </a:p>
          <a:p>
            <a:pPr marL="0" indent="0">
              <a:lnSpc>
                <a:spcPct val="100000"/>
              </a:lnSpc>
              <a:buNone/>
            </a:pPr>
            <a:r>
              <a:rPr lang="tr-TR" sz="2400" b="1" i="1" dirty="0" smtClean="0">
                <a:solidFill>
                  <a:srgbClr val="002060"/>
                </a:solidFill>
                <a:latin typeface="Times New Roman" panose="02020603050405020304" pitchFamily="18" charset="0"/>
                <a:cs typeface="Times New Roman" panose="02020603050405020304" pitchFamily="18" charset="0"/>
              </a:rPr>
              <a:t>Gece Zammı</a:t>
            </a:r>
          </a:p>
          <a:p>
            <a:pPr algn="just">
              <a:lnSpc>
                <a:spcPct val="100000"/>
              </a:lnSpc>
              <a:buClr>
                <a:schemeClr val="accent4">
                  <a:lumMod val="50000"/>
                </a:schemeClr>
              </a:buClr>
              <a:buFont typeface="Times New Roman" panose="02020603050405020304" pitchFamily="18" charset="0"/>
              <a:buChar char="⁕"/>
            </a:pPr>
            <a:r>
              <a:rPr lang="tr-TR" sz="2400" i="1" dirty="0">
                <a:solidFill>
                  <a:srgbClr val="002060"/>
                </a:solidFill>
                <a:latin typeface="Times New Roman" panose="02020603050405020304" pitchFamily="18" charset="0"/>
                <a:cs typeface="Times New Roman" panose="02020603050405020304" pitchFamily="18" charset="0"/>
              </a:rPr>
              <a:t>Akşam saat 20.00'den sabah saat 06.00'ya kadar geçen süre, gece dönemidir. 20.00-06.00 saatleri arasında çalışılan süre kadar gece zammı ödenir. Gece döneminde çalışan işçilerin, çalıştıkları sürelere ait ücretleri %8 (Yüzde sekiz) zamlı olarak ödenir.</a:t>
            </a:r>
          </a:p>
          <a:p>
            <a:pPr marL="0" indent="0">
              <a:lnSpc>
                <a:spcPct val="150000"/>
              </a:lnSpc>
              <a:buNone/>
            </a:pPr>
            <a:endParaRPr lang="tr-TR" sz="2400" i="1" dirty="0">
              <a:solidFill>
                <a:srgbClr val="002060"/>
              </a:solidFill>
              <a:latin typeface="Times New Roman" panose="02020603050405020304" pitchFamily="18" charset="0"/>
              <a:cs typeface="Times New Roman" panose="02020603050405020304" pitchFamily="18" charset="0"/>
            </a:endParaRPr>
          </a:p>
          <a:p>
            <a:pPr marL="0" indent="0">
              <a:lnSpc>
                <a:spcPct val="150000"/>
              </a:lnSpc>
              <a:buNone/>
            </a:pPr>
            <a:endParaRPr lang="tr-TR" sz="2400" i="1"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50954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Autofit/>
          </a:bodyPr>
          <a:lstStyle/>
          <a:p>
            <a:pPr algn="ctr"/>
            <a:r>
              <a:rPr lang="tr-TR" altLang="tr-TR" sz="2200" b="1" dirty="0">
                <a:latin typeface="Times New Roman" panose="02020603050405020304" pitchFamily="18" charset="0"/>
                <a:cs typeface="Times New Roman" panose="02020603050405020304" pitchFamily="18" charset="0"/>
              </a:rPr>
              <a:t>4688 SAYILI </a:t>
            </a:r>
            <a:r>
              <a:rPr lang="tr-TR" altLang="tr-TR" sz="2200" b="1" dirty="0" smtClean="0">
                <a:latin typeface="Times New Roman" panose="02020603050405020304" pitchFamily="18" charset="0"/>
                <a:cs typeface="Times New Roman" panose="02020603050405020304" pitchFamily="18" charset="0"/>
              </a:rPr>
              <a:t>KAMU </a:t>
            </a:r>
            <a:r>
              <a:rPr lang="tr-TR" altLang="tr-TR" sz="2200" b="1" dirty="0">
                <a:latin typeface="Times New Roman" panose="02020603050405020304" pitchFamily="18" charset="0"/>
                <a:cs typeface="Times New Roman" panose="02020603050405020304" pitchFamily="18" charset="0"/>
              </a:rPr>
              <a:t>PERSONELİ SENDİKALARI VE TOPLU İŞ </a:t>
            </a:r>
            <a:r>
              <a:rPr lang="tr-TR" altLang="tr-TR" sz="2200" b="1" dirty="0" smtClean="0">
                <a:latin typeface="Times New Roman" panose="02020603050405020304" pitchFamily="18" charset="0"/>
                <a:cs typeface="Times New Roman" panose="02020603050405020304" pitchFamily="18" charset="0"/>
              </a:rPr>
              <a:t>SÖZLEŞMELERİ KANUNU </a:t>
            </a:r>
            <a:r>
              <a:rPr lang="tr-TR" sz="2200" b="1" dirty="0" smtClean="0">
                <a:latin typeface="Times New Roman" panose="02020603050405020304" pitchFamily="18" charset="0"/>
                <a:cs typeface="Times New Roman" panose="02020603050405020304" pitchFamily="18" charset="0"/>
              </a:rPr>
              <a:t>GEREĞİ MEMUR PERSONELİN İŞ VE İŞLEMLERİ </a:t>
            </a:r>
            <a:r>
              <a:rPr lang="tr-TR" sz="2000" dirty="0" smtClean="0">
                <a:latin typeface="Times New Roman" panose="02020603050405020304" pitchFamily="18" charset="0"/>
                <a:cs typeface="Times New Roman" panose="02020603050405020304" pitchFamily="18" charset="0"/>
              </a:rPr>
              <a:t/>
            </a:r>
            <a:br>
              <a:rPr lang="tr-TR" sz="2000" dirty="0" smtClean="0">
                <a:latin typeface="Times New Roman" panose="02020603050405020304" pitchFamily="18" charset="0"/>
                <a:cs typeface="Times New Roman" panose="02020603050405020304" pitchFamily="18" charset="0"/>
              </a:rPr>
            </a:br>
            <a:endParaRPr lang="tr-TR" sz="22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algn="just">
              <a:buClr>
                <a:schemeClr val="accent4">
                  <a:lumMod val="50000"/>
                </a:schemeClr>
              </a:buClr>
              <a:buFont typeface="Times New Roman" panose="02020603050405020304" pitchFamily="18" charset="0"/>
              <a:buChar char="⁕"/>
            </a:pPr>
            <a:r>
              <a:rPr lang="tr-TR" sz="2400" i="1" dirty="0" smtClean="0">
                <a:solidFill>
                  <a:srgbClr val="002060"/>
                </a:solidFill>
                <a:latin typeface="Times New Roman" panose="02020603050405020304" pitchFamily="18" charset="0"/>
                <a:cs typeface="Times New Roman" panose="02020603050405020304" pitchFamily="18" charset="0"/>
              </a:rPr>
              <a:t>4688 </a:t>
            </a:r>
            <a:r>
              <a:rPr lang="tr-TR" sz="2400" i="1" dirty="0">
                <a:solidFill>
                  <a:srgbClr val="002060"/>
                </a:solidFill>
                <a:latin typeface="Times New Roman" panose="02020603050405020304" pitchFamily="18" charset="0"/>
                <a:cs typeface="Times New Roman" panose="02020603050405020304" pitchFamily="18" charset="0"/>
              </a:rPr>
              <a:t>Sayılı Kamu Görevlileri Sendikaları Kanunu gereği kurum olarak Bakanlığımızda çalışan kamu görevlilerinin sosyal ve özlük hakları ile ilgili her yıl Nisan ve Ekim aylarında Bakanlık olarak kurumumuzda en çok üyeye sahip yetkili sendika ile “Kurum İdari Kurulu” </a:t>
            </a:r>
            <a:r>
              <a:rPr lang="tr-TR" sz="2400" i="1" dirty="0" smtClean="0">
                <a:solidFill>
                  <a:srgbClr val="002060"/>
                </a:solidFill>
                <a:latin typeface="Times New Roman" panose="02020603050405020304" pitchFamily="18" charset="0"/>
                <a:cs typeface="Times New Roman" panose="02020603050405020304" pitchFamily="18" charset="0"/>
              </a:rPr>
              <a:t>toplantıları gerçekleştirilmektedir. </a:t>
            </a:r>
          </a:p>
          <a:p>
            <a:pPr algn="just">
              <a:buClr>
                <a:schemeClr val="accent4">
                  <a:lumMod val="50000"/>
                </a:schemeClr>
              </a:buClr>
              <a:buFont typeface="Times New Roman" panose="02020603050405020304" pitchFamily="18" charset="0"/>
              <a:buChar char="⁕"/>
            </a:pPr>
            <a:endParaRPr lang="tr-TR" sz="24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sz="2400" i="1" dirty="0" smtClean="0">
                <a:solidFill>
                  <a:srgbClr val="002060"/>
                </a:solidFill>
                <a:latin typeface="Times New Roman" panose="02020603050405020304" pitchFamily="18" charset="0"/>
                <a:cs typeface="Times New Roman" panose="02020603050405020304" pitchFamily="18" charset="0"/>
              </a:rPr>
              <a:t>Bakanlığımızda yetkili </a:t>
            </a:r>
            <a:r>
              <a:rPr lang="tr-TR" sz="2400" i="1" dirty="0">
                <a:solidFill>
                  <a:srgbClr val="002060"/>
                </a:solidFill>
                <a:latin typeface="Times New Roman" panose="02020603050405020304" pitchFamily="18" charset="0"/>
                <a:cs typeface="Times New Roman" panose="02020603050405020304" pitchFamily="18" charset="0"/>
              </a:rPr>
              <a:t>sendikanın belirlenmesi için her yıl 15 Mayıs tarihi itibariyle, iş yerlerimizdeki sendika üye sayılarına ait tutanakların temini sonucu Merkezde sendika temsilcileriyle birlikte tek bir tutanak haline getirilerek  Çalışma ve Sosyal Güvenlik Bakanlığına intikal </a:t>
            </a:r>
            <a:r>
              <a:rPr lang="tr-TR" sz="2400" i="1" dirty="0" smtClean="0">
                <a:solidFill>
                  <a:srgbClr val="002060"/>
                </a:solidFill>
                <a:latin typeface="Times New Roman" panose="02020603050405020304" pitchFamily="18" charset="0"/>
                <a:cs typeface="Times New Roman" panose="02020603050405020304" pitchFamily="18" charset="0"/>
              </a:rPr>
              <a:t>ettirilir.</a:t>
            </a:r>
            <a:endParaRPr lang="tr-TR" sz="24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56165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smtClean="0">
                <a:latin typeface="Times New Roman" panose="02020603050405020304" pitchFamily="18" charset="0"/>
                <a:cs typeface="Times New Roman" panose="02020603050405020304" pitchFamily="18" charset="0"/>
              </a:rPr>
              <a:t>İŞÇİ MAAŞ PROGRAMI</a:t>
            </a:r>
            <a:endParaRPr lang="tr-TR" sz="22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50000"/>
              </a:lnSpc>
              <a:buNone/>
            </a:pPr>
            <a:r>
              <a:rPr lang="tr-TR" sz="2400" i="1" dirty="0" smtClean="0">
                <a:solidFill>
                  <a:srgbClr val="002060"/>
                </a:solidFill>
                <a:latin typeface="Times New Roman" panose="02020603050405020304" pitchFamily="18" charset="0"/>
                <a:cs typeface="Times New Roman" panose="02020603050405020304" pitchFamily="18" charset="0"/>
              </a:rPr>
              <a:t>Bakanlığımız </a:t>
            </a:r>
            <a:r>
              <a:rPr lang="tr-TR" sz="2400" i="1" dirty="0">
                <a:solidFill>
                  <a:srgbClr val="002060"/>
                </a:solidFill>
                <a:latin typeface="Times New Roman" panose="02020603050405020304" pitchFamily="18" charset="0"/>
                <a:cs typeface="Times New Roman" panose="02020603050405020304" pitchFamily="18" charset="0"/>
              </a:rPr>
              <a:t>işyerlerinde çalışan </a:t>
            </a:r>
            <a:r>
              <a:rPr lang="tr-TR" sz="2400" i="1" dirty="0" smtClean="0">
                <a:solidFill>
                  <a:srgbClr val="002060"/>
                </a:solidFill>
                <a:latin typeface="Times New Roman" panose="02020603050405020304" pitchFamily="18" charset="0"/>
                <a:cs typeface="Times New Roman" panose="02020603050405020304" pitchFamily="18" charset="0"/>
              </a:rPr>
              <a:t>işçilerin maaşlarının hesaplanması için geliştirilen ve ücrete dair mali haklarının Başkanlığımız tarafından yürütüldüğü </a:t>
            </a:r>
            <a:r>
              <a:rPr lang="tr-TR" sz="2400" i="1" dirty="0">
                <a:solidFill>
                  <a:srgbClr val="002060"/>
                </a:solidFill>
                <a:latin typeface="Times New Roman" panose="02020603050405020304" pitchFamily="18" charset="0"/>
                <a:cs typeface="Times New Roman" panose="02020603050405020304" pitchFamily="18" charset="0"/>
              </a:rPr>
              <a:t>işçi maaş </a:t>
            </a:r>
            <a:r>
              <a:rPr lang="tr-TR" sz="2400" i="1" dirty="0" smtClean="0">
                <a:solidFill>
                  <a:srgbClr val="002060"/>
                </a:solidFill>
                <a:latin typeface="Times New Roman" panose="02020603050405020304" pitchFamily="18" charset="0"/>
                <a:cs typeface="Times New Roman" panose="02020603050405020304" pitchFamily="18" charset="0"/>
              </a:rPr>
              <a:t>programının tanıtımı;</a:t>
            </a:r>
            <a:endParaRPr lang="tr-TR" sz="24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1936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lnSpc>
                <a:spcPct val="150000"/>
              </a:lnSpc>
            </a:pPr>
            <a:r>
              <a:rPr lang="tr-TR" sz="2200" b="1" dirty="0">
                <a:latin typeface="Times New Roman" panose="02020603050405020304" pitchFamily="18" charset="0"/>
                <a:cs typeface="Times New Roman" panose="02020603050405020304" pitchFamily="18" charset="0"/>
              </a:rPr>
              <a:t>DAİRE BAŞKANLIĞIMIZIN GÖREVLERİ</a:t>
            </a:r>
          </a:p>
        </p:txBody>
      </p:sp>
      <p:sp>
        <p:nvSpPr>
          <p:cNvPr id="6" name="İçerik Yer Tutucusu 5"/>
          <p:cNvSpPr>
            <a:spLocks noGrp="1"/>
          </p:cNvSpPr>
          <p:nvPr>
            <p:ph idx="1"/>
          </p:nvPr>
        </p:nvSpPr>
        <p:spPr>
          <a:xfrm>
            <a:off x="838200" y="1558783"/>
            <a:ext cx="10515600" cy="4980562"/>
          </a:xfrm>
        </p:spPr>
        <p:txBody>
          <a:bodyPr>
            <a:noAutofit/>
          </a:bodyPr>
          <a:lstStyle/>
          <a:p>
            <a:pPr marL="0" indent="0">
              <a:buClr>
                <a:schemeClr val="accent4">
                  <a:lumMod val="50000"/>
                </a:schemeClr>
              </a:buClr>
              <a:buNone/>
            </a:pPr>
            <a:endParaRPr lang="tr-TR" sz="2300" i="1" dirty="0" smtClean="0">
              <a:solidFill>
                <a:srgbClr val="002060"/>
              </a:solidFill>
              <a:latin typeface="Times New Roman" panose="02020603050405020304" pitchFamily="18" charset="0"/>
              <a:cs typeface="Times New Roman" panose="02020603050405020304" pitchFamily="18" charset="0"/>
            </a:endParaRPr>
          </a:p>
          <a:p>
            <a:pPr>
              <a:buClr>
                <a:schemeClr val="accent4">
                  <a:lumMod val="75000"/>
                </a:schemeClr>
              </a:buClr>
              <a:buFont typeface="Times New Roman" panose="02020603050405020304" pitchFamily="18" charset="0"/>
              <a:buChar char="⁕"/>
            </a:pPr>
            <a:r>
              <a:rPr lang="tr-TR" sz="2400" i="1" dirty="0">
                <a:solidFill>
                  <a:srgbClr val="002060"/>
                </a:solidFill>
                <a:latin typeface="Times New Roman" panose="02020603050405020304" pitchFamily="18" charset="0"/>
                <a:cs typeface="Times New Roman" panose="02020603050405020304" pitchFamily="18" charset="0"/>
              </a:rPr>
              <a:t>Gerektiğinde, merkez uzlaşma komisyonunu kurmak ve çalışmasını sağlamak</a:t>
            </a:r>
            <a:endParaRPr lang="tr-TR" sz="2400" i="1" dirty="0" smtClean="0">
              <a:solidFill>
                <a:srgbClr val="002060"/>
              </a:solidFill>
              <a:latin typeface="Times New Roman" panose="02020603050405020304" pitchFamily="18" charset="0"/>
              <a:cs typeface="Times New Roman" panose="02020603050405020304" pitchFamily="18" charset="0"/>
            </a:endParaRPr>
          </a:p>
          <a:p>
            <a:pPr>
              <a:buClr>
                <a:schemeClr val="accent4">
                  <a:lumMod val="75000"/>
                </a:schemeClr>
              </a:buClr>
              <a:buFont typeface="Times New Roman" panose="02020603050405020304" pitchFamily="18" charset="0"/>
              <a:buChar char="⁕"/>
            </a:pPr>
            <a:r>
              <a:rPr lang="tr-TR" sz="2400" i="1" dirty="0" smtClean="0">
                <a:solidFill>
                  <a:srgbClr val="002060"/>
                </a:solidFill>
                <a:latin typeface="Times New Roman" panose="02020603050405020304" pitchFamily="18" charset="0"/>
                <a:cs typeface="Times New Roman" panose="02020603050405020304" pitchFamily="18" charset="0"/>
              </a:rPr>
              <a:t>İşçilerle </a:t>
            </a:r>
            <a:r>
              <a:rPr lang="tr-TR" sz="2400" i="1" dirty="0">
                <a:solidFill>
                  <a:srgbClr val="002060"/>
                </a:solidFill>
                <a:latin typeface="Times New Roman" panose="02020603050405020304" pitchFamily="18" charset="0"/>
                <a:cs typeface="Times New Roman" panose="02020603050405020304" pitchFamily="18" charset="0"/>
              </a:rPr>
              <a:t>ilgili ü</a:t>
            </a:r>
            <a:r>
              <a:rPr lang="tr-TR" sz="2400" i="1" dirty="0" smtClean="0">
                <a:solidFill>
                  <a:srgbClr val="002060"/>
                </a:solidFill>
                <a:latin typeface="Times New Roman" panose="02020603050405020304" pitchFamily="18" charset="0"/>
                <a:cs typeface="Times New Roman" panose="02020603050405020304" pitchFamily="18" charset="0"/>
              </a:rPr>
              <a:t>st disiplin kurulunun oluşturulmasına ilişkin işlemlerini </a:t>
            </a:r>
            <a:r>
              <a:rPr lang="tr-TR" sz="2400" i="1" dirty="0">
                <a:solidFill>
                  <a:srgbClr val="002060"/>
                </a:solidFill>
                <a:latin typeface="Times New Roman" panose="02020603050405020304" pitchFamily="18" charset="0"/>
                <a:cs typeface="Times New Roman" panose="02020603050405020304" pitchFamily="18" charset="0"/>
              </a:rPr>
              <a:t>yürütmek.</a:t>
            </a:r>
          </a:p>
          <a:p>
            <a:pPr>
              <a:buClr>
                <a:schemeClr val="accent4">
                  <a:lumMod val="75000"/>
                </a:schemeClr>
              </a:buClr>
              <a:buFont typeface="Times New Roman" panose="02020603050405020304" pitchFamily="18" charset="0"/>
              <a:buChar char="⁕"/>
            </a:pPr>
            <a:r>
              <a:rPr lang="tr-TR" sz="2400" i="1" dirty="0" smtClean="0">
                <a:solidFill>
                  <a:srgbClr val="002060"/>
                </a:solidFill>
                <a:latin typeface="Times New Roman" panose="02020603050405020304" pitchFamily="18" charset="0"/>
                <a:cs typeface="Times New Roman" panose="02020603050405020304" pitchFamily="18" charset="0"/>
              </a:rPr>
              <a:t>İşçi sendikalarıyla ile ilgili işlemleri yürütmek.</a:t>
            </a:r>
          </a:p>
          <a:p>
            <a:pPr>
              <a:buClr>
                <a:schemeClr val="accent4">
                  <a:lumMod val="75000"/>
                </a:schemeClr>
              </a:buClr>
              <a:buFont typeface="Times New Roman" panose="02020603050405020304" pitchFamily="18" charset="0"/>
              <a:buChar char="⁕"/>
            </a:pPr>
            <a:r>
              <a:rPr lang="tr-TR" sz="2400" i="1" dirty="0" smtClean="0">
                <a:solidFill>
                  <a:srgbClr val="002060"/>
                </a:solidFill>
                <a:latin typeface="Times New Roman" panose="02020603050405020304" pitchFamily="18" charset="0"/>
                <a:cs typeface="Times New Roman" panose="02020603050405020304" pitchFamily="18" charset="0"/>
              </a:rPr>
              <a:t>Bakanlık </a:t>
            </a:r>
            <a:r>
              <a:rPr lang="tr-TR" sz="2400" i="1" dirty="0">
                <a:solidFill>
                  <a:srgbClr val="002060"/>
                </a:solidFill>
                <a:latin typeface="Times New Roman" panose="02020603050405020304" pitchFamily="18" charset="0"/>
                <a:cs typeface="Times New Roman" panose="02020603050405020304" pitchFamily="18" charset="0"/>
              </a:rPr>
              <a:t>işyerlerinde çalışan işçiler için geliştirilen işçi maaş programının yetkilendirme ve yönetimini yürütmek.</a:t>
            </a:r>
          </a:p>
          <a:p>
            <a:pPr>
              <a:buClr>
                <a:schemeClr val="accent4">
                  <a:lumMod val="75000"/>
                </a:schemeClr>
              </a:buClr>
              <a:buFont typeface="Times New Roman" panose="02020603050405020304" pitchFamily="18" charset="0"/>
              <a:buChar char="⁕"/>
            </a:pPr>
            <a:r>
              <a:rPr lang="tr-TR" sz="2400" i="1" dirty="0">
                <a:solidFill>
                  <a:srgbClr val="002060"/>
                </a:solidFill>
                <a:latin typeface="Times New Roman" panose="02020603050405020304" pitchFamily="18" charset="0"/>
                <a:cs typeface="Times New Roman" panose="02020603050405020304" pitchFamily="18" charset="0"/>
              </a:rPr>
              <a:t>Bakanlık işçi personelinin işlem dosyalarını düzenlemek ve muhafaza etmek</a:t>
            </a:r>
            <a:r>
              <a:rPr lang="tr-TR" sz="2400" i="1" dirty="0" smtClean="0">
                <a:solidFill>
                  <a:srgbClr val="002060"/>
                </a:solidFill>
                <a:latin typeface="Times New Roman" panose="02020603050405020304" pitchFamily="18" charset="0"/>
                <a:cs typeface="Times New Roman" panose="02020603050405020304" pitchFamily="18" charset="0"/>
              </a:rPr>
              <a:t>.</a:t>
            </a:r>
          </a:p>
          <a:p>
            <a:pPr>
              <a:buClr>
                <a:schemeClr val="accent4">
                  <a:lumMod val="75000"/>
                </a:schemeClr>
              </a:buClr>
              <a:buFont typeface="Times New Roman" panose="02020603050405020304" pitchFamily="18" charset="0"/>
              <a:buChar char="⁕"/>
            </a:pPr>
            <a:r>
              <a:rPr lang="tr-TR" sz="2400" i="1" dirty="0">
                <a:solidFill>
                  <a:srgbClr val="002060"/>
                </a:solidFill>
                <a:latin typeface="Times New Roman" panose="02020603050405020304" pitchFamily="18" charset="0"/>
                <a:cs typeface="Times New Roman" panose="02020603050405020304" pitchFamily="18" charset="0"/>
              </a:rPr>
              <a:t>25/6/2001 tarihli ve 4688 sayılı Kamu Görevlileri Sendikaları ve Toplu Sözleşme Kanununa dayalı iş ve işlemleri diğer birimler ile koordinasyon sağlayarak yapmak.</a:t>
            </a:r>
          </a:p>
          <a:p>
            <a:pPr>
              <a:buClr>
                <a:schemeClr val="accent4">
                  <a:lumMod val="75000"/>
                </a:schemeClr>
              </a:buClr>
              <a:buFont typeface="Times New Roman" panose="02020603050405020304" pitchFamily="18" charset="0"/>
              <a:buChar char="⁕"/>
            </a:pPr>
            <a:r>
              <a:rPr lang="tr-TR" sz="2300" i="1" dirty="0" smtClean="0">
                <a:solidFill>
                  <a:srgbClr val="002060"/>
                </a:solidFill>
                <a:latin typeface="Times New Roman" panose="02020603050405020304" pitchFamily="18" charset="0"/>
                <a:cs typeface="Times New Roman" panose="02020603050405020304" pitchFamily="18" charset="0"/>
              </a:rPr>
              <a:t>.</a:t>
            </a:r>
            <a:r>
              <a:rPr lang="tr-TR" sz="2400" i="1" dirty="0" smtClean="0">
                <a:solidFill>
                  <a:srgbClr val="002060"/>
                </a:solidFill>
                <a:latin typeface="Times New Roman" panose="02020603050405020304" pitchFamily="18" charset="0"/>
                <a:cs typeface="Times New Roman" panose="02020603050405020304" pitchFamily="18" charset="0"/>
              </a:rPr>
              <a:t>Genel </a:t>
            </a:r>
            <a:r>
              <a:rPr lang="tr-TR" sz="2400" i="1" dirty="0">
                <a:solidFill>
                  <a:srgbClr val="002060"/>
                </a:solidFill>
                <a:latin typeface="Times New Roman" panose="02020603050405020304" pitchFamily="18" charset="0"/>
                <a:cs typeface="Times New Roman" panose="02020603050405020304" pitchFamily="18" charset="0"/>
              </a:rPr>
              <a:t>Müdür tarafından verilen diğer görevleri yapmak.</a:t>
            </a:r>
          </a:p>
          <a:p>
            <a:pPr>
              <a:buClr>
                <a:schemeClr val="accent4">
                  <a:lumMod val="75000"/>
                </a:schemeClr>
              </a:buClr>
              <a:buFont typeface="Times New Roman" panose="02020603050405020304" pitchFamily="18" charset="0"/>
              <a:buChar char="⁕"/>
            </a:pPr>
            <a:endParaRPr lang="tr-TR" sz="2400" dirty="0">
              <a:latin typeface="Times New Roman" panose="02020603050405020304" pitchFamily="18" charset="0"/>
              <a:cs typeface="Times New Roman" panose="02020603050405020304" pitchFamily="18" charset="0"/>
            </a:endParaRPr>
          </a:p>
          <a:p>
            <a:pPr>
              <a:buFont typeface="Times New Roman" panose="02020603050405020304" pitchFamily="18" charset="0"/>
              <a:buChar char="⁕"/>
            </a:pPr>
            <a:endParaRPr lang="tr-TR" sz="2300" i="1" dirty="0">
              <a:solidFill>
                <a:srgbClr val="002060"/>
              </a:solidFill>
              <a:latin typeface="Times New Roman" panose="02020603050405020304" pitchFamily="18" charset="0"/>
              <a:cs typeface="Times New Roman" panose="02020603050405020304" pitchFamily="18" charset="0"/>
            </a:endParaRPr>
          </a:p>
          <a:p>
            <a:pPr marL="0" indent="0">
              <a:lnSpc>
                <a:spcPct val="150000"/>
              </a:lnSpc>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49684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smtClean="0">
                <a:latin typeface="Times New Roman" panose="02020603050405020304" pitchFamily="18" charset="0"/>
                <a:cs typeface="Times New Roman" panose="02020603050405020304" pitchFamily="18" charset="0"/>
              </a:rPr>
              <a:t>İŞÇİ MAAŞ PROGRAMI</a:t>
            </a:r>
            <a:endParaRPr lang="tr-TR" sz="22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marL="0" indent="0">
              <a:lnSpc>
                <a:spcPct val="150000"/>
              </a:lnSpc>
              <a:buNone/>
            </a:pPr>
            <a:endParaRPr lang="tr-TR" sz="2400" i="1" dirty="0" smtClean="0">
              <a:solidFill>
                <a:srgbClr val="002060"/>
              </a:solidFill>
              <a:latin typeface="Times New Roman" panose="02020603050405020304" pitchFamily="18" charset="0"/>
              <a:cs typeface="Times New Roman" panose="02020603050405020304" pitchFamily="18" charset="0"/>
            </a:endParaRPr>
          </a:p>
          <a:p>
            <a:pPr marL="0" indent="0" algn="ctr">
              <a:lnSpc>
                <a:spcPct val="150000"/>
              </a:lnSpc>
              <a:buNone/>
            </a:pPr>
            <a:r>
              <a:rPr lang="tr-TR" sz="4000" b="1" i="1" dirty="0" smtClean="0">
                <a:solidFill>
                  <a:srgbClr val="002060"/>
                </a:solidFill>
                <a:latin typeface="Times New Roman" panose="02020603050405020304" pitchFamily="18" charset="0"/>
                <a:cs typeface="Times New Roman" panose="02020603050405020304" pitchFamily="18" charset="0"/>
              </a:rPr>
              <a:t>BENİ  DİNLEDİĞİNİZ  İÇİN </a:t>
            </a:r>
          </a:p>
          <a:p>
            <a:pPr marL="0" indent="0" algn="ctr">
              <a:lnSpc>
                <a:spcPct val="150000"/>
              </a:lnSpc>
              <a:buNone/>
            </a:pPr>
            <a:r>
              <a:rPr lang="tr-TR" sz="4000" b="1" i="1" dirty="0" smtClean="0">
                <a:solidFill>
                  <a:srgbClr val="002060"/>
                </a:solidFill>
                <a:latin typeface="Times New Roman" panose="02020603050405020304" pitchFamily="18" charset="0"/>
                <a:cs typeface="Times New Roman" panose="02020603050405020304" pitchFamily="18" charset="0"/>
              </a:rPr>
              <a:t>TEŞEKKÜR  EDERİM</a:t>
            </a:r>
            <a:endParaRPr lang="tr-TR" sz="4000" b="1"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1936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DAİRE BAŞKANLIĞIMIZIN GÖREVLERİ</a:t>
            </a:r>
          </a:p>
        </p:txBody>
      </p:sp>
      <p:sp>
        <p:nvSpPr>
          <p:cNvPr id="6" name="İçerik Yer Tutucusu 5"/>
          <p:cNvSpPr>
            <a:spLocks noGrp="1"/>
          </p:cNvSpPr>
          <p:nvPr>
            <p:ph idx="1"/>
          </p:nvPr>
        </p:nvSpPr>
        <p:spPr>
          <a:xfrm>
            <a:off x="838200" y="1825625"/>
            <a:ext cx="10515600" cy="4713720"/>
          </a:xfrm>
        </p:spPr>
        <p:txBody>
          <a:bodyPr>
            <a:noAutofit/>
          </a:bodyPr>
          <a:lstStyle/>
          <a:p>
            <a:pPr algn="just">
              <a:buClr>
                <a:schemeClr val="accent4">
                  <a:lumMod val="50000"/>
                </a:schemeClr>
              </a:buClr>
              <a:buSzPct val="100000"/>
              <a:buFont typeface="Times New Roman" panose="02020603050405020304" pitchFamily="18" charset="0"/>
              <a:buChar char="⁕"/>
            </a:pPr>
            <a:endParaRPr lang="tr-TR" sz="2200" i="1" dirty="0" smtClean="0">
              <a:solidFill>
                <a:srgbClr val="002060"/>
              </a:solidFill>
              <a:latin typeface="Times New Roman" panose="02020603050405020304" pitchFamily="18" charset="0"/>
              <a:cs typeface="Times New Roman" panose="02020603050405020304" pitchFamily="18" charset="0"/>
            </a:endParaRPr>
          </a:p>
          <a:p>
            <a:pPr marL="0" indent="0">
              <a:buClr>
                <a:schemeClr val="accent4">
                  <a:lumMod val="75000"/>
                </a:schemeClr>
              </a:buClr>
              <a:buNone/>
            </a:pPr>
            <a:endParaRPr lang="tr-TR" sz="2400" i="1" dirty="0">
              <a:solidFill>
                <a:srgbClr val="002060"/>
              </a:solidFill>
              <a:latin typeface="Times New Roman" panose="02020603050405020304" pitchFamily="18" charset="0"/>
              <a:cs typeface="Times New Roman" panose="02020603050405020304" pitchFamily="18" charset="0"/>
            </a:endParaRPr>
          </a:p>
          <a:p>
            <a:pPr>
              <a:buClr>
                <a:schemeClr val="accent4">
                  <a:lumMod val="50000"/>
                </a:schemeClr>
              </a:buClr>
              <a:buFont typeface="Times New Roman" panose="02020603050405020304" pitchFamily="18" charset="0"/>
              <a:buChar char="⁕"/>
            </a:pPr>
            <a:r>
              <a:rPr lang="tr-TR" sz="2300" i="1" dirty="0" smtClean="0">
                <a:solidFill>
                  <a:srgbClr val="002060"/>
                </a:solidFill>
                <a:latin typeface="Times New Roman" panose="02020603050405020304" pitchFamily="18" charset="0"/>
                <a:cs typeface="Times New Roman" panose="02020603050405020304" pitchFamily="18" charset="0"/>
              </a:rPr>
              <a:t>Bakanlık </a:t>
            </a:r>
            <a:r>
              <a:rPr lang="tr-TR" sz="2300" i="1" dirty="0">
                <a:solidFill>
                  <a:srgbClr val="002060"/>
                </a:solidFill>
                <a:latin typeface="Times New Roman" panose="02020603050405020304" pitchFamily="18" charset="0"/>
                <a:cs typeface="Times New Roman" panose="02020603050405020304" pitchFamily="18" charset="0"/>
              </a:rPr>
              <a:t>işyerlerinde çalışan işçiler için geliştirilen işçi maaş programının yetkilendirme ve yönetimini yürütmek</a:t>
            </a:r>
            <a:r>
              <a:rPr lang="tr-TR" sz="2300" i="1" dirty="0" smtClean="0">
                <a:solidFill>
                  <a:srgbClr val="002060"/>
                </a:solidFill>
                <a:latin typeface="Times New Roman" panose="02020603050405020304" pitchFamily="18" charset="0"/>
                <a:cs typeface="Times New Roman" panose="02020603050405020304" pitchFamily="18" charset="0"/>
              </a:rPr>
              <a:t>.</a:t>
            </a:r>
          </a:p>
          <a:p>
            <a:pPr>
              <a:buClr>
                <a:schemeClr val="accent4">
                  <a:lumMod val="50000"/>
                </a:schemeClr>
              </a:buClr>
              <a:buFont typeface="Times New Roman" panose="02020603050405020304" pitchFamily="18" charset="0"/>
              <a:buChar char="⁕"/>
            </a:pPr>
            <a:endParaRPr lang="tr-TR" sz="23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SzPct val="100000"/>
              <a:buFont typeface="Times New Roman" panose="02020603050405020304" pitchFamily="18" charset="0"/>
              <a:buChar char="⁕"/>
            </a:pPr>
            <a:r>
              <a:rPr lang="tr-TR" sz="2300" i="1" dirty="0" smtClean="0">
                <a:solidFill>
                  <a:srgbClr val="002060"/>
                </a:solidFill>
                <a:latin typeface="Times New Roman" panose="02020603050405020304" pitchFamily="18" charset="0"/>
                <a:cs typeface="Times New Roman" panose="02020603050405020304" pitchFamily="18" charset="0"/>
              </a:rPr>
              <a:t>2330 </a:t>
            </a:r>
            <a:r>
              <a:rPr lang="tr-TR" sz="2300" i="1" dirty="0">
                <a:solidFill>
                  <a:srgbClr val="002060"/>
                </a:solidFill>
                <a:latin typeface="Times New Roman" panose="02020603050405020304" pitchFamily="18" charset="0"/>
                <a:cs typeface="Times New Roman" panose="02020603050405020304" pitchFamily="18" charset="0"/>
              </a:rPr>
              <a:t>sayılı "Nakdi Tazminat ve Aylık Bağlanması Hakkında </a:t>
            </a:r>
            <a:r>
              <a:rPr lang="tr-TR" sz="2300" i="1" dirty="0" err="1">
                <a:solidFill>
                  <a:srgbClr val="002060"/>
                </a:solidFill>
                <a:latin typeface="Times New Roman" panose="02020603050405020304" pitchFamily="18" charset="0"/>
                <a:cs typeface="Times New Roman" panose="02020603050405020304" pitchFamily="18" charset="0"/>
              </a:rPr>
              <a:t>Kanun"un</a:t>
            </a:r>
            <a:r>
              <a:rPr lang="tr-TR" sz="2300" i="1" dirty="0">
                <a:solidFill>
                  <a:srgbClr val="002060"/>
                </a:solidFill>
                <a:latin typeface="Times New Roman" panose="02020603050405020304" pitchFamily="18" charset="0"/>
                <a:cs typeface="Times New Roman" panose="02020603050405020304" pitchFamily="18" charset="0"/>
              </a:rPr>
              <a:t> 2 ve 3’üncü </a:t>
            </a:r>
            <a:r>
              <a:rPr lang="tr-TR" sz="2300" i="1" dirty="0" smtClean="0">
                <a:solidFill>
                  <a:srgbClr val="002060"/>
                </a:solidFill>
                <a:latin typeface="Times New Roman" panose="02020603050405020304" pitchFamily="18" charset="0"/>
                <a:cs typeface="Times New Roman" panose="02020603050405020304" pitchFamily="18" charset="0"/>
              </a:rPr>
              <a:t>maddeleri  kapsamında gelen talepler Bakanlık Makamından alınan Olur gereği oluşturulan Nakdi Tazminat Komisyonunca değerlendirilmekte ve sekretaryası Başkanlığımızca yürütülmektedir.</a:t>
            </a:r>
          </a:p>
          <a:p>
            <a:pPr marL="0" indent="0" algn="just">
              <a:buClr>
                <a:schemeClr val="accent4">
                  <a:lumMod val="50000"/>
                </a:schemeClr>
              </a:buClr>
              <a:buSzPct val="100000"/>
              <a:buNone/>
            </a:pPr>
            <a:endParaRPr lang="tr-TR" sz="22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6113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DAİRE BAŞKANLIĞIMIZIN GÖREVLERİ</a:t>
            </a:r>
          </a:p>
        </p:txBody>
      </p:sp>
      <p:sp>
        <p:nvSpPr>
          <p:cNvPr id="6" name="İçerik Yer Tutucusu 5"/>
          <p:cNvSpPr>
            <a:spLocks noGrp="1"/>
          </p:cNvSpPr>
          <p:nvPr>
            <p:ph idx="1"/>
          </p:nvPr>
        </p:nvSpPr>
        <p:spPr>
          <a:xfrm>
            <a:off x="838200" y="1825625"/>
            <a:ext cx="10515600" cy="4713720"/>
          </a:xfrm>
        </p:spPr>
        <p:txBody>
          <a:bodyPr>
            <a:noAutofit/>
          </a:bodyPr>
          <a:lstStyle/>
          <a:p>
            <a:pPr algn="just">
              <a:buClr>
                <a:schemeClr val="accent4">
                  <a:lumMod val="50000"/>
                </a:schemeClr>
              </a:buClr>
              <a:buSzPct val="100000"/>
              <a:buFont typeface="Times New Roman" panose="02020603050405020304" pitchFamily="18" charset="0"/>
              <a:buChar char="⁕"/>
            </a:pPr>
            <a:endParaRPr 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SzPct val="100000"/>
              <a:buFont typeface="Times New Roman" panose="02020603050405020304" pitchFamily="18" charset="0"/>
              <a:buChar char="⁕"/>
            </a:pPr>
            <a:r>
              <a:rPr lang="tr-TR" sz="2200" i="1" dirty="0" smtClean="0">
                <a:solidFill>
                  <a:srgbClr val="002060"/>
                </a:solidFill>
                <a:latin typeface="Times New Roman" panose="02020603050405020304" pitchFamily="18" charset="0"/>
                <a:cs typeface="Times New Roman" panose="02020603050405020304" pitchFamily="18" charset="0"/>
              </a:rPr>
              <a:t>6325 </a:t>
            </a:r>
            <a:r>
              <a:rPr lang="tr-TR" sz="2200" i="1" dirty="0">
                <a:solidFill>
                  <a:srgbClr val="002060"/>
                </a:solidFill>
                <a:latin typeface="Times New Roman" panose="02020603050405020304" pitchFamily="18" charset="0"/>
                <a:cs typeface="Times New Roman" panose="02020603050405020304" pitchFamily="18" charset="0"/>
              </a:rPr>
              <a:t>sayılı Hukuk Uyuşmazlıklarında Arabuluculuk Kanunu, 7036 sayılı İş Mahkemeleri Kanunu ve 6102 sayılı Türk Ticaret Kanununun ilgili hükümleri ile bazı davalar yönünden dava açılmadan önce arabulucuya başvurulmuş olması dava şartı haline </a:t>
            </a:r>
            <a:r>
              <a:rPr lang="tr-TR" sz="2200" i="1" dirty="0" smtClean="0">
                <a:solidFill>
                  <a:srgbClr val="002060"/>
                </a:solidFill>
                <a:latin typeface="Times New Roman" panose="02020603050405020304" pitchFamily="18" charset="0"/>
                <a:cs typeface="Times New Roman" panose="02020603050405020304" pitchFamily="18" charset="0"/>
              </a:rPr>
              <a:t>getirilmiştir.</a:t>
            </a:r>
          </a:p>
          <a:p>
            <a:pPr algn="just">
              <a:buClr>
                <a:schemeClr val="accent4">
                  <a:lumMod val="50000"/>
                </a:schemeClr>
              </a:buClr>
              <a:buSzPct val="100000"/>
              <a:buFont typeface="Times New Roman" panose="02020603050405020304" pitchFamily="18" charset="0"/>
              <a:buChar char="⁕"/>
            </a:pPr>
            <a:r>
              <a:rPr lang="tr-TR" sz="2200" i="1" dirty="0" smtClean="0">
                <a:solidFill>
                  <a:srgbClr val="002060"/>
                </a:solidFill>
                <a:latin typeface="Times New Roman" panose="02020603050405020304" pitchFamily="18" charset="0"/>
                <a:cs typeface="Times New Roman" panose="02020603050405020304" pitchFamily="18" charset="0"/>
              </a:rPr>
              <a:t>6325 </a:t>
            </a:r>
            <a:r>
              <a:rPr lang="tr-TR" sz="2200" i="1" dirty="0">
                <a:solidFill>
                  <a:srgbClr val="002060"/>
                </a:solidFill>
                <a:latin typeface="Times New Roman" panose="02020603050405020304" pitchFamily="18" charset="0"/>
                <a:cs typeface="Times New Roman" panose="02020603050405020304" pitchFamily="18" charset="0"/>
              </a:rPr>
              <a:t>sayılı Kanun ve 02.06.2018 tarihli ve 30439 sayılı Resmî Gazete'de yayımlanan Hukuk Uyuşmazlıklarında Arabuluculuk Kanunu </a:t>
            </a:r>
            <a:r>
              <a:rPr lang="tr-TR" sz="2200" i="1" dirty="0" smtClean="0">
                <a:solidFill>
                  <a:srgbClr val="002060"/>
                </a:solidFill>
                <a:latin typeface="Times New Roman" panose="02020603050405020304" pitchFamily="18" charset="0"/>
                <a:cs typeface="Times New Roman" panose="02020603050405020304" pitchFamily="18" charset="0"/>
              </a:rPr>
              <a:t>Yönetmeliği gereği Hukuk Hizmetleri Genel Müdürlüğü tarafından Merkez Arabuluculuk Komisyonları oluşturulmuş olup işçi personel tarafından Bakanlığımız aleyhine açılan davalarda arabuluculuk müzakerelerine uygulayıcı birim olarak Genel Müdürlüğümüz adına Başkanlığımızca katılım sağlanmaktadır.</a:t>
            </a:r>
            <a:endParaRPr lang="tr-TR" sz="2200" i="1" dirty="0">
              <a:solidFill>
                <a:srgbClr val="002060"/>
              </a:solidFill>
              <a:latin typeface="Times New Roman" panose="02020603050405020304" pitchFamily="18" charset="0"/>
              <a:cs typeface="Times New Roman" panose="02020603050405020304" pitchFamily="18" charset="0"/>
            </a:endParaRPr>
          </a:p>
          <a:p>
            <a:pPr marL="0" indent="0" algn="just">
              <a:buClr>
                <a:schemeClr val="accent4">
                  <a:lumMod val="50000"/>
                </a:schemeClr>
              </a:buClr>
              <a:buSzPct val="100000"/>
              <a:buNone/>
            </a:pPr>
            <a:r>
              <a:rPr lang="tr-TR" sz="2200" i="1" dirty="0" smtClean="0">
                <a:solidFill>
                  <a:srgbClr val="002060"/>
                </a:solidFill>
                <a:latin typeface="Times New Roman" panose="02020603050405020304" pitchFamily="18" charset="0"/>
                <a:cs typeface="Times New Roman" panose="02020603050405020304" pitchFamily="18" charset="0"/>
              </a:rPr>
              <a:t> </a:t>
            </a:r>
            <a:endParaRPr lang="tr-TR" sz="2200" i="1" dirty="0">
              <a:solidFill>
                <a:srgbClr val="002060"/>
              </a:solidFill>
              <a:latin typeface="Times New Roman" panose="02020603050405020304" pitchFamily="18" charset="0"/>
              <a:cs typeface="Times New Roman" panose="02020603050405020304" pitchFamily="18" charset="0"/>
            </a:endParaRPr>
          </a:p>
          <a:p>
            <a:pPr marL="0" indent="0" algn="just">
              <a:buClr>
                <a:schemeClr val="accent4">
                  <a:lumMod val="50000"/>
                </a:schemeClr>
              </a:buClr>
              <a:buSzPct val="100000"/>
              <a:buNone/>
            </a:pPr>
            <a:endParaRPr lang="tr-TR" sz="22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4823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İŞÇİ STATÜSÜNDEKİ PERSONELİN AÇIKTAN ATAMA VE YER DEĞİŞİKLİĞİNE DAİR İŞ VE İŞLEMLERİ</a:t>
            </a:r>
          </a:p>
        </p:txBody>
      </p:sp>
      <p:sp>
        <p:nvSpPr>
          <p:cNvPr id="6" name="İçerik Yer Tutucusu 5"/>
          <p:cNvSpPr>
            <a:spLocks noGrp="1"/>
          </p:cNvSpPr>
          <p:nvPr>
            <p:ph idx="1"/>
          </p:nvPr>
        </p:nvSpPr>
        <p:spPr>
          <a:xfrm>
            <a:off x="838200" y="1825625"/>
            <a:ext cx="10515600" cy="4713720"/>
          </a:xfrm>
        </p:spPr>
        <p:txBody>
          <a:bodyPr>
            <a:noAutofit/>
          </a:bodyPr>
          <a:lstStyle/>
          <a:p>
            <a:pPr marL="0" indent="0">
              <a:buClr>
                <a:schemeClr val="accent4">
                  <a:lumMod val="50000"/>
                </a:schemeClr>
              </a:buClr>
              <a:buNone/>
            </a:pPr>
            <a:r>
              <a:rPr lang="tr-TR" altLang="tr-TR" sz="2400" i="1" dirty="0" smtClean="0">
                <a:solidFill>
                  <a:srgbClr val="002060"/>
                </a:solidFill>
                <a:latin typeface="Times New Roman" panose="02020603050405020304" pitchFamily="18" charset="0"/>
                <a:cs typeface="Times New Roman" panose="02020603050405020304" pitchFamily="18" charset="0"/>
              </a:rPr>
              <a:t>    </a:t>
            </a:r>
            <a:r>
              <a:rPr lang="tr-TR" altLang="tr-TR" sz="2400" b="1" i="1" dirty="0" smtClean="0">
                <a:solidFill>
                  <a:srgbClr val="002060"/>
                </a:solidFill>
                <a:latin typeface="Times New Roman" panose="02020603050405020304" pitchFamily="18" charset="0"/>
                <a:cs typeface="Times New Roman" panose="02020603050405020304" pitchFamily="18" charset="0"/>
              </a:rPr>
              <a:t>İlk Defa İşe Alınacak İşçiler</a:t>
            </a:r>
          </a:p>
          <a:p>
            <a:pPr algn="just">
              <a:buClr>
                <a:schemeClr val="accent4">
                  <a:lumMod val="50000"/>
                </a:schemeClr>
              </a:buClr>
              <a:buFont typeface="Times New Roman" panose="02020603050405020304" pitchFamily="18" charset="0"/>
              <a:buChar char="⁕"/>
            </a:pPr>
            <a:r>
              <a:rPr lang="tr-TR" altLang="tr-TR" sz="2400" i="1" dirty="0" smtClean="0">
                <a:solidFill>
                  <a:srgbClr val="002060"/>
                </a:solidFill>
                <a:latin typeface="Times New Roman" panose="02020603050405020304" pitchFamily="18" charset="0"/>
                <a:cs typeface="Times New Roman" panose="02020603050405020304" pitchFamily="18" charset="0"/>
              </a:rPr>
              <a:t>Bakanlığımızda boş bulunan sürekli işçi kadroları için 2 </a:t>
            </a:r>
            <a:r>
              <a:rPr lang="tr-TR" altLang="tr-TR" sz="2400" i="1" dirty="0">
                <a:solidFill>
                  <a:srgbClr val="002060"/>
                </a:solidFill>
                <a:latin typeface="Times New Roman" panose="02020603050405020304" pitchFamily="18" charset="0"/>
                <a:cs typeface="Times New Roman" panose="02020603050405020304" pitchFamily="18" charset="0"/>
              </a:rPr>
              <a:t>sayılı Genel Kadro ve Usulü Hakkında Cumhurbaşkanlığı Kararnamesi gereği </a:t>
            </a:r>
            <a:r>
              <a:rPr lang="tr-TR" altLang="tr-TR" sz="2400" i="1" dirty="0" smtClean="0">
                <a:solidFill>
                  <a:srgbClr val="002060"/>
                </a:solidFill>
                <a:latin typeface="Times New Roman" panose="02020603050405020304" pitchFamily="18" charset="0"/>
                <a:cs typeface="Times New Roman" panose="02020603050405020304" pitchFamily="18" charset="0"/>
              </a:rPr>
              <a:t>Cumhurbaşkanlığından açıktan </a:t>
            </a:r>
            <a:r>
              <a:rPr lang="tr-TR" altLang="tr-TR" sz="2400" i="1" dirty="0">
                <a:solidFill>
                  <a:srgbClr val="002060"/>
                </a:solidFill>
                <a:latin typeface="Times New Roman" panose="02020603050405020304" pitchFamily="18" charset="0"/>
                <a:cs typeface="Times New Roman" panose="02020603050405020304" pitchFamily="18" charset="0"/>
              </a:rPr>
              <a:t>atama </a:t>
            </a:r>
            <a:r>
              <a:rPr lang="tr-TR" altLang="tr-TR" sz="2400" i="1" dirty="0" smtClean="0">
                <a:solidFill>
                  <a:srgbClr val="002060"/>
                </a:solidFill>
                <a:latin typeface="Times New Roman" panose="02020603050405020304" pitchFamily="18" charset="0"/>
                <a:cs typeface="Times New Roman" panose="02020603050405020304" pitchFamily="18" charset="0"/>
              </a:rPr>
              <a:t>izni alınır;</a:t>
            </a:r>
            <a:endParaRPr lang="tr-TR" altLang="tr-TR" sz="24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altLang="tr-TR" sz="2400" i="1" dirty="0" smtClean="0">
                <a:solidFill>
                  <a:srgbClr val="002060"/>
                </a:solidFill>
                <a:latin typeface="Times New Roman" panose="02020603050405020304" pitchFamily="18" charset="0"/>
                <a:cs typeface="Times New Roman" panose="02020603050405020304" pitchFamily="18" charset="0"/>
              </a:rPr>
              <a:t>Geçici İşçiler için ise </a:t>
            </a:r>
            <a:r>
              <a:rPr lang="tr-TR" altLang="tr-TR" sz="2400" i="1" dirty="0">
                <a:solidFill>
                  <a:srgbClr val="002060"/>
                </a:solidFill>
                <a:latin typeface="Times New Roman" panose="02020603050405020304" pitchFamily="18" charset="0"/>
                <a:cs typeface="Times New Roman" panose="02020603050405020304" pitchFamily="18" charset="0"/>
              </a:rPr>
              <a:t>Hazine ve Maliye </a:t>
            </a:r>
            <a:r>
              <a:rPr lang="tr-TR" altLang="tr-TR" sz="2400" i="1" dirty="0" smtClean="0">
                <a:solidFill>
                  <a:srgbClr val="002060"/>
                </a:solidFill>
                <a:latin typeface="Times New Roman" panose="02020603050405020304" pitchFamily="18" charset="0"/>
                <a:cs typeface="Times New Roman" panose="02020603050405020304" pitchFamily="18" charset="0"/>
              </a:rPr>
              <a:t>Bakanlığı tarafından verilen izin ile açıktan atama yapılır ve her takvim yılı için çalışma sürelerini belirlemek amacıyla vize ettirilir.</a:t>
            </a:r>
          </a:p>
          <a:p>
            <a:pPr algn="just">
              <a:buClr>
                <a:schemeClr val="accent4">
                  <a:lumMod val="50000"/>
                </a:schemeClr>
              </a:buClr>
              <a:buFont typeface="Times New Roman" panose="02020603050405020304" pitchFamily="18" charset="0"/>
              <a:buChar char="⁕"/>
            </a:pPr>
            <a:r>
              <a:rPr lang="tr-TR" altLang="tr-TR" sz="2400" i="1" dirty="0" smtClean="0">
                <a:solidFill>
                  <a:srgbClr val="002060"/>
                </a:solidFill>
                <a:latin typeface="Times New Roman" panose="02020603050405020304" pitchFamily="18" charset="0"/>
                <a:cs typeface="Times New Roman" panose="02020603050405020304" pitchFamily="18" charset="0"/>
              </a:rPr>
              <a:t>Açıktan atama izni alınan boş sürekli işçi kadrolarına atanacaklar 09.08.2009 </a:t>
            </a:r>
            <a:r>
              <a:rPr lang="tr-TR" altLang="tr-TR" sz="2400" i="1" dirty="0">
                <a:solidFill>
                  <a:srgbClr val="002060"/>
                </a:solidFill>
                <a:latin typeface="Times New Roman" panose="02020603050405020304" pitchFamily="18" charset="0"/>
                <a:cs typeface="Times New Roman" panose="02020603050405020304" pitchFamily="18" charset="0"/>
              </a:rPr>
              <a:t>tarih ve 27314 sayılı Resmi </a:t>
            </a:r>
            <a:r>
              <a:rPr lang="tr-TR" altLang="tr-TR" sz="2400" i="1" dirty="0" err="1" smtClean="0">
                <a:solidFill>
                  <a:srgbClr val="002060"/>
                </a:solidFill>
                <a:latin typeface="Times New Roman" panose="02020603050405020304" pitchFamily="18" charset="0"/>
                <a:cs typeface="Times New Roman" panose="02020603050405020304" pitchFamily="18" charset="0"/>
              </a:rPr>
              <a:t>Gazete’de</a:t>
            </a:r>
            <a:r>
              <a:rPr lang="tr-TR" altLang="tr-TR" sz="2400" i="1" dirty="0" smtClean="0">
                <a:solidFill>
                  <a:srgbClr val="002060"/>
                </a:solidFill>
                <a:latin typeface="Times New Roman" panose="02020603050405020304" pitchFamily="18" charset="0"/>
                <a:cs typeface="Times New Roman" panose="02020603050405020304" pitchFamily="18" charset="0"/>
              </a:rPr>
              <a:t> </a:t>
            </a:r>
            <a:r>
              <a:rPr lang="tr-TR" altLang="tr-TR" sz="2400" i="1" dirty="0">
                <a:solidFill>
                  <a:srgbClr val="002060"/>
                </a:solidFill>
                <a:latin typeface="Times New Roman" panose="02020603050405020304" pitchFamily="18" charset="0"/>
                <a:cs typeface="Times New Roman" panose="02020603050405020304" pitchFamily="18" charset="0"/>
              </a:rPr>
              <a:t>yayımlanan “</a:t>
            </a:r>
            <a:r>
              <a:rPr lang="tr-TR" sz="2400" i="1" dirty="0">
                <a:solidFill>
                  <a:srgbClr val="002060"/>
                </a:solidFill>
                <a:latin typeface="Times New Roman" panose="02020603050405020304" pitchFamily="18" charset="0"/>
                <a:cs typeface="Times New Roman" panose="02020603050405020304" pitchFamily="18" charset="0"/>
              </a:rPr>
              <a:t>Kamu Kurum ve Kuruluşlarına İşçi Alınmasında Uygulanacak Usul Ve Esaslar Hakkında Yönetmelik</a:t>
            </a:r>
            <a:r>
              <a:rPr lang="tr-TR" altLang="tr-TR" sz="2400" i="1" dirty="0">
                <a:solidFill>
                  <a:srgbClr val="002060"/>
                </a:solidFill>
                <a:latin typeface="Times New Roman" panose="02020603050405020304" pitchFamily="18" charset="0"/>
                <a:cs typeface="Times New Roman" panose="02020603050405020304" pitchFamily="18" charset="0"/>
              </a:rPr>
              <a:t>” gereği İŞKUR aracılığı ile </a:t>
            </a:r>
            <a:r>
              <a:rPr lang="tr-TR" altLang="tr-TR" sz="2400" i="1" dirty="0" smtClean="0">
                <a:solidFill>
                  <a:srgbClr val="002060"/>
                </a:solidFill>
                <a:latin typeface="Times New Roman" panose="02020603050405020304" pitchFamily="18" charset="0"/>
                <a:cs typeface="Times New Roman" panose="02020603050405020304" pitchFamily="18" charset="0"/>
              </a:rPr>
              <a:t>işe alınırlar.</a:t>
            </a:r>
            <a:endParaRPr lang="tr-TR" altLang="tr-TR" sz="2400" b="1" i="1" dirty="0">
              <a:solidFill>
                <a:srgbClr val="002060"/>
              </a:solidFill>
              <a:latin typeface="Times New Roman" panose="02020603050405020304" pitchFamily="18" charset="0"/>
              <a:cs typeface="Times New Roman" panose="02020603050405020304" pitchFamily="18" charset="0"/>
            </a:endParaRPr>
          </a:p>
          <a:p>
            <a:pPr>
              <a:lnSpc>
                <a:spcPct val="150000"/>
              </a:lnSpc>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1666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lnSpc>
                <a:spcPct val="100000"/>
              </a:lnSpc>
            </a:pPr>
            <a:r>
              <a:rPr lang="tr-TR" sz="2200" b="1" dirty="0">
                <a:latin typeface="Times New Roman" panose="02020603050405020304" pitchFamily="18" charset="0"/>
                <a:cs typeface="Times New Roman" panose="02020603050405020304" pitchFamily="18" charset="0"/>
              </a:rPr>
              <a:t>İŞÇİ STATÜSÜNDEKİ PERSONELİN AÇIKTAN ATAMA VE YER DEĞİŞİKLİĞİNE DAİR İŞ VE İŞLEMLERİ</a:t>
            </a:r>
          </a:p>
        </p:txBody>
      </p:sp>
      <p:sp>
        <p:nvSpPr>
          <p:cNvPr id="6" name="İçerik Yer Tutucusu 5"/>
          <p:cNvSpPr>
            <a:spLocks noGrp="1"/>
          </p:cNvSpPr>
          <p:nvPr>
            <p:ph idx="1"/>
          </p:nvPr>
        </p:nvSpPr>
        <p:spPr>
          <a:xfrm>
            <a:off x="838200" y="1825625"/>
            <a:ext cx="10515600" cy="4713720"/>
          </a:xfrm>
        </p:spPr>
        <p:txBody>
          <a:bodyPr>
            <a:noAutofit/>
          </a:bodyPr>
          <a:lstStyle/>
          <a:p>
            <a:pPr marL="0" lvl="0" indent="0">
              <a:buNone/>
            </a:pPr>
            <a:r>
              <a:rPr lang="tr-TR" sz="2400" i="1" dirty="0">
                <a:solidFill>
                  <a:srgbClr val="002060"/>
                </a:solidFill>
                <a:latin typeface="Times New Roman" panose="02020603050405020304" pitchFamily="18" charset="0"/>
                <a:cs typeface="Times New Roman" panose="02020603050405020304" pitchFamily="18" charset="0"/>
              </a:rPr>
              <a:t>Söz konusu yönetmelikte;</a:t>
            </a:r>
          </a:p>
          <a:p>
            <a:pPr marL="0" lvl="0" indent="0">
              <a:buNone/>
            </a:pPr>
            <a:r>
              <a:rPr lang="tr-TR" sz="2400" i="1" dirty="0">
                <a:solidFill>
                  <a:srgbClr val="002060"/>
                </a:solidFill>
                <a:latin typeface="Times New Roman" panose="02020603050405020304" pitchFamily="18" charset="0"/>
                <a:cs typeface="Times New Roman" panose="02020603050405020304" pitchFamily="18" charset="0"/>
              </a:rPr>
              <a:t>	İşçi: Kamu kurum ve kuruluşlarında bir iş sözleşmesine dayanarak, sürekli ya da geçici çalışan kişiyi</a:t>
            </a:r>
            <a:r>
              <a:rPr lang="tr-TR" sz="2400" i="1" dirty="0" smtClean="0">
                <a:solidFill>
                  <a:srgbClr val="002060"/>
                </a:solidFill>
                <a:latin typeface="Times New Roman" panose="02020603050405020304" pitchFamily="18" charset="0"/>
                <a:cs typeface="Times New Roman" panose="02020603050405020304" pitchFamily="18" charset="0"/>
              </a:rPr>
              <a:t>,</a:t>
            </a:r>
          </a:p>
          <a:p>
            <a:pPr marL="0" lvl="0" indent="0">
              <a:buNone/>
            </a:pPr>
            <a:endParaRPr lang="tr-TR" sz="2400" i="1" dirty="0">
              <a:solidFill>
                <a:srgbClr val="002060"/>
              </a:solidFill>
              <a:latin typeface="Times New Roman" panose="02020603050405020304" pitchFamily="18" charset="0"/>
              <a:cs typeface="Times New Roman" panose="02020603050405020304" pitchFamily="18" charset="0"/>
            </a:endParaRPr>
          </a:p>
          <a:p>
            <a:pPr marL="0" indent="0" algn="just">
              <a:buNone/>
            </a:pPr>
            <a:r>
              <a:rPr lang="tr-TR" sz="2400" i="1" dirty="0">
                <a:solidFill>
                  <a:srgbClr val="002060"/>
                </a:solidFill>
                <a:latin typeface="Times New Roman" panose="02020603050405020304" pitchFamily="18" charset="0"/>
                <a:cs typeface="Times New Roman" panose="02020603050405020304" pitchFamily="18" charset="0"/>
              </a:rPr>
              <a:t>	Sürekli işçi: Kamu kurum ve kuruluşlarında belirsiz süreli iş sözleşmesine göre çalıştırılan </a:t>
            </a:r>
            <a:r>
              <a:rPr lang="tr-TR" sz="2400" i="1" dirty="0" smtClean="0">
                <a:solidFill>
                  <a:srgbClr val="002060"/>
                </a:solidFill>
                <a:latin typeface="Times New Roman" panose="02020603050405020304" pitchFamily="18" charset="0"/>
                <a:cs typeface="Times New Roman" panose="02020603050405020304" pitchFamily="18" charset="0"/>
              </a:rPr>
              <a:t>işçiyi,</a:t>
            </a:r>
          </a:p>
          <a:p>
            <a:pPr marL="0" indent="0" algn="just">
              <a:buNone/>
            </a:pPr>
            <a:endParaRPr lang="tr-TR" sz="2400" i="1" dirty="0">
              <a:solidFill>
                <a:srgbClr val="002060"/>
              </a:solidFill>
              <a:latin typeface="Times New Roman" panose="02020603050405020304" pitchFamily="18" charset="0"/>
              <a:cs typeface="Times New Roman" panose="02020603050405020304" pitchFamily="18" charset="0"/>
            </a:endParaRPr>
          </a:p>
          <a:p>
            <a:pPr marL="0" indent="0" algn="just">
              <a:buNone/>
            </a:pPr>
            <a:r>
              <a:rPr lang="tr-TR" sz="2400" i="1" dirty="0">
                <a:solidFill>
                  <a:srgbClr val="002060"/>
                </a:solidFill>
                <a:latin typeface="Times New Roman" panose="02020603050405020304" pitchFamily="18" charset="0"/>
                <a:cs typeface="Times New Roman" panose="02020603050405020304" pitchFamily="18" charset="0"/>
              </a:rPr>
              <a:t>	Geçici işçi: Kamu kurum ve kuruluşlarının mevsimlik ve kampanya işleri ile orman yangınıyla mücadele hizmetlerinde bir malî yılda altı aydan az olmak üzere vize edilecek geçici iş pozisyonlarında çalıştırılacak </a:t>
            </a:r>
            <a:r>
              <a:rPr lang="tr-TR" sz="2400" i="1" dirty="0" smtClean="0">
                <a:solidFill>
                  <a:srgbClr val="002060"/>
                </a:solidFill>
                <a:latin typeface="Times New Roman" panose="02020603050405020304" pitchFamily="18" charset="0"/>
                <a:cs typeface="Times New Roman" panose="02020603050405020304" pitchFamily="18" charset="0"/>
              </a:rPr>
              <a:t>işçiyi,</a:t>
            </a:r>
            <a:endParaRPr lang="tr-TR" sz="2400" i="1" dirty="0">
              <a:solidFill>
                <a:srgbClr val="002060"/>
              </a:solidFill>
              <a:latin typeface="Times New Roman" panose="02020603050405020304" pitchFamily="18" charset="0"/>
              <a:cs typeface="Times New Roman" panose="02020603050405020304" pitchFamily="18" charset="0"/>
            </a:endParaRPr>
          </a:p>
          <a:p>
            <a:pPr marL="0" indent="0" algn="just">
              <a:buNone/>
            </a:pPr>
            <a:r>
              <a:rPr lang="tr-TR" sz="2400" i="1" dirty="0">
                <a:solidFill>
                  <a:srgbClr val="002060"/>
                </a:solidFill>
                <a:latin typeface="Times New Roman" panose="02020603050405020304" pitchFamily="18" charset="0"/>
                <a:cs typeface="Times New Roman" panose="02020603050405020304" pitchFamily="18" charset="0"/>
              </a:rPr>
              <a:t>	</a:t>
            </a:r>
            <a:r>
              <a:rPr lang="tr-TR" sz="2400" i="1" dirty="0" smtClean="0">
                <a:solidFill>
                  <a:srgbClr val="002060"/>
                </a:solidFill>
                <a:latin typeface="Times New Roman" panose="02020603050405020304" pitchFamily="18" charset="0"/>
                <a:cs typeface="Times New Roman" panose="02020603050405020304" pitchFamily="18" charset="0"/>
              </a:rPr>
              <a:t>ifade </a:t>
            </a:r>
            <a:r>
              <a:rPr lang="tr-TR" sz="2400" i="1" dirty="0">
                <a:solidFill>
                  <a:srgbClr val="002060"/>
                </a:solidFill>
                <a:latin typeface="Times New Roman" panose="02020603050405020304" pitchFamily="18" charset="0"/>
                <a:cs typeface="Times New Roman" panose="02020603050405020304" pitchFamily="18" charset="0"/>
              </a:rPr>
              <a:t>eder.</a:t>
            </a:r>
          </a:p>
          <a:p>
            <a:pPr>
              <a:lnSpc>
                <a:spcPct val="150000"/>
              </a:lnSpc>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9309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lnSpc>
                <a:spcPct val="100000"/>
              </a:lnSpc>
            </a:pPr>
            <a:r>
              <a:rPr lang="tr-TR" sz="2200" b="1" dirty="0">
                <a:latin typeface="Times New Roman" panose="02020603050405020304" pitchFamily="18" charset="0"/>
                <a:cs typeface="Times New Roman" panose="02020603050405020304" pitchFamily="18" charset="0"/>
              </a:rPr>
              <a:t>İŞÇİ STATÜSÜNDEKİ PERSONELİN AÇIKTAN ATAMA VE YER DEĞİŞİKLİĞİNE DAİR İŞ VE İŞLEMLERİ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00000"/>
              </a:lnSpc>
              <a:spcBef>
                <a:spcPct val="0"/>
              </a:spcBef>
              <a:buClr>
                <a:schemeClr val="accent4">
                  <a:lumMod val="50000"/>
                </a:schemeClr>
              </a:buClr>
              <a:buNone/>
            </a:pPr>
            <a:r>
              <a:rPr lang="tr-TR" sz="2400" i="1" dirty="0" smtClean="0">
                <a:solidFill>
                  <a:srgbClr val="002060"/>
                </a:solidFill>
                <a:latin typeface="Times New Roman" panose="02020603050405020304" pitchFamily="18" charset="0"/>
                <a:cs typeface="Times New Roman" panose="02020603050405020304" pitchFamily="18" charset="0"/>
              </a:rPr>
              <a:t> </a:t>
            </a:r>
            <a:r>
              <a:rPr lang="tr-TR" sz="2400" b="1" i="1" dirty="0">
                <a:solidFill>
                  <a:srgbClr val="002060"/>
                </a:solidFill>
                <a:latin typeface="Times New Roman" panose="02020603050405020304" pitchFamily="18" charset="0"/>
                <a:cs typeface="Times New Roman" panose="02020603050405020304" pitchFamily="18" charset="0"/>
              </a:rPr>
              <a:t>Cumhurbaşkanlığının iznine tâbi olmayan </a:t>
            </a:r>
            <a:r>
              <a:rPr lang="tr-TR" sz="2400" b="1" i="1" dirty="0" smtClean="0">
                <a:solidFill>
                  <a:srgbClr val="002060"/>
                </a:solidFill>
                <a:latin typeface="Times New Roman" panose="02020603050405020304" pitchFamily="18" charset="0"/>
                <a:cs typeface="Times New Roman" panose="02020603050405020304" pitchFamily="18" charset="0"/>
              </a:rPr>
              <a:t>atamalar</a:t>
            </a:r>
          </a:p>
          <a:p>
            <a:pPr algn="just">
              <a:lnSpc>
                <a:spcPct val="100000"/>
              </a:lnSpc>
              <a:buClr>
                <a:schemeClr val="accent4">
                  <a:lumMod val="50000"/>
                </a:schemeClr>
              </a:buClr>
              <a:buFont typeface="Times New Roman" panose="02020603050405020304" pitchFamily="18" charset="0"/>
              <a:buChar char="⁕"/>
              <a:defRPr/>
            </a:pPr>
            <a:r>
              <a:rPr lang="tr-TR" sz="2400" i="1" dirty="0">
                <a:solidFill>
                  <a:srgbClr val="002060"/>
                </a:solidFill>
                <a:latin typeface="Times New Roman" panose="02020603050405020304" pitchFamily="18" charset="0"/>
                <a:cs typeface="Times New Roman" panose="02020603050405020304" pitchFamily="18" charset="0"/>
              </a:rPr>
              <a:t>4857 sayılı İş Kanunun 30 uncu maddesine göre i</a:t>
            </a:r>
            <a:r>
              <a:rPr lang="tr-TR" altLang="tr-TR" sz="2400" i="1" dirty="0">
                <a:solidFill>
                  <a:srgbClr val="002060"/>
                </a:solidFill>
                <a:latin typeface="Times New Roman" panose="02020603050405020304" pitchFamily="18" charset="0"/>
                <a:cs typeface="Times New Roman" panose="02020603050405020304" pitchFamily="18" charset="0"/>
              </a:rPr>
              <a:t>l genelindeki işyerlerinde çalışan işçilerin </a:t>
            </a:r>
            <a:r>
              <a:rPr lang="tr-TR" altLang="tr-TR" sz="2400" i="1" dirty="0" smtClean="0">
                <a:solidFill>
                  <a:srgbClr val="002060"/>
                </a:solidFill>
                <a:latin typeface="Times New Roman" panose="02020603050405020304" pitchFamily="18" charset="0"/>
                <a:cs typeface="Times New Roman" panose="02020603050405020304" pitchFamily="18" charset="0"/>
              </a:rPr>
              <a:t>51 </a:t>
            </a:r>
            <a:r>
              <a:rPr lang="tr-TR" altLang="tr-TR" sz="2400" i="1" dirty="0">
                <a:solidFill>
                  <a:srgbClr val="002060"/>
                </a:solidFill>
                <a:latin typeface="Times New Roman" panose="02020603050405020304" pitchFamily="18" charset="0"/>
                <a:cs typeface="Times New Roman" panose="02020603050405020304" pitchFamily="18" charset="0"/>
              </a:rPr>
              <a:t>ve daha fazla olması durumunda  % 4 engelli ve % 2 eski hükümlü veya </a:t>
            </a:r>
            <a:r>
              <a:rPr lang="tr-TR" sz="2400" i="1" dirty="0">
                <a:solidFill>
                  <a:srgbClr val="002060"/>
                </a:solidFill>
                <a:latin typeface="Times New Roman" panose="02020603050405020304" pitchFamily="18" charset="0"/>
                <a:cs typeface="Times New Roman" panose="02020603050405020304" pitchFamily="18" charset="0"/>
              </a:rPr>
              <a:t>Terörle Mücadelede Malul Sayılmayacak Şekilde Yaralananların çalıştırılması zorunlu kılınmıştır. </a:t>
            </a:r>
            <a:r>
              <a:rPr lang="tr-TR" altLang="tr-TR" sz="2400" i="1" dirty="0">
                <a:solidFill>
                  <a:srgbClr val="002060"/>
                </a:solidFill>
                <a:latin typeface="Times New Roman" panose="02020603050405020304" pitchFamily="18" charset="0"/>
                <a:cs typeface="Times New Roman" panose="02020603050405020304" pitchFamily="18" charset="0"/>
              </a:rPr>
              <a:t>Eksik olması durumunda Türkiye İş Kurumu İl Müdürlükleri tarafından idari para cezası uygulanmaktadır. </a:t>
            </a:r>
            <a:endParaRPr lang="tr-TR" altLang="tr-TR" sz="2400" i="1"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buClr>
                <a:schemeClr val="accent4">
                  <a:lumMod val="50000"/>
                </a:schemeClr>
              </a:buClr>
              <a:buFont typeface="Times New Roman" panose="02020603050405020304" pitchFamily="18" charset="0"/>
              <a:buChar char="⁕"/>
              <a:defRPr/>
            </a:pPr>
            <a:r>
              <a:rPr lang="tr-TR" altLang="tr-TR" sz="2000" i="1" dirty="0" smtClean="0">
                <a:solidFill>
                  <a:srgbClr val="002060"/>
                </a:solidFill>
                <a:latin typeface="Times New Roman" panose="02020603050405020304" pitchFamily="18" charset="0"/>
                <a:cs typeface="Times New Roman" panose="02020603050405020304" pitchFamily="18" charset="0"/>
              </a:rPr>
              <a:t>Engelli işçi kontenjanından </a:t>
            </a:r>
            <a:r>
              <a:rPr lang="tr-TR" altLang="tr-TR" sz="2000" i="1" dirty="0">
                <a:solidFill>
                  <a:srgbClr val="002060"/>
                </a:solidFill>
                <a:latin typeface="Times New Roman" panose="02020603050405020304" pitchFamily="18" charset="0"/>
                <a:cs typeface="Times New Roman" panose="02020603050405020304" pitchFamily="18" charset="0"/>
              </a:rPr>
              <a:t>atanacaklar</a:t>
            </a:r>
            <a:r>
              <a:rPr lang="tr-TR" altLang="tr-TR" sz="2000" i="1" dirty="0" smtClean="0">
                <a:solidFill>
                  <a:srgbClr val="002060"/>
                </a:solidFill>
                <a:latin typeface="Times New Roman" panose="02020603050405020304" pitchFamily="18" charset="0"/>
                <a:cs typeface="Times New Roman" panose="02020603050405020304" pitchFamily="18" charset="0"/>
              </a:rPr>
              <a:t> 09.08.2009 tarih ve 27314 sayılı Resmi Gazetede yayımlanan “</a:t>
            </a:r>
            <a:r>
              <a:rPr lang="tr-TR" sz="2000" i="1" dirty="0" smtClean="0">
                <a:solidFill>
                  <a:srgbClr val="002060"/>
                </a:solidFill>
                <a:latin typeface="Times New Roman" panose="02020603050405020304" pitchFamily="18" charset="0"/>
                <a:cs typeface="Times New Roman" panose="02020603050405020304" pitchFamily="18" charset="0"/>
              </a:rPr>
              <a:t>Kamu Kurum ve Kuruluşlarına İşçi Alınmasında Uygulanacak Usul Ve Esaslar Hakkında Yönetmelik</a:t>
            </a:r>
            <a:r>
              <a:rPr lang="tr-TR" altLang="tr-TR" sz="2000" i="1" dirty="0" smtClean="0">
                <a:solidFill>
                  <a:srgbClr val="002060"/>
                </a:solidFill>
                <a:latin typeface="Times New Roman" panose="02020603050405020304" pitchFamily="18" charset="0"/>
                <a:cs typeface="Times New Roman" panose="02020603050405020304" pitchFamily="18" charset="0"/>
              </a:rPr>
              <a:t>”</a:t>
            </a:r>
            <a:endParaRPr lang="tr-TR" altLang="tr-TR" sz="2000" b="1" i="1" dirty="0" smtClean="0">
              <a:solidFill>
                <a:srgbClr val="002060"/>
              </a:solidFill>
              <a:latin typeface="Times New Roman" panose="02020603050405020304" pitchFamily="18" charset="0"/>
              <a:cs typeface="Times New Roman" panose="02020603050405020304" pitchFamily="18" charset="0"/>
            </a:endParaRPr>
          </a:p>
          <a:p>
            <a:r>
              <a:rPr lang="tr-TR" sz="2000" i="1" dirty="0" smtClean="0">
                <a:solidFill>
                  <a:srgbClr val="002060"/>
                </a:solidFill>
                <a:latin typeface="Times New Roman" panose="02020603050405020304" pitchFamily="18" charset="0"/>
                <a:cs typeface="Times New Roman" panose="02020603050405020304" pitchFamily="18" charset="0"/>
              </a:rPr>
              <a:t>Eski Hükümlü kontenjanından  atanacak işçilerin ise </a:t>
            </a:r>
            <a:r>
              <a:rPr lang="tr-TR" sz="2000" i="1" dirty="0">
                <a:solidFill>
                  <a:srgbClr val="002060"/>
                </a:solidFill>
                <a:latin typeface="Times New Roman" panose="02020603050405020304" pitchFamily="18" charset="0"/>
                <a:cs typeface="Times New Roman" panose="02020603050405020304" pitchFamily="18" charset="0"/>
              </a:rPr>
              <a:t>19.09.2009 </a:t>
            </a:r>
            <a:r>
              <a:rPr lang="tr-TR" altLang="tr-TR" sz="2000" i="1" dirty="0">
                <a:solidFill>
                  <a:srgbClr val="002060"/>
                </a:solidFill>
                <a:latin typeface="Times New Roman" panose="02020603050405020304" pitchFamily="18" charset="0"/>
                <a:cs typeface="Times New Roman" panose="02020603050405020304" pitchFamily="18" charset="0"/>
              </a:rPr>
              <a:t>tarih ve </a:t>
            </a:r>
            <a:r>
              <a:rPr lang="tr-TR" sz="2000" i="1" dirty="0" smtClean="0">
                <a:solidFill>
                  <a:srgbClr val="002060"/>
                </a:solidFill>
                <a:latin typeface="Times New Roman" panose="02020603050405020304" pitchFamily="18" charset="0"/>
                <a:cs typeface="Times New Roman" panose="02020603050405020304" pitchFamily="18" charset="0"/>
              </a:rPr>
              <a:t>27354 sayılı Resmî </a:t>
            </a:r>
            <a:r>
              <a:rPr lang="tr-TR" sz="2000" i="1" dirty="0">
                <a:solidFill>
                  <a:srgbClr val="002060"/>
                </a:solidFill>
                <a:latin typeface="Times New Roman" panose="02020603050405020304" pitchFamily="18" charset="0"/>
                <a:cs typeface="Times New Roman" panose="02020603050405020304" pitchFamily="18" charset="0"/>
              </a:rPr>
              <a:t>Gazete </a:t>
            </a:r>
            <a:r>
              <a:rPr lang="tr-TR" sz="2000" i="1" dirty="0" smtClean="0">
                <a:solidFill>
                  <a:srgbClr val="002060"/>
                </a:solidFill>
                <a:latin typeface="Times New Roman" panose="02020603050405020304" pitchFamily="18" charset="0"/>
                <a:cs typeface="Times New Roman" panose="02020603050405020304" pitchFamily="18" charset="0"/>
              </a:rPr>
              <a:t>yayımlanan «Kamu Kurum Ve Kuruluşlarına Eski Hükümlü Veya Terörle Mücadelede Malul Sayılmayacak Şekilde Yaralananların İşçi Olarak Alınmasında Uygulanacak Usul Ve Esaslar Hakkında </a:t>
            </a:r>
            <a:r>
              <a:rPr lang="tr-TR" sz="2000" i="1" dirty="0">
                <a:solidFill>
                  <a:srgbClr val="002060"/>
                </a:solidFill>
                <a:latin typeface="Times New Roman" panose="02020603050405020304" pitchFamily="18" charset="0"/>
                <a:cs typeface="Times New Roman" panose="02020603050405020304" pitchFamily="18" charset="0"/>
              </a:rPr>
              <a:t>Yönetmelik</a:t>
            </a:r>
            <a:r>
              <a:rPr lang="tr-TR" sz="2000" i="1" baseline="30000" dirty="0">
                <a:solidFill>
                  <a:srgbClr val="002060"/>
                </a:solidFill>
                <a:latin typeface="Times New Roman" panose="02020603050405020304" pitchFamily="18" charset="0"/>
                <a:cs typeface="Times New Roman" panose="02020603050405020304" pitchFamily="18" charset="0"/>
              </a:rPr>
              <a:t>» </a:t>
            </a:r>
            <a:r>
              <a:rPr lang="tr-TR" sz="2000" i="1" dirty="0" smtClean="0">
                <a:solidFill>
                  <a:srgbClr val="002060"/>
                </a:solidFill>
                <a:latin typeface="Times New Roman" panose="02020603050405020304" pitchFamily="18" charset="0"/>
                <a:cs typeface="Times New Roman" panose="02020603050405020304" pitchFamily="18" charset="0"/>
              </a:rPr>
              <a:t>gereği işlemleri gerçekleştirilmektedir.</a:t>
            </a:r>
            <a:r>
              <a:rPr lang="tr-TR" sz="2000" i="1" dirty="0">
                <a:solidFill>
                  <a:srgbClr val="002060"/>
                </a:solidFill>
                <a:latin typeface="Times New Roman" panose="02020603050405020304" pitchFamily="18" charset="0"/>
                <a:cs typeface="Times New Roman" panose="02020603050405020304" pitchFamily="18" charset="0"/>
              </a:rPr>
              <a:t/>
            </a:r>
            <a:br>
              <a:rPr lang="tr-TR" sz="2000" i="1" dirty="0">
                <a:solidFill>
                  <a:srgbClr val="002060"/>
                </a:solidFill>
                <a:latin typeface="Times New Roman" panose="02020603050405020304" pitchFamily="18" charset="0"/>
                <a:cs typeface="Times New Roman" panose="02020603050405020304" pitchFamily="18" charset="0"/>
              </a:rPr>
            </a:br>
            <a:endParaRPr lang="tr-TR" altLang="tr-TR" sz="2000" i="1"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buClr>
                <a:schemeClr val="accent4">
                  <a:lumMod val="50000"/>
                </a:schemeClr>
              </a:buClr>
              <a:buFont typeface="Times New Roman" panose="02020603050405020304" pitchFamily="18" charset="0"/>
              <a:buChar char="⁕"/>
              <a:defRPr/>
            </a:pPr>
            <a:endParaRPr lang="tr-TR" altLang="tr-TR" sz="24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9307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6C54BC-BDB7-4497-9468-2AF040CB9FC0}">
  <ds:schemaRefs>
    <ds:schemaRef ds:uri="http://schemas.microsoft.com/sharepoint/v3/contenttype/forms"/>
  </ds:schemaRefs>
</ds:datastoreItem>
</file>

<file path=customXml/itemProps2.xml><?xml version="1.0" encoding="utf-8"?>
<ds:datastoreItem xmlns:ds="http://schemas.openxmlformats.org/officeDocument/2006/customXml" ds:itemID="{5B168BD0-E235-49E8-B5A4-9123B6122F21}">
  <ds:schemaRefs>
    <ds:schemaRef ds:uri="http://purl.org/dc/dcmitype/"/>
    <ds:schemaRef ds:uri="http://schemas.openxmlformats.org/package/2006/metadata/core-properties"/>
    <ds:schemaRef ds:uri="http://www.w3.org/XML/1998/namespace"/>
    <ds:schemaRef ds:uri="http://schemas.microsoft.com/office/2006/documentManagement/types"/>
    <ds:schemaRef ds:uri="http://purl.org/dc/elements/1.1/"/>
    <ds:schemaRef ds:uri="http://purl.org/dc/term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C7728612-65E8-44C2-9401-DF09E2C658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5334</TotalTime>
  <Words>3735</Words>
  <Application>Microsoft Office PowerPoint</Application>
  <PresentationFormat>Özel</PresentationFormat>
  <Paragraphs>622</Paragraphs>
  <Slides>40</Slides>
  <Notes>1</Notes>
  <HiddenSlides>0</HiddenSlides>
  <MMClips>0</MMClips>
  <ScaleCrop>false</ScaleCrop>
  <HeadingPairs>
    <vt:vector size="4" baseType="variant">
      <vt:variant>
        <vt:lpstr>Tema</vt:lpstr>
      </vt:variant>
      <vt:variant>
        <vt:i4>1</vt:i4>
      </vt:variant>
      <vt:variant>
        <vt:lpstr>Slayt Başlıkları</vt:lpstr>
      </vt:variant>
      <vt:variant>
        <vt:i4>40</vt:i4>
      </vt:variant>
    </vt:vector>
  </HeadingPairs>
  <TitlesOfParts>
    <vt:vector size="41" baseType="lpstr">
      <vt:lpstr>Office Teması</vt:lpstr>
      <vt:lpstr>PowerPoint Sunusu</vt:lpstr>
      <vt:lpstr>SUNUM PLANI</vt:lpstr>
      <vt:lpstr>DAİRE BAŞKANLIĞIMIZIN GÖREVLERİ</vt:lpstr>
      <vt:lpstr>DAİRE BAŞKANLIĞIMIZIN GÖREVLERİ</vt:lpstr>
      <vt:lpstr>DAİRE BAŞKANLIĞIMIZIN GÖREVLERİ</vt:lpstr>
      <vt:lpstr>DAİRE BAŞKANLIĞIMIZIN GÖREVLERİ</vt:lpstr>
      <vt:lpstr>İŞÇİ STATÜSÜNDEKİ PERSONELİN AÇIKTAN ATAMA VE YER DEĞİŞİKLİĞİNE DAİR İŞ VE İŞLEMLERİ</vt:lpstr>
      <vt:lpstr>İŞÇİ STATÜSÜNDEKİ PERSONELİN AÇIKTAN ATAMA VE YER DEĞİŞİKLİĞİNE DAİR İŞ VE İŞLEMLERİ</vt:lpstr>
      <vt:lpstr>İŞÇİ STATÜSÜNDEKİ PERSONELİN AÇIKTAN ATAMA VE YER DEĞİŞİKLİĞİNE DAİR İŞ VE İŞLEMLERİ</vt:lpstr>
      <vt:lpstr>İŞÇİ STATÜSÜNDEKİ PERSONELİN AÇIKTAN ATAMA VE YER DEĞİŞİKLİĞİNE DAİR İŞ VE İŞLEMLERİ</vt:lpstr>
      <vt:lpstr>İŞÇİ STATÜSÜNDEKİ PERSONELİN AÇIKTAN ATAMA VE YER DEĞİŞİKLİĞİNE DAİR İŞ VE İŞLEMLERİ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4688 SAYILI KAMU PERSONELİ SENDİKALARI VE TOPLU İŞ SÖZLEŞMELERİ KANUNU GEREĞİ MEMUR PERSONELİN İŞ VE İŞLEMLERİ  </vt:lpstr>
      <vt:lpstr>İŞÇİ MAAŞ PROGRAMI</vt:lpstr>
      <vt:lpstr>İŞÇİ MAAŞ PROGRAMI</vt:lpstr>
    </vt:vector>
  </TitlesOfParts>
  <Company>T.C. Tarım ve Orman Bakanlığı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İsmail ŞAKIMA</dc:creator>
  <cp:lastModifiedBy>HP</cp:lastModifiedBy>
  <cp:revision>448</cp:revision>
  <cp:lastPrinted>2021-10-22T14:33:48Z</cp:lastPrinted>
  <dcterms:created xsi:type="dcterms:W3CDTF">2021-10-15T15:59:45Z</dcterms:created>
  <dcterms:modified xsi:type="dcterms:W3CDTF">2024-07-01T21:09:56Z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